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8" r:id="rId5"/>
    <p:sldId id="263" r:id="rId6"/>
    <p:sldId id="269" r:id="rId7"/>
    <p:sldId id="270" r:id="rId8"/>
    <p:sldId id="264" r:id="rId9"/>
    <p:sldId id="265" r:id="rId10"/>
    <p:sldId id="259" r:id="rId11"/>
    <p:sldId id="262" r:id="rId12"/>
    <p:sldId id="266" r:id="rId13"/>
    <p:sldId id="267" r:id="rId14"/>
    <p:sldId id="26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66004-122A-D4A6-5188-172B3551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023657"/>
            <a:ext cx="3786178" cy="2110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Nuevos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4000" b="1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idelización de clientes, qué es y sus beneficios – Pimex – Blog">
            <a:extLst>
              <a:ext uri="{FF2B5EF4-FFF2-40B4-BE49-F238E27FC236}">
                <a16:creationId xmlns:a16="http://schemas.microsoft.com/office/drawing/2014/main" id="{FB36B217-32C4-6E6C-835E-44353FA7A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0" r="2" b="15474"/>
          <a:stretch/>
        </p:blipFill>
        <p:spPr bwMode="auto">
          <a:xfrm>
            <a:off x="800100" y="717656"/>
            <a:ext cx="10591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7D02476-B7AF-E824-1BFB-B9DC8400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578" y="4173828"/>
            <a:ext cx="5922942" cy="19010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Cárdenas Gallardo Paula Daniela | 733720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Haces López José Manuel | 734759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Navarro Silva José Tonatiuh | 722399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Villa Domínguez Paulo Villa | 733773</a:t>
            </a:r>
          </a:p>
          <a:p>
            <a:r>
              <a:rPr lang="es-MX" sz="1400" b="1" dirty="0">
                <a:latin typeface="Consolas" panose="020B0609020204030204" pitchFamily="49" charset="0"/>
              </a:rPr>
              <a:t>Análisis de Regresión | María Elisa Vaca Gómez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36BB1B-2AFC-DDC7-1D68-566BB02D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771" y="5670344"/>
            <a:ext cx="606588" cy="10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8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MX">
                <a:latin typeface="Consolas" panose="020B0609020204030204" pitchFamily="49" charset="0"/>
              </a:rPr>
              <a:t>Análisis de Supervivencia</a:t>
            </a:r>
          </a:p>
        </p:txBody>
      </p:sp>
      <p:pic>
        <p:nvPicPr>
          <p:cNvPr id="3076" name="Picture 4" descr="Shopping cart design: patterns for conversion - Justinmind">
            <a:extLst>
              <a:ext uri="{FF2B5EF4-FFF2-40B4-BE49-F238E27FC236}">
                <a16:creationId xmlns:a16="http://schemas.microsoft.com/office/drawing/2014/main" id="{C35C2109-D751-23CF-9702-2CF23823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021983"/>
            <a:ext cx="5134573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mpty Cart Projects | Photos, videos, logos, illustrations and branding on  Behance">
            <a:extLst>
              <a:ext uri="{FF2B5EF4-FFF2-40B4-BE49-F238E27FC236}">
                <a16:creationId xmlns:a16="http://schemas.microsoft.com/office/drawing/2014/main" id="{882DF97A-0075-6E20-2C64-C9DE237FC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"/>
          <a:stretch/>
        </p:blipFill>
        <p:spPr bwMode="auto">
          <a:xfrm>
            <a:off x="6809555" y="1021983"/>
            <a:ext cx="4582345" cy="32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8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endParaRPr lang="es-MX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9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 de Supervivencia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Consolas" panose="020B0609020204030204" pitchFamily="49" charset="0"/>
              </a:rPr>
              <a:t>Interpretación del modelo</a:t>
            </a:r>
          </a:p>
        </p:txBody>
      </p:sp>
    </p:spTree>
    <p:extLst>
      <p:ext uri="{BB962C8B-B14F-4D97-AF65-F5344CB8AC3E}">
        <p14:creationId xmlns:p14="http://schemas.microsoft.com/office/powerpoint/2010/main" val="262343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Curvas de Supervivencia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Consolas" panose="020B0609020204030204" pitchFamily="49" charset="0"/>
              </a:rPr>
              <a:t>Curvas de supervivencia y su interpretación</a:t>
            </a:r>
          </a:p>
        </p:txBody>
      </p:sp>
    </p:spTree>
    <p:extLst>
      <p:ext uri="{BB962C8B-B14F-4D97-AF65-F5344CB8AC3E}">
        <p14:creationId xmlns:p14="http://schemas.microsoft.com/office/powerpoint/2010/main" val="324611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algn="just"/>
            <a:r>
              <a:rPr lang="es-MX" b="0" i="0" dirty="0">
                <a:effectLst/>
                <a:latin typeface="Consolas" panose="020B0609020204030204" pitchFamily="49" charset="0"/>
              </a:rPr>
              <a:t>Imagina que tiene</a:t>
            </a:r>
            <a:r>
              <a:rPr lang="es-MX" dirty="0">
                <a:latin typeface="Consolas" panose="020B0609020204030204" pitchFamily="49" charset="0"/>
              </a:rPr>
              <a:t>s presupuesto completo, sugiere por lo menos</a:t>
            </a:r>
            <a:r>
              <a:rPr lang="es-MX" b="0" i="0" dirty="0">
                <a:effectLst/>
                <a:latin typeface="Consolas" panose="020B0609020204030204" pitchFamily="49" charset="0"/>
              </a:rPr>
              <a:t> 3 estrategias a la compañía para mejorar la tasa de cancelación de los nuevos clientes </a:t>
            </a:r>
          </a:p>
        </p:txBody>
      </p:sp>
    </p:spTree>
    <p:extLst>
      <p:ext uri="{BB962C8B-B14F-4D97-AF65-F5344CB8AC3E}">
        <p14:creationId xmlns:p14="http://schemas.microsoft.com/office/powerpoint/2010/main" val="481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r>
              <a:rPr lang="es-MX" sz="1600" dirty="0">
                <a:latin typeface="Consolas" panose="020B0609020204030204" pitchFamily="49" charset="0"/>
              </a:rPr>
              <a:t>Regresión Logística</a:t>
            </a:r>
          </a:p>
        </p:txBody>
      </p:sp>
      <p:pic>
        <p:nvPicPr>
          <p:cNvPr id="2050" name="Picture 2" descr="The key to attracting new clients | BenefitsPRO">
            <a:extLst>
              <a:ext uri="{FF2B5EF4-FFF2-40B4-BE49-F238E27FC236}">
                <a16:creationId xmlns:a16="http://schemas.microsoft.com/office/drawing/2014/main" id="{75128A9A-512D-1776-4164-3B5517B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201693"/>
            <a:ext cx="5134573" cy="31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Predict and Analyze Your Customers' Buying Patterns">
            <a:extLst>
              <a:ext uri="{FF2B5EF4-FFF2-40B4-BE49-F238E27FC236}">
                <a16:creationId xmlns:a16="http://schemas.microsoft.com/office/drawing/2014/main" id="{092245B8-63F3-C392-CD9B-302D91E8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812" y="903917"/>
            <a:ext cx="5119088" cy="34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Avenir Next LT Pro" panose="020B0504020202020204" pitchFamily="34" charset="0"/>
              </a:rPr>
              <a:t>Una empresa quiere crear un modelo de predicción para saber la probabilidad de que un nuevo cliente vuelva a comprar en el mes cinco</a:t>
            </a:r>
            <a:r>
              <a:rPr lang="es-MX" dirty="0">
                <a:latin typeface="Avenir Next LT Pro" panose="020B0504020202020204" pitchFamily="34" charset="0"/>
              </a:rPr>
              <a:t>, basándose en su comportamiento transaccional </a:t>
            </a:r>
            <a:r>
              <a:rPr lang="es-MX" b="0" i="0" dirty="0">
                <a:effectLst/>
                <a:latin typeface="Avenir Next LT Pro" panose="020B0504020202020204" pitchFamily="34" charset="0"/>
              </a:rPr>
              <a:t>durante el primer mes.</a:t>
            </a:r>
            <a:endParaRPr lang="es-MX" dirty="0">
              <a:latin typeface="Avenir Next LT Pro" panose="020B0504020202020204" pitchFamily="34" charset="0"/>
            </a:endParaRPr>
          </a:p>
          <a:p>
            <a:pPr marL="285750" indent="-285750" algn="just"/>
            <a:endParaRPr lang="es-MX" b="0" i="0" dirty="0">
              <a:effectLst/>
              <a:latin typeface="Avenir Next LT Pro" panose="020B0504020202020204" pitchFamily="34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8E19AF9-6E66-D550-A172-C1710622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05996"/>
              </p:ext>
            </p:extLst>
          </p:nvPr>
        </p:nvGraphicFramePr>
        <p:xfrm>
          <a:off x="1982267" y="2913304"/>
          <a:ext cx="8127999" cy="302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89543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330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9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Contenido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Tipo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3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Identificador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market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Mercado al que pertenecen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age_gen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Número de orden de cada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date_order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Fecha en la que se realizó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0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MXN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Costo total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products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Productos totales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4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Preprocesamiento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dirty="0">
                <a:latin typeface="Avenir Next LT Pro" panose="020B0504020202020204" pitchFamily="34" charset="0"/>
              </a:rPr>
              <a:t>Se agregaron variables: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Recency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Días desde la última compra hasta el ultimo día de marzo de 2021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Frequency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Cantidad de órdenes en el primer mes</a:t>
            </a:r>
          </a:p>
          <a:p>
            <a:pPr marL="742950" lvl="1" indent="-285750" algn="just"/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Order</a:t>
            </a:r>
            <a:r>
              <a:rPr lang="es-MX" sz="1600" b="0" i="1" dirty="0">
                <a:effectLst/>
                <a:latin typeface="Avenir Next LT Pro" panose="020B0504020202020204" pitchFamily="34" charset="0"/>
              </a:rPr>
              <a:t> </a:t>
            </a:r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Size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promedio de las órdenes del primer mes</a:t>
            </a:r>
          </a:p>
          <a:p>
            <a:pPr marL="742950" lvl="1" indent="-285750" algn="just"/>
            <a:r>
              <a:rPr lang="es-MX" sz="1600" b="0" i="1" dirty="0">
                <a:effectLst/>
                <a:latin typeface="Avenir Next LT Pro" panose="020B0504020202020204" pitchFamily="34" charset="0"/>
              </a:rPr>
              <a:t>Total MXM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total de </a:t>
            </a:r>
            <a:r>
              <a:rPr lang="es-MX" sz="1600" dirty="0">
                <a:latin typeface="Avenir Next LT Pro" panose="020B0504020202020204" pitchFamily="34" charset="0"/>
              </a:rPr>
              <a:t>las órdenes del primer mes</a:t>
            </a:r>
            <a:endParaRPr lang="es-MX" sz="1600" b="0" i="0" dirty="0">
              <a:effectLst/>
              <a:latin typeface="Avenir Next LT Pro" panose="020B05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7531C7-6A98-3BF1-631E-A8A93C7A7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" t="3709" r="633" b="2636"/>
          <a:stretch/>
        </p:blipFill>
        <p:spPr>
          <a:xfrm>
            <a:off x="3226048" y="3611599"/>
            <a:ext cx="5640438" cy="2225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1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Consolas" panose="020B0609020204030204" pitchFamily="49" charset="0"/>
              </a:rPr>
              <a:t>Variables categóricas.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940A1EB-B05C-4F96-D329-5B19F7D66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29824"/>
              </p:ext>
            </p:extLst>
          </p:nvPr>
        </p:nvGraphicFramePr>
        <p:xfrm>
          <a:off x="344521" y="2519265"/>
          <a:ext cx="5590762" cy="341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993440" imgH="4884480" progId="">
                  <p:embed/>
                </p:oleObj>
              </mc:Choice>
              <mc:Fallback>
                <p:oleObj name="PBrush" r:id="rId2" imgW="799344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521" y="2519265"/>
                        <a:ext cx="5590762" cy="341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9356F5A-986E-7ADA-7386-74FE95CA5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0964"/>
              </p:ext>
            </p:extLst>
          </p:nvPr>
        </p:nvGraphicFramePr>
        <p:xfrm>
          <a:off x="6363499" y="2593911"/>
          <a:ext cx="5384515" cy="333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8008560" imgH="4960800" progId="">
                  <p:embed/>
                </p:oleObj>
              </mc:Choice>
              <mc:Fallback>
                <p:oleObj name="PBrush" r:id="rId4" imgW="8008560" imgH="496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3499" y="2593911"/>
                        <a:ext cx="5384515" cy="333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17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319267-E0B7-7C51-6664-1009D1311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21805"/>
              </p:ext>
            </p:extLst>
          </p:nvPr>
        </p:nvGraphicFramePr>
        <p:xfrm>
          <a:off x="597219" y="825026"/>
          <a:ext cx="4721229" cy="292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917120" imgH="4899600" progId="">
                  <p:embed/>
                </p:oleObj>
              </mc:Choice>
              <mc:Fallback>
                <p:oleObj name="PBrush" r:id="rId2" imgW="7917120" imgH="4899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219" y="825026"/>
                        <a:ext cx="4721229" cy="292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44C9F2F-7B46-1A5C-A82B-6C0DF1B64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04551"/>
              </p:ext>
            </p:extLst>
          </p:nvPr>
        </p:nvGraphicFramePr>
        <p:xfrm>
          <a:off x="6634065" y="825026"/>
          <a:ext cx="4848748" cy="31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7551360" imgH="4915080" progId="">
                  <p:embed/>
                </p:oleObj>
              </mc:Choice>
              <mc:Fallback>
                <p:oleObj name="PBrush" r:id="rId4" imgW="7551360" imgH="4915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4065" y="825026"/>
                        <a:ext cx="4848748" cy="315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E5CAA6F-E165-5199-C8AC-4207BA6FFEC9}"/>
              </a:ext>
            </a:extLst>
          </p:cNvPr>
          <p:cNvSpPr txBox="1"/>
          <p:nvPr/>
        </p:nvSpPr>
        <p:spPr>
          <a:xfrm>
            <a:off x="970384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</a:t>
            </a:r>
          </a:p>
          <a:p>
            <a:r>
              <a:rPr lang="es-MX" sz="1600" dirty="0"/>
              <a:t>Median:</a:t>
            </a:r>
          </a:p>
          <a:p>
            <a:r>
              <a:rPr lang="es-MX" sz="1600" dirty="0"/>
              <a:t>Q3: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BAB8B9-04A5-68C1-16ED-B65DD244F797}"/>
              </a:ext>
            </a:extLst>
          </p:cNvPr>
          <p:cNvSpPr txBox="1"/>
          <p:nvPr/>
        </p:nvSpPr>
        <p:spPr>
          <a:xfrm>
            <a:off x="6634065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</a:t>
            </a:r>
          </a:p>
          <a:p>
            <a:r>
              <a:rPr lang="es-MX" sz="1600" dirty="0"/>
              <a:t>Median:</a:t>
            </a:r>
          </a:p>
          <a:p>
            <a:r>
              <a:rPr lang="es-MX" sz="1600" dirty="0"/>
              <a:t>Q3: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28A5B6-1863-0F9A-EB36-04D9C766E082}"/>
              </a:ext>
            </a:extLst>
          </p:cNvPr>
          <p:cNvSpPr txBox="1"/>
          <p:nvPr/>
        </p:nvSpPr>
        <p:spPr>
          <a:xfrm>
            <a:off x="783771" y="286899"/>
            <a:ext cx="531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Variables numéricas</a:t>
            </a:r>
          </a:p>
        </p:txBody>
      </p:sp>
    </p:spTree>
    <p:extLst>
      <p:ext uri="{BB962C8B-B14F-4D97-AF65-F5344CB8AC3E}">
        <p14:creationId xmlns:p14="http://schemas.microsoft.com/office/powerpoint/2010/main" val="62305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3E5E775-AC53-DC5D-5706-474CB7695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17253"/>
              </p:ext>
            </p:extLst>
          </p:nvPr>
        </p:nvGraphicFramePr>
        <p:xfrm>
          <a:off x="682300" y="985837"/>
          <a:ext cx="4561504" cy="296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505640" imgH="4884480" progId="">
                  <p:embed/>
                </p:oleObj>
              </mc:Choice>
              <mc:Fallback>
                <p:oleObj name="PBrush" r:id="rId2" imgW="750564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2300" y="985837"/>
                        <a:ext cx="4561504" cy="2968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E5ECDBE7-BB4F-74F5-61B7-10CC68B3F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91201"/>
              </p:ext>
            </p:extLst>
          </p:nvPr>
        </p:nvGraphicFramePr>
        <p:xfrm>
          <a:off x="7095042" y="1069813"/>
          <a:ext cx="4414658" cy="288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7475400" imgH="4884480" progId="">
                  <p:embed/>
                </p:oleObj>
              </mc:Choice>
              <mc:Fallback>
                <p:oleObj name="PBrush" r:id="rId4" imgW="747540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5042" y="1069813"/>
                        <a:ext cx="4414658" cy="2884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0C4CA8E-E03F-EE39-395D-480CDA56D770}"/>
              </a:ext>
            </a:extLst>
          </p:cNvPr>
          <p:cNvSpPr txBox="1"/>
          <p:nvPr/>
        </p:nvSpPr>
        <p:spPr>
          <a:xfrm>
            <a:off x="682300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</a:t>
            </a:r>
          </a:p>
          <a:p>
            <a:r>
              <a:rPr lang="es-MX" sz="1600" dirty="0"/>
              <a:t>Median:</a:t>
            </a:r>
          </a:p>
          <a:p>
            <a:r>
              <a:rPr lang="es-MX" sz="1600" dirty="0"/>
              <a:t>Q3: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83CA6A-1DC5-A65B-3BC3-135E63ACEE51}"/>
              </a:ext>
            </a:extLst>
          </p:cNvPr>
          <p:cNvSpPr txBox="1"/>
          <p:nvPr/>
        </p:nvSpPr>
        <p:spPr>
          <a:xfrm>
            <a:off x="7095042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</a:t>
            </a:r>
          </a:p>
          <a:p>
            <a:r>
              <a:rPr lang="es-MX" sz="1600" dirty="0"/>
              <a:t>Median:</a:t>
            </a:r>
          </a:p>
          <a:p>
            <a:r>
              <a:rPr lang="es-MX" sz="1600" dirty="0"/>
              <a:t>Q3: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DC69B0-0FEA-2743-5C7D-1EA1820FF646}"/>
              </a:ext>
            </a:extLst>
          </p:cNvPr>
          <p:cNvSpPr txBox="1"/>
          <p:nvPr/>
        </p:nvSpPr>
        <p:spPr>
          <a:xfrm>
            <a:off x="783771" y="286899"/>
            <a:ext cx="531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Variables numéricas</a:t>
            </a:r>
          </a:p>
        </p:txBody>
      </p:sp>
    </p:spTree>
    <p:extLst>
      <p:ext uri="{BB962C8B-B14F-4D97-AF65-F5344CB8AC3E}">
        <p14:creationId xmlns:p14="http://schemas.microsoft.com/office/powerpoint/2010/main" val="41919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/>
            <a:r>
              <a:rPr lang="es-MX" b="0" i="0" dirty="0">
                <a:effectLst/>
                <a:latin typeface="Consolas" panose="020B0609020204030204" pitchFamily="49" charset="0"/>
              </a:rPr>
              <a:t>Variables utilizadas</a:t>
            </a:r>
          </a:p>
          <a:p>
            <a:pPr marL="285750" indent="-285750"/>
            <a:r>
              <a:rPr lang="es-MX" dirty="0">
                <a:latin typeface="Consolas" panose="020B0609020204030204" pitchFamily="49" charset="0"/>
              </a:rPr>
              <a:t>I</a:t>
            </a:r>
            <a:r>
              <a:rPr lang="es-MX" b="0" i="0" dirty="0">
                <a:effectLst/>
                <a:latin typeface="Consolas" panose="020B0609020204030204" pitchFamily="49" charset="0"/>
              </a:rPr>
              <a:t>nterpretación de coeficientes</a:t>
            </a:r>
          </a:p>
        </p:txBody>
      </p:sp>
    </p:spTree>
    <p:extLst>
      <p:ext uri="{BB962C8B-B14F-4D97-AF65-F5344CB8AC3E}">
        <p14:creationId xmlns:p14="http://schemas.microsoft.com/office/powerpoint/2010/main" val="402478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Desempeño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Consolas" panose="020B0609020204030204" pitchFamily="49" charset="0"/>
              </a:rPr>
              <a:t>Desempeño con cada uno de los 3 umbrales (</a:t>
            </a:r>
            <a:r>
              <a:rPr lang="es-MX" b="0" i="0" dirty="0" err="1">
                <a:effectLst/>
                <a:latin typeface="Consolas" panose="020B0609020204030204" pitchFamily="49" charset="0"/>
              </a:rPr>
              <a:t>thresholds</a:t>
            </a:r>
            <a:r>
              <a:rPr lang="es-MX" b="0" i="0" dirty="0">
                <a:effectLst/>
                <a:latin typeface="Consolas" panose="020B0609020204030204" pitchFamily="49" charset="0"/>
              </a:rPr>
              <a:t>) utilizados e identificar el seleccionado</a:t>
            </a:r>
          </a:p>
          <a:p>
            <a:pPr marL="285750" indent="-285750"/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304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Calisto MT</vt:lpstr>
      <vt:lpstr>Consolas</vt:lpstr>
      <vt:lpstr>Univers Condensed</vt:lpstr>
      <vt:lpstr>ChronicleVTI</vt:lpstr>
      <vt:lpstr>PBrush</vt:lpstr>
      <vt:lpstr>Análisis de Nuevos Clientes</vt:lpstr>
      <vt:lpstr>Fase 1</vt:lpstr>
      <vt:lpstr>Definición del Problema</vt:lpstr>
      <vt:lpstr>Preprocesamiento de Datos</vt:lpstr>
      <vt:lpstr>Exploración de los Datos</vt:lpstr>
      <vt:lpstr>Presentación de PowerPoint</vt:lpstr>
      <vt:lpstr>Presentación de PowerPoint</vt:lpstr>
      <vt:lpstr>Modelo</vt:lpstr>
      <vt:lpstr>Desempeño </vt:lpstr>
      <vt:lpstr>Fase 2</vt:lpstr>
      <vt:lpstr>Definición del Problema</vt:lpstr>
      <vt:lpstr>Modelo de Supervivencia</vt:lpstr>
      <vt:lpstr>Curvas de Supervivencia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Nuevos Clientes</dc:title>
  <dc:creator>CARDENAS GALLARDO, PAULA DANIELA</dc:creator>
  <cp:lastModifiedBy>NAVARRO SILVA, JOSE TONATIUH</cp:lastModifiedBy>
  <cp:revision>29</cp:revision>
  <dcterms:created xsi:type="dcterms:W3CDTF">2022-11-18T02:44:27Z</dcterms:created>
  <dcterms:modified xsi:type="dcterms:W3CDTF">2022-11-22T08:12:28Z</dcterms:modified>
</cp:coreProperties>
</file>