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8" r:id="rId3"/>
    <p:sldId id="261" r:id="rId4"/>
    <p:sldId id="268" r:id="rId5"/>
    <p:sldId id="263" r:id="rId6"/>
    <p:sldId id="269" r:id="rId7"/>
    <p:sldId id="270" r:id="rId8"/>
    <p:sldId id="271" r:id="rId9"/>
    <p:sldId id="264" r:id="rId10"/>
    <p:sldId id="265" r:id="rId11"/>
    <p:sldId id="259" r:id="rId12"/>
    <p:sldId id="262" r:id="rId13"/>
    <p:sldId id="266" r:id="rId14"/>
    <p:sldId id="267" r:id="rId15"/>
    <p:sldId id="260" r:id="rId16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Estilo claro 2 - Acent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3" d="100"/>
          <a:sy n="83" d="100"/>
        </p:scale>
        <p:origin x="643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81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468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007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609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858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151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126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802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184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991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221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2F3E8B1C-86EF-43CF-8304-249481088644}" type="datetimeFigureOut">
              <a:rPr lang="en-US" smtClean="0"/>
              <a:pPr/>
              <a:t>11/29/2022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22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4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6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31" name="Straight Connector 1030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3" name="Straight Connector 1032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35" name="Rectangle 1034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9666004-122A-D4A6-5188-172B355137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5325" y="4023657"/>
            <a:ext cx="3786178" cy="211044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4000" b="1" kern="1200" cap="all" spc="30" baseline="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Análisis</a:t>
            </a:r>
            <a:r>
              <a:rPr lang="en-US" sz="4000" b="1" kern="1200" cap="all" spc="3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n-US" sz="4000" b="1" kern="1200" cap="all" spc="30" baseline="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Nuevos</a:t>
            </a:r>
            <a:r>
              <a:rPr lang="en-US" sz="4000" b="1" kern="1200" cap="all" spc="3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b="1" kern="1200" cap="all" spc="30" baseline="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Clientes</a:t>
            </a:r>
            <a:endParaRPr lang="en-US" sz="4000" b="1" kern="1200" cap="all" spc="30" baseline="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026" name="Picture 2" descr="Fidelización de clientes, qué es y sus beneficios – Pimex – Blog">
            <a:extLst>
              <a:ext uri="{FF2B5EF4-FFF2-40B4-BE49-F238E27FC236}">
                <a16:creationId xmlns:a16="http://schemas.microsoft.com/office/drawing/2014/main" id="{FB36B217-32C4-6E6C-835E-44353FA7A2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810" r="2" b="15474"/>
          <a:stretch/>
        </p:blipFill>
        <p:spPr bwMode="auto">
          <a:xfrm>
            <a:off x="800100" y="717656"/>
            <a:ext cx="10591800" cy="308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37" name="Straight Connector 1036">
            <a:extLst>
              <a:ext uri="{FF2B5EF4-FFF2-40B4-BE49-F238E27FC236}">
                <a16:creationId xmlns:a16="http://schemas.microsoft.com/office/drawing/2014/main" id="{8E0104E4-99BC-494F-8342-F250828E57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876800" y="4114590"/>
            <a:ext cx="9818" cy="20195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ítulo 2">
            <a:extLst>
              <a:ext uri="{FF2B5EF4-FFF2-40B4-BE49-F238E27FC236}">
                <a16:creationId xmlns:a16="http://schemas.microsoft.com/office/drawing/2014/main" id="{F7D02476-B7AF-E824-1BFB-B9DC84006D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01578" y="4173828"/>
            <a:ext cx="5922942" cy="1901034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s-MX" sz="1400" b="1" dirty="0">
                <a:latin typeface="Consolas" panose="020B0609020204030204" pitchFamily="49" charset="0"/>
              </a:rPr>
              <a:t>Cárdenas Gallardo Paula Daniela | 733720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s-MX" sz="1400" b="1" dirty="0">
                <a:latin typeface="Consolas" panose="020B0609020204030204" pitchFamily="49" charset="0"/>
              </a:rPr>
              <a:t>Haces López José Manuel | 734759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s-MX" sz="1400" b="1" dirty="0">
                <a:latin typeface="Consolas" panose="020B0609020204030204" pitchFamily="49" charset="0"/>
              </a:rPr>
              <a:t>Navarro Silva José Tonatiuh | 722399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s-MX" sz="1400" b="1" dirty="0">
                <a:latin typeface="Consolas" panose="020B0609020204030204" pitchFamily="49" charset="0"/>
              </a:rPr>
              <a:t>Villa Domínguez Paulo Villa | 733773</a:t>
            </a:r>
          </a:p>
          <a:p>
            <a:r>
              <a:rPr lang="es-MX" sz="1400" b="1" dirty="0">
                <a:latin typeface="Consolas" panose="020B0609020204030204" pitchFamily="49" charset="0"/>
              </a:rPr>
              <a:t>Análisis de Regresión | María Elisa Vaca Gómez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7936BB1B-2AFC-DDC7-1D68-566BB02D45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4771" y="5670344"/>
            <a:ext cx="606588" cy="1052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78877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A09D85-EB93-3091-BEC8-0C192C230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713757"/>
          </a:xfrm>
        </p:spPr>
        <p:txBody>
          <a:bodyPr/>
          <a:lstStyle/>
          <a:p>
            <a:r>
              <a:rPr lang="es-MX" b="1" dirty="0"/>
              <a:t>Desempeño 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0416128-0BE3-543F-2A87-C588850585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" y="1977693"/>
            <a:ext cx="7783011" cy="3305636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62920ED9-028F-86C2-D8A9-651602DD887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298"/>
          <a:stretch/>
        </p:blipFill>
        <p:spPr>
          <a:xfrm>
            <a:off x="9115107" y="3179428"/>
            <a:ext cx="2276793" cy="902166"/>
          </a:xfrm>
          <a:prstGeom prst="rect">
            <a:avLst/>
          </a:prstGeom>
        </p:spPr>
      </p:pic>
      <p:sp>
        <p:nvSpPr>
          <p:cNvPr id="9" name="Flecha: hacia la izquierda 8">
            <a:extLst>
              <a:ext uri="{FF2B5EF4-FFF2-40B4-BE49-F238E27FC236}">
                <a16:creationId xmlns:a16="http://schemas.microsoft.com/office/drawing/2014/main" id="{594F64E5-90AC-085E-F1AB-AE259E818A4A}"/>
              </a:ext>
            </a:extLst>
          </p:cNvPr>
          <p:cNvSpPr/>
          <p:nvPr/>
        </p:nvSpPr>
        <p:spPr>
          <a:xfrm>
            <a:off x="5360566" y="3369403"/>
            <a:ext cx="1988191" cy="522215"/>
          </a:xfrm>
          <a:prstGeom prst="lef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67230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81" name="Rectangle 3080">
            <a:extLst>
              <a:ext uri="{FF2B5EF4-FFF2-40B4-BE49-F238E27FC236}">
                <a16:creationId xmlns:a16="http://schemas.microsoft.com/office/drawing/2014/main" id="{341BFA31-6544-45C2-9DA0-9E1C5E0B19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20D4173-25B5-7DF6-8617-1C50325D58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5326" y="4742029"/>
            <a:ext cx="10765912" cy="925950"/>
          </a:xfrm>
        </p:spPr>
        <p:txBody>
          <a:bodyPr>
            <a:normAutofit/>
          </a:bodyPr>
          <a:lstStyle/>
          <a:p>
            <a:r>
              <a:rPr lang="es-MX" b="1" dirty="0"/>
              <a:t>Fase 2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F4E2AE9-C111-DE7D-6177-3DC76E8529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5325" y="5731877"/>
            <a:ext cx="8829674" cy="429622"/>
          </a:xfrm>
        </p:spPr>
        <p:txBody>
          <a:bodyPr anchor="t">
            <a:normAutofit/>
          </a:bodyPr>
          <a:lstStyle/>
          <a:p>
            <a:pPr>
              <a:lnSpc>
                <a:spcPct val="110000"/>
              </a:lnSpc>
            </a:pPr>
            <a:r>
              <a:rPr lang="es-MX">
                <a:latin typeface="Consolas" panose="020B0609020204030204" pitchFamily="49" charset="0"/>
              </a:rPr>
              <a:t>Análisis de Supervivencia</a:t>
            </a:r>
          </a:p>
        </p:txBody>
      </p:sp>
      <p:pic>
        <p:nvPicPr>
          <p:cNvPr id="3076" name="Picture 4" descr="Shopping cart design: patterns for conversion - Justinmind">
            <a:extLst>
              <a:ext uri="{FF2B5EF4-FFF2-40B4-BE49-F238E27FC236}">
                <a16:creationId xmlns:a16="http://schemas.microsoft.com/office/drawing/2014/main" id="{C35C2109-D751-23CF-9702-2CF2382398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0100" y="1021983"/>
            <a:ext cx="5134573" cy="3286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Empty Cart Projects | Photos, videos, logos, illustrations and branding on  Behance">
            <a:extLst>
              <a:ext uri="{FF2B5EF4-FFF2-40B4-BE49-F238E27FC236}">
                <a16:creationId xmlns:a16="http://schemas.microsoft.com/office/drawing/2014/main" id="{882DF97A-0075-6E20-2C64-C9DE237FCAD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317"/>
          <a:stretch/>
        </p:blipFill>
        <p:spPr bwMode="auto">
          <a:xfrm>
            <a:off x="6809555" y="1021983"/>
            <a:ext cx="4582345" cy="3286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083" name="Straight Connector 3082">
            <a:extLst>
              <a:ext uri="{FF2B5EF4-FFF2-40B4-BE49-F238E27FC236}">
                <a16:creationId xmlns:a16="http://schemas.microsoft.com/office/drawing/2014/main" id="{DC36F877-5419-44C1-A2CD-376BDDDC3E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4667603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62877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A09D85-EB93-3091-BEC8-0C192C230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713757"/>
          </a:xfrm>
        </p:spPr>
        <p:txBody>
          <a:bodyPr/>
          <a:lstStyle/>
          <a:p>
            <a:r>
              <a:rPr lang="es-MX" b="1" dirty="0"/>
              <a:t>Definición del Problema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0B308AB-EB65-808F-E1A9-C4A976D357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635853"/>
            <a:ext cx="10691265" cy="4293361"/>
          </a:xfrm>
        </p:spPr>
        <p:txBody>
          <a:bodyPr>
            <a:normAutofit/>
          </a:bodyPr>
          <a:lstStyle/>
          <a:p>
            <a:pPr marL="285750" indent="-285750" algn="just"/>
            <a:r>
              <a:rPr lang="es-MX" sz="1800" b="0" i="0" dirty="0">
                <a:effectLst/>
                <a:latin typeface="Avenir Next LT Pro" panose="020B0504020202020204" pitchFamily="34" charset="0"/>
              </a:rPr>
              <a:t>La misma empresa quiere generar un análisis de supervivencia para los nuevos clientes</a:t>
            </a:r>
          </a:p>
          <a:p>
            <a:pPr marL="285750" indent="-285750" algn="just"/>
            <a:r>
              <a:rPr lang="es-MX" sz="1800" b="0" i="0" dirty="0">
                <a:effectLst/>
                <a:latin typeface="Avenir Next LT Pro" panose="020B0504020202020204" pitchFamily="34" charset="0"/>
              </a:rPr>
              <a:t>Se considerarán como no sobrevivientes o “muertos” aquellos clientes que no han </a:t>
            </a:r>
            <a:r>
              <a:rPr lang="es-MX" sz="1800" dirty="0">
                <a:latin typeface="Avenir Next LT Pro" panose="020B0504020202020204" pitchFamily="34" charset="0"/>
              </a:rPr>
              <a:t>comprado algún producto en el mes 18</a:t>
            </a:r>
          </a:p>
          <a:p>
            <a:pPr marL="285750" indent="-285750" algn="just"/>
            <a:r>
              <a:rPr lang="es-MX" sz="1800" b="0" i="0" dirty="0">
                <a:effectLst/>
                <a:latin typeface="Avenir Next LT Pro" panose="020B0504020202020204" pitchFamily="34" charset="0"/>
              </a:rPr>
              <a:t>Se generarán curvas de supervivencia para </a:t>
            </a:r>
            <a:r>
              <a:rPr lang="es-MX" sz="1800" dirty="0">
                <a:latin typeface="Avenir Next LT Pro" panose="020B0504020202020204" pitchFamily="34" charset="0"/>
              </a:rPr>
              <a:t>el nivel de </a:t>
            </a:r>
            <a:r>
              <a:rPr lang="es-MX" sz="1800" b="0" i="0" dirty="0">
                <a:effectLst/>
                <a:latin typeface="Avenir Next LT Pro" panose="020B0504020202020204" pitchFamily="34" charset="0"/>
              </a:rPr>
              <a:t>probabilidad y el mercado</a:t>
            </a:r>
          </a:p>
          <a:p>
            <a:pPr marL="285750" indent="-285750" algn="just"/>
            <a:r>
              <a:rPr lang="es-MX" sz="1800" b="0" i="0" dirty="0">
                <a:effectLst/>
                <a:latin typeface="Avenir Next LT Pro" panose="020B0504020202020204" pitchFamily="34" charset="0"/>
              </a:rPr>
              <a:t>La variables utilizadas son:</a:t>
            </a:r>
          </a:p>
          <a:p>
            <a:pPr marL="457200" lvl="1" indent="0" algn="just">
              <a:buNone/>
            </a:pPr>
            <a:endParaRPr lang="es-MX" b="0" i="0" dirty="0">
              <a:effectLst/>
              <a:latin typeface="Consolas" panose="020B0609020204030204" pitchFamily="49" charset="0"/>
            </a:endParaRPr>
          </a:p>
          <a:p>
            <a:pPr marL="457200" lvl="1" indent="0" algn="just">
              <a:buNone/>
            </a:pPr>
            <a:endParaRPr lang="es-MX" dirty="0">
              <a:latin typeface="Consolas" panose="020B0609020204030204" pitchFamily="49" charset="0"/>
            </a:endParaRPr>
          </a:p>
          <a:p>
            <a:pPr marL="457200" lvl="1" indent="0" algn="just">
              <a:buNone/>
            </a:pPr>
            <a:endParaRPr lang="es-MX" b="0" i="0" dirty="0">
              <a:effectLst/>
              <a:latin typeface="Consolas" panose="020B0609020204030204" pitchFamily="49" charset="0"/>
            </a:endParaRPr>
          </a:p>
        </p:txBody>
      </p:sp>
      <p:graphicFrame>
        <p:nvGraphicFramePr>
          <p:cNvPr id="4" name="Tabla 2">
            <a:extLst>
              <a:ext uri="{FF2B5EF4-FFF2-40B4-BE49-F238E27FC236}">
                <a16:creationId xmlns:a16="http://schemas.microsoft.com/office/drawing/2014/main" id="{A65FB7AA-D03D-EC90-B407-90BF125F1B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5993563"/>
              </p:ext>
            </p:extLst>
          </p:nvPr>
        </p:nvGraphicFramePr>
        <p:xfrm>
          <a:off x="4173166" y="3782533"/>
          <a:ext cx="6761534" cy="21037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0317">
                  <a:extLst>
                    <a:ext uri="{9D8B030D-6E8A-4147-A177-3AD203B41FA5}">
                      <a16:colId xmlns:a16="http://schemas.microsoft.com/office/drawing/2014/main" val="3688453969"/>
                    </a:ext>
                  </a:extLst>
                </a:gridCol>
                <a:gridCol w="3153613">
                  <a:extLst>
                    <a:ext uri="{9D8B030D-6E8A-4147-A177-3AD203B41FA5}">
                      <a16:colId xmlns:a16="http://schemas.microsoft.com/office/drawing/2014/main" val="975318599"/>
                    </a:ext>
                  </a:extLst>
                </a:gridCol>
                <a:gridCol w="1357604">
                  <a:extLst>
                    <a:ext uri="{9D8B030D-6E8A-4147-A177-3AD203B41FA5}">
                      <a16:colId xmlns:a16="http://schemas.microsoft.com/office/drawing/2014/main" val="3242331444"/>
                    </a:ext>
                  </a:extLst>
                </a:gridCol>
              </a:tblGrid>
              <a:tr h="396833"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latin typeface="+mj-lt"/>
                        </a:rPr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b="1" kern="120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Contenido</a:t>
                      </a:r>
                      <a:endParaRPr lang="es-MX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b="1" kern="120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Tipo</a:t>
                      </a:r>
                      <a:endParaRPr lang="es-MX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065177"/>
                  </a:ext>
                </a:extLst>
              </a:tr>
              <a:tr h="3968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dirty="0" err="1">
                          <a:latin typeface="Consolas" panose="020B0609020204030204" pitchFamily="49" charset="0"/>
                        </a:rPr>
                        <a:t>age_gen</a:t>
                      </a:r>
                      <a:endParaRPr lang="es-MX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100" dirty="0">
                          <a:latin typeface="Consolas" panose="020B0609020204030204" pitchFamily="49" charset="0"/>
                        </a:rPr>
                        <a:t>Generación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100" dirty="0">
                          <a:latin typeface="Consolas" panose="020B0609020204030204" pitchFamily="49" charset="0"/>
                        </a:rPr>
                        <a:t>Categórica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2905139"/>
                  </a:ext>
                </a:extLst>
              </a:tr>
              <a:tr h="396833">
                <a:tc>
                  <a:txBody>
                    <a:bodyPr/>
                    <a:lstStyle/>
                    <a:p>
                      <a:r>
                        <a:rPr lang="es-MX" sz="1600" dirty="0" err="1">
                          <a:latin typeface="Consolas" panose="020B0609020204030204" pitchFamily="49" charset="0"/>
                        </a:rPr>
                        <a:t>market</a:t>
                      </a:r>
                      <a:endParaRPr lang="es-MX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100" dirty="0">
                          <a:latin typeface="Consolas" panose="020B0609020204030204" pitchFamily="49" charset="0"/>
                        </a:rPr>
                        <a:t>Mercado al que pertenecen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100" dirty="0">
                          <a:latin typeface="Consolas" panose="020B0609020204030204" pitchFamily="49" charset="0"/>
                        </a:rPr>
                        <a:t>Categórica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3810560"/>
                  </a:ext>
                </a:extLst>
              </a:tr>
              <a:tr h="456630">
                <a:tc>
                  <a:txBody>
                    <a:bodyPr/>
                    <a:lstStyle/>
                    <a:p>
                      <a:r>
                        <a:rPr lang="es-MX" sz="1600" dirty="0" err="1">
                          <a:latin typeface="Consolas" panose="020B0609020204030204" pitchFamily="49" charset="0"/>
                        </a:rPr>
                        <a:t>probability_level</a:t>
                      </a:r>
                      <a:endParaRPr lang="es-MX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100" dirty="0">
                          <a:latin typeface="Consolas" panose="020B0609020204030204" pitchFamily="49" charset="0"/>
                        </a:rPr>
                        <a:t>Categoría de probabilidad (alta, media o baja)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100" dirty="0">
                          <a:latin typeface="Consolas" panose="020B0609020204030204" pitchFamily="49" charset="0"/>
                        </a:rPr>
                        <a:t>Categórica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0833165"/>
                  </a:ext>
                </a:extLst>
              </a:tr>
              <a:tr h="456630">
                <a:tc>
                  <a:txBody>
                    <a:bodyPr/>
                    <a:lstStyle/>
                    <a:p>
                      <a:r>
                        <a:rPr lang="es-MX" sz="1600" dirty="0" err="1">
                          <a:latin typeface="Consolas" panose="020B0609020204030204" pitchFamily="49" charset="0"/>
                        </a:rPr>
                        <a:t>recency</a:t>
                      </a:r>
                      <a:endParaRPr lang="es-MX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Días desde la última compra hasta el ultimo día de marzo de 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100" dirty="0">
                          <a:latin typeface="Consolas" panose="020B0609020204030204" pitchFamily="49" charset="0"/>
                        </a:rPr>
                        <a:t>Numérica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35166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65937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A09D85-EB93-3091-BEC8-0C192C230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713757"/>
          </a:xfrm>
        </p:spPr>
        <p:txBody>
          <a:bodyPr/>
          <a:lstStyle/>
          <a:p>
            <a:r>
              <a:rPr lang="es-MX" b="1" dirty="0"/>
              <a:t>Modelo de Supervivencia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10B308AB-EB65-808F-E1A9-C4A976D357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00635" y="1635853"/>
                <a:ext cx="10691265" cy="4293361"/>
              </a:xfrm>
            </p:spPr>
            <p:txBody>
              <a:bodyPr>
                <a:normAutofit lnSpcReduction="10000"/>
              </a:bodyPr>
              <a:lstStyle/>
              <a:p>
                <a:pPr marL="285750" indent="-285750" algn="just"/>
                <a:r>
                  <a:rPr lang="en-US" b="0" i="1" dirty="0">
                    <a:effectLst/>
                    <a:latin typeface="Consolas" panose="020B0609020204030204" pitchFamily="49" charset="0"/>
                  </a:rPr>
                  <a:t>age_genGeneration X</a:t>
                </a:r>
                <a14:m>
                  <m:oMath xmlns:m="http://schemas.openxmlformats.org/officeDocument/2006/math">
                    <m:r>
                      <a:rPr lang="es-MX" b="0" i="1" dirty="0" smtClean="0"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effectLst/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b="0" i="0" dirty="0">
                    <a:effectLst/>
                    <a:latin typeface="Consolas" panose="020B0609020204030204" pitchFamily="49" charset="0"/>
                  </a:rPr>
                  <a:t> Not statistically significant</a:t>
                </a:r>
                <a:endParaRPr lang="en-US" b="0" i="1" dirty="0">
                  <a:effectLst/>
                  <a:latin typeface="Consolas" panose="020B0609020204030204" pitchFamily="49" charset="0"/>
                </a:endParaRPr>
              </a:p>
              <a:p>
                <a:pPr marL="285750" indent="-285750" algn="just"/>
                <a:r>
                  <a:rPr lang="en-US" b="0" i="1" dirty="0" err="1">
                    <a:effectLst/>
                    <a:latin typeface="Consolas" panose="020B0609020204030204" pitchFamily="49" charset="0"/>
                  </a:rPr>
                  <a:t>age_genGeneration</a:t>
                </a:r>
                <a:r>
                  <a:rPr lang="en-US" b="0" i="1" dirty="0">
                    <a:effectLst/>
                    <a:latin typeface="Consolas" panose="020B0609020204030204" pitchFamily="49" charset="0"/>
                  </a:rPr>
                  <a:t> Z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effectLst/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b="0" i="0" dirty="0">
                    <a:effectLst/>
                    <a:latin typeface="Consolas" panose="020B0609020204030204" pitchFamily="49" charset="0"/>
                  </a:rPr>
                  <a:t> Not statistically significant</a:t>
                </a:r>
                <a:endParaRPr lang="en-US" b="0" i="1" dirty="0">
                  <a:effectLst/>
                  <a:latin typeface="Consolas" panose="020B0609020204030204" pitchFamily="49" charset="0"/>
                </a:endParaRPr>
              </a:p>
              <a:p>
                <a:pPr marL="285750" indent="-285750" algn="just"/>
                <a:r>
                  <a:rPr lang="en-US" b="0" i="1" dirty="0" err="1">
                    <a:effectLst/>
                    <a:latin typeface="Consolas" panose="020B0609020204030204" pitchFamily="49" charset="0"/>
                  </a:rPr>
                  <a:t>age_genMillennials</a:t>
                </a:r>
                <a:r>
                  <a:rPr lang="en-US" b="0" i="1" dirty="0">
                    <a:effectLst/>
                    <a:latin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effectLst/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b="0" i="0" dirty="0">
                    <a:effectLst/>
                    <a:latin typeface="Consolas" panose="020B0609020204030204" pitchFamily="49" charset="0"/>
                  </a:rPr>
                  <a:t> Not statistically significant</a:t>
                </a:r>
                <a:endParaRPr lang="en-US" b="0" i="1" dirty="0">
                  <a:effectLst/>
                  <a:latin typeface="Consolas" panose="020B0609020204030204" pitchFamily="49" charset="0"/>
                </a:endParaRPr>
              </a:p>
              <a:p>
                <a:pPr marL="285750" indent="-285750" algn="just"/>
                <a:r>
                  <a:rPr lang="en-US" b="0" i="1" dirty="0" err="1">
                    <a:effectLst/>
                    <a:latin typeface="Consolas" panose="020B0609020204030204" pitchFamily="49" charset="0"/>
                  </a:rPr>
                  <a:t>marketSpanish</a:t>
                </a:r>
                <a:r>
                  <a:rPr lang="en-US" b="0" i="1" dirty="0">
                    <a:effectLst/>
                    <a:latin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effectLst/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b="0" i="0" dirty="0">
                    <a:effectLst/>
                    <a:latin typeface="Consolas" panose="020B0609020204030204" pitchFamily="49" charset="0"/>
                  </a:rPr>
                  <a:t> Not statistically significant</a:t>
                </a:r>
                <a:endParaRPr lang="en-US" b="0" i="1" dirty="0">
                  <a:effectLst/>
                  <a:latin typeface="Consolas" panose="020B0609020204030204" pitchFamily="49" charset="0"/>
                </a:endParaRPr>
              </a:p>
              <a:p>
                <a:pPr marL="285750" indent="-285750" algn="just"/>
                <a:r>
                  <a:rPr lang="en-US" b="0" i="1" dirty="0" err="1">
                    <a:effectLst/>
                    <a:latin typeface="Consolas" panose="020B0609020204030204" pitchFamily="49" charset="0"/>
                  </a:rPr>
                  <a:t>Prob_PredictedLow</a:t>
                </a:r>
                <a:r>
                  <a:rPr lang="en-US" b="0" i="1" dirty="0">
                    <a:effectLst/>
                    <a:latin typeface="Consolas" panose="020B0609020204030204" pitchFamily="49" charset="0"/>
                  </a:rPr>
                  <a:t> Probability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effectLst/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b="0" i="0" dirty="0">
                    <a:effectLst/>
                    <a:latin typeface="Consolas" panose="020B0609020204030204" pitchFamily="49" charset="0"/>
                  </a:rPr>
                  <a:t> Not statistically significant</a:t>
                </a:r>
                <a:endParaRPr lang="en-US" i="1" dirty="0">
                  <a:latin typeface="Consolas" panose="020B0609020204030204" pitchFamily="49" charset="0"/>
                </a:endParaRPr>
              </a:p>
              <a:p>
                <a:pPr marL="285750" indent="-285750" algn="just"/>
                <a:r>
                  <a:rPr lang="en-US" i="1" dirty="0" err="1">
                    <a:latin typeface="Consolas" panose="020B0609020204030204" pitchFamily="49" charset="0"/>
                  </a:rPr>
                  <a:t>P</a:t>
                </a:r>
                <a:r>
                  <a:rPr lang="en-US" b="0" i="1" dirty="0" err="1">
                    <a:effectLst/>
                    <a:latin typeface="Consolas" panose="020B0609020204030204" pitchFamily="49" charset="0"/>
                  </a:rPr>
                  <a:t>rob_PredictedMedium</a:t>
                </a:r>
                <a:r>
                  <a:rPr lang="en-US" b="0" i="1" dirty="0">
                    <a:effectLst/>
                    <a:latin typeface="Consolas" panose="020B0609020204030204" pitchFamily="49" charset="0"/>
                  </a:rPr>
                  <a:t> Probability</a:t>
                </a:r>
                <a:r>
                  <a:rPr lang="en-US" b="0" i="0" dirty="0">
                    <a:effectLst/>
                    <a:latin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effectLst/>
                        <a:latin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b="0" i="0" dirty="0">
                    <a:effectLst/>
                    <a:latin typeface="Consolas" panose="020B0609020204030204" pitchFamily="49" charset="0"/>
                  </a:rPr>
                  <a:t>The probability of not surviving increases 1.3236 times if you belong to the medium probability prediction label</a:t>
                </a:r>
              </a:p>
              <a:p>
                <a:pPr marL="285750" indent="-285750" algn="just"/>
                <a:r>
                  <a:rPr lang="en-US" b="0" i="1" dirty="0">
                    <a:effectLst/>
                    <a:latin typeface="Consolas" panose="020B0609020204030204" pitchFamily="49" charset="0"/>
                  </a:rPr>
                  <a:t>recency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effectLst/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b="0" i="0" dirty="0">
                    <a:effectLst/>
                    <a:latin typeface="Consolas" panose="020B0609020204030204" pitchFamily="49" charset="0"/>
                  </a:rPr>
                  <a:t> The bigger it is the recency the probability of not surviving increases 1.0272 times</a:t>
                </a:r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10B308AB-EB65-808F-E1A9-C4A976D357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00635" y="1635853"/>
                <a:ext cx="10691265" cy="4293361"/>
              </a:xfrm>
              <a:blipFill>
                <a:blip r:embed="rId2"/>
                <a:stretch>
                  <a:fillRect l="-513" t="-426" r="-570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34352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8A09D85-EB93-3091-BEC8-0C192C230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3" y="616581"/>
            <a:ext cx="2895941" cy="1230401"/>
          </a:xfrm>
        </p:spPr>
        <p:txBody>
          <a:bodyPr>
            <a:normAutofit/>
          </a:bodyPr>
          <a:lstStyle/>
          <a:p>
            <a:r>
              <a:rPr lang="es-MX" sz="2800" b="1" dirty="0"/>
              <a:t>Curvas de Supervivencia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59B2C4A-AB53-49A2-AC69-620FF37FF0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038600" y="723900"/>
            <a:ext cx="0" cy="97697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0B308AB-EB65-808F-E1A9-C4A976D357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5937" y="889321"/>
            <a:ext cx="6713312" cy="6849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b="1" i="0" dirty="0">
                <a:effectLst/>
                <a:latin typeface="Avenir Next LT Pro" panose="020B0504020202020204" pitchFamily="34" charset="0"/>
              </a:rPr>
              <a:t>Niveles de Probabilidad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2A4EC9EC-B04C-6073-CE7B-7F64DDA0B3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86" t="2107" r="923" b="2107"/>
          <a:stretch/>
        </p:blipFill>
        <p:spPr>
          <a:xfrm>
            <a:off x="4014368" y="1887898"/>
            <a:ext cx="7377533" cy="4574071"/>
          </a:xfrm>
          <a:prstGeom prst="rect">
            <a:avLst/>
          </a:prstGeom>
        </p:spPr>
      </p:pic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D6211469-4C94-5EA4-57AA-0C75A5A0DB0A}"/>
              </a:ext>
            </a:extLst>
          </p:cNvPr>
          <p:cNvSpPr txBox="1">
            <a:spLocks/>
          </p:cNvSpPr>
          <p:nvPr/>
        </p:nvSpPr>
        <p:spPr>
          <a:xfrm>
            <a:off x="657712" y="2726246"/>
            <a:ext cx="2933552" cy="313953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es-MX" sz="1800" dirty="0">
                <a:latin typeface="Avenir Next LT Pro" panose="020B0504020202020204" pitchFamily="34" charset="0"/>
              </a:rPr>
              <a:t>La predicción tiene un buen desempeño.</a:t>
            </a:r>
          </a:p>
          <a:p>
            <a:pPr marL="285750" indent="-285750"/>
            <a:r>
              <a:rPr lang="es-MX" sz="1800" dirty="0">
                <a:latin typeface="Avenir Next LT Pro" panose="020B0504020202020204" pitchFamily="34" charset="0"/>
              </a:rPr>
              <a:t>Los clientes con probabilidad baja de recompra son los que menos sobreviven, seguidos por los de probabilidad media.</a:t>
            </a:r>
          </a:p>
          <a:p>
            <a:pPr marL="285750" indent="-285750"/>
            <a:r>
              <a:rPr lang="es-MX" sz="1800" dirty="0">
                <a:latin typeface="Avenir Next LT Pro" panose="020B0504020202020204" pitchFamily="34" charset="0"/>
              </a:rPr>
              <a:t>Los que tienen probabilidad alta de recompra son los que más sobreviven.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7CF7CF9D-FE37-469F-2974-959B79ABB2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600" y="2014535"/>
            <a:ext cx="7378989" cy="4559859"/>
          </a:xfrm>
          <a:prstGeom prst="rect">
            <a:avLst/>
          </a:prstGeom>
        </p:spPr>
      </p:pic>
      <p:sp>
        <p:nvSpPr>
          <p:cNvPr id="11" name="Marcador de contenido 2">
            <a:extLst>
              <a:ext uri="{FF2B5EF4-FFF2-40B4-BE49-F238E27FC236}">
                <a16:creationId xmlns:a16="http://schemas.microsoft.com/office/drawing/2014/main" id="{D79C988D-5D3C-EC2E-4221-6F64BD9F7786}"/>
              </a:ext>
            </a:extLst>
          </p:cNvPr>
          <p:cNvSpPr txBox="1">
            <a:spLocks/>
          </p:cNvSpPr>
          <p:nvPr/>
        </p:nvSpPr>
        <p:spPr>
          <a:xfrm>
            <a:off x="657712" y="3596251"/>
            <a:ext cx="2933552" cy="13964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en-US" sz="1800" dirty="0">
                <a:latin typeface="Avenir Next LT Pro" panose="020B0504020202020204" pitchFamily="34" charset="0"/>
              </a:rPr>
              <a:t>No hay </a:t>
            </a:r>
            <a:r>
              <a:rPr lang="en-US" sz="1800" dirty="0" err="1">
                <a:latin typeface="Avenir Next LT Pro" panose="020B0504020202020204" pitchFamily="34" charset="0"/>
              </a:rPr>
              <a:t>una</a:t>
            </a:r>
            <a:r>
              <a:rPr lang="en-US" sz="1800" dirty="0">
                <a:latin typeface="Avenir Next LT Pro" panose="020B0504020202020204" pitchFamily="34" charset="0"/>
              </a:rPr>
              <a:t> </a:t>
            </a:r>
            <a:r>
              <a:rPr lang="en-US" sz="1800" dirty="0" err="1">
                <a:latin typeface="Avenir Next LT Pro" panose="020B0504020202020204" pitchFamily="34" charset="0"/>
              </a:rPr>
              <a:t>diferencia</a:t>
            </a:r>
            <a:r>
              <a:rPr lang="en-US" sz="1800" dirty="0">
                <a:latin typeface="Avenir Next LT Pro" panose="020B0504020202020204" pitchFamily="34" charset="0"/>
              </a:rPr>
              <a:t> </a:t>
            </a:r>
            <a:r>
              <a:rPr lang="en-US" sz="1800" dirty="0" err="1">
                <a:latin typeface="Avenir Next LT Pro" panose="020B0504020202020204" pitchFamily="34" charset="0"/>
              </a:rPr>
              <a:t>significa</a:t>
            </a:r>
            <a:r>
              <a:rPr lang="en-US" sz="1800" dirty="0">
                <a:latin typeface="Avenir Next LT Pro" panose="020B0504020202020204" pitchFamily="34" charset="0"/>
              </a:rPr>
              <a:t> entre ambos mercados</a:t>
            </a: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75EDD1C2-FC2A-6EEC-8B6A-977890DFF199}"/>
              </a:ext>
            </a:extLst>
          </p:cNvPr>
          <p:cNvSpPr txBox="1">
            <a:spLocks/>
          </p:cNvSpPr>
          <p:nvPr/>
        </p:nvSpPr>
        <p:spPr>
          <a:xfrm>
            <a:off x="4485937" y="869929"/>
            <a:ext cx="6713312" cy="684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MX" b="1" dirty="0">
                <a:latin typeface="Avenir Next LT Pro" panose="020B0504020202020204" pitchFamily="34" charset="0"/>
              </a:rPr>
              <a:t>Mercados</a:t>
            </a:r>
          </a:p>
        </p:txBody>
      </p:sp>
    </p:spTree>
    <p:extLst>
      <p:ext uri="{BB962C8B-B14F-4D97-AF65-F5344CB8AC3E}">
        <p14:creationId xmlns:p14="http://schemas.microsoft.com/office/powerpoint/2010/main" val="3246110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  <p:bldP spid="11" grpId="0"/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A09D85-EB93-3091-BEC8-0C192C230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713757"/>
          </a:xfrm>
        </p:spPr>
        <p:txBody>
          <a:bodyPr/>
          <a:lstStyle/>
          <a:p>
            <a:r>
              <a:rPr lang="es-MX" b="1" dirty="0"/>
              <a:t>Conclusiones estratégicas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0B308AB-EB65-808F-E1A9-C4A976D357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2474752"/>
            <a:ext cx="10691265" cy="3454462"/>
          </a:xfrm>
        </p:spPr>
        <p:txBody>
          <a:bodyPr/>
          <a:lstStyle/>
          <a:p>
            <a:pPr algn="just"/>
            <a:r>
              <a:rPr lang="es-MX" dirty="0">
                <a:latin typeface="Avenir Next LT Pro" panose="020B0504020202020204" pitchFamily="34" charset="0"/>
              </a:rPr>
              <a:t>Ofrecer descuentos a aquellos clientes que tienen un nivel de probabilidad de recompra media y baja</a:t>
            </a:r>
          </a:p>
          <a:p>
            <a:pPr algn="just"/>
            <a:r>
              <a:rPr lang="es-MX" sz="2000" dirty="0">
                <a:latin typeface="Avenir Next LT Pro" panose="020B0504020202020204" pitchFamily="34" charset="0"/>
              </a:rPr>
              <a:t>Generar un formato de venta donde se ofrezcan paquetes mensuales, de esta manera se estarían comprando los productos cada determinado tiempo de manera automática</a:t>
            </a:r>
          </a:p>
          <a:p>
            <a:pPr algn="just"/>
            <a:r>
              <a:rPr lang="es-MX" dirty="0">
                <a:latin typeface="Avenir Next LT Pro" panose="020B0504020202020204" pitchFamily="34" charset="0"/>
              </a:rPr>
              <a:t>Otorgar precio preferente a aquellos clientes que compran más seguido (mayor </a:t>
            </a:r>
            <a:r>
              <a:rPr lang="es-MX" dirty="0" err="1">
                <a:latin typeface="Avenir Next LT Pro" panose="020B0504020202020204" pitchFamily="34" charset="0"/>
              </a:rPr>
              <a:t>recency</a:t>
            </a:r>
            <a:r>
              <a:rPr lang="es-MX" dirty="0">
                <a:latin typeface="Avenir Next LT Pro" panose="020B0504020202020204" pitchFamily="34" charset="0"/>
              </a:rPr>
              <a:t>)</a:t>
            </a:r>
            <a:endParaRPr lang="es-MX" sz="2000" dirty="0">
              <a:latin typeface="Avenir Next LT Pro" panose="020B0504020202020204" pitchFamily="34" charset="0"/>
            </a:endParaRPr>
          </a:p>
          <a:p>
            <a:pPr algn="just"/>
            <a:endParaRPr lang="es-MX" b="0" i="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146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7" name="Rectangle 2056">
            <a:extLst>
              <a:ext uri="{FF2B5EF4-FFF2-40B4-BE49-F238E27FC236}">
                <a16:creationId xmlns:a16="http://schemas.microsoft.com/office/drawing/2014/main" id="{341BFA31-6544-45C2-9DA0-9E1C5E0B19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20D4173-25B5-7DF6-8617-1C50325D58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5326" y="4742029"/>
            <a:ext cx="10765912" cy="925950"/>
          </a:xfrm>
        </p:spPr>
        <p:txBody>
          <a:bodyPr>
            <a:normAutofit/>
          </a:bodyPr>
          <a:lstStyle/>
          <a:p>
            <a:r>
              <a:rPr lang="es-MX" b="1" dirty="0"/>
              <a:t>Fase 1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F4E2AE9-C111-DE7D-6177-3DC76E8529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5325" y="5731877"/>
            <a:ext cx="8829674" cy="429622"/>
          </a:xfrm>
        </p:spPr>
        <p:txBody>
          <a:bodyPr anchor="t">
            <a:normAutofit/>
          </a:bodyPr>
          <a:lstStyle/>
          <a:p>
            <a:r>
              <a:rPr lang="es-MX" sz="1600" dirty="0">
                <a:latin typeface="Consolas" panose="020B0609020204030204" pitchFamily="49" charset="0"/>
              </a:rPr>
              <a:t>Regresión Logística</a:t>
            </a:r>
          </a:p>
        </p:txBody>
      </p:sp>
      <p:pic>
        <p:nvPicPr>
          <p:cNvPr id="2050" name="Picture 2" descr="The key to attracting new clients | BenefitsPRO">
            <a:extLst>
              <a:ext uri="{FF2B5EF4-FFF2-40B4-BE49-F238E27FC236}">
                <a16:creationId xmlns:a16="http://schemas.microsoft.com/office/drawing/2014/main" id="{75128A9A-512D-1776-4164-3B5517B480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0100" y="1201693"/>
            <a:ext cx="5134573" cy="3106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ow to Predict and Analyze Your Customers' Buying Patterns">
            <a:extLst>
              <a:ext uri="{FF2B5EF4-FFF2-40B4-BE49-F238E27FC236}">
                <a16:creationId xmlns:a16="http://schemas.microsoft.com/office/drawing/2014/main" id="{092245B8-63F3-C392-CD9B-302D91E8FF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72812" y="903917"/>
            <a:ext cx="5119088" cy="3404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59" name="Straight Connector 2058">
            <a:extLst>
              <a:ext uri="{FF2B5EF4-FFF2-40B4-BE49-F238E27FC236}">
                <a16:creationId xmlns:a16="http://schemas.microsoft.com/office/drawing/2014/main" id="{DC36F877-5419-44C1-A2CD-376BDDDC3E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4667603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6021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A09D85-EB93-3091-BEC8-0C192C230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713757"/>
          </a:xfrm>
        </p:spPr>
        <p:txBody>
          <a:bodyPr/>
          <a:lstStyle/>
          <a:p>
            <a:r>
              <a:rPr lang="es-MX" b="1" dirty="0"/>
              <a:t>Definición del Problema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0B308AB-EB65-808F-E1A9-C4A976D357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635853"/>
            <a:ext cx="10691265" cy="4293361"/>
          </a:xfrm>
        </p:spPr>
        <p:txBody>
          <a:bodyPr/>
          <a:lstStyle/>
          <a:p>
            <a:pPr marL="285750" indent="-285750" algn="just"/>
            <a:r>
              <a:rPr lang="es-MX" b="0" i="0" dirty="0">
                <a:effectLst/>
                <a:latin typeface="Avenir Next LT Pro" panose="020B0504020202020204" pitchFamily="34" charset="0"/>
              </a:rPr>
              <a:t>Una empresa quiere crear un modelo de predicción para saber la probabilidad de que un nuevo cliente vuelva a comprar en el mes cinco</a:t>
            </a:r>
            <a:r>
              <a:rPr lang="es-MX" dirty="0">
                <a:latin typeface="Avenir Next LT Pro" panose="020B0504020202020204" pitchFamily="34" charset="0"/>
              </a:rPr>
              <a:t>, basándose en su comportamiento transaccional </a:t>
            </a:r>
            <a:r>
              <a:rPr lang="es-MX" b="0" i="0" dirty="0">
                <a:effectLst/>
                <a:latin typeface="Avenir Next LT Pro" panose="020B0504020202020204" pitchFamily="34" charset="0"/>
              </a:rPr>
              <a:t>durante el primer mes.</a:t>
            </a:r>
            <a:endParaRPr lang="es-MX" dirty="0">
              <a:latin typeface="Avenir Next LT Pro" panose="020B0504020202020204" pitchFamily="34" charset="0"/>
            </a:endParaRPr>
          </a:p>
          <a:p>
            <a:pPr marL="285750" indent="-285750" algn="just"/>
            <a:endParaRPr lang="es-MX" b="0" i="0" dirty="0">
              <a:effectLst/>
              <a:latin typeface="Avenir Next LT Pro" panose="020B0504020202020204" pitchFamily="34" charset="0"/>
            </a:endParaRPr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08E19AF9-6E66-D550-A172-C1710622FE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7105996"/>
              </p:ext>
            </p:extLst>
          </p:nvPr>
        </p:nvGraphicFramePr>
        <p:xfrm>
          <a:off x="1982267" y="2913304"/>
          <a:ext cx="8127999" cy="30226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53895435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51633008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609976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latin typeface="+mj-lt"/>
                        </a:rPr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b="1" kern="120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Contenido</a:t>
                      </a:r>
                      <a:endParaRPr lang="es-MX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b="1" kern="120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Tipo</a:t>
                      </a:r>
                      <a:endParaRPr lang="es-MX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632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1600" dirty="0">
                          <a:latin typeface="Consolas" panose="020B0609020204030204" pitchFamily="49" charset="0"/>
                        </a:rPr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100" dirty="0">
                          <a:latin typeface="Consolas" panose="020B0609020204030204" pitchFamily="49" charset="0"/>
                        </a:rPr>
                        <a:t>Identificador del cliente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100" dirty="0">
                          <a:latin typeface="Consolas" panose="020B0609020204030204" pitchFamily="49" charset="0"/>
                        </a:rPr>
                        <a:t>Numérica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1584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1600" dirty="0" err="1">
                          <a:latin typeface="Consolas" panose="020B0609020204030204" pitchFamily="49" charset="0"/>
                        </a:rPr>
                        <a:t>market</a:t>
                      </a:r>
                      <a:endParaRPr lang="es-MX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100" dirty="0">
                          <a:latin typeface="Consolas" panose="020B0609020204030204" pitchFamily="49" charset="0"/>
                        </a:rPr>
                        <a:t>Mercado al que pertenecen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100" dirty="0">
                          <a:latin typeface="Consolas" panose="020B0609020204030204" pitchFamily="49" charset="0"/>
                        </a:rPr>
                        <a:t>Categórica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7624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1600" dirty="0" err="1">
                          <a:latin typeface="Consolas" panose="020B0609020204030204" pitchFamily="49" charset="0"/>
                        </a:rPr>
                        <a:t>age_gen</a:t>
                      </a:r>
                      <a:endParaRPr lang="es-MX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100" dirty="0">
                          <a:latin typeface="Consolas" panose="020B0609020204030204" pitchFamily="49" charset="0"/>
                        </a:rPr>
                        <a:t>Generación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100" dirty="0">
                          <a:latin typeface="Consolas" panose="020B0609020204030204" pitchFamily="49" charset="0"/>
                        </a:rPr>
                        <a:t>Categórica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6862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1600" dirty="0" err="1">
                          <a:latin typeface="Consolas" panose="020B0609020204030204" pitchFamily="49" charset="0"/>
                        </a:rPr>
                        <a:t>order</a:t>
                      </a:r>
                      <a:endParaRPr lang="es-MX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100" dirty="0">
                          <a:latin typeface="Consolas" panose="020B0609020204030204" pitchFamily="49" charset="0"/>
                        </a:rPr>
                        <a:t>Número de orden de cada cliente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100" dirty="0">
                          <a:latin typeface="Consolas" panose="020B0609020204030204" pitchFamily="49" charset="0"/>
                        </a:rPr>
                        <a:t>Texto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7455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1600" dirty="0" err="1">
                          <a:latin typeface="Consolas" panose="020B0609020204030204" pitchFamily="49" charset="0"/>
                        </a:rPr>
                        <a:t>date_order</a:t>
                      </a:r>
                      <a:endParaRPr lang="es-MX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dirty="0">
                          <a:latin typeface="Consolas" panose="020B0609020204030204" pitchFamily="49" charset="0"/>
                        </a:rPr>
                        <a:t>Fecha en la que se realizó la orden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100" dirty="0">
                          <a:latin typeface="Consolas" panose="020B0609020204030204" pitchFamily="49" charset="0"/>
                        </a:rPr>
                        <a:t>Fecha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5701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1600" dirty="0">
                          <a:latin typeface="Consolas" panose="020B0609020204030204" pitchFamily="49" charset="0"/>
                        </a:rPr>
                        <a:t>MXN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100" dirty="0">
                          <a:latin typeface="Consolas" panose="020B0609020204030204" pitchFamily="49" charset="0"/>
                        </a:rPr>
                        <a:t>Costo total de la orden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100" dirty="0">
                          <a:latin typeface="Consolas" panose="020B0609020204030204" pitchFamily="49" charset="0"/>
                        </a:rPr>
                        <a:t>Numérica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1624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1600" dirty="0" err="1">
                          <a:latin typeface="Consolas" panose="020B0609020204030204" pitchFamily="49" charset="0"/>
                        </a:rPr>
                        <a:t>products</a:t>
                      </a:r>
                      <a:endParaRPr lang="es-MX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100" dirty="0">
                          <a:latin typeface="Consolas" panose="020B0609020204030204" pitchFamily="49" charset="0"/>
                        </a:rPr>
                        <a:t>Productos totales de la orden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100" dirty="0">
                          <a:latin typeface="Consolas" panose="020B0609020204030204" pitchFamily="49" charset="0"/>
                        </a:rPr>
                        <a:t>Numérica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84415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6862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A09D85-EB93-3091-BEC8-0C192C230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713757"/>
          </a:xfrm>
        </p:spPr>
        <p:txBody>
          <a:bodyPr/>
          <a:lstStyle/>
          <a:p>
            <a:r>
              <a:rPr lang="es-MX" b="1" dirty="0"/>
              <a:t>Preprocesamiento de Datos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0B308AB-EB65-808F-E1A9-C4A976D357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635853"/>
            <a:ext cx="10691265" cy="4293361"/>
          </a:xfrm>
        </p:spPr>
        <p:txBody>
          <a:bodyPr/>
          <a:lstStyle/>
          <a:p>
            <a:pPr marL="285750" indent="-285750" algn="just"/>
            <a:r>
              <a:rPr lang="es-MX" dirty="0">
                <a:latin typeface="Avenir Next LT Pro" panose="020B0504020202020204" pitchFamily="34" charset="0"/>
              </a:rPr>
              <a:t>Se agregaron variables:</a:t>
            </a:r>
          </a:p>
          <a:p>
            <a:pPr marL="742950" lvl="1" indent="-285750" algn="just"/>
            <a:r>
              <a:rPr lang="es-MX" sz="1600" i="1" dirty="0" err="1">
                <a:effectLst/>
                <a:latin typeface="Avenir Next LT Pro" panose="020B0504020202020204" pitchFamily="34" charset="0"/>
              </a:rPr>
              <a:t>Recency</a:t>
            </a:r>
            <a:r>
              <a:rPr lang="es-MX" sz="1600" b="0" i="0" dirty="0">
                <a:effectLst/>
                <a:latin typeface="Avenir Next LT Pro" panose="020B0504020202020204" pitchFamily="34" charset="0"/>
              </a:rPr>
              <a:t>: Días desde la última compra hasta el ultimo día de marzo de 2021</a:t>
            </a:r>
          </a:p>
          <a:p>
            <a:pPr marL="742950" lvl="1" indent="-285750" algn="just"/>
            <a:r>
              <a:rPr lang="es-MX" sz="1600" i="1" dirty="0" err="1">
                <a:effectLst/>
                <a:latin typeface="Avenir Next LT Pro" panose="020B0504020202020204" pitchFamily="34" charset="0"/>
              </a:rPr>
              <a:t>Frequency</a:t>
            </a:r>
            <a:r>
              <a:rPr lang="es-MX" sz="1600" b="0" i="0" dirty="0">
                <a:effectLst/>
                <a:latin typeface="Avenir Next LT Pro" panose="020B0504020202020204" pitchFamily="34" charset="0"/>
              </a:rPr>
              <a:t>: Cantidad de órdenes en el primer mes</a:t>
            </a:r>
          </a:p>
          <a:p>
            <a:pPr marL="742950" lvl="1" indent="-285750" algn="just"/>
            <a:r>
              <a:rPr lang="es-MX" sz="1600" b="0" i="1" dirty="0" err="1">
                <a:effectLst/>
                <a:latin typeface="Avenir Next LT Pro" panose="020B0504020202020204" pitchFamily="34" charset="0"/>
              </a:rPr>
              <a:t>Order</a:t>
            </a:r>
            <a:r>
              <a:rPr lang="es-MX" sz="1600" b="0" i="1" dirty="0">
                <a:effectLst/>
                <a:latin typeface="Avenir Next LT Pro" panose="020B0504020202020204" pitchFamily="34" charset="0"/>
              </a:rPr>
              <a:t> </a:t>
            </a:r>
            <a:r>
              <a:rPr lang="es-MX" sz="1600" b="0" i="1" dirty="0" err="1">
                <a:effectLst/>
                <a:latin typeface="Avenir Next LT Pro" panose="020B0504020202020204" pitchFamily="34" charset="0"/>
              </a:rPr>
              <a:t>Size</a:t>
            </a:r>
            <a:r>
              <a:rPr lang="es-MX" sz="1600" b="0" i="0" dirty="0">
                <a:effectLst/>
                <a:latin typeface="Avenir Next LT Pro" panose="020B0504020202020204" pitchFamily="34" charset="0"/>
              </a:rPr>
              <a:t>: Precio promedio de las órdenes del primer mes</a:t>
            </a:r>
          </a:p>
          <a:p>
            <a:pPr marL="742950" lvl="1" indent="-285750" algn="just"/>
            <a:r>
              <a:rPr lang="es-MX" sz="1600" b="0" i="1" dirty="0">
                <a:effectLst/>
                <a:latin typeface="Avenir Next LT Pro" panose="020B0504020202020204" pitchFamily="34" charset="0"/>
              </a:rPr>
              <a:t>Total MXM</a:t>
            </a:r>
            <a:r>
              <a:rPr lang="es-MX" sz="1600" b="0" i="0" dirty="0">
                <a:effectLst/>
                <a:latin typeface="Avenir Next LT Pro" panose="020B0504020202020204" pitchFamily="34" charset="0"/>
              </a:rPr>
              <a:t>: Precio total de </a:t>
            </a:r>
            <a:r>
              <a:rPr lang="es-MX" sz="1600" dirty="0">
                <a:latin typeface="Avenir Next LT Pro" panose="020B0504020202020204" pitchFamily="34" charset="0"/>
              </a:rPr>
              <a:t>las órdenes del primer mes</a:t>
            </a:r>
            <a:endParaRPr lang="es-MX" sz="1600" b="0" i="0" dirty="0">
              <a:effectLst/>
              <a:latin typeface="Avenir Next LT Pro" panose="020B0504020202020204" pitchFamily="34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C7531C7-6A98-3BF1-631E-A8A93C7A72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21" t="3709" r="633" b="2636"/>
          <a:stretch/>
        </p:blipFill>
        <p:spPr>
          <a:xfrm>
            <a:off x="3226048" y="3611599"/>
            <a:ext cx="5640438" cy="222559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01124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A09D85-EB93-3091-BEC8-0C192C230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713757"/>
          </a:xfrm>
        </p:spPr>
        <p:txBody>
          <a:bodyPr/>
          <a:lstStyle/>
          <a:p>
            <a:r>
              <a:rPr lang="es-MX" b="1" dirty="0"/>
              <a:t>Exploración de los Datos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0B308AB-EB65-808F-E1A9-C4A976D357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635853"/>
            <a:ext cx="10691265" cy="4293361"/>
          </a:xfrm>
        </p:spPr>
        <p:txBody>
          <a:bodyPr/>
          <a:lstStyle/>
          <a:p>
            <a:pPr marL="285750" indent="-285750" algn="just"/>
            <a:r>
              <a:rPr lang="es-MX" b="1" i="0" dirty="0">
                <a:effectLst/>
                <a:latin typeface="Avenir Next LT Pro" panose="020B0504020202020204" pitchFamily="34" charset="0"/>
              </a:rPr>
              <a:t>Variables categóricas</a:t>
            </a:r>
          </a:p>
        </p:txBody>
      </p:sp>
      <p:graphicFrame>
        <p:nvGraphicFramePr>
          <p:cNvPr id="4" name="Objeto 3">
            <a:extLst>
              <a:ext uri="{FF2B5EF4-FFF2-40B4-BE49-F238E27FC236}">
                <a16:creationId xmlns:a16="http://schemas.microsoft.com/office/drawing/2014/main" id="{6940A1EB-B05C-4F96-D329-5B19F7D66AA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2929824"/>
              </p:ext>
            </p:extLst>
          </p:nvPr>
        </p:nvGraphicFramePr>
        <p:xfrm>
          <a:off x="344521" y="2519265"/>
          <a:ext cx="5590762" cy="3416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Brush" r:id="rId2" imgW="7993440" imgH="4884480" progId="">
                  <p:embed/>
                </p:oleObj>
              </mc:Choice>
              <mc:Fallback>
                <p:oleObj name="PBrush" r:id="rId2" imgW="7993440" imgH="488448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44521" y="2519265"/>
                        <a:ext cx="5590762" cy="34166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to 4">
            <a:extLst>
              <a:ext uri="{FF2B5EF4-FFF2-40B4-BE49-F238E27FC236}">
                <a16:creationId xmlns:a16="http://schemas.microsoft.com/office/drawing/2014/main" id="{39356F5A-986E-7ADA-7386-74FE95CA5A6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020964"/>
              </p:ext>
            </p:extLst>
          </p:nvPr>
        </p:nvGraphicFramePr>
        <p:xfrm>
          <a:off x="6363499" y="2593911"/>
          <a:ext cx="5384515" cy="33353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Brush" r:id="rId4" imgW="8008560" imgH="4960800" progId="">
                  <p:embed/>
                </p:oleObj>
              </mc:Choice>
              <mc:Fallback>
                <p:oleObj name="PBrush" r:id="rId4" imgW="8008560" imgH="496080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363499" y="2593911"/>
                        <a:ext cx="5384515" cy="33353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17174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to 3">
            <a:extLst>
              <a:ext uri="{FF2B5EF4-FFF2-40B4-BE49-F238E27FC236}">
                <a16:creationId xmlns:a16="http://schemas.microsoft.com/office/drawing/2014/main" id="{B8319267-E0B7-7C51-6664-1009D13111D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2821805"/>
              </p:ext>
            </p:extLst>
          </p:nvPr>
        </p:nvGraphicFramePr>
        <p:xfrm>
          <a:off x="597219" y="825026"/>
          <a:ext cx="4721229" cy="29215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Brush" r:id="rId2" imgW="7917120" imgH="4899600" progId="">
                  <p:embed/>
                </p:oleObj>
              </mc:Choice>
              <mc:Fallback>
                <p:oleObj name="PBrush" r:id="rId2" imgW="7917120" imgH="489960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97219" y="825026"/>
                        <a:ext cx="4721229" cy="29215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to 5">
            <a:extLst>
              <a:ext uri="{FF2B5EF4-FFF2-40B4-BE49-F238E27FC236}">
                <a16:creationId xmlns:a16="http://schemas.microsoft.com/office/drawing/2014/main" id="{E44C9F2F-7B46-1A5C-A82B-6C0DF1B64B8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3704551"/>
              </p:ext>
            </p:extLst>
          </p:nvPr>
        </p:nvGraphicFramePr>
        <p:xfrm>
          <a:off x="6634065" y="825026"/>
          <a:ext cx="4848748" cy="3155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Brush" r:id="rId4" imgW="7551360" imgH="4915080" progId="">
                  <p:embed/>
                </p:oleObj>
              </mc:Choice>
              <mc:Fallback>
                <p:oleObj name="PBrush" r:id="rId4" imgW="7551360" imgH="491508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634065" y="825026"/>
                        <a:ext cx="4848748" cy="31557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CuadroTexto 6">
            <a:extLst>
              <a:ext uri="{FF2B5EF4-FFF2-40B4-BE49-F238E27FC236}">
                <a16:creationId xmlns:a16="http://schemas.microsoft.com/office/drawing/2014/main" id="{0E5CAA6F-E165-5199-C8AC-4207BA6FFEC9}"/>
              </a:ext>
            </a:extLst>
          </p:cNvPr>
          <p:cNvSpPr txBox="1"/>
          <p:nvPr/>
        </p:nvSpPr>
        <p:spPr>
          <a:xfrm>
            <a:off x="970384" y="4422710"/>
            <a:ext cx="418011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/>
              <a:t>Mean: 6.438</a:t>
            </a:r>
          </a:p>
          <a:p>
            <a:r>
              <a:rPr lang="es-MX" sz="1600" dirty="0"/>
              <a:t>Median: 4</a:t>
            </a:r>
          </a:p>
          <a:p>
            <a:r>
              <a:rPr lang="es-MX" sz="1600" dirty="0"/>
              <a:t>Q3: 9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22BAB8B9-04A5-68C1-16ED-B65DD244F797}"/>
              </a:ext>
            </a:extLst>
          </p:cNvPr>
          <p:cNvSpPr txBox="1"/>
          <p:nvPr/>
        </p:nvSpPr>
        <p:spPr>
          <a:xfrm>
            <a:off x="6634065" y="4422710"/>
            <a:ext cx="418011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/>
              <a:t>Mean: 2.96</a:t>
            </a:r>
          </a:p>
          <a:p>
            <a:r>
              <a:rPr lang="es-MX" sz="1600" dirty="0"/>
              <a:t>Median: 2</a:t>
            </a:r>
          </a:p>
          <a:p>
            <a:r>
              <a:rPr lang="es-MX" sz="1600" dirty="0"/>
              <a:t>Q3: 3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5C28A5B6-1863-0F9A-EB36-04D9C766E082}"/>
              </a:ext>
            </a:extLst>
          </p:cNvPr>
          <p:cNvSpPr txBox="1"/>
          <p:nvPr/>
        </p:nvSpPr>
        <p:spPr>
          <a:xfrm>
            <a:off x="783771" y="286899"/>
            <a:ext cx="53122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>
                <a:latin typeface="Avenir Next LT Pro" panose="020B0504020202020204" pitchFamily="34" charset="0"/>
              </a:rPr>
              <a:t>Variables numéricas</a:t>
            </a:r>
          </a:p>
        </p:txBody>
      </p:sp>
    </p:spTree>
    <p:extLst>
      <p:ext uri="{BB962C8B-B14F-4D97-AF65-F5344CB8AC3E}">
        <p14:creationId xmlns:p14="http://schemas.microsoft.com/office/powerpoint/2010/main" val="623055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to 3">
            <a:extLst>
              <a:ext uri="{FF2B5EF4-FFF2-40B4-BE49-F238E27FC236}">
                <a16:creationId xmlns:a16="http://schemas.microsoft.com/office/drawing/2014/main" id="{03E5E775-AC53-DC5D-5706-474CB7695FB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4217253"/>
              </p:ext>
            </p:extLst>
          </p:nvPr>
        </p:nvGraphicFramePr>
        <p:xfrm>
          <a:off x="682300" y="985837"/>
          <a:ext cx="4561504" cy="29686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Brush" r:id="rId2" imgW="7505640" imgH="4884480" progId="">
                  <p:embed/>
                </p:oleObj>
              </mc:Choice>
              <mc:Fallback>
                <p:oleObj name="PBrush" r:id="rId2" imgW="7505640" imgH="488448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82300" y="985837"/>
                        <a:ext cx="4561504" cy="29686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to 4">
            <a:extLst>
              <a:ext uri="{FF2B5EF4-FFF2-40B4-BE49-F238E27FC236}">
                <a16:creationId xmlns:a16="http://schemas.microsoft.com/office/drawing/2014/main" id="{E5ECDBE7-BB4F-74F5-61B7-10CC68B3F6A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4391201"/>
              </p:ext>
            </p:extLst>
          </p:nvPr>
        </p:nvGraphicFramePr>
        <p:xfrm>
          <a:off x="7095042" y="1069813"/>
          <a:ext cx="4414658" cy="28846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Brush" r:id="rId4" imgW="7475400" imgH="4884480" progId="">
                  <p:embed/>
                </p:oleObj>
              </mc:Choice>
              <mc:Fallback>
                <p:oleObj name="PBrush" r:id="rId4" imgW="7475400" imgH="488448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095042" y="1069813"/>
                        <a:ext cx="4414658" cy="28846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CuadroTexto 5">
            <a:extLst>
              <a:ext uri="{FF2B5EF4-FFF2-40B4-BE49-F238E27FC236}">
                <a16:creationId xmlns:a16="http://schemas.microsoft.com/office/drawing/2014/main" id="{90C4CA8E-E03F-EE39-395D-480CDA56D770}"/>
              </a:ext>
            </a:extLst>
          </p:cNvPr>
          <p:cNvSpPr txBox="1"/>
          <p:nvPr/>
        </p:nvSpPr>
        <p:spPr>
          <a:xfrm>
            <a:off x="682300" y="4422710"/>
            <a:ext cx="41801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/>
              <a:t>Mean: 154.76</a:t>
            </a:r>
          </a:p>
          <a:p>
            <a:r>
              <a:rPr lang="es-MX" sz="1600" dirty="0"/>
              <a:t>Median: 99.96</a:t>
            </a:r>
          </a:p>
          <a:p>
            <a:r>
              <a:rPr lang="es-MX" sz="1600" dirty="0"/>
              <a:t>Q3: 175.59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883CA6A-1DC5-A65B-3BC3-135E63ACEE51}"/>
              </a:ext>
            </a:extLst>
          </p:cNvPr>
          <p:cNvSpPr txBox="1"/>
          <p:nvPr/>
        </p:nvSpPr>
        <p:spPr>
          <a:xfrm>
            <a:off x="7095042" y="4422710"/>
            <a:ext cx="418011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/>
              <a:t>Mean: 351.</a:t>
            </a:r>
          </a:p>
          <a:p>
            <a:r>
              <a:rPr lang="es-MX" sz="1600" dirty="0"/>
              <a:t>Median: 201.5</a:t>
            </a:r>
          </a:p>
          <a:p>
            <a:r>
              <a:rPr lang="es-MX" sz="1600" dirty="0"/>
              <a:t>Q3: 422.6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EDC69B0-0FEA-2743-5C7D-1EA1820FF646}"/>
              </a:ext>
            </a:extLst>
          </p:cNvPr>
          <p:cNvSpPr txBox="1"/>
          <p:nvPr/>
        </p:nvSpPr>
        <p:spPr>
          <a:xfrm>
            <a:off x="783771" y="286899"/>
            <a:ext cx="53122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>
                <a:latin typeface="Avenir Next LT Pro" panose="020B0504020202020204" pitchFamily="34" charset="0"/>
              </a:rPr>
              <a:t>Variables numéricas</a:t>
            </a:r>
          </a:p>
        </p:txBody>
      </p:sp>
    </p:spTree>
    <p:extLst>
      <p:ext uri="{BB962C8B-B14F-4D97-AF65-F5344CB8AC3E}">
        <p14:creationId xmlns:p14="http://schemas.microsoft.com/office/powerpoint/2010/main" val="4191919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to 3">
            <a:extLst>
              <a:ext uri="{FF2B5EF4-FFF2-40B4-BE49-F238E27FC236}">
                <a16:creationId xmlns:a16="http://schemas.microsoft.com/office/drawing/2014/main" id="{88FA0DA4-EF42-4E64-3E7D-C790131C71C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6243048"/>
              </p:ext>
            </p:extLst>
          </p:nvPr>
        </p:nvGraphicFramePr>
        <p:xfrm>
          <a:off x="2890659" y="810768"/>
          <a:ext cx="6410681" cy="52364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Brush" r:id="rId2" imgW="5996880" imgH="4899600" progId="">
                  <p:embed/>
                </p:oleObj>
              </mc:Choice>
              <mc:Fallback>
                <p:oleObj name="PBrush" r:id="rId2" imgW="5996880" imgH="489960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890659" y="810768"/>
                        <a:ext cx="6410681" cy="52364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513305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A09D85-EB93-3091-BEC8-0C192C230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713757"/>
          </a:xfrm>
        </p:spPr>
        <p:txBody>
          <a:bodyPr/>
          <a:lstStyle/>
          <a:p>
            <a:r>
              <a:rPr lang="es-MX" b="1" dirty="0"/>
              <a:t>Modelo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10B308AB-EB65-808F-E1A9-C4A976D357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00635" y="1635853"/>
                <a:ext cx="10691265" cy="4293361"/>
              </a:xfrm>
            </p:spPr>
            <p:txBody>
              <a:bodyPr>
                <a:normAutofit fontScale="92500" lnSpcReduction="20000"/>
              </a:bodyPr>
              <a:lstStyle/>
              <a:p>
                <a:pPr marL="285750" indent="-285750"/>
                <a:r>
                  <a:rPr lang="en-US" b="0" i="1" dirty="0">
                    <a:effectLst/>
                    <a:latin typeface="Consolas" panose="020B0609020204030204" pitchFamily="49" charset="0"/>
                  </a:rPr>
                  <a:t>marketSpanish</a:t>
                </a:r>
                <a:r>
                  <a:rPr lang="en-US" b="0" i="0" dirty="0">
                    <a:effectLst/>
                    <a:latin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effectLst/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b="0" i="0" dirty="0">
                    <a:effectLst/>
                    <a:latin typeface="Consolas" panose="020B0609020204030204" pitchFamily="49" charset="0"/>
                  </a:rPr>
                  <a:t> If the client is from the Spanish Market, the probability of repurchase decrease by 28%</a:t>
                </a:r>
              </a:p>
              <a:p>
                <a:pPr marL="285750" indent="-285750"/>
                <a:r>
                  <a:rPr lang="en-US" b="0" i="1" dirty="0" err="1">
                    <a:effectLst/>
                    <a:latin typeface="Consolas" panose="020B0609020204030204" pitchFamily="49" charset="0"/>
                  </a:rPr>
                  <a:t>age_genGeneration</a:t>
                </a:r>
                <a:r>
                  <a:rPr lang="en-US" b="0" i="1" dirty="0">
                    <a:effectLst/>
                    <a:latin typeface="Consolas" panose="020B0609020204030204" pitchFamily="49" charset="0"/>
                  </a:rPr>
                  <a:t> X</a:t>
                </a:r>
                <a:r>
                  <a:rPr lang="en-US" b="0" i="0" dirty="0">
                    <a:effectLst/>
                    <a:latin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effectLst/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b="0" i="0" dirty="0">
                    <a:effectLst/>
                    <a:latin typeface="Consolas" panose="020B0609020204030204" pitchFamily="49" charset="0"/>
                  </a:rPr>
                  <a:t> Not statistically significant</a:t>
                </a:r>
              </a:p>
              <a:p>
                <a:pPr marL="285750" indent="-285750"/>
                <a:r>
                  <a:rPr lang="en-US" b="0" i="1" dirty="0" err="1">
                    <a:effectLst/>
                    <a:latin typeface="Consolas" panose="020B0609020204030204" pitchFamily="49" charset="0"/>
                  </a:rPr>
                  <a:t>age_genGeneration</a:t>
                </a:r>
                <a:r>
                  <a:rPr lang="en-US" b="0" i="1" dirty="0">
                    <a:effectLst/>
                    <a:latin typeface="Consolas" panose="020B0609020204030204" pitchFamily="49" charset="0"/>
                  </a:rPr>
                  <a:t> Z</a:t>
                </a:r>
                <a:r>
                  <a:rPr lang="en-US" b="0" i="0" dirty="0">
                    <a:effectLst/>
                    <a:latin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effectLst/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b="0" i="0" dirty="0">
                    <a:effectLst/>
                    <a:latin typeface="Consolas" panose="020B0609020204030204" pitchFamily="49" charset="0"/>
                  </a:rPr>
                  <a:t> </a:t>
                </a:r>
                <a:r>
                  <a:rPr lang="en-US" dirty="0">
                    <a:latin typeface="Consolas" panose="020B0609020204030204" pitchFamily="49" charset="0"/>
                  </a:rPr>
                  <a:t>N</a:t>
                </a:r>
                <a:r>
                  <a:rPr lang="en-US" b="0" i="0" dirty="0">
                    <a:effectLst/>
                    <a:latin typeface="Consolas" panose="020B0609020204030204" pitchFamily="49" charset="0"/>
                  </a:rPr>
                  <a:t>ot statistically significant</a:t>
                </a:r>
              </a:p>
              <a:p>
                <a:pPr marL="285750" indent="-285750"/>
                <a:r>
                  <a:rPr lang="en-US" b="0" i="1" dirty="0" err="1">
                    <a:effectLst/>
                    <a:latin typeface="Consolas" panose="020B0609020204030204" pitchFamily="49" charset="0"/>
                  </a:rPr>
                  <a:t>age_genMillennials</a:t>
                </a:r>
                <a:r>
                  <a:rPr lang="en-US" b="0" i="0" dirty="0">
                    <a:effectLst/>
                    <a:latin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effectLst/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b="0" i="0" dirty="0">
                    <a:effectLst/>
                    <a:latin typeface="Consolas" panose="020B0609020204030204" pitchFamily="49" charset="0"/>
                  </a:rPr>
                  <a:t> Not statistically significant</a:t>
                </a:r>
              </a:p>
              <a:p>
                <a:pPr marL="285750" indent="-285750"/>
                <a:r>
                  <a:rPr lang="en-US" b="0" i="1" dirty="0">
                    <a:effectLst/>
                    <a:latin typeface="Consolas" panose="020B0609020204030204" pitchFamily="49" charset="0"/>
                  </a:rPr>
                  <a:t>recency</a:t>
                </a:r>
                <a:r>
                  <a:rPr lang="en-US" b="0" i="0" dirty="0">
                    <a:effectLst/>
                    <a:latin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effectLst/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b="0" i="0" dirty="0">
                    <a:effectLst/>
                    <a:latin typeface="Consolas" panose="020B0609020204030204" pitchFamily="49" charset="0"/>
                  </a:rPr>
                  <a:t> For every day that the last purchase of the client is from today, the chances of repurchase decreases by -0.5267 times</a:t>
                </a:r>
              </a:p>
              <a:p>
                <a:pPr marL="285750" indent="-285750"/>
                <a:r>
                  <a:rPr lang="en-US" b="0" i="1" dirty="0">
                    <a:effectLst/>
                    <a:latin typeface="Consolas" panose="020B0609020204030204" pitchFamily="49" charset="0"/>
                  </a:rPr>
                  <a:t>frequency</a:t>
                </a:r>
                <a:r>
                  <a:rPr lang="en-US" b="0" i="0" dirty="0">
                    <a:effectLst/>
                    <a:latin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effectLst/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b="0" i="0" dirty="0">
                    <a:effectLst/>
                    <a:latin typeface="Consolas" panose="020B0609020204030204" pitchFamily="49" charset="0"/>
                  </a:rPr>
                  <a:t> Not statistically significant</a:t>
                </a:r>
              </a:p>
              <a:p>
                <a:pPr marL="285750" indent="-285750"/>
                <a:r>
                  <a:rPr lang="en-US" b="0" i="1" dirty="0" err="1">
                    <a:effectLst/>
                    <a:latin typeface="Consolas" panose="020B0609020204030204" pitchFamily="49" charset="0"/>
                  </a:rPr>
                  <a:t>order_size</a:t>
                </a:r>
                <a:r>
                  <a:rPr lang="en-US" b="0" i="0" dirty="0">
                    <a:effectLst/>
                    <a:latin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effectLst/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b="0" i="0" dirty="0">
                    <a:effectLst/>
                    <a:latin typeface="Consolas" panose="020B0609020204030204" pitchFamily="49" charset="0"/>
                  </a:rPr>
                  <a:t> Not statistically significant</a:t>
                </a:r>
              </a:p>
              <a:p>
                <a:pPr marL="285750" indent="-285750"/>
                <a:r>
                  <a:rPr lang="en-US" b="0" i="1" dirty="0" err="1">
                    <a:effectLst/>
                    <a:latin typeface="Consolas" panose="020B0609020204030204" pitchFamily="49" charset="0"/>
                  </a:rPr>
                  <a:t>total_MXN</a:t>
                </a:r>
                <a:r>
                  <a:rPr lang="en-US" b="0" i="0" dirty="0">
                    <a:effectLst/>
                    <a:latin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effectLst/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b="0" i="0" dirty="0">
                    <a:effectLst/>
                    <a:latin typeface="Consolas" panose="020B0609020204030204" pitchFamily="49" charset="0"/>
                  </a:rPr>
                  <a:t> For each peso that the customer's total purchase increases in the first month, the chances of repurchase increases by 0.00097 times</a:t>
                </a:r>
                <a:endParaRPr lang="es-MX" b="0" i="0" dirty="0">
                  <a:effectLst/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10B308AB-EB65-808F-E1A9-C4A976D357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00635" y="1635853"/>
                <a:ext cx="10691265" cy="4293361"/>
              </a:xfrm>
              <a:blipFill>
                <a:blip r:embed="rId2"/>
                <a:stretch>
                  <a:fillRect l="-456" t="-851" r="-1539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n 4">
            <a:extLst>
              <a:ext uri="{FF2B5EF4-FFF2-40B4-BE49-F238E27FC236}">
                <a16:creationId xmlns:a16="http://schemas.microsoft.com/office/drawing/2014/main" id="{0A02DC43-602F-B30B-80A5-556DFDEFB4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0349" y="860627"/>
            <a:ext cx="4291296" cy="703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783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630</Words>
  <Application>Microsoft Office PowerPoint</Application>
  <PresentationFormat>Panorámica</PresentationFormat>
  <Paragraphs>108</Paragraphs>
  <Slides>15</Slides>
  <Notes>0</Notes>
  <HiddenSlides>0</HiddenSlides>
  <MMClips>0</MMClips>
  <ScaleCrop>false</ScaleCrop>
  <HeadingPairs>
    <vt:vector size="8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3" baseType="lpstr">
      <vt:lpstr>Arial</vt:lpstr>
      <vt:lpstr>Avenir Next LT Pro</vt:lpstr>
      <vt:lpstr>Calisto MT</vt:lpstr>
      <vt:lpstr>Cambria Math</vt:lpstr>
      <vt:lpstr>Consolas</vt:lpstr>
      <vt:lpstr>Univers Condensed</vt:lpstr>
      <vt:lpstr>ChronicleVTI</vt:lpstr>
      <vt:lpstr>PBrush</vt:lpstr>
      <vt:lpstr>Análisis de Nuevos Clientes</vt:lpstr>
      <vt:lpstr>Fase 1</vt:lpstr>
      <vt:lpstr>Definición del Problema</vt:lpstr>
      <vt:lpstr>Preprocesamiento de Datos</vt:lpstr>
      <vt:lpstr>Exploración de los Datos</vt:lpstr>
      <vt:lpstr>Presentación de PowerPoint</vt:lpstr>
      <vt:lpstr>Presentación de PowerPoint</vt:lpstr>
      <vt:lpstr>Presentación de PowerPoint</vt:lpstr>
      <vt:lpstr>Modelo</vt:lpstr>
      <vt:lpstr>Desempeño </vt:lpstr>
      <vt:lpstr>Fase 2</vt:lpstr>
      <vt:lpstr>Definición del Problema</vt:lpstr>
      <vt:lpstr>Modelo de Supervivencia</vt:lpstr>
      <vt:lpstr>Curvas de Supervivencia</vt:lpstr>
      <vt:lpstr>Conclusiones estratégicas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Análisis de Nuevos Clientes</dc:title>
  <dc:creator>CARDENAS GALLARDO, PAULA DANIELA</dc:creator>
  <cp:lastModifiedBy>HACES LOPEZ, JOSE MANUEL</cp:lastModifiedBy>
  <cp:revision>53</cp:revision>
  <dcterms:created xsi:type="dcterms:W3CDTF">2022-11-18T02:44:27Z</dcterms:created>
  <dcterms:modified xsi:type="dcterms:W3CDTF">2022-11-30T02:13:10Z</dcterms:modified>
</cp:coreProperties>
</file>