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8" r:id="rId5"/>
    <p:sldId id="263" r:id="rId6"/>
    <p:sldId id="269" r:id="rId7"/>
    <p:sldId id="270" r:id="rId8"/>
    <p:sldId id="271" r:id="rId9"/>
    <p:sldId id="264" r:id="rId10"/>
    <p:sldId id="265" r:id="rId11"/>
    <p:sldId id="259" r:id="rId12"/>
    <p:sldId id="262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66004-122A-D4A6-5188-172B355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Nuevos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4000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delización de clientes, qué es y sus beneficios – Pimex – Blog">
            <a:extLst>
              <a:ext uri="{FF2B5EF4-FFF2-40B4-BE49-F238E27FC236}">
                <a16:creationId xmlns:a16="http://schemas.microsoft.com/office/drawing/2014/main" id="{FB36B217-32C4-6E6C-835E-44353FA7A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0" r="2" b="15474"/>
          <a:stretch/>
        </p:blipFill>
        <p:spPr bwMode="auto">
          <a:xfrm>
            <a:off x="800100" y="717656"/>
            <a:ext cx="10591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476-B7AF-E824-1BFB-B9DC840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578" y="4173828"/>
            <a:ext cx="5922942" cy="1901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Cárdenas Gallardo Paula Daniela | 733720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Haces López José Manuel | 734759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Navarro Silva José Tonatiuh | 722399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Villa Domínguez Paulo Villa | 733773</a:t>
            </a:r>
          </a:p>
          <a:p>
            <a:r>
              <a:rPr lang="es-MX" sz="1400" b="1" dirty="0">
                <a:latin typeface="Consolas" panose="020B0609020204030204" pitchFamily="49" charset="0"/>
              </a:rPr>
              <a:t>Análisis de Regresión | María Elisa Vaca Gómez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6BB1B-2AFC-DDC7-1D68-566BB02D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71" y="5670344"/>
            <a:ext cx="606588" cy="1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Desempeño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16128-0BE3-543F-2A87-C5888505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77693"/>
            <a:ext cx="7783011" cy="3305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920ED9-028F-86C2-D8A9-651602DD8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8"/>
          <a:stretch/>
        </p:blipFill>
        <p:spPr>
          <a:xfrm>
            <a:off x="9115107" y="3179428"/>
            <a:ext cx="2276793" cy="902166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594F64E5-90AC-085E-F1AB-AE259E818A4A}"/>
              </a:ext>
            </a:extLst>
          </p:cNvPr>
          <p:cNvSpPr/>
          <p:nvPr/>
        </p:nvSpPr>
        <p:spPr>
          <a:xfrm>
            <a:off x="5360566" y="3369403"/>
            <a:ext cx="1988191" cy="52221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2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>
                <a:latin typeface="Consolas" panose="020B0609020204030204" pitchFamily="49" charset="0"/>
              </a:rPr>
              <a:t>Análisis de Supervivencia</a:t>
            </a:r>
          </a:p>
        </p:txBody>
      </p:sp>
      <p:pic>
        <p:nvPicPr>
          <p:cNvPr id="3076" name="Picture 4" descr="Shopping cart design: patterns for conversion - Justinmind">
            <a:extLst>
              <a:ext uri="{FF2B5EF4-FFF2-40B4-BE49-F238E27FC236}">
                <a16:creationId xmlns:a16="http://schemas.microsoft.com/office/drawing/2014/main" id="{C35C2109-D751-23CF-9702-2CF2382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021983"/>
            <a:ext cx="5134573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mpty Cart Projects | Photos, videos, logos, illustrations and branding on  Behance">
            <a:extLst>
              <a:ext uri="{FF2B5EF4-FFF2-40B4-BE49-F238E27FC236}">
                <a16:creationId xmlns:a16="http://schemas.microsoft.com/office/drawing/2014/main" id="{882DF97A-0075-6E20-2C64-C9DE237FC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6809555" y="1021983"/>
            <a:ext cx="4582345" cy="32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misma empresa quiere generar un análisis de supervivencia para los nuevos clientes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considerarán como no sobrevivientes o “muertos” aquellos clientes que no han </a:t>
            </a:r>
            <a:r>
              <a:rPr lang="es-MX" sz="1800" dirty="0">
                <a:latin typeface="Avenir Next LT Pro" panose="020B0504020202020204" pitchFamily="34" charset="0"/>
              </a:rPr>
              <a:t>comprado algún producto en el mes 18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generarán curvas de supervivencia para </a:t>
            </a:r>
            <a:r>
              <a:rPr lang="es-MX" sz="1800" dirty="0">
                <a:latin typeface="Avenir Next LT Pro" panose="020B0504020202020204" pitchFamily="34" charset="0"/>
              </a:rPr>
              <a:t>el nivel de </a:t>
            </a:r>
            <a:r>
              <a:rPr lang="es-MX" sz="1800" b="0" i="0" dirty="0">
                <a:effectLst/>
                <a:latin typeface="Avenir Next LT Pro" panose="020B0504020202020204" pitchFamily="34" charset="0"/>
              </a:rPr>
              <a:t>probabilidad y el mercado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variables utilizadas son:</a:t>
            </a: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A65FB7AA-D03D-EC90-B407-90BF125F1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3563"/>
              </p:ext>
            </p:extLst>
          </p:nvPr>
        </p:nvGraphicFramePr>
        <p:xfrm>
          <a:off x="4173166" y="3782533"/>
          <a:ext cx="6761534" cy="210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17">
                  <a:extLst>
                    <a:ext uri="{9D8B030D-6E8A-4147-A177-3AD203B41FA5}">
                      <a16:colId xmlns:a16="http://schemas.microsoft.com/office/drawing/2014/main" val="3688453969"/>
                    </a:ext>
                  </a:extLst>
                </a:gridCol>
                <a:gridCol w="3153613">
                  <a:extLst>
                    <a:ext uri="{9D8B030D-6E8A-4147-A177-3AD203B41FA5}">
                      <a16:colId xmlns:a16="http://schemas.microsoft.com/office/drawing/2014/main" val="975318599"/>
                    </a:ext>
                  </a:extLst>
                </a:gridCol>
                <a:gridCol w="1357604">
                  <a:extLst>
                    <a:ext uri="{9D8B030D-6E8A-4147-A177-3AD203B41FA5}">
                      <a16:colId xmlns:a16="http://schemas.microsoft.com/office/drawing/2014/main" val="3242331444"/>
                    </a:ext>
                  </a:extLst>
                </a:gridCol>
              </a:tblGrid>
              <a:tr h="3968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5177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05139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10560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probability_level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Categoría de probabilidad (alta, media o baja)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3165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recency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Días desde la última compra hasta el ultimo día de marzo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9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 de Supervivencia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age_genGeneration X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Prob_PredictedLow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i="1" dirty="0"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i="1" dirty="0" err="1">
                    <a:latin typeface="Consolas" panose="020B0609020204030204" pitchFamily="49" charset="0"/>
                  </a:rPr>
                  <a:t>P</a:t>
                </a:r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rob_PredictedMedium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The probability of not surviving increases 1.3236 times if you belong to the medium probability prediction label</a:t>
                </a:r>
              </a:p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The bigger it is the recency the probability of not surviving increases 1.0272 times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513" t="-426" r="-5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3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s-MX" sz="2800" b="1" dirty="0"/>
              <a:t>Curvas de Supervivencia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937" y="889321"/>
            <a:ext cx="6713312" cy="68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effectLst/>
                <a:latin typeface="Avenir Next LT Pro" panose="020B0504020202020204" pitchFamily="34" charset="0"/>
              </a:rPr>
              <a:t>Niveles de Probabilidad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4EC9EC-B04C-6073-CE7B-7F64DDA0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107" r="923" b="2107"/>
          <a:stretch/>
        </p:blipFill>
        <p:spPr>
          <a:xfrm>
            <a:off x="4014368" y="1887898"/>
            <a:ext cx="7377533" cy="457407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6211469-4C94-5EA4-57AA-0C75A5A0DB0A}"/>
              </a:ext>
            </a:extLst>
          </p:cNvPr>
          <p:cNvSpPr txBox="1">
            <a:spLocks/>
          </p:cNvSpPr>
          <p:nvPr/>
        </p:nvSpPr>
        <p:spPr>
          <a:xfrm>
            <a:off x="657712" y="2726246"/>
            <a:ext cx="2933552" cy="3139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La predicción tiene un buen desempeño.</a:t>
            </a:r>
          </a:p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Los clientes con probabilidad baja de recompra son los que menos sobreviven, seguidos por los de probabilidad media.</a:t>
            </a:r>
          </a:p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Los que tienen probabilidad alta de recompra son los que más sobreviven.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F7CF9D-FE37-469F-2974-959B79AB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14535"/>
            <a:ext cx="7378989" cy="4559859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79C988D-5D3C-EC2E-4221-6F64BD9F7786}"/>
              </a:ext>
            </a:extLst>
          </p:cNvPr>
          <p:cNvSpPr txBox="1">
            <a:spLocks/>
          </p:cNvSpPr>
          <p:nvPr/>
        </p:nvSpPr>
        <p:spPr>
          <a:xfrm>
            <a:off x="657712" y="3596251"/>
            <a:ext cx="2933552" cy="139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Avenir Next LT Pro" panose="020B0504020202020204" pitchFamily="34" charset="0"/>
              </a:rPr>
              <a:t>No hay </a:t>
            </a:r>
            <a:r>
              <a:rPr lang="en-US" sz="1800" dirty="0" err="1">
                <a:latin typeface="Avenir Next LT Pro" panose="020B0504020202020204" pitchFamily="34" charset="0"/>
              </a:rPr>
              <a:t>una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diferencia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significa</a:t>
            </a:r>
            <a:r>
              <a:rPr lang="en-US" sz="1800" dirty="0">
                <a:latin typeface="Avenir Next LT Pro" panose="020B0504020202020204" pitchFamily="34" charset="0"/>
              </a:rPr>
              <a:t> entre ambos mercados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5EDD1C2-FC2A-6EEC-8B6A-977890DFF199}"/>
              </a:ext>
            </a:extLst>
          </p:cNvPr>
          <p:cNvSpPr txBox="1">
            <a:spLocks/>
          </p:cNvSpPr>
          <p:nvPr/>
        </p:nvSpPr>
        <p:spPr>
          <a:xfrm>
            <a:off x="4485937" y="869929"/>
            <a:ext cx="6713312" cy="68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latin typeface="Avenir Next LT Pro" panose="020B0504020202020204" pitchFamily="34" charset="0"/>
              </a:rPr>
              <a:t>Mercados</a:t>
            </a:r>
          </a:p>
        </p:txBody>
      </p:sp>
    </p:spTree>
    <p:extLst>
      <p:ext uri="{BB962C8B-B14F-4D97-AF65-F5344CB8AC3E}">
        <p14:creationId xmlns:p14="http://schemas.microsoft.com/office/powerpoint/2010/main" val="3246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74752"/>
            <a:ext cx="10691265" cy="3454462"/>
          </a:xfrm>
        </p:spPr>
        <p:txBody>
          <a:bodyPr/>
          <a:lstStyle/>
          <a:p>
            <a:pPr algn="just"/>
            <a:r>
              <a:rPr lang="es-MX" dirty="0">
                <a:latin typeface="Avenir Next LT Pro" panose="020B0504020202020204" pitchFamily="34" charset="0"/>
              </a:rPr>
              <a:t>Ofrecer descuentos a aquellos clientes que tienen un nivel de probabilidad de recompra media y baja</a:t>
            </a:r>
          </a:p>
          <a:p>
            <a:pPr algn="just"/>
            <a:r>
              <a:rPr lang="es-MX" sz="2000" dirty="0">
                <a:latin typeface="Avenir Next LT Pro" panose="020B0504020202020204" pitchFamily="34" charset="0"/>
              </a:rPr>
              <a:t>Generar un formato de venta donde se ofrezcan paquetes mensuales, de esta manera se estarían comprando los productos cada determinado tiempo de manera automática</a:t>
            </a:r>
          </a:p>
          <a:p>
            <a:pPr algn="just"/>
            <a:r>
              <a:rPr lang="es-MX" dirty="0">
                <a:latin typeface="Avenir Next LT Pro" panose="020B0504020202020204" pitchFamily="34" charset="0"/>
              </a:rPr>
              <a:t>Otorgar precio preferente a aquellos clientes que compran más seguido (mayor </a:t>
            </a:r>
            <a:r>
              <a:rPr lang="es-MX" dirty="0" err="1">
                <a:latin typeface="Avenir Next LT Pro" panose="020B0504020202020204" pitchFamily="34" charset="0"/>
              </a:rPr>
              <a:t>recency</a:t>
            </a:r>
            <a:r>
              <a:rPr lang="es-MX" dirty="0">
                <a:latin typeface="Avenir Next LT Pro" panose="020B0504020202020204" pitchFamily="34" charset="0"/>
              </a:rPr>
              <a:t>)</a:t>
            </a:r>
            <a:endParaRPr lang="es-MX" sz="2000" dirty="0">
              <a:latin typeface="Avenir Next LT Pro" panose="020B0504020202020204" pitchFamily="34" charset="0"/>
            </a:endParaRPr>
          </a:p>
          <a:p>
            <a:pPr algn="just"/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s-MX" sz="1600" dirty="0">
                <a:latin typeface="Consolas" panose="020B0609020204030204" pitchFamily="49" charset="0"/>
              </a:rPr>
              <a:t>Regresión Logística</a:t>
            </a:r>
          </a:p>
        </p:txBody>
      </p:sp>
      <p:pic>
        <p:nvPicPr>
          <p:cNvPr id="2050" name="Picture 2" descr="The key to attracting new clients | BenefitsPRO">
            <a:extLst>
              <a:ext uri="{FF2B5EF4-FFF2-40B4-BE49-F238E27FC236}">
                <a16:creationId xmlns:a16="http://schemas.microsoft.com/office/drawing/2014/main" id="{75128A9A-512D-1776-4164-3B5517B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01693"/>
            <a:ext cx="5134573" cy="31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edict and Analyze Your Customers' Buying Patterns">
            <a:extLst>
              <a:ext uri="{FF2B5EF4-FFF2-40B4-BE49-F238E27FC236}">
                <a16:creationId xmlns:a16="http://schemas.microsoft.com/office/drawing/2014/main" id="{092245B8-63F3-C392-CD9B-302D91E8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903917"/>
            <a:ext cx="5119088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Avenir Next LT Pro" panose="020B0504020202020204" pitchFamily="34" charset="0"/>
              </a:rPr>
              <a:t>Una empresa quiere crear un modelo de predicción para saber la probabilidad de que un nuevo cliente vuelva a comprar en el mes cinco</a:t>
            </a:r>
            <a:r>
              <a:rPr lang="es-MX" dirty="0">
                <a:latin typeface="Avenir Next LT Pro" panose="020B0504020202020204" pitchFamily="34" charset="0"/>
              </a:rPr>
              <a:t>, basándose en su comportamiento transaccional </a:t>
            </a:r>
            <a:r>
              <a:rPr lang="es-MX" b="0" i="0" dirty="0">
                <a:effectLst/>
                <a:latin typeface="Avenir Next LT Pro" panose="020B0504020202020204" pitchFamily="34" charset="0"/>
              </a:rPr>
              <a:t>durante el primer mes.</a:t>
            </a:r>
            <a:endParaRPr lang="es-MX" dirty="0">
              <a:latin typeface="Avenir Next LT Pro" panose="020B0504020202020204" pitchFamily="34" charset="0"/>
            </a:endParaRPr>
          </a:p>
          <a:p>
            <a:pPr marL="285750" indent="-285750" algn="just"/>
            <a:endParaRPr lang="es-MX" b="0" i="0" dirty="0">
              <a:effectLst/>
              <a:latin typeface="Avenir Next LT Pro" panose="020B05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8E19AF9-6E66-D550-A172-C1710622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5996"/>
              </p:ext>
            </p:extLst>
          </p:nvPr>
        </p:nvGraphicFramePr>
        <p:xfrm>
          <a:off x="1982267" y="2913304"/>
          <a:ext cx="8127999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8954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33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Identificador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Número de orden de cada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date_order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Fecha en la que se realizó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MXN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Costo total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products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Productos totales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dirty="0">
                <a:latin typeface="Avenir Next LT Pro" panose="020B0504020202020204" pitchFamily="34" charset="0"/>
              </a:rPr>
              <a:t>Se agregaron variables: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Recency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Días desde la última compra hasta el ultimo día de marzo de 2021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Frequency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Cantidad de órdenes en el primer mes</a:t>
            </a:r>
          </a:p>
          <a:p>
            <a:pPr marL="742950" lvl="1" indent="-285750" algn="just"/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Order</a:t>
            </a:r>
            <a:r>
              <a:rPr lang="es-MX" sz="1600" b="0" i="1" dirty="0">
                <a:effectLst/>
                <a:latin typeface="Avenir Next LT Pro" panose="020B0504020202020204" pitchFamily="34" charset="0"/>
              </a:rPr>
              <a:t> </a:t>
            </a:r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Size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promedio de las órdenes del primer mes</a:t>
            </a:r>
          </a:p>
          <a:p>
            <a:pPr marL="742950" lvl="1" indent="-285750" algn="just"/>
            <a:r>
              <a:rPr lang="es-MX" sz="1600" b="0" i="1" dirty="0">
                <a:effectLst/>
                <a:latin typeface="Avenir Next LT Pro" panose="020B0504020202020204" pitchFamily="34" charset="0"/>
              </a:rPr>
              <a:t>Total MXM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total de </a:t>
            </a:r>
            <a:r>
              <a:rPr lang="es-MX" sz="1600" dirty="0">
                <a:latin typeface="Avenir Next LT Pro" panose="020B0504020202020204" pitchFamily="34" charset="0"/>
              </a:rPr>
              <a:t>las órdenes del primer mes</a:t>
            </a:r>
            <a:endParaRPr lang="es-MX" sz="1600" b="0" i="0" dirty="0"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531C7-6A98-3BF1-631E-A8A93C7A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3709" r="633" b="2636"/>
          <a:stretch/>
        </p:blipFill>
        <p:spPr>
          <a:xfrm>
            <a:off x="3226048" y="3611599"/>
            <a:ext cx="5640438" cy="222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1" i="0" dirty="0">
                <a:effectLst/>
                <a:latin typeface="Avenir Next LT Pro" panose="020B0504020202020204" pitchFamily="34" charset="0"/>
              </a:rPr>
              <a:t>Variables categóricas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940A1EB-B05C-4F96-D329-5B19F7D66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29824"/>
              </p:ext>
            </p:extLst>
          </p:nvPr>
        </p:nvGraphicFramePr>
        <p:xfrm>
          <a:off x="344521" y="2519265"/>
          <a:ext cx="5590762" cy="34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93440" imgH="4884480" progId="">
                  <p:embed/>
                </p:oleObj>
              </mc:Choice>
              <mc:Fallback>
                <p:oleObj name="PBrush" r:id="rId2" imgW="79934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521" y="2519265"/>
                        <a:ext cx="5590762" cy="341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9356F5A-986E-7ADA-7386-74FE95CA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64"/>
              </p:ext>
            </p:extLst>
          </p:nvPr>
        </p:nvGraphicFramePr>
        <p:xfrm>
          <a:off x="6363499" y="2593911"/>
          <a:ext cx="5384515" cy="333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8008560" imgH="4960800" progId="">
                  <p:embed/>
                </p:oleObj>
              </mc:Choice>
              <mc:Fallback>
                <p:oleObj name="PBrush" r:id="rId4" imgW="8008560" imgH="496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3499" y="2593911"/>
                        <a:ext cx="5384515" cy="333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319267-E0B7-7C51-6664-1009D1311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21805"/>
              </p:ext>
            </p:extLst>
          </p:nvPr>
        </p:nvGraphicFramePr>
        <p:xfrm>
          <a:off x="597219" y="825026"/>
          <a:ext cx="4721229" cy="292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17120" imgH="4899600" progId="">
                  <p:embed/>
                </p:oleObj>
              </mc:Choice>
              <mc:Fallback>
                <p:oleObj name="PBrush" r:id="rId2" imgW="791712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19" y="825026"/>
                        <a:ext cx="4721229" cy="292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44C9F2F-7B46-1A5C-A82B-6C0DF1B64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04551"/>
              </p:ext>
            </p:extLst>
          </p:nvPr>
        </p:nvGraphicFramePr>
        <p:xfrm>
          <a:off x="6634065" y="825026"/>
          <a:ext cx="4848748" cy="31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551360" imgH="4915080" progId="">
                  <p:embed/>
                </p:oleObj>
              </mc:Choice>
              <mc:Fallback>
                <p:oleObj name="PBrush" r:id="rId4" imgW="7551360" imgH="4915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4065" y="825026"/>
                        <a:ext cx="4848748" cy="315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E5CAA6F-E165-5199-C8AC-4207BA6FFEC9}"/>
              </a:ext>
            </a:extLst>
          </p:cNvPr>
          <p:cNvSpPr txBox="1"/>
          <p:nvPr/>
        </p:nvSpPr>
        <p:spPr>
          <a:xfrm>
            <a:off x="970384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6.438</a:t>
            </a:r>
          </a:p>
          <a:p>
            <a:r>
              <a:rPr lang="es-MX" sz="1600" dirty="0"/>
              <a:t>Median: 4</a:t>
            </a:r>
          </a:p>
          <a:p>
            <a:r>
              <a:rPr lang="es-MX" sz="1600" dirty="0"/>
              <a:t>Q3: 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AB8B9-04A5-68C1-16ED-B65DD244F797}"/>
              </a:ext>
            </a:extLst>
          </p:cNvPr>
          <p:cNvSpPr txBox="1"/>
          <p:nvPr/>
        </p:nvSpPr>
        <p:spPr>
          <a:xfrm>
            <a:off x="6634065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2.96</a:t>
            </a:r>
          </a:p>
          <a:p>
            <a:r>
              <a:rPr lang="es-MX" sz="1600" dirty="0"/>
              <a:t>Median: 2</a:t>
            </a:r>
          </a:p>
          <a:p>
            <a:r>
              <a:rPr lang="es-MX" sz="1600" dirty="0"/>
              <a:t>Q3: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8A5B6-1863-0F9A-EB36-04D9C766E082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venir Next LT Pro" panose="020B0504020202020204" pitchFamily="34" charset="0"/>
              </a:rPr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6230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3E5E775-AC53-DC5D-5706-474CB7695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17253"/>
              </p:ext>
            </p:extLst>
          </p:nvPr>
        </p:nvGraphicFramePr>
        <p:xfrm>
          <a:off x="682300" y="985837"/>
          <a:ext cx="4561504" cy="29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505640" imgH="4884480" progId="">
                  <p:embed/>
                </p:oleObj>
              </mc:Choice>
              <mc:Fallback>
                <p:oleObj name="PBrush" r:id="rId2" imgW="75056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300" y="985837"/>
                        <a:ext cx="4561504" cy="296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ECDBE7-BB4F-74F5-61B7-10CC68B3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91201"/>
              </p:ext>
            </p:extLst>
          </p:nvPr>
        </p:nvGraphicFramePr>
        <p:xfrm>
          <a:off x="7095042" y="1069813"/>
          <a:ext cx="4414658" cy="288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475400" imgH="4884480" progId="">
                  <p:embed/>
                </p:oleObj>
              </mc:Choice>
              <mc:Fallback>
                <p:oleObj name="PBrush" r:id="rId4" imgW="747540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5042" y="1069813"/>
                        <a:ext cx="4414658" cy="288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0C4CA8E-E03F-EE39-395D-480CDA56D770}"/>
              </a:ext>
            </a:extLst>
          </p:cNvPr>
          <p:cNvSpPr txBox="1"/>
          <p:nvPr/>
        </p:nvSpPr>
        <p:spPr>
          <a:xfrm>
            <a:off x="682300" y="4422710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154.76</a:t>
            </a:r>
          </a:p>
          <a:p>
            <a:r>
              <a:rPr lang="es-MX" sz="1600" dirty="0"/>
              <a:t>Median: 99.96</a:t>
            </a:r>
          </a:p>
          <a:p>
            <a:r>
              <a:rPr lang="es-MX" sz="1600" dirty="0"/>
              <a:t>Q3: 175.59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3CA6A-1DC5-A65B-3BC3-135E63ACEE51}"/>
              </a:ext>
            </a:extLst>
          </p:cNvPr>
          <p:cNvSpPr txBox="1"/>
          <p:nvPr/>
        </p:nvSpPr>
        <p:spPr>
          <a:xfrm>
            <a:off x="7095042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351.</a:t>
            </a:r>
          </a:p>
          <a:p>
            <a:r>
              <a:rPr lang="es-MX" sz="1600" dirty="0"/>
              <a:t>Median: 201.5</a:t>
            </a:r>
          </a:p>
          <a:p>
            <a:r>
              <a:rPr lang="es-MX" sz="1600" dirty="0"/>
              <a:t>Q3: 422.6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DC69B0-0FEA-2743-5C7D-1EA1820FF646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venir Next LT Pro" panose="020B0504020202020204" pitchFamily="34" charset="0"/>
              </a:rPr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41919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8FA0DA4-EF42-4E64-3E7D-C790131C7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43048"/>
              </p:ext>
            </p:extLst>
          </p:nvPr>
        </p:nvGraphicFramePr>
        <p:xfrm>
          <a:off x="2890659" y="810768"/>
          <a:ext cx="6410681" cy="523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996880" imgH="4899600" progId="">
                  <p:embed/>
                </p:oleObj>
              </mc:Choice>
              <mc:Fallback>
                <p:oleObj name="PBrush" r:id="rId2" imgW="599688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0659" y="810768"/>
                        <a:ext cx="6410681" cy="523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3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If the client is from the Spanish Market, the probability of repurchase decrease by 28%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X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every day that the last purchase of the client is from today, the chances of repurchase decreases by -0.5267 times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frequency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order_size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total_MXN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each peso that the customer's total purchase increases in the first month, the chances of repurchase increases by 0.00097 times</a:t>
                </a:r>
                <a:endParaRPr lang="es-MX" b="0" i="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456" t="-851" r="-15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A02DC43-602F-B30B-80A5-556DFDEF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49" y="860627"/>
            <a:ext cx="4291296" cy="7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629</Words>
  <Application>Microsoft Office PowerPoint</Application>
  <PresentationFormat>Panorámica</PresentationFormat>
  <Paragraphs>108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Calisto MT</vt:lpstr>
      <vt:lpstr>Cambria Math</vt:lpstr>
      <vt:lpstr>Consolas</vt:lpstr>
      <vt:lpstr>Univers Condensed</vt:lpstr>
      <vt:lpstr>ChronicleVTI</vt:lpstr>
      <vt:lpstr>PBrush</vt:lpstr>
      <vt:lpstr>Análisis de Nuevos Clientes</vt:lpstr>
      <vt:lpstr>Fase 1</vt:lpstr>
      <vt:lpstr>Definición del Problema</vt:lpstr>
      <vt:lpstr>Preprocesamiento de Datos</vt:lpstr>
      <vt:lpstr>Exploración de los Datos</vt:lpstr>
      <vt:lpstr>Presentación de PowerPoint</vt:lpstr>
      <vt:lpstr>Presentación de PowerPoint</vt:lpstr>
      <vt:lpstr>Presentación de PowerPoint</vt:lpstr>
      <vt:lpstr>Modelo</vt:lpstr>
      <vt:lpstr>Desempeño </vt:lpstr>
      <vt:lpstr>Fase 2</vt:lpstr>
      <vt:lpstr>Definición del Problema</vt:lpstr>
      <vt:lpstr>Modelo de Supervivencia</vt:lpstr>
      <vt:lpstr>Curvas de Supervivencia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Clientes</dc:title>
  <dc:creator>CARDENAS GALLARDO, PAULA DANIELA</dc:creator>
  <cp:lastModifiedBy>CARDENAS GALLARDO, PAULA DANIELA</cp:lastModifiedBy>
  <cp:revision>52</cp:revision>
  <dcterms:created xsi:type="dcterms:W3CDTF">2022-11-18T02:44:27Z</dcterms:created>
  <dcterms:modified xsi:type="dcterms:W3CDTF">2022-11-30T01:21:46Z</dcterms:modified>
</cp:coreProperties>
</file>