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9186B1-4F87-44D0-9FB9-F3488C319DA3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AA089CE-916B-4D89-96DF-2EA25709C9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500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86B1-4F87-44D0-9FB9-F3488C319DA3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89CE-916B-4D89-96DF-2EA25709C9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638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86B1-4F87-44D0-9FB9-F3488C319DA3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89CE-916B-4D89-96DF-2EA25709C9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8770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86B1-4F87-44D0-9FB9-F3488C319DA3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89CE-916B-4D89-96DF-2EA25709C90C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9513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86B1-4F87-44D0-9FB9-F3488C319DA3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89CE-916B-4D89-96DF-2EA25709C9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6192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86B1-4F87-44D0-9FB9-F3488C319DA3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89CE-916B-4D89-96DF-2EA25709C9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0565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86B1-4F87-44D0-9FB9-F3488C319DA3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89CE-916B-4D89-96DF-2EA25709C9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1287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86B1-4F87-44D0-9FB9-F3488C319DA3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89CE-916B-4D89-96DF-2EA25709C9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0198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86B1-4F87-44D0-9FB9-F3488C319DA3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89CE-916B-4D89-96DF-2EA25709C9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113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86B1-4F87-44D0-9FB9-F3488C319DA3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89CE-916B-4D89-96DF-2EA25709C9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740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86B1-4F87-44D0-9FB9-F3488C319DA3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89CE-916B-4D89-96DF-2EA25709C9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693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86B1-4F87-44D0-9FB9-F3488C319DA3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89CE-916B-4D89-96DF-2EA25709C9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318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86B1-4F87-44D0-9FB9-F3488C319DA3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89CE-916B-4D89-96DF-2EA25709C9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979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86B1-4F87-44D0-9FB9-F3488C319DA3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89CE-916B-4D89-96DF-2EA25709C9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660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86B1-4F87-44D0-9FB9-F3488C319DA3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89CE-916B-4D89-96DF-2EA25709C9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42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86B1-4F87-44D0-9FB9-F3488C319DA3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89CE-916B-4D89-96DF-2EA25709C9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798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186B1-4F87-44D0-9FB9-F3488C319DA3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089CE-916B-4D89-96DF-2EA25709C9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338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186B1-4F87-44D0-9FB9-F3488C319DA3}" type="datetimeFigureOut">
              <a:rPr lang="hu-HU" smtClean="0"/>
              <a:t>2023. 12. 13.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089CE-916B-4D89-96DF-2EA25709C90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4355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7BC273-9EE9-4C16-A42C-C0B011ADE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4943" y="0"/>
            <a:ext cx="9144000" cy="984877"/>
          </a:xfrm>
        </p:spPr>
        <p:txBody>
          <a:bodyPr>
            <a:normAutofit/>
          </a:bodyPr>
          <a:lstStyle/>
          <a:p>
            <a:pPr algn="ctr"/>
            <a:r>
              <a:rPr lang="hu-HU" sz="6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Bevezetés</a:t>
            </a:r>
            <a:endParaRPr lang="hu-HU" sz="6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D272687-31A1-4585-956D-4248269E0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3449" y="1068766"/>
            <a:ext cx="9144000" cy="2223083"/>
          </a:xfrm>
        </p:spPr>
        <p:txBody>
          <a:bodyPr>
            <a:noAutofit/>
          </a:bodyPr>
          <a:lstStyle/>
          <a:p>
            <a:r>
              <a:rPr lang="hu-HU" sz="32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Üdvözlöm Önöket! A mai prezentációban a projekttervezés és -menedzsment alapfogalmaival fogunk foglalkozni. Nézzük meg, hogyan alakultak ki a projektek az ősközösségekben, és hogyan kapcsolódnak az informatikai projektekhez.</a:t>
            </a:r>
          </a:p>
        </p:txBody>
      </p:sp>
    </p:spTree>
    <p:extLst>
      <p:ext uri="{BB962C8B-B14F-4D97-AF65-F5344CB8AC3E}">
        <p14:creationId xmlns:p14="http://schemas.microsoft.com/office/powerpoint/2010/main" val="857921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F9210C-FF96-43CA-BD5A-A4680FB10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88" y="-681270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hu-HU" sz="6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Projektciklus-menedzsment (PCM)</a:t>
            </a:r>
            <a:r>
              <a:rPr lang="hu-HU" sz="6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9E6DAF3-C5C1-47BA-87EE-6FB41B1B4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9312" y="1907462"/>
            <a:ext cx="8791575" cy="1655762"/>
          </a:xfrm>
        </p:spPr>
        <p:txBody>
          <a:bodyPr>
            <a:noAutofit/>
          </a:bodyPr>
          <a:lstStyle/>
          <a:p>
            <a:r>
              <a:rPr lang="hu-HU" sz="32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PCM hat szakaszból áll: programozás, koncepcióalkotás, tervezés, finanszírozás, megvalósítás és értékelés. A módszer segít a projekt sikerességének és fenntarthatóságának biztosításában.</a:t>
            </a:r>
          </a:p>
        </p:txBody>
      </p:sp>
    </p:spTree>
    <p:extLst>
      <p:ext uri="{BB962C8B-B14F-4D97-AF65-F5344CB8AC3E}">
        <p14:creationId xmlns:p14="http://schemas.microsoft.com/office/powerpoint/2010/main" val="125957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4CEC25-EFDF-4D5E-BBDA-BE7970B0C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-1268499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hu-HU" sz="6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Összefoglalás</a:t>
            </a:r>
            <a:r>
              <a:rPr lang="hu-HU" sz="6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DE55953-B16D-4EB9-B7DB-277E7A089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1773238"/>
            <a:ext cx="8791575" cy="1655762"/>
          </a:xfrm>
        </p:spPr>
        <p:txBody>
          <a:bodyPr>
            <a:noAutofit/>
          </a:bodyPr>
          <a:lstStyle/>
          <a:p>
            <a:r>
              <a:rPr lang="hu-HU" sz="32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projekttervezés és -menedzsment alapfogalmai kulcsfontosságúak a projekt sikerében. A szervezeti felépítés, szereplők, területek és módszerek együttesen biztosítják a hatékony projektek lebonyolítását.</a:t>
            </a:r>
          </a:p>
        </p:txBody>
      </p:sp>
    </p:spTree>
    <p:extLst>
      <p:ext uri="{BB962C8B-B14F-4D97-AF65-F5344CB8AC3E}">
        <p14:creationId xmlns:p14="http://schemas.microsoft.com/office/powerpoint/2010/main" val="411950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BFD059-D674-4324-9967-3D6D682CA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-706437"/>
            <a:ext cx="8791575" cy="1721505"/>
          </a:xfrm>
        </p:spPr>
        <p:txBody>
          <a:bodyPr>
            <a:normAutofit/>
          </a:bodyPr>
          <a:lstStyle/>
          <a:p>
            <a:pPr algn="ctr"/>
            <a:r>
              <a:rPr lang="hu-HU" sz="6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Köszönöm a Figyelmet!</a:t>
            </a:r>
            <a:r>
              <a:rPr lang="hu-HU" sz="6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BBE79A7-84FD-4EE4-963C-03F161D84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1773238"/>
            <a:ext cx="8791575" cy="1655762"/>
          </a:xfrm>
        </p:spPr>
        <p:txBody>
          <a:bodyPr>
            <a:noAutofit/>
          </a:bodyPr>
          <a:lstStyle/>
          <a:p>
            <a:r>
              <a:rPr lang="hu-HU" sz="32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Kérdéseikre most válaszolok. Köszönöm a figyelmüket!</a:t>
            </a:r>
            <a:br>
              <a:rPr lang="hu-HU" sz="32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hu-HU" sz="32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Készítette: Tóth Márk, Jancsó </a:t>
            </a:r>
            <a:r>
              <a:rPr lang="hu-HU" sz="3200" dirty="0" err="1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márk</a:t>
            </a:r>
            <a:endParaRPr lang="hu-HU" sz="3200" dirty="0">
              <a:solidFill>
                <a:schemeClr val="bg2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95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52B86F-10BC-49C8-97CA-0BD9F4D12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224"/>
            <a:ext cx="9144000" cy="1540312"/>
          </a:xfrm>
        </p:spPr>
        <p:txBody>
          <a:bodyPr>
            <a:noAutofit/>
          </a:bodyPr>
          <a:lstStyle/>
          <a:p>
            <a:pPr algn="ctr"/>
            <a:r>
              <a:rPr lang="hu-HU" sz="6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Projektek Az Ősközösségben</a:t>
            </a:r>
            <a:endParaRPr lang="hu-HU" sz="6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545850B-1F72-442A-8CDB-1523CCB5B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8499" y="1899073"/>
            <a:ext cx="9144000" cy="1655762"/>
          </a:xfrm>
        </p:spPr>
        <p:txBody>
          <a:bodyPr>
            <a:noAutofit/>
          </a:bodyPr>
          <a:lstStyle/>
          <a:p>
            <a:r>
              <a:rPr lang="hu-HU" sz="32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projektek már az ősközösségben is léteztek. Példaként említhetjük a piramis építését, ahol több száz évig tartó munkával készült el egy monumentális építmény.</a:t>
            </a:r>
            <a:br>
              <a:rPr lang="hu-HU" sz="32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hu-HU" sz="3200" dirty="0">
              <a:solidFill>
                <a:schemeClr val="bg2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27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2C2CD3-A603-45BD-B715-972DD3180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-706438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hu-HU" sz="6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Informatikai Projektek Speciális Jellege</a:t>
            </a:r>
            <a:endParaRPr lang="hu-HU" sz="6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CD0766C-2880-4678-8101-514652E8F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2008130"/>
            <a:ext cx="8791575" cy="1655762"/>
          </a:xfrm>
        </p:spPr>
        <p:txBody>
          <a:bodyPr>
            <a:noAutofit/>
          </a:bodyPr>
          <a:lstStyle/>
          <a:p>
            <a:r>
              <a:rPr lang="hu-HU" sz="32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Az informatikai projektek speciális jellege miatt különleges szereplők vesznek részt bennük. A hálózat tervezése, webportál fejlesztése és e-</a:t>
            </a:r>
            <a:r>
              <a:rPr lang="hu-HU" sz="3200" dirty="0" err="1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learning</a:t>
            </a:r>
            <a:r>
              <a:rPr lang="hu-HU" sz="32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tananyag készítése csak néhány példa.</a:t>
            </a:r>
            <a:br>
              <a:rPr lang="hu-HU" sz="32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hu-HU" sz="3200" dirty="0">
              <a:solidFill>
                <a:schemeClr val="bg2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56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9340E2-CEDE-4868-941D-BEEB6E4FF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977" y="0"/>
            <a:ext cx="8791575" cy="1177824"/>
          </a:xfrm>
        </p:spPr>
        <p:txBody>
          <a:bodyPr>
            <a:normAutofit/>
          </a:bodyPr>
          <a:lstStyle/>
          <a:p>
            <a:pPr algn="ctr"/>
            <a:r>
              <a:rPr lang="hu-HU" sz="6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Projekt Szereplők</a:t>
            </a:r>
            <a:r>
              <a:rPr lang="hu-HU" sz="6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5499797-30C6-4C93-B8CD-F605E38D5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0982" y="1420901"/>
            <a:ext cx="8791575" cy="1655762"/>
          </a:xfrm>
        </p:spPr>
        <p:txBody>
          <a:bodyPr>
            <a:noAutofit/>
          </a:bodyPr>
          <a:lstStyle/>
          <a:p>
            <a:r>
              <a:rPr lang="hu-HU" sz="32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projektekben különböző szereplők vesznek részt, mint a projektmenedzser, projekt-munkacsapat, szponzor, projektfelügyelő és megrendelő. </a:t>
            </a:r>
            <a:r>
              <a:rPr lang="hu-HU" sz="3200" dirty="0" err="1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Mindannyiuknak</a:t>
            </a:r>
            <a:r>
              <a:rPr lang="hu-HU" sz="32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kulcsfontosságú szerepe van a projekt sikeres lebonyolításában.</a:t>
            </a:r>
            <a:br>
              <a:rPr lang="hu-HU" sz="32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hu-HU" sz="3200" dirty="0">
              <a:solidFill>
                <a:schemeClr val="bg2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47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785556-8429-4044-8830-5CE16967A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8977" y="-600279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hu-HU" sz="6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Projektmenedzsment Alapelvei</a:t>
            </a:r>
            <a:r>
              <a:rPr lang="hu-HU" sz="6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60837AA-649E-43C7-BB43-23A5035FB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8977" y="1957796"/>
            <a:ext cx="8791575" cy="165576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hu-HU" sz="32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projekt sikeréhez elengedhetetlen az idő, a költség és az erőforrások egyensúlya. A projektmenedzser fontos ismérvei és feladatai biztosítják a hatékony irányítást.</a:t>
            </a:r>
          </a:p>
        </p:txBody>
      </p:sp>
    </p:spTree>
    <p:extLst>
      <p:ext uri="{BB962C8B-B14F-4D97-AF65-F5344CB8AC3E}">
        <p14:creationId xmlns:p14="http://schemas.microsoft.com/office/powerpoint/2010/main" val="63846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809549-94B2-437E-8D27-8CF1152C5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4420" y="-630936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hu-HU" sz="6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Példák Informatikai Projektekre</a:t>
            </a:r>
            <a:r>
              <a:rPr lang="hu-HU" sz="6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13BB426-10E0-4F58-AB67-988BDCF9E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4420" y="1865517"/>
            <a:ext cx="8791575" cy="1655762"/>
          </a:xfrm>
        </p:spPr>
        <p:txBody>
          <a:bodyPr>
            <a:noAutofit/>
          </a:bodyPr>
          <a:lstStyle/>
          <a:p>
            <a:r>
              <a:rPr lang="hu-HU" sz="32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Konkrét informatikai projektek közé tartozik a hálózat tervezése, webportál </a:t>
            </a:r>
            <a:r>
              <a:rPr lang="hu-HU" sz="3200" dirty="0" err="1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újratervezése</a:t>
            </a:r>
            <a:r>
              <a:rPr lang="hu-HU" sz="32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e-</a:t>
            </a:r>
            <a:r>
              <a:rPr lang="hu-HU" sz="3200" dirty="0" err="1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learning</a:t>
            </a:r>
            <a:r>
              <a:rPr lang="hu-HU" sz="32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tananyag elkészítése stb. Ezek a projektek a mindennapi életünket is érintik.</a:t>
            </a:r>
          </a:p>
        </p:txBody>
      </p:sp>
    </p:spTree>
    <p:extLst>
      <p:ext uri="{BB962C8B-B14F-4D97-AF65-F5344CB8AC3E}">
        <p14:creationId xmlns:p14="http://schemas.microsoft.com/office/powerpoint/2010/main" val="415946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9C7A1B-0FEB-4016-9169-80087EB99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-538658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hu-HU" sz="6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Projekt-munkacsapat Szerepe</a:t>
            </a:r>
            <a:r>
              <a:rPr lang="hu-HU" sz="6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AA23436-199A-48F4-A99A-94E8161A9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2041686"/>
            <a:ext cx="8791575" cy="1655762"/>
          </a:xfrm>
        </p:spPr>
        <p:txBody>
          <a:bodyPr>
            <a:noAutofit/>
          </a:bodyPr>
          <a:lstStyle/>
          <a:p>
            <a:r>
              <a:rPr lang="hu-HU" sz="32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projekt-munkacsapat kiemelten fontos a projekt sikerében. Az együttműködés és a feladatok hatékony elosztása kulcsfontosságú a célok elérésében.</a:t>
            </a:r>
            <a:br>
              <a:rPr lang="hu-HU" sz="32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hu-HU" sz="3200" dirty="0">
              <a:solidFill>
                <a:schemeClr val="bg2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019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3A9B22-C5F0-45A7-A076-7D225D026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-637563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hu-HU" sz="6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Projektek Szervezeti Formái</a:t>
            </a:r>
            <a:r>
              <a:rPr lang="hu-HU" sz="6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B566CE0-7888-40D2-8529-6881A22BA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1750037"/>
            <a:ext cx="8791575" cy="1655762"/>
          </a:xfrm>
        </p:spPr>
        <p:txBody>
          <a:bodyPr>
            <a:noAutofit/>
          </a:bodyPr>
          <a:lstStyle/>
          <a:p>
            <a:r>
              <a:rPr lang="hu-HU" sz="32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projektek szervezeti formái között szerepel a funkcionális szervezet, a mátrixszervezet, a rendelkezésre bocsátási mátrixszervezet és az integrált projektszervezet. Minden típusnak saját előnyei és hátrányai vannak.</a:t>
            </a:r>
          </a:p>
        </p:txBody>
      </p:sp>
    </p:spTree>
    <p:extLst>
      <p:ext uri="{BB962C8B-B14F-4D97-AF65-F5344CB8AC3E}">
        <p14:creationId xmlns:p14="http://schemas.microsoft.com/office/powerpoint/2010/main" val="68940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38872B-0A53-41B5-BE69-EE90998A5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198" y="-647714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hu-HU" sz="6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Projektmenedzsment Területei</a:t>
            </a:r>
            <a:r>
              <a:rPr lang="hu-HU" sz="6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2948E72-47BF-42FF-A23F-2C25C184B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4728" y="1555124"/>
            <a:ext cx="8791575" cy="1655762"/>
          </a:xfrm>
        </p:spPr>
        <p:txBody>
          <a:bodyPr>
            <a:noAutofit/>
          </a:bodyPr>
          <a:lstStyle/>
          <a:p>
            <a:r>
              <a:rPr lang="hu-HU" sz="32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projektmenedzsment területei közé tartozik az integrációmenedzsment, terjedelemmenedzsment, ütemezésmenedzsment, költségmenedzsment, minőségmenedzsment, emberi erőforrás-menedzsment, kommunikációmenedzsment, kockázatmenedzsment és beszerzésmenedzsment.</a:t>
            </a:r>
            <a:br>
              <a:rPr lang="hu-HU" sz="32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hu-HU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964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Override1.xml><?xml version="1.0" encoding="utf-8"?>
<a:themeOverride xmlns:a="http://schemas.openxmlformats.org/drawingml/2006/main">
  <a:clrScheme name="Áramkör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346</Words>
  <Application>Microsoft Office PowerPoint</Application>
  <PresentationFormat>Szélesvásznú</PresentationFormat>
  <Paragraphs>24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Calibri Light</vt:lpstr>
      <vt:lpstr>Trebuchet MS</vt:lpstr>
      <vt:lpstr>Tw Cen MT</vt:lpstr>
      <vt:lpstr>Áramkör</vt:lpstr>
      <vt:lpstr>Bevezetés</vt:lpstr>
      <vt:lpstr>Projektek Az Ősközösségben</vt:lpstr>
      <vt:lpstr>Informatikai Projektek Speciális Jellege</vt:lpstr>
      <vt:lpstr>Projekt Szereplők </vt:lpstr>
      <vt:lpstr>Projektmenedzsment Alapelvei </vt:lpstr>
      <vt:lpstr>Példák Informatikai Projektekre </vt:lpstr>
      <vt:lpstr>Projekt-munkacsapat Szerepe </vt:lpstr>
      <vt:lpstr>Projektek Szervezeti Formái </vt:lpstr>
      <vt:lpstr>Projektmenedzsment Területei </vt:lpstr>
      <vt:lpstr>Projektciklus-menedzsment (PCM) </vt:lpstr>
      <vt:lpstr>Összefoglalás </vt:lpstr>
      <vt:lpstr>Köszönöm a Figyelmet!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Bevezetés</dc:title>
  <dc:creator>Tóth Márk 935</dc:creator>
  <cp:lastModifiedBy>Tóth Márk 935</cp:lastModifiedBy>
  <cp:revision>5</cp:revision>
  <dcterms:created xsi:type="dcterms:W3CDTF">2023-12-13T09:30:15Z</dcterms:created>
  <dcterms:modified xsi:type="dcterms:W3CDTF">2023-12-13T10:09:01Z</dcterms:modified>
</cp:coreProperties>
</file>