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E195-BBFD-1B29-68BB-08C8D92B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716"/>
            <a:ext cx="9905998" cy="182437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O que é Programação Orientada a Objetos (POO)?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39015-D9D3-2F62-2FDF-129B7FE9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pt-BR" sz="4000" dirty="0"/>
              <a:t>A POO é um paradigma de programação que se baseia na concepção de "objetos". Esses objetos são instâncias de classes, que servem como modelos para a criação de estruturas de dados e funcionalidades. Em </a:t>
            </a:r>
            <a:r>
              <a:rPr lang="pt-BR" sz="4000" dirty="0" err="1"/>
              <a:t>JavaScript</a:t>
            </a:r>
            <a:r>
              <a:rPr lang="pt-BR" sz="4000" dirty="0"/>
              <a:t>, a POO é implementada usando protótipos e, mais recentemente, com a introdução das classes no </a:t>
            </a:r>
            <a:r>
              <a:rPr lang="pt-BR" sz="4000" dirty="0" err="1"/>
              <a:t>ECMAScript</a:t>
            </a:r>
            <a:r>
              <a:rPr lang="pt-BR" sz="4000" dirty="0"/>
              <a:t> 2015.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43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3D43-2847-CD9D-F217-B054B72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/>
              <a:t>Classes em </a:t>
            </a:r>
            <a:r>
              <a:rPr lang="pt-BR" sz="4000" b="1" dirty="0" err="1"/>
              <a:t>JavaScript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438E2-12EF-EC5C-3910-68DE37EA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7854"/>
            <a:ext cx="9905999" cy="4271628"/>
          </a:xfrm>
        </p:spPr>
        <p:txBody>
          <a:bodyPr>
            <a:noAutofit/>
          </a:bodyPr>
          <a:lstStyle/>
          <a:p>
            <a:r>
              <a:rPr lang="pt-BR" sz="4000" dirty="0"/>
              <a:t>As classes em </a:t>
            </a:r>
            <a:r>
              <a:rPr lang="pt-BR" sz="4000" dirty="0" err="1"/>
              <a:t>JavaScript</a:t>
            </a:r>
            <a:r>
              <a:rPr lang="pt-BR" sz="4000" dirty="0"/>
              <a:t> são uma adição mais recente à linguagem, proporcionando uma sintaxe mais clara e familiar para a criação de objetos. Vamos dar uma olhada em um exemplo simples de uma classe em </a:t>
            </a:r>
            <a:r>
              <a:rPr lang="pt-BR" sz="4000" dirty="0" err="1"/>
              <a:t>JavaScript</a:t>
            </a:r>
            <a:r>
              <a:rPr lang="pt-BR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59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B8124C1-6359-EC25-BAD6-E34BC3024687}"/>
              </a:ext>
            </a:extLst>
          </p:cNvPr>
          <p:cNvSpPr txBox="1"/>
          <p:nvPr/>
        </p:nvSpPr>
        <p:spPr>
          <a:xfrm>
            <a:off x="3043990" y="582067"/>
            <a:ext cx="610402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rgbClr val="00B0F0"/>
                </a:solidFill>
              </a:rPr>
              <a:t>class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Animal </a:t>
            </a:r>
            <a:r>
              <a:rPr lang="pt-BR" sz="2800" dirty="0"/>
              <a:t>{</a:t>
            </a:r>
          </a:p>
          <a:p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constructor</a:t>
            </a:r>
            <a:r>
              <a:rPr lang="pt-BR" sz="2800" dirty="0"/>
              <a:t>(nome) {</a:t>
            </a:r>
          </a:p>
          <a:p>
            <a:r>
              <a:rPr lang="pt-BR" sz="2800" dirty="0"/>
              <a:t>   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.nome</a:t>
            </a:r>
            <a:r>
              <a:rPr lang="pt-BR" sz="2800" dirty="0"/>
              <a:t> = nome;</a:t>
            </a:r>
          </a:p>
          <a:p>
            <a:r>
              <a:rPr lang="pt-BR" sz="2800" dirty="0"/>
              <a:t>  }</a:t>
            </a:r>
          </a:p>
          <a:p>
            <a:endParaRPr lang="pt-BR" sz="2800" dirty="0"/>
          </a:p>
          <a:p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emitirSom</a:t>
            </a:r>
            <a:r>
              <a:rPr lang="pt-BR" sz="2800" dirty="0"/>
              <a:t>() {</a:t>
            </a:r>
          </a:p>
          <a:p>
            <a:r>
              <a:rPr lang="pt-BR" sz="2800" dirty="0"/>
              <a:t>    console.</a:t>
            </a:r>
            <a:r>
              <a:rPr lang="pt-BR" sz="2800" dirty="0">
                <a:solidFill>
                  <a:srgbClr val="FF0000"/>
                </a:solidFill>
              </a:rPr>
              <a:t>log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"Fazendo barulho!"</a:t>
            </a:r>
            <a:r>
              <a:rPr lang="pt-BR" sz="2800" dirty="0"/>
              <a:t>);</a:t>
            </a:r>
          </a:p>
          <a:p>
            <a:r>
              <a:rPr lang="pt-BR" sz="2800" dirty="0"/>
              <a:t>  }</a:t>
            </a:r>
          </a:p>
          <a:p>
            <a:r>
              <a:rPr lang="pt-BR" sz="2800" dirty="0"/>
              <a:t>}</a:t>
            </a:r>
          </a:p>
          <a:p>
            <a:endParaRPr lang="pt-BR" sz="2800" dirty="0"/>
          </a:p>
          <a:p>
            <a:r>
              <a:rPr lang="pt-BR" sz="2800" dirty="0" err="1">
                <a:solidFill>
                  <a:srgbClr val="00B0F0"/>
                </a:solidFill>
              </a:rPr>
              <a:t>const</a:t>
            </a:r>
            <a:r>
              <a:rPr lang="pt-BR" sz="2800" dirty="0">
                <a:solidFill>
                  <a:schemeClr val="bg2"/>
                </a:solidFill>
              </a:rPr>
              <a:t> </a:t>
            </a:r>
            <a:r>
              <a:rPr lang="pt-BR" sz="2800" dirty="0" err="1"/>
              <a:t>meuAnimal</a:t>
            </a:r>
            <a:r>
              <a:rPr lang="pt-BR" sz="2800" dirty="0"/>
              <a:t> = </a:t>
            </a:r>
            <a:r>
              <a:rPr lang="pt-BR" sz="2800" dirty="0">
                <a:solidFill>
                  <a:srgbClr val="00B0F0"/>
                </a:solidFill>
              </a:rPr>
              <a:t>new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Animal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"Cachorro"</a:t>
            </a:r>
            <a:r>
              <a:rPr lang="pt-BR" sz="2800" dirty="0"/>
              <a:t>);</a:t>
            </a:r>
          </a:p>
          <a:p>
            <a:r>
              <a:rPr lang="pt-BR" sz="2800" dirty="0" err="1"/>
              <a:t>meuAnimal.</a:t>
            </a:r>
            <a:r>
              <a:rPr lang="pt-BR" sz="2800" dirty="0" err="1">
                <a:solidFill>
                  <a:srgbClr val="FF0000"/>
                </a:solidFill>
              </a:rPr>
              <a:t>emitirSom</a:t>
            </a:r>
            <a:r>
              <a:rPr lang="pt-BR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9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2337F-CE9E-3F66-31AB-30D91D5B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1788"/>
            <a:ext cx="9905998" cy="142774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Classes Anônimas em </a:t>
            </a:r>
            <a:r>
              <a:rPr lang="pt-BR" sz="4000" b="1" dirty="0" err="1"/>
              <a:t>JavaScript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54008-7914-4C6F-48C5-7015D539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9853"/>
            <a:ext cx="9905999" cy="3946359"/>
          </a:xfrm>
        </p:spPr>
        <p:txBody>
          <a:bodyPr/>
          <a:lstStyle/>
          <a:p>
            <a:r>
              <a:rPr lang="pt-BR" sz="4000" dirty="0"/>
              <a:t>Classes anônimas são aquelas que não têm um nome identificador. Elas são úteis quando você precisa de uma classe temporária. Veja um exemplo: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24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FF57452-9B4C-76A4-A594-B7D52D991D3B}"/>
              </a:ext>
            </a:extLst>
          </p:cNvPr>
          <p:cNvSpPr txBox="1"/>
          <p:nvPr/>
        </p:nvSpPr>
        <p:spPr>
          <a:xfrm>
            <a:off x="1852863" y="428178"/>
            <a:ext cx="848627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00B0F0"/>
                </a:solidFill>
              </a:rPr>
              <a:t>const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Carro</a:t>
            </a:r>
            <a:r>
              <a:rPr lang="pt-BR" sz="3200" dirty="0"/>
              <a:t> = </a:t>
            </a:r>
            <a:r>
              <a:rPr lang="pt-BR" sz="3200" dirty="0" err="1">
                <a:solidFill>
                  <a:srgbClr val="00B0F0"/>
                </a:solidFill>
              </a:rPr>
              <a:t>class</a:t>
            </a:r>
            <a:r>
              <a:rPr lang="pt-BR" sz="3200" dirty="0"/>
              <a:t> {</a:t>
            </a:r>
          </a:p>
          <a:p>
            <a:r>
              <a:rPr lang="pt-BR" sz="3200" dirty="0"/>
              <a:t>  </a:t>
            </a:r>
            <a:r>
              <a:rPr lang="pt-BR" sz="3200" dirty="0" err="1">
                <a:solidFill>
                  <a:srgbClr val="FF0000"/>
                </a:solidFill>
              </a:rPr>
              <a:t>constructor</a:t>
            </a:r>
            <a:r>
              <a:rPr lang="pt-BR" sz="3200" dirty="0"/>
              <a:t>(marca) {</a:t>
            </a:r>
          </a:p>
          <a:p>
            <a:r>
              <a:rPr lang="pt-BR" sz="3200" dirty="0">
                <a:solidFill>
                  <a:srgbClr val="7030A0"/>
                </a:solidFill>
              </a:rPr>
              <a:t>   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err="1">
                <a:solidFill>
                  <a:srgbClr val="FFFF00"/>
                </a:solidFill>
              </a:rPr>
              <a:t>this</a:t>
            </a:r>
            <a:r>
              <a:rPr lang="pt-BR" sz="3200" dirty="0" err="1"/>
              <a:t>.marca</a:t>
            </a:r>
            <a:r>
              <a:rPr lang="pt-BR" sz="3200" dirty="0"/>
              <a:t> = marca;</a:t>
            </a:r>
          </a:p>
          <a:p>
            <a:r>
              <a:rPr lang="pt-BR" sz="3200" dirty="0"/>
              <a:t>  }</a:t>
            </a:r>
          </a:p>
          <a:p>
            <a:endParaRPr lang="pt-BR" sz="3200" dirty="0"/>
          </a:p>
          <a:p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 dirigir</a:t>
            </a:r>
            <a:r>
              <a:rPr lang="pt-BR" sz="3200" dirty="0"/>
              <a:t>() {</a:t>
            </a:r>
          </a:p>
          <a:p>
            <a:r>
              <a:rPr lang="pt-BR" sz="3200" dirty="0"/>
              <a:t>    </a:t>
            </a:r>
            <a:r>
              <a:rPr lang="pt-BR" sz="3200" dirty="0">
                <a:solidFill>
                  <a:srgbClr val="FFFF00"/>
                </a:solidFill>
              </a:rPr>
              <a:t>console</a:t>
            </a:r>
            <a:r>
              <a:rPr lang="pt-BR" sz="3200" dirty="0"/>
              <a:t>.</a:t>
            </a:r>
            <a:r>
              <a:rPr lang="pt-BR" sz="3200" dirty="0">
                <a:solidFill>
                  <a:srgbClr val="FF0000"/>
                </a:solidFill>
              </a:rPr>
              <a:t>log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“Carro em movimento!”</a:t>
            </a:r>
            <a:r>
              <a:rPr lang="pt-BR" sz="3200" dirty="0"/>
              <a:t>);</a:t>
            </a:r>
          </a:p>
          <a:p>
            <a:r>
              <a:rPr lang="pt-BR" sz="3200" dirty="0"/>
              <a:t>  }</a:t>
            </a:r>
          </a:p>
          <a:p>
            <a:r>
              <a:rPr lang="pt-BR" sz="3200" dirty="0"/>
              <a:t>};</a:t>
            </a:r>
          </a:p>
          <a:p>
            <a:endParaRPr lang="pt-BR" sz="3200" dirty="0"/>
          </a:p>
          <a:p>
            <a:r>
              <a:rPr lang="pt-BR" sz="3200" dirty="0" err="1">
                <a:solidFill>
                  <a:srgbClr val="00B0F0"/>
                </a:solidFill>
              </a:rPr>
              <a:t>const</a:t>
            </a:r>
            <a:r>
              <a:rPr lang="pt-BR" sz="3200" dirty="0">
                <a:solidFill>
                  <a:schemeClr val="tx2"/>
                </a:solidFill>
              </a:rPr>
              <a:t> </a:t>
            </a:r>
            <a:r>
              <a:rPr lang="pt-BR" sz="3200" dirty="0" err="1"/>
              <a:t>meuCarro</a:t>
            </a:r>
            <a:r>
              <a:rPr lang="pt-BR" sz="3200" dirty="0"/>
              <a:t> = </a:t>
            </a:r>
            <a:r>
              <a:rPr lang="pt-BR" sz="3200" dirty="0">
                <a:solidFill>
                  <a:srgbClr val="00B0F0"/>
                </a:solidFill>
              </a:rPr>
              <a:t>new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Carro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“Honda”</a:t>
            </a:r>
            <a:r>
              <a:rPr lang="pt-BR" sz="3200" dirty="0"/>
              <a:t>);</a:t>
            </a:r>
          </a:p>
          <a:p>
            <a:r>
              <a:rPr lang="pt-BR" sz="3200" dirty="0" err="1"/>
              <a:t>meuCarro.</a:t>
            </a:r>
            <a:r>
              <a:rPr lang="pt-BR" sz="3200" dirty="0" err="1">
                <a:solidFill>
                  <a:srgbClr val="FF0000"/>
                </a:solidFill>
              </a:rPr>
              <a:t>dirigir</a:t>
            </a:r>
            <a:r>
              <a:rPr lang="pt-BR" sz="3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937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4C92-E985-5059-A893-8245ED8D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28" y="457200"/>
            <a:ext cx="8791575" cy="123006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Atributos e Métodos em Classes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58EBC-84A4-1720-1A72-352B984D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928" y="2463049"/>
            <a:ext cx="8791575" cy="3488572"/>
          </a:xfrm>
        </p:spPr>
        <p:txBody>
          <a:bodyPr>
            <a:normAutofit lnSpcReduction="10000"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Atributos são as características ou propriedades de uma classe, enquanto métodos são as funções associadas a ela. Vamos ver um exemplo mais abrangente: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60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AC69A5-5297-0526-CD5A-C92C512F289C}"/>
              </a:ext>
            </a:extLst>
          </p:cNvPr>
          <p:cNvSpPr txBox="1"/>
          <p:nvPr/>
        </p:nvSpPr>
        <p:spPr>
          <a:xfrm>
            <a:off x="3043990" y="366623"/>
            <a:ext cx="61040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rgbClr val="00B0F0"/>
                </a:solidFill>
              </a:rPr>
              <a:t>class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Pessoa</a:t>
            </a:r>
            <a:r>
              <a:rPr lang="pt-BR" sz="2800" dirty="0"/>
              <a:t> {</a:t>
            </a:r>
          </a:p>
          <a:p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constructo</a:t>
            </a:r>
            <a:r>
              <a:rPr lang="pt-BR" sz="2800" dirty="0" err="1"/>
              <a:t>r</a:t>
            </a:r>
            <a:r>
              <a:rPr lang="pt-BR" sz="2800" dirty="0"/>
              <a:t>(nome, idade) {</a:t>
            </a:r>
          </a:p>
          <a:p>
            <a:r>
              <a:rPr lang="pt-BR" sz="2800" dirty="0">
                <a:solidFill>
                  <a:srgbClr val="7030A0"/>
                </a:solidFill>
              </a:rPr>
              <a:t>   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.nome</a:t>
            </a:r>
            <a:r>
              <a:rPr lang="pt-BR" sz="2800" dirty="0"/>
              <a:t> = nome;</a:t>
            </a:r>
          </a:p>
          <a:p>
            <a:r>
              <a:rPr lang="pt-BR" sz="2800" dirty="0"/>
              <a:t>   </a:t>
            </a:r>
            <a:r>
              <a:rPr lang="pt-BR" sz="2800" dirty="0">
                <a:solidFill>
                  <a:srgbClr val="7030A0"/>
                </a:solidFill>
              </a:rPr>
              <a:t>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.idade</a:t>
            </a:r>
            <a:r>
              <a:rPr lang="pt-BR" sz="2800" dirty="0"/>
              <a:t> = idade;</a:t>
            </a:r>
          </a:p>
          <a:p>
            <a:r>
              <a:rPr lang="pt-BR" sz="2800" dirty="0"/>
              <a:t>  }</a:t>
            </a:r>
          </a:p>
          <a:p>
            <a:endParaRPr lang="pt-BR" sz="2800" dirty="0"/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rgbClr val="FF0000"/>
                </a:solidFill>
              </a:rPr>
              <a:t>apresentar</a:t>
            </a:r>
            <a:r>
              <a:rPr lang="pt-BR" sz="2800" dirty="0"/>
              <a:t>() {</a:t>
            </a:r>
          </a:p>
          <a:p>
            <a:r>
              <a:rPr lang="pt-BR" sz="2800" dirty="0"/>
              <a:t>   </a:t>
            </a:r>
            <a:r>
              <a:rPr lang="pt-BR" sz="2800" dirty="0">
                <a:solidFill>
                  <a:srgbClr val="7030A0"/>
                </a:solidFill>
              </a:rPr>
              <a:t> </a:t>
            </a:r>
            <a:r>
              <a:rPr lang="pt-BR" sz="2800" dirty="0">
                <a:solidFill>
                  <a:srgbClr val="FFFF00"/>
                </a:solidFill>
              </a:rPr>
              <a:t>console</a:t>
            </a:r>
            <a:r>
              <a:rPr lang="pt-BR" sz="2800" dirty="0"/>
              <a:t>.</a:t>
            </a:r>
            <a:r>
              <a:rPr lang="pt-BR" sz="2800" dirty="0">
                <a:solidFill>
                  <a:srgbClr val="FF0000"/>
                </a:solidFill>
              </a:rPr>
              <a:t>log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‘Olá, meu nome é ${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>
                <a:solidFill>
                  <a:srgbClr val="00B050"/>
                </a:solidFill>
              </a:rPr>
              <a:t>.nome</a:t>
            </a:r>
            <a:r>
              <a:rPr lang="pt-BR" sz="2800" dirty="0">
                <a:solidFill>
                  <a:srgbClr val="00B050"/>
                </a:solidFill>
              </a:rPr>
              <a:t>} e tenho ${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>
                <a:solidFill>
                  <a:srgbClr val="00B050"/>
                </a:solidFill>
              </a:rPr>
              <a:t>.idade</a:t>
            </a:r>
            <a:r>
              <a:rPr lang="pt-BR" sz="2800" dirty="0">
                <a:solidFill>
                  <a:srgbClr val="00B050"/>
                </a:solidFill>
              </a:rPr>
              <a:t>} anos.`</a:t>
            </a:r>
            <a:r>
              <a:rPr lang="pt-BR" sz="2800" dirty="0"/>
              <a:t>);</a:t>
            </a:r>
            <a:endParaRPr lang="pt-BR" sz="2800" dirty="0">
              <a:solidFill>
                <a:srgbClr val="00B050"/>
              </a:solidFill>
            </a:endParaRPr>
          </a:p>
          <a:p>
            <a:r>
              <a:rPr lang="pt-BR" sz="2800" dirty="0">
                <a:solidFill>
                  <a:srgbClr val="00B050"/>
                </a:solidFill>
              </a:rPr>
              <a:t>  }</a:t>
            </a:r>
          </a:p>
          <a:p>
            <a:r>
              <a:rPr lang="pt-BR" sz="2800" dirty="0"/>
              <a:t>}</a:t>
            </a:r>
          </a:p>
          <a:p>
            <a:endParaRPr lang="pt-BR" sz="2800" dirty="0"/>
          </a:p>
          <a:p>
            <a:r>
              <a:rPr lang="pt-BR" sz="2800" dirty="0" err="1">
                <a:solidFill>
                  <a:srgbClr val="00B0F0"/>
                </a:solidFill>
              </a:rPr>
              <a:t>const</a:t>
            </a:r>
            <a:r>
              <a:rPr lang="pt-BR" sz="2800" dirty="0"/>
              <a:t> pessoa1 =</a:t>
            </a:r>
            <a:r>
              <a:rPr lang="pt-BR" sz="2800" dirty="0">
                <a:solidFill>
                  <a:srgbClr val="00B0F0"/>
                </a:solidFill>
              </a:rPr>
              <a:t> new </a:t>
            </a:r>
            <a:r>
              <a:rPr lang="pt-BR" sz="2800" dirty="0">
                <a:solidFill>
                  <a:srgbClr val="FF0000"/>
                </a:solidFill>
              </a:rPr>
              <a:t>Pessoa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“João”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FF00"/>
                </a:solidFill>
              </a:rPr>
              <a:t>25</a:t>
            </a:r>
            <a:r>
              <a:rPr lang="pt-BR" sz="2800" dirty="0"/>
              <a:t>);</a:t>
            </a:r>
          </a:p>
          <a:p>
            <a:r>
              <a:rPr lang="pt-BR" sz="2800" dirty="0"/>
              <a:t>pessoa1.</a:t>
            </a:r>
            <a:r>
              <a:rPr lang="pt-BR" sz="2800" dirty="0">
                <a:solidFill>
                  <a:srgbClr val="FF0000"/>
                </a:solidFill>
              </a:rPr>
              <a:t>apresentar</a:t>
            </a:r>
            <a:r>
              <a:rPr lang="pt-BR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763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66</TotalTime>
  <Words>338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O que é Programação Orientada a Objetos (POO)?</vt:lpstr>
      <vt:lpstr>Classes em JavaScript</vt:lpstr>
      <vt:lpstr>Apresentação do PowerPoint</vt:lpstr>
      <vt:lpstr>Classes Anônimas em JavaScript</vt:lpstr>
      <vt:lpstr>Apresentação do PowerPoint</vt:lpstr>
      <vt:lpstr>Atributos e Métodos em Classes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Programação Orientada a Objetos (POO)?</dc:title>
  <dc:creator>Aluno</dc:creator>
  <cp:lastModifiedBy>Aluno</cp:lastModifiedBy>
  <cp:revision>1</cp:revision>
  <dcterms:created xsi:type="dcterms:W3CDTF">2023-11-24T11:37:00Z</dcterms:created>
  <dcterms:modified xsi:type="dcterms:W3CDTF">2023-11-24T12:43:34Z</dcterms:modified>
</cp:coreProperties>
</file>