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478A5-7F18-4654-9D58-FD101DFE2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604795"/>
          </a:xfrm>
        </p:spPr>
        <p:txBody>
          <a:bodyPr/>
          <a:lstStyle/>
          <a:p>
            <a:r>
              <a:rPr lang="pt-BR" b="1" dirty="0"/>
              <a:t>O que é Programação Orientada a Objetos (POO)?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7B9F69-2678-4425-B14B-A88318826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704" y="2951748"/>
            <a:ext cx="9962149" cy="2855163"/>
          </a:xfrm>
        </p:spPr>
        <p:txBody>
          <a:bodyPr>
            <a:noAutofit/>
          </a:bodyPr>
          <a:lstStyle/>
          <a:p>
            <a:r>
              <a:rPr lang="pt-BR" sz="2400" dirty="0"/>
              <a:t>A POO é um paradigma de programação que se baseia na concepção de "objetos". Esses objetos são instâncias de classes, que servem como modelos para a criação de estruturas de dados e funcionalidades. Em </a:t>
            </a:r>
            <a:r>
              <a:rPr lang="pt-BR" sz="2400" dirty="0" err="1"/>
              <a:t>JavaScript</a:t>
            </a:r>
            <a:r>
              <a:rPr lang="pt-BR" sz="2400" dirty="0"/>
              <a:t>, a POO é implementada usando protótipos e, mais recentemente, com a introdução das classes no </a:t>
            </a:r>
            <a:r>
              <a:rPr lang="pt-BR" sz="2400" dirty="0" err="1"/>
              <a:t>ECMAScript</a:t>
            </a:r>
            <a:r>
              <a:rPr lang="pt-BR" sz="2400" dirty="0"/>
              <a:t> 2015.</a:t>
            </a:r>
          </a:p>
        </p:txBody>
      </p:sp>
    </p:spTree>
    <p:extLst>
      <p:ext uri="{BB962C8B-B14F-4D97-AF65-F5344CB8AC3E}">
        <p14:creationId xmlns:p14="http://schemas.microsoft.com/office/powerpoint/2010/main" val="240323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78E9F-416D-4C3B-92B9-4DAA106B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5097"/>
            <a:ext cx="9905998" cy="1187777"/>
          </a:xfrm>
        </p:spPr>
        <p:txBody>
          <a:bodyPr/>
          <a:lstStyle/>
          <a:p>
            <a:pPr algn="ctr"/>
            <a:r>
              <a:rPr lang="pt-BR" dirty="0"/>
              <a:t>RESUMO: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2447DF-3494-48A7-9054-AC1B8F67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2874"/>
            <a:ext cx="9905999" cy="4358327"/>
          </a:xfrm>
        </p:spPr>
        <p:txBody>
          <a:bodyPr>
            <a:normAutofit lnSpcReduction="10000"/>
          </a:bodyPr>
          <a:lstStyle/>
          <a:p>
            <a:r>
              <a:rPr lang="pt-BR" u="sng" dirty="0">
                <a:solidFill>
                  <a:schemeClr val="tx2"/>
                </a:solidFill>
              </a:rPr>
              <a:t>A Programação Orientada a Objetos (POO) é um paradigma de programação que organiza o código em torno de "objetos", que podem conter dados na forma de atributos e procedimentos na forma de métodos. Essa abordagem se baseia na modelagem do mundo real, onde objetos são entidades que têm características específicas e interagem entre si. Principais conceitos da POO incluem encapsulamento, herança e polimorfismo. Em POO, o código é estruturado em classes, que são modelos para a criação de objetos, promovendo a reutilização de código e facilitando a manutenção do software. Essa abordagem proporciona modularidade, flexibilidade e facilita a compreensão do código, tornando-o mais eficiente e organizado.</a:t>
            </a:r>
          </a:p>
        </p:txBody>
      </p:sp>
    </p:spTree>
    <p:extLst>
      <p:ext uri="{BB962C8B-B14F-4D97-AF65-F5344CB8AC3E}">
        <p14:creationId xmlns:p14="http://schemas.microsoft.com/office/powerpoint/2010/main" val="53450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E1500-53FB-479E-A2E2-D8E3772A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Classes em </a:t>
            </a:r>
            <a:r>
              <a:rPr lang="pt-BR" b="1" dirty="0" err="1"/>
              <a:t>JavaScript</a:t>
            </a:r>
            <a:r>
              <a:rPr lang="pt-BR" b="1" dirty="0"/>
              <a:t>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3692-26B0-432E-A674-5521C028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982" y="2341869"/>
            <a:ext cx="9905998" cy="3897613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tx2"/>
                </a:solidFill>
              </a:rPr>
              <a:t>As classes em </a:t>
            </a:r>
            <a:r>
              <a:rPr lang="pt-BR" sz="4000" dirty="0" err="1">
                <a:solidFill>
                  <a:schemeClr val="tx2"/>
                </a:solidFill>
              </a:rPr>
              <a:t>JavaScript</a:t>
            </a:r>
            <a:r>
              <a:rPr lang="pt-BR" sz="4000" dirty="0">
                <a:solidFill>
                  <a:schemeClr val="tx2"/>
                </a:solidFill>
              </a:rPr>
              <a:t> são uma adição mais recente à linguagem, proporcionando uma sintaxe mais clara e familiar para a criação de objetos. Vamos dar uma olhada em um exemplo simples de uma classe em </a:t>
            </a:r>
            <a:r>
              <a:rPr lang="pt-BR" sz="4000" dirty="0" err="1">
                <a:solidFill>
                  <a:schemeClr val="tx2"/>
                </a:solidFill>
              </a:rPr>
              <a:t>JavaScript</a:t>
            </a:r>
            <a:r>
              <a:rPr lang="pt-BR" sz="4000" dirty="0">
                <a:solidFill>
                  <a:schemeClr val="tx2"/>
                </a:solidFill>
              </a:rPr>
              <a:t>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84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26F0E-FBA2-4237-9C97-CFD63B0C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32BD88-75E4-4628-ACDB-42F2043B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14780"/>
            <a:ext cx="9905999" cy="6372520"/>
          </a:xfrm>
        </p:spPr>
        <p:txBody>
          <a:bodyPr>
            <a:normAutofit fontScale="70000" lnSpcReduction="20000"/>
          </a:bodyPr>
          <a:lstStyle/>
          <a:p>
            <a:r>
              <a:rPr lang="pt-BR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class</a:t>
            </a:r>
            <a:r>
              <a:rPr lang="pt-BR" sz="3200" dirty="0"/>
              <a:t> </a:t>
            </a:r>
            <a:r>
              <a:rPr lang="pt-BR" sz="3200" dirty="0">
                <a:solidFill>
                  <a:srgbClr val="FF0000"/>
                </a:solidFill>
              </a:rPr>
              <a:t>Animal </a:t>
            </a:r>
            <a:r>
              <a:rPr lang="pt-BR" sz="3200" dirty="0"/>
              <a:t>{</a:t>
            </a:r>
          </a:p>
          <a:p>
            <a:r>
              <a:rPr lang="pt-BR" sz="3200" dirty="0"/>
              <a:t>  </a:t>
            </a:r>
            <a:r>
              <a:rPr lang="pt-BR" sz="3200" dirty="0" err="1">
                <a:solidFill>
                  <a:srgbClr val="FF0000"/>
                </a:solidFill>
              </a:rPr>
              <a:t>constructor</a:t>
            </a:r>
            <a:r>
              <a:rPr lang="pt-BR" sz="3200" dirty="0"/>
              <a:t>(nome) {</a:t>
            </a:r>
          </a:p>
          <a:p>
            <a:r>
              <a:rPr lang="pt-BR" sz="3200" dirty="0"/>
              <a:t>    </a:t>
            </a:r>
            <a:r>
              <a:rPr lang="pt-BR" sz="3200" dirty="0" err="1">
                <a:solidFill>
                  <a:srgbClr val="7030A0"/>
                </a:solidFill>
              </a:rPr>
              <a:t>this</a:t>
            </a:r>
            <a:r>
              <a:rPr lang="pt-BR" sz="3200" dirty="0" err="1"/>
              <a:t>.nome</a:t>
            </a:r>
            <a:r>
              <a:rPr lang="pt-BR" sz="3200" dirty="0"/>
              <a:t> = nome;</a:t>
            </a:r>
          </a:p>
          <a:p>
            <a:r>
              <a:rPr lang="pt-BR" sz="3200" dirty="0"/>
              <a:t>  }</a:t>
            </a:r>
          </a:p>
          <a:p>
            <a:endParaRPr lang="pt-BR" sz="3200" dirty="0"/>
          </a:p>
          <a:p>
            <a:r>
              <a:rPr lang="pt-BR" sz="3200" dirty="0"/>
              <a:t>  </a:t>
            </a:r>
            <a:r>
              <a:rPr lang="pt-BR" sz="3200" dirty="0" err="1">
                <a:solidFill>
                  <a:srgbClr val="FF0000"/>
                </a:solidFill>
              </a:rPr>
              <a:t>emitirSom</a:t>
            </a:r>
            <a:r>
              <a:rPr lang="pt-BR" sz="3200" dirty="0"/>
              <a:t>() {</a:t>
            </a:r>
          </a:p>
          <a:p>
            <a:r>
              <a:rPr lang="pt-BR" sz="3200" dirty="0"/>
              <a:t>    console</a:t>
            </a:r>
            <a:r>
              <a:rPr lang="pt-BR" sz="3200" dirty="0">
                <a:solidFill>
                  <a:srgbClr val="FF0000"/>
                </a:solidFill>
              </a:rPr>
              <a:t>.log</a:t>
            </a:r>
            <a:r>
              <a:rPr lang="pt-BR" sz="3200" dirty="0"/>
              <a:t>(</a:t>
            </a:r>
            <a:r>
              <a:rPr lang="pt-BR" sz="3200" dirty="0">
                <a:solidFill>
                  <a:srgbClr val="00B050"/>
                </a:solidFill>
              </a:rPr>
              <a:t>"Fazendo barulho!"</a:t>
            </a:r>
            <a:r>
              <a:rPr lang="pt-BR" sz="3200" dirty="0"/>
              <a:t>);</a:t>
            </a:r>
          </a:p>
          <a:p>
            <a:r>
              <a:rPr lang="pt-BR" sz="3200" dirty="0"/>
              <a:t>  }</a:t>
            </a:r>
          </a:p>
          <a:p>
            <a:r>
              <a:rPr lang="pt-BR" sz="3200" dirty="0"/>
              <a:t>}</a:t>
            </a:r>
          </a:p>
          <a:p>
            <a:endParaRPr lang="pt-BR" sz="3200" dirty="0"/>
          </a:p>
          <a:p>
            <a:r>
              <a:rPr lang="pt-BR" sz="3200" dirty="0"/>
              <a:t>// Criando uma instância da classe Animal</a:t>
            </a:r>
          </a:p>
          <a:p>
            <a:r>
              <a:rPr lang="pt-BR" sz="3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const</a:t>
            </a:r>
            <a:r>
              <a:rPr lang="pt-BR" sz="3200" dirty="0">
                <a:solidFill>
                  <a:schemeClr val="bg2"/>
                </a:solidFill>
              </a:rPr>
              <a:t> </a:t>
            </a:r>
            <a:r>
              <a:rPr lang="pt-BR" sz="3200" dirty="0" err="1"/>
              <a:t>meuAnimal</a:t>
            </a:r>
            <a:r>
              <a:rPr lang="pt-BR" sz="3200" dirty="0"/>
              <a:t> = </a:t>
            </a:r>
            <a:r>
              <a:rPr lang="pt-BR" sz="3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new</a:t>
            </a:r>
            <a:r>
              <a:rPr lang="pt-BR" sz="3200" dirty="0"/>
              <a:t> </a:t>
            </a:r>
            <a:r>
              <a:rPr lang="pt-BR" sz="3200" dirty="0">
                <a:solidFill>
                  <a:srgbClr val="FF0000"/>
                </a:solidFill>
              </a:rPr>
              <a:t>Animal</a:t>
            </a:r>
            <a:r>
              <a:rPr lang="pt-BR" sz="3200" dirty="0"/>
              <a:t>(</a:t>
            </a:r>
            <a:r>
              <a:rPr lang="pt-BR" sz="3200" dirty="0">
                <a:solidFill>
                  <a:srgbClr val="00B050"/>
                </a:solidFill>
              </a:rPr>
              <a:t>"Cachorro"</a:t>
            </a:r>
            <a:r>
              <a:rPr lang="pt-BR" sz="3200" dirty="0"/>
              <a:t>);</a:t>
            </a:r>
          </a:p>
          <a:p>
            <a:r>
              <a:rPr lang="pt-BR" sz="3200" dirty="0" err="1"/>
              <a:t>meuAnimal.</a:t>
            </a:r>
            <a:r>
              <a:rPr lang="pt-BR" sz="3200" dirty="0" err="1">
                <a:solidFill>
                  <a:srgbClr val="FF0000"/>
                </a:solidFill>
              </a:rPr>
              <a:t>emitirSom</a:t>
            </a:r>
            <a:r>
              <a:rPr lang="pt-BR" sz="3200" dirty="0"/>
              <a:t>();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179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881DE-6582-4C01-BB46-017DB34A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Classes Anônimas em </a:t>
            </a:r>
            <a:r>
              <a:rPr lang="pt-BR" b="1" dirty="0" err="1"/>
              <a:t>JavaScript</a:t>
            </a:r>
            <a:r>
              <a:rPr lang="pt-BR" b="1" dirty="0"/>
              <a:t>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E7A46F-9195-4BF1-ADFA-6BD51B37C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tx2"/>
                </a:solidFill>
              </a:rPr>
              <a:t>Classes anônimas são aquelas que não têm um nome identificador. Elas são úteis quando você precisa de uma classe temporária. Veja um exemplo: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982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FF017-5D2F-4230-9440-802B9181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C08662-CB61-4947-8486-E1DC15FA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18518"/>
            <a:ext cx="9905999" cy="5895404"/>
          </a:xfrm>
        </p:spPr>
        <p:txBody>
          <a:bodyPr>
            <a:normAutofit fontScale="92500" lnSpcReduction="20000"/>
          </a:bodyPr>
          <a:lstStyle/>
          <a:p>
            <a:r>
              <a:rPr lang="pt-BR" dirty="0" err="1">
                <a:solidFill>
                  <a:schemeClr val="tx2"/>
                </a:solidFill>
              </a:rPr>
              <a:t>const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Carro</a:t>
            </a:r>
            <a:r>
              <a:rPr lang="pt-BR" dirty="0"/>
              <a:t> = </a:t>
            </a:r>
            <a:r>
              <a:rPr lang="pt-BR" dirty="0" err="1">
                <a:solidFill>
                  <a:schemeClr val="tx2"/>
                </a:solidFill>
              </a:rPr>
              <a:t>class</a:t>
            </a:r>
            <a:r>
              <a:rPr lang="pt-BR" dirty="0"/>
              <a:t> {</a:t>
            </a:r>
          </a:p>
          <a:p>
            <a:r>
              <a:rPr lang="pt-BR" dirty="0"/>
              <a:t>  </a:t>
            </a:r>
            <a:r>
              <a:rPr lang="pt-BR" dirty="0" err="1">
                <a:solidFill>
                  <a:srgbClr val="FF0000"/>
                </a:solidFill>
              </a:rPr>
              <a:t>constructor</a:t>
            </a:r>
            <a:r>
              <a:rPr lang="pt-BR" dirty="0"/>
              <a:t>(marca) {</a:t>
            </a:r>
          </a:p>
          <a:p>
            <a:r>
              <a:rPr lang="pt-BR" dirty="0">
                <a:solidFill>
                  <a:srgbClr val="7030A0"/>
                </a:solidFill>
              </a:rPr>
              <a:t>    </a:t>
            </a:r>
            <a:r>
              <a:rPr lang="pt-BR" dirty="0" err="1">
                <a:solidFill>
                  <a:srgbClr val="7030A0"/>
                </a:solidFill>
              </a:rPr>
              <a:t>this</a:t>
            </a:r>
            <a:r>
              <a:rPr lang="pt-BR" dirty="0" err="1"/>
              <a:t>.marca</a:t>
            </a:r>
            <a:r>
              <a:rPr lang="pt-BR" dirty="0"/>
              <a:t> = marca;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 dirigir</a:t>
            </a:r>
            <a:r>
              <a:rPr lang="pt-BR" dirty="0"/>
              <a:t>() {</a:t>
            </a:r>
          </a:p>
          <a:p>
            <a:r>
              <a:rPr lang="pt-BR" dirty="0"/>
              <a:t>    </a:t>
            </a:r>
            <a:r>
              <a:rPr lang="pt-BR" dirty="0">
                <a:solidFill>
                  <a:srgbClr val="7030A0"/>
                </a:solidFill>
              </a:rPr>
              <a:t>console</a:t>
            </a:r>
            <a:r>
              <a:rPr lang="pt-BR" dirty="0"/>
              <a:t>.</a:t>
            </a:r>
            <a:r>
              <a:rPr lang="pt-BR" dirty="0">
                <a:solidFill>
                  <a:srgbClr val="FF0000"/>
                </a:solidFill>
              </a:rPr>
              <a:t>log</a:t>
            </a:r>
            <a:r>
              <a:rPr lang="pt-BR" dirty="0"/>
              <a:t>(</a:t>
            </a:r>
            <a:r>
              <a:rPr lang="pt-BR" dirty="0">
                <a:solidFill>
                  <a:srgbClr val="00B050"/>
                </a:solidFill>
              </a:rPr>
              <a:t>“Carro em movimento!”</a:t>
            </a:r>
            <a:r>
              <a:rPr lang="pt-BR" dirty="0"/>
              <a:t>);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};</a:t>
            </a:r>
          </a:p>
          <a:p>
            <a:endParaRPr lang="pt-BR" dirty="0"/>
          </a:p>
          <a:p>
            <a:r>
              <a:rPr lang="pt-BR" dirty="0" err="1">
                <a:solidFill>
                  <a:schemeClr val="tx2"/>
                </a:solidFill>
              </a:rPr>
              <a:t>const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/>
              <a:t>meuCarro</a:t>
            </a:r>
            <a:r>
              <a:rPr lang="pt-BR" dirty="0"/>
              <a:t> = </a:t>
            </a:r>
            <a:r>
              <a:rPr lang="pt-BR" dirty="0">
                <a:solidFill>
                  <a:schemeClr val="tx2"/>
                </a:solidFill>
              </a:rPr>
              <a:t>new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Carro</a:t>
            </a:r>
            <a:r>
              <a:rPr lang="pt-BR" dirty="0"/>
              <a:t>(</a:t>
            </a:r>
            <a:r>
              <a:rPr lang="pt-BR" dirty="0">
                <a:solidFill>
                  <a:srgbClr val="00B050"/>
                </a:solidFill>
              </a:rPr>
              <a:t>“Honda”</a:t>
            </a:r>
            <a:r>
              <a:rPr lang="pt-BR" dirty="0"/>
              <a:t>);</a:t>
            </a:r>
          </a:p>
          <a:p>
            <a:r>
              <a:rPr lang="pt-BR" dirty="0" err="1"/>
              <a:t>meuCarro.</a:t>
            </a:r>
            <a:r>
              <a:rPr lang="pt-BR" dirty="0" err="1">
                <a:solidFill>
                  <a:srgbClr val="FF0000"/>
                </a:solidFill>
              </a:rPr>
              <a:t>dirigir</a:t>
            </a:r>
            <a:r>
              <a:rPr lang="pt-BR" dirty="0"/>
              <a:t>();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234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C256D-2AD6-4FE5-8D7F-6C999CA1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Atributos e Métodos em Classes: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04EEEA-34DE-4AE7-9C7B-06547FA4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2"/>
                </a:solidFill>
              </a:rPr>
              <a:t>Atributos são as características ou propriedades de uma classe, enquanto métodos são as funções associadas a ela. Vamos ver um exemplo mais abrangente:</a:t>
            </a:r>
          </a:p>
        </p:txBody>
      </p:sp>
    </p:spTree>
    <p:extLst>
      <p:ext uri="{BB962C8B-B14F-4D97-AF65-F5344CB8AC3E}">
        <p14:creationId xmlns:p14="http://schemas.microsoft.com/office/powerpoint/2010/main" val="179035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E867D-CB2D-4C82-A7FF-38DD8A56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DEEECC-A6A1-40C9-B5B6-486EA500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97304"/>
            <a:ext cx="9905999" cy="5742177"/>
          </a:xfrm>
        </p:spPr>
        <p:txBody>
          <a:bodyPr>
            <a:normAutofit fontScale="85000" lnSpcReduction="20000"/>
          </a:bodyPr>
          <a:lstStyle/>
          <a:p>
            <a:r>
              <a:rPr lang="pt-BR" dirty="0" err="1">
                <a:solidFill>
                  <a:schemeClr val="tx2"/>
                </a:solidFill>
              </a:rPr>
              <a:t>class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Pessoa</a:t>
            </a:r>
            <a:r>
              <a:rPr lang="pt-BR" dirty="0"/>
              <a:t> {</a:t>
            </a:r>
          </a:p>
          <a:p>
            <a:r>
              <a:rPr lang="pt-BR" dirty="0"/>
              <a:t>  </a:t>
            </a:r>
            <a:r>
              <a:rPr lang="pt-BR" dirty="0" err="1">
                <a:solidFill>
                  <a:srgbClr val="FF0000"/>
                </a:solidFill>
              </a:rPr>
              <a:t>constructo</a:t>
            </a:r>
            <a:r>
              <a:rPr lang="pt-BR" dirty="0" err="1"/>
              <a:t>r</a:t>
            </a:r>
            <a:r>
              <a:rPr lang="pt-BR" dirty="0"/>
              <a:t>(nome, idade) {</a:t>
            </a:r>
          </a:p>
          <a:p>
            <a:r>
              <a:rPr lang="pt-BR" dirty="0">
                <a:solidFill>
                  <a:srgbClr val="7030A0"/>
                </a:solidFill>
              </a:rPr>
              <a:t>    </a:t>
            </a:r>
            <a:r>
              <a:rPr lang="pt-BR" dirty="0" err="1">
                <a:solidFill>
                  <a:srgbClr val="7030A0"/>
                </a:solidFill>
              </a:rPr>
              <a:t>this</a:t>
            </a:r>
            <a:r>
              <a:rPr lang="pt-BR" dirty="0" err="1"/>
              <a:t>.nome</a:t>
            </a:r>
            <a:r>
              <a:rPr lang="pt-BR" dirty="0"/>
              <a:t> = nome;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 err="1">
                <a:solidFill>
                  <a:srgbClr val="7030A0"/>
                </a:solidFill>
              </a:rPr>
              <a:t>this</a:t>
            </a:r>
            <a:r>
              <a:rPr lang="pt-BR" dirty="0" err="1"/>
              <a:t>.idade</a:t>
            </a:r>
            <a:r>
              <a:rPr lang="pt-BR" dirty="0"/>
              <a:t> = idade;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>
                <a:solidFill>
                  <a:srgbClr val="FF0000"/>
                </a:solidFill>
              </a:rPr>
              <a:t>apresentar</a:t>
            </a:r>
            <a:r>
              <a:rPr lang="pt-BR" dirty="0"/>
              <a:t>() {</a:t>
            </a:r>
          </a:p>
          <a:p>
            <a:r>
              <a:rPr lang="pt-BR" dirty="0"/>
              <a:t>   </a:t>
            </a:r>
            <a:r>
              <a:rPr lang="pt-BR" dirty="0">
                <a:solidFill>
                  <a:srgbClr val="7030A0"/>
                </a:solidFill>
              </a:rPr>
              <a:t> console</a:t>
            </a:r>
            <a:r>
              <a:rPr lang="pt-BR" dirty="0"/>
              <a:t>.</a:t>
            </a:r>
            <a:r>
              <a:rPr lang="pt-BR" dirty="0">
                <a:solidFill>
                  <a:srgbClr val="FF0000"/>
                </a:solidFill>
              </a:rPr>
              <a:t>log</a:t>
            </a:r>
            <a:r>
              <a:rPr lang="pt-BR" dirty="0"/>
              <a:t>(</a:t>
            </a:r>
            <a:r>
              <a:rPr lang="pt-BR" dirty="0">
                <a:solidFill>
                  <a:srgbClr val="00B050"/>
                </a:solidFill>
              </a:rPr>
              <a:t>‘Olá, meu nome é ${</a:t>
            </a:r>
            <a:r>
              <a:rPr lang="pt-BR" dirty="0" err="1">
                <a:solidFill>
                  <a:srgbClr val="7030A0"/>
                </a:solidFill>
              </a:rPr>
              <a:t>this</a:t>
            </a:r>
            <a:r>
              <a:rPr lang="pt-BR" dirty="0" err="1">
                <a:solidFill>
                  <a:srgbClr val="00B050"/>
                </a:solidFill>
              </a:rPr>
              <a:t>.nome</a:t>
            </a:r>
            <a:r>
              <a:rPr lang="pt-BR" dirty="0">
                <a:solidFill>
                  <a:srgbClr val="00B050"/>
                </a:solidFill>
              </a:rPr>
              <a:t>} e tenho ${</a:t>
            </a:r>
            <a:r>
              <a:rPr lang="pt-BR" dirty="0" err="1">
                <a:solidFill>
                  <a:srgbClr val="7030A0"/>
                </a:solidFill>
              </a:rPr>
              <a:t>this</a:t>
            </a:r>
            <a:r>
              <a:rPr lang="pt-BR" dirty="0" err="1">
                <a:solidFill>
                  <a:srgbClr val="00B050"/>
                </a:solidFill>
              </a:rPr>
              <a:t>.idade</a:t>
            </a:r>
            <a:r>
              <a:rPr lang="pt-BR" dirty="0">
                <a:solidFill>
                  <a:srgbClr val="00B050"/>
                </a:solidFill>
              </a:rPr>
              <a:t>} anos.`</a:t>
            </a:r>
            <a:r>
              <a:rPr lang="pt-BR" dirty="0"/>
              <a:t>);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dirty="0">
                <a:solidFill>
                  <a:srgbClr val="00B050"/>
                </a:solidFill>
              </a:rPr>
              <a:t>  }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>
                <a:solidFill>
                  <a:schemeClr val="tx2"/>
                </a:solidFill>
              </a:rPr>
              <a:t>const</a:t>
            </a:r>
            <a:r>
              <a:rPr lang="pt-BR" dirty="0"/>
              <a:t> pessoa1 = </a:t>
            </a:r>
            <a:r>
              <a:rPr lang="pt-BR" dirty="0">
                <a:solidFill>
                  <a:schemeClr val="tx2"/>
                </a:solidFill>
              </a:rPr>
              <a:t>new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Pessoa</a:t>
            </a:r>
            <a:r>
              <a:rPr lang="pt-BR" dirty="0"/>
              <a:t>(</a:t>
            </a:r>
            <a:r>
              <a:rPr lang="pt-BR" dirty="0">
                <a:solidFill>
                  <a:srgbClr val="00B050"/>
                </a:solidFill>
              </a:rPr>
              <a:t>“João”</a:t>
            </a:r>
            <a:r>
              <a:rPr lang="pt-BR" dirty="0"/>
              <a:t>, </a:t>
            </a:r>
            <a:r>
              <a:rPr lang="pt-BR" dirty="0">
                <a:solidFill>
                  <a:srgbClr val="7030A0"/>
                </a:solidFill>
              </a:rPr>
              <a:t>25</a:t>
            </a:r>
            <a:r>
              <a:rPr lang="pt-BR" dirty="0"/>
              <a:t>);</a:t>
            </a:r>
          </a:p>
          <a:p>
            <a:r>
              <a:rPr lang="pt-BR" dirty="0"/>
              <a:t>pessoa1.</a:t>
            </a:r>
            <a:r>
              <a:rPr lang="pt-BR" dirty="0">
                <a:solidFill>
                  <a:srgbClr val="FF0000"/>
                </a:solidFill>
              </a:rPr>
              <a:t>apresentar</a:t>
            </a:r>
            <a:r>
              <a:rPr lang="pt-BR" dirty="0"/>
              <a:t>();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42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71</TotalTime>
  <Words>475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Circuito</vt:lpstr>
      <vt:lpstr>O que é Programação Orientada a Objetos (POO)?</vt:lpstr>
      <vt:lpstr>RESUMO:</vt:lpstr>
      <vt:lpstr>Classes em JavaScript:</vt:lpstr>
      <vt:lpstr>.</vt:lpstr>
      <vt:lpstr>Classes Anônimas em JavaScript:</vt:lpstr>
      <vt:lpstr>.</vt:lpstr>
      <vt:lpstr>Atributos e Métodos em Classes: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Programação Orientada a Objetos (POO)?</dc:title>
  <dc:creator>Aluno</dc:creator>
  <cp:lastModifiedBy>Aluno</cp:lastModifiedBy>
  <cp:revision>6</cp:revision>
  <dcterms:created xsi:type="dcterms:W3CDTF">2023-11-22T11:49:02Z</dcterms:created>
  <dcterms:modified xsi:type="dcterms:W3CDTF">2023-11-22T13:00:57Z</dcterms:modified>
</cp:coreProperties>
</file>