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522075" cy="18726150"/>
  <p:notesSz cx="6858000" cy="9144000"/>
  <p:defaultTextStyle>
    <a:defPPr>
      <a:defRPr lang="en-US"/>
    </a:defPPr>
    <a:lvl1pPr marL="0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9228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8457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47685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96913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46141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95370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44598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93826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98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309" autoAdjust="0"/>
  </p:normalViewPr>
  <p:slideViewPr>
    <p:cSldViewPr snapToGrid="0" snapToObjects="1">
      <p:cViewPr>
        <p:scale>
          <a:sx n="180" d="100"/>
          <a:sy n="180" d="100"/>
        </p:scale>
        <p:origin x="200" y="-8248"/>
      </p:cViewPr>
      <p:guideLst>
        <p:guide orient="horz" pos="5898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5817247"/>
            <a:ext cx="9793764" cy="401398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10611486"/>
            <a:ext cx="8065453" cy="47855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9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47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9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4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9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93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5900" y="2756906"/>
            <a:ext cx="3266589" cy="587142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131" y="2756906"/>
            <a:ext cx="9607730" cy="587142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12033287"/>
            <a:ext cx="9793764" cy="3719221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7936943"/>
            <a:ext cx="9793764" cy="4096343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922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845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4768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969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4614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9537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4459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938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136" y="16055941"/>
            <a:ext cx="6437159" cy="4541524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330" y="16055941"/>
            <a:ext cx="6437159" cy="4541524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16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749915"/>
            <a:ext cx="10369868" cy="312102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4191714"/>
            <a:ext cx="5090917" cy="1746906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28" indent="0">
              <a:buNone/>
              <a:defRPr sz="4600" b="1"/>
            </a:lvl2pPr>
            <a:lvl3pPr marL="2098457" indent="0">
              <a:buNone/>
              <a:defRPr sz="4100" b="1"/>
            </a:lvl3pPr>
            <a:lvl4pPr marL="3147685" indent="0">
              <a:buNone/>
              <a:defRPr sz="3700" b="1"/>
            </a:lvl4pPr>
            <a:lvl5pPr marL="4196913" indent="0">
              <a:buNone/>
              <a:defRPr sz="3700" b="1"/>
            </a:lvl5pPr>
            <a:lvl6pPr marL="5246141" indent="0">
              <a:buNone/>
              <a:defRPr sz="3700" b="1"/>
            </a:lvl6pPr>
            <a:lvl7pPr marL="6295370" indent="0">
              <a:buNone/>
              <a:defRPr sz="3700" b="1"/>
            </a:lvl7pPr>
            <a:lvl8pPr marL="7344598" indent="0">
              <a:buNone/>
              <a:defRPr sz="3700" b="1"/>
            </a:lvl8pPr>
            <a:lvl9pPr marL="8393826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6" y="5938618"/>
            <a:ext cx="5090917" cy="1078921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9" y="4191714"/>
            <a:ext cx="5092917" cy="1746906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28" indent="0">
              <a:buNone/>
              <a:defRPr sz="4600" b="1"/>
            </a:lvl2pPr>
            <a:lvl3pPr marL="2098457" indent="0">
              <a:buNone/>
              <a:defRPr sz="4100" b="1"/>
            </a:lvl3pPr>
            <a:lvl4pPr marL="3147685" indent="0">
              <a:buNone/>
              <a:defRPr sz="3700" b="1"/>
            </a:lvl4pPr>
            <a:lvl5pPr marL="4196913" indent="0">
              <a:buNone/>
              <a:defRPr sz="3700" b="1"/>
            </a:lvl5pPr>
            <a:lvl6pPr marL="5246141" indent="0">
              <a:buNone/>
              <a:defRPr sz="3700" b="1"/>
            </a:lvl6pPr>
            <a:lvl7pPr marL="6295370" indent="0">
              <a:buNone/>
              <a:defRPr sz="3700" b="1"/>
            </a:lvl7pPr>
            <a:lvl8pPr marL="7344598" indent="0">
              <a:buNone/>
              <a:defRPr sz="3700" b="1"/>
            </a:lvl8pPr>
            <a:lvl9pPr marL="8393826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9" y="5938618"/>
            <a:ext cx="5092917" cy="1078921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0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9" y="745580"/>
            <a:ext cx="3790683" cy="31730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745580"/>
            <a:ext cx="6441160" cy="1598225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9" y="3918623"/>
            <a:ext cx="3790683" cy="12809208"/>
          </a:xfrm>
        </p:spPr>
        <p:txBody>
          <a:bodyPr/>
          <a:lstStyle>
            <a:lvl1pPr marL="0" indent="0">
              <a:buNone/>
              <a:defRPr sz="3200"/>
            </a:lvl1pPr>
            <a:lvl2pPr marL="1049228" indent="0">
              <a:buNone/>
              <a:defRPr sz="2800"/>
            </a:lvl2pPr>
            <a:lvl3pPr marL="2098457" indent="0">
              <a:buNone/>
              <a:defRPr sz="2300"/>
            </a:lvl3pPr>
            <a:lvl4pPr marL="3147685" indent="0">
              <a:buNone/>
              <a:defRPr sz="2100"/>
            </a:lvl4pPr>
            <a:lvl5pPr marL="4196913" indent="0">
              <a:buNone/>
              <a:defRPr sz="2100"/>
            </a:lvl5pPr>
            <a:lvl6pPr marL="5246141" indent="0">
              <a:buNone/>
              <a:defRPr sz="2100"/>
            </a:lvl6pPr>
            <a:lvl7pPr marL="6295370" indent="0">
              <a:buNone/>
              <a:defRPr sz="2100"/>
            </a:lvl7pPr>
            <a:lvl8pPr marL="7344598" indent="0">
              <a:buNone/>
              <a:defRPr sz="2100"/>
            </a:lvl8pPr>
            <a:lvl9pPr marL="8393826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3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11" y="13108306"/>
            <a:ext cx="6913245" cy="15475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11" y="1673217"/>
            <a:ext cx="6913245" cy="11235690"/>
          </a:xfrm>
        </p:spPr>
        <p:txBody>
          <a:bodyPr/>
          <a:lstStyle>
            <a:lvl1pPr marL="0" indent="0">
              <a:buNone/>
              <a:defRPr sz="7300"/>
            </a:lvl1pPr>
            <a:lvl2pPr marL="1049228" indent="0">
              <a:buNone/>
              <a:defRPr sz="6400"/>
            </a:lvl2pPr>
            <a:lvl3pPr marL="2098457" indent="0">
              <a:buNone/>
              <a:defRPr sz="5500"/>
            </a:lvl3pPr>
            <a:lvl4pPr marL="3147685" indent="0">
              <a:buNone/>
              <a:defRPr sz="4600"/>
            </a:lvl4pPr>
            <a:lvl5pPr marL="4196913" indent="0">
              <a:buNone/>
              <a:defRPr sz="4600"/>
            </a:lvl5pPr>
            <a:lvl6pPr marL="5246141" indent="0">
              <a:buNone/>
              <a:defRPr sz="4600"/>
            </a:lvl6pPr>
            <a:lvl7pPr marL="6295370" indent="0">
              <a:buNone/>
              <a:defRPr sz="4600"/>
            </a:lvl7pPr>
            <a:lvl8pPr marL="7344598" indent="0">
              <a:buNone/>
              <a:defRPr sz="4600"/>
            </a:lvl8pPr>
            <a:lvl9pPr marL="8393826" indent="0">
              <a:buNone/>
              <a:defRPr sz="4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11" y="14655815"/>
            <a:ext cx="6913245" cy="2197721"/>
          </a:xfrm>
        </p:spPr>
        <p:txBody>
          <a:bodyPr/>
          <a:lstStyle>
            <a:lvl1pPr marL="0" indent="0">
              <a:buNone/>
              <a:defRPr sz="3200"/>
            </a:lvl1pPr>
            <a:lvl2pPr marL="1049228" indent="0">
              <a:buNone/>
              <a:defRPr sz="2800"/>
            </a:lvl2pPr>
            <a:lvl3pPr marL="2098457" indent="0">
              <a:buNone/>
              <a:defRPr sz="2300"/>
            </a:lvl3pPr>
            <a:lvl4pPr marL="3147685" indent="0">
              <a:buNone/>
              <a:defRPr sz="2100"/>
            </a:lvl4pPr>
            <a:lvl5pPr marL="4196913" indent="0">
              <a:buNone/>
              <a:defRPr sz="2100"/>
            </a:lvl5pPr>
            <a:lvl6pPr marL="5246141" indent="0">
              <a:buNone/>
              <a:defRPr sz="2100"/>
            </a:lvl6pPr>
            <a:lvl7pPr marL="6295370" indent="0">
              <a:buNone/>
              <a:defRPr sz="2100"/>
            </a:lvl7pPr>
            <a:lvl8pPr marL="7344598" indent="0">
              <a:buNone/>
              <a:defRPr sz="2100"/>
            </a:lvl8pPr>
            <a:lvl9pPr marL="8393826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749915"/>
            <a:ext cx="10369868" cy="3121026"/>
          </a:xfrm>
          <a:prstGeom prst="rect">
            <a:avLst/>
          </a:prstGeom>
        </p:spPr>
        <p:txBody>
          <a:bodyPr vert="horz" lIns="209846" tIns="104923" rIns="209846" bIns="104923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4369438"/>
            <a:ext cx="10369868" cy="12358393"/>
          </a:xfrm>
          <a:prstGeom prst="rect">
            <a:avLst/>
          </a:prstGeom>
        </p:spPr>
        <p:txBody>
          <a:bodyPr vert="horz" lIns="209846" tIns="104923" rIns="209846" bIns="10492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17356369"/>
            <a:ext cx="2688484" cy="996995"/>
          </a:xfrm>
          <a:prstGeom prst="rect">
            <a:avLst/>
          </a:prstGeom>
        </p:spPr>
        <p:txBody>
          <a:bodyPr vert="horz" lIns="209846" tIns="104923" rIns="209846" bIns="104923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5D75-151D-004C-BF3E-5C8C49CD8C92}" type="datetimeFigureOut">
              <a:rPr lang="en-US" smtClean="0"/>
              <a:t>1/29/18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1" y="17356369"/>
            <a:ext cx="3648657" cy="996995"/>
          </a:xfrm>
          <a:prstGeom prst="rect">
            <a:avLst/>
          </a:prstGeom>
        </p:spPr>
        <p:txBody>
          <a:bodyPr vert="horz" lIns="209846" tIns="104923" rIns="209846" bIns="104923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17356369"/>
            <a:ext cx="2688484" cy="996995"/>
          </a:xfrm>
          <a:prstGeom prst="rect">
            <a:avLst/>
          </a:prstGeom>
        </p:spPr>
        <p:txBody>
          <a:bodyPr vert="horz" lIns="209846" tIns="104923" rIns="209846" bIns="104923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7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9228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6921" indent="-786921" algn="l" defTabSz="1049228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704996" indent="-655768" algn="l" defTabSz="1049228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23071" indent="-524614" algn="l" defTabSz="104922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72299" indent="-524614" algn="l" defTabSz="1049228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21527" indent="-524614" algn="l" defTabSz="1049228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70756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19984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69212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18440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9228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8457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47685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96913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46141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95370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44598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93826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6046567" y="3486999"/>
            <a:ext cx="4896462" cy="13065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550714" y="3486999"/>
            <a:ext cx="4961085" cy="130653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861" y="8799156"/>
            <a:ext cx="4801480" cy="806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Filter out unreliable probes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ProbeFilter.pl</a:t>
            </a:r>
            <a:r>
              <a:rPr lang="en-GB" sz="800" i="1" dirty="0"/>
              <a:t> 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b="1" i="1" dirty="0" err="1"/>
              <a:t>datasets_list.txt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Filtered probe annotation files -&gt; </a:t>
            </a:r>
            <a:r>
              <a:rPr lang="en-GB" sz="800" b="1" dirty="0"/>
              <a:t>[platform].flat</a:t>
            </a:r>
          </a:p>
          <a:p>
            <a:endParaRPr lang="en-GB" sz="5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418743" y="101397"/>
            <a:ext cx="4654139" cy="2077492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Retrieve data from public repositories</a:t>
            </a:r>
          </a:p>
          <a:p>
            <a:endParaRPr lang="en-GB" sz="800" dirty="0"/>
          </a:p>
          <a:p>
            <a:r>
              <a:rPr lang="en-GB" sz="800" b="1" dirty="0"/>
              <a:t>ArrayExpress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ae.R</a:t>
            </a:r>
            <a:r>
              <a:rPr lang="en-GB" sz="800" i="1" dirty="0"/>
              <a:t> –</a:t>
            </a:r>
            <a:r>
              <a:rPr lang="en-GB" sz="800" i="1" dirty="0" err="1"/>
              <a:t>args</a:t>
            </a:r>
            <a:r>
              <a:rPr lang="en-GB" sz="800" i="1" dirty="0"/>
              <a:t>  </a:t>
            </a:r>
            <a:r>
              <a:rPr lang="en-GB" sz="800" b="1" i="1" dirty="0"/>
              <a:t>“</a:t>
            </a:r>
            <a:r>
              <a:rPr lang="en-GB" sz="800" b="1" i="1" dirty="0" err="1"/>
              <a:t>dataset_ID</a:t>
            </a:r>
            <a:r>
              <a:rPr lang="en-GB" sz="800" b="1" i="1" dirty="0"/>
              <a:t>“  “</a:t>
            </a:r>
            <a:r>
              <a:rPr lang="en-GB" sz="800" b="1" i="1" dirty="0" err="1"/>
              <a:t>raw</a:t>
            </a:r>
            <a:r>
              <a:rPr lang="en-GB" sz="800" b="1" dirty="0" err="1"/>
              <a:t>|</a:t>
            </a:r>
            <a:r>
              <a:rPr lang="en-GB" sz="800" b="1" i="1" dirty="0" err="1"/>
              <a:t>processed</a:t>
            </a:r>
            <a:r>
              <a:rPr lang="en-GB" sz="800" b="1" dirty="0" err="1"/>
              <a:t>|</a:t>
            </a:r>
            <a:r>
              <a:rPr lang="en-GB" sz="800" b="1" i="1" dirty="0" err="1"/>
              <a:t>full</a:t>
            </a:r>
            <a:r>
              <a:rPr lang="en-GB" sz="800" b="1" i="1" dirty="0"/>
              <a:t>“  “</a:t>
            </a:r>
            <a:r>
              <a:rPr lang="en-GB" sz="800" dirty="0"/>
              <a:t>/</a:t>
            </a:r>
            <a:r>
              <a:rPr lang="en-GB" sz="800" b="1" i="1" dirty="0" err="1"/>
              <a:t>data_dir</a:t>
            </a:r>
            <a:r>
              <a:rPr lang="en-GB" sz="800" dirty="0"/>
              <a:t>”</a:t>
            </a:r>
          </a:p>
          <a:p>
            <a:endParaRPr lang="en-GB" sz="300" dirty="0"/>
          </a:p>
          <a:p>
            <a:r>
              <a:rPr lang="en-GB" sz="800" dirty="0"/>
              <a:t>Output:           retrieved data with sample and data relationship file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[dataset]</a:t>
            </a:r>
          </a:p>
          <a:p>
            <a:endParaRPr lang="en-GB" sz="800" dirty="0"/>
          </a:p>
          <a:p>
            <a:r>
              <a:rPr lang="en-GB" sz="800" b="1" dirty="0"/>
              <a:t>GEO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geo.R</a:t>
            </a:r>
            <a:r>
              <a:rPr lang="en-GB" sz="800" i="1" dirty="0"/>
              <a:t> –</a:t>
            </a:r>
            <a:r>
              <a:rPr lang="en-GB" sz="800" i="1" dirty="0" err="1"/>
              <a:t>args</a:t>
            </a:r>
            <a:r>
              <a:rPr lang="en-GB" sz="800" i="1" dirty="0"/>
              <a:t>  </a:t>
            </a:r>
            <a:r>
              <a:rPr lang="en-GB" sz="800" b="1" i="1" dirty="0"/>
              <a:t>“</a:t>
            </a:r>
            <a:r>
              <a:rPr lang="en-GB" sz="800" b="1" i="1" dirty="0" err="1"/>
              <a:t>dataset_ID</a:t>
            </a:r>
            <a:r>
              <a:rPr lang="en-GB" sz="800" b="1" i="1" dirty="0"/>
              <a:t>“  “raw“  “Y“  “</a:t>
            </a:r>
            <a:r>
              <a:rPr lang="en-GB" sz="800" dirty="0"/>
              <a:t>/</a:t>
            </a:r>
            <a:r>
              <a:rPr lang="en-GB" sz="800" b="1" i="1" dirty="0" err="1"/>
              <a:t>data_dir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Output:           retrieved data with sample and data relationship file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[dataset]</a:t>
            </a:r>
          </a:p>
          <a:p>
            <a:endParaRPr lang="en-GB" sz="800" dirty="0"/>
          </a:p>
          <a:p>
            <a:r>
              <a:rPr lang="en-GB" sz="800" b="1" dirty="0"/>
              <a:t>SRA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sra.R</a:t>
            </a:r>
            <a:r>
              <a:rPr lang="en-GB" sz="800" i="1" dirty="0"/>
              <a:t> –</a:t>
            </a:r>
            <a:r>
              <a:rPr lang="en-GB" sz="800" i="1" dirty="0" err="1"/>
              <a:t>args</a:t>
            </a:r>
            <a:r>
              <a:rPr lang="en-GB" sz="800" i="1" dirty="0"/>
              <a:t> </a:t>
            </a:r>
            <a:r>
              <a:rPr lang="en-GB" sz="800" b="1" i="1" dirty="0"/>
              <a:t>  “</a:t>
            </a:r>
            <a:r>
              <a:rPr lang="en-GB" sz="800" b="1" i="1" dirty="0" err="1"/>
              <a:t>dataset_ID</a:t>
            </a:r>
            <a:r>
              <a:rPr lang="en-GB" sz="800" i="1" dirty="0"/>
              <a:t>”  </a:t>
            </a:r>
            <a:r>
              <a:rPr lang="en-GB" sz="800" b="1" i="1" dirty="0"/>
              <a:t>“Y“  “</a:t>
            </a:r>
            <a:r>
              <a:rPr lang="en-GB" sz="800" i="1" dirty="0"/>
              <a:t>/</a:t>
            </a:r>
            <a:r>
              <a:rPr lang="en-GB" sz="800" b="1" i="1" dirty="0" err="1"/>
              <a:t>data_dir</a:t>
            </a:r>
            <a:r>
              <a:rPr lang="en-GB" sz="800" b="1" i="1" dirty="0"/>
              <a:t>“</a:t>
            </a:r>
            <a:endParaRPr lang="en-GB" sz="800" i="1" dirty="0"/>
          </a:p>
          <a:p>
            <a:endParaRPr lang="en-GB" sz="100" i="1" dirty="0"/>
          </a:p>
          <a:p>
            <a:r>
              <a:rPr lang="en-GB" sz="800" dirty="0"/>
              <a:t>Output:           retrieved data with sample and data relationship file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[dataset]</a:t>
            </a:r>
          </a:p>
          <a:p>
            <a:endParaRPr lang="en-GB" sz="5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165803" y="2651381"/>
            <a:ext cx="3175521" cy="314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dirty="0"/>
              <a:t>Create [dataset]_</a:t>
            </a:r>
            <a:r>
              <a:rPr lang="en-GB" sz="1200" dirty="0" err="1"/>
              <a:t>target.txt</a:t>
            </a:r>
            <a:r>
              <a:rPr lang="en-GB" sz="1200"/>
              <a:t> file </a:t>
            </a:r>
            <a:r>
              <a:rPr lang="en-GB" sz="1200" dirty="0"/>
              <a:t>for each dataset</a:t>
            </a:r>
          </a:p>
        </p:txBody>
      </p:sp>
      <p:cxnSp>
        <p:nvCxnSpPr>
          <p:cNvPr id="161" name="Straight Arrow Connector 160"/>
          <p:cNvCxnSpPr>
            <a:stCxn id="159" idx="2"/>
            <a:endCxn id="160" idx="0"/>
          </p:cNvCxnSpPr>
          <p:nvPr/>
        </p:nvCxnSpPr>
        <p:spPr>
          <a:xfrm>
            <a:off x="5745813" y="2178889"/>
            <a:ext cx="7751" cy="472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20861" y="3913499"/>
            <a:ext cx="4801480" cy="2672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Quality control</a:t>
            </a:r>
          </a:p>
          <a:p>
            <a:endParaRPr lang="en-GB" sz="800" dirty="0"/>
          </a:p>
          <a:p>
            <a:r>
              <a:rPr lang="en-GB" sz="800" b="1" dirty="0"/>
              <a:t>Affymetrix  (HuEx1ST, U133Plus2, U133A2, U133A, U133B, U95Av2, U95B, U95C)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QC_Affy</a:t>
            </a:r>
            <a:r>
              <a:rPr lang="en-GB" sz="800" i="1" dirty="0"/>
              <a:t>_[platform].R --</a:t>
            </a:r>
            <a:r>
              <a:rPr lang="en-GB" sz="800" i="1" dirty="0" err="1"/>
              <a:t>args</a:t>
            </a:r>
            <a:r>
              <a:rPr lang="en-GB" sz="800" i="1" dirty="0"/>
              <a:t> "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” ”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400" i="1" dirty="0"/>
          </a:p>
          <a:p>
            <a:r>
              <a:rPr lang="en-GB" sz="800" dirty="0"/>
              <a:t>Input:             </a:t>
            </a:r>
            <a:r>
              <a:rPr lang="en-GB" sz="800" b="1" dirty="0"/>
              <a:t>Affymetrix .CEL </a:t>
            </a:r>
            <a:r>
              <a:rPr lang="en-GB" sz="800" dirty="0"/>
              <a:t>files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QC files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QC_[dataset]</a:t>
            </a:r>
          </a:p>
          <a:p>
            <a:endParaRPr lang="en-GB" sz="300" dirty="0"/>
          </a:p>
          <a:p>
            <a:r>
              <a:rPr lang="en-GB" sz="800" dirty="0"/>
              <a:t>                        Outliers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outliers_[dataset].txt</a:t>
            </a:r>
          </a:p>
          <a:p>
            <a:endParaRPr lang="en-GB" sz="800" baseline="30000" dirty="0"/>
          </a:p>
          <a:p>
            <a:endParaRPr lang="en-GB" sz="800" baseline="30000" dirty="0"/>
          </a:p>
          <a:p>
            <a:r>
              <a:rPr lang="en-GB" sz="800" b="1" dirty="0"/>
              <a:t>Illumina HumanHT-12 v3.0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/>
              <a:t>QC_Illum_HT_12_V3.R</a:t>
            </a:r>
            <a:r>
              <a:rPr lang="en-GB" sz="600" i="1" dirty="0"/>
              <a:t> </a:t>
            </a:r>
            <a:r>
              <a:rPr lang="en-GB" sz="800" i="1" dirty="0"/>
              <a:t>--</a:t>
            </a:r>
            <a:r>
              <a:rPr lang="en-GB" sz="800" i="1" dirty="0" err="1"/>
              <a:t>args</a:t>
            </a:r>
            <a:r>
              <a:rPr lang="en-GB" sz="800" i="1" dirty="0"/>
              <a:t> "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” </a:t>
            </a:r>
          </a:p>
          <a:p>
            <a:endParaRPr lang="en-GB" sz="300" i="1" dirty="0"/>
          </a:p>
          <a:p>
            <a:r>
              <a:rPr lang="en-GB" sz="800" i="1" dirty="0"/>
              <a:t>                        ”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non-</a:t>
            </a:r>
            <a:r>
              <a:rPr lang="en-GB" sz="800" b="1" i="1" dirty="0" err="1"/>
              <a:t>normalised_expression_matrix.txt</a:t>
            </a:r>
            <a:r>
              <a:rPr lang="en-GB" sz="800" i="1" dirty="0"/>
              <a:t>”  ”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Input:             </a:t>
            </a:r>
            <a:r>
              <a:rPr lang="en-GB" sz="800" b="1" dirty="0"/>
              <a:t>Illumina</a:t>
            </a:r>
            <a:r>
              <a:rPr lang="en-GB" sz="800" dirty="0"/>
              <a:t> </a:t>
            </a:r>
            <a:r>
              <a:rPr lang="en-GB" sz="800" b="1" dirty="0"/>
              <a:t>raw expression </a:t>
            </a:r>
            <a:r>
              <a:rPr lang="en-GB" sz="800" dirty="0"/>
              <a:t>files</a:t>
            </a:r>
            <a:endParaRPr lang="en-GB" sz="800" i="1" dirty="0"/>
          </a:p>
          <a:p>
            <a:endParaRPr lang="en-GB" sz="300" i="1" dirty="0"/>
          </a:p>
          <a:p>
            <a:endParaRPr lang="en-GB" sz="100" i="1" dirty="0"/>
          </a:p>
          <a:p>
            <a:r>
              <a:rPr lang="en-GB" sz="800" dirty="0"/>
              <a:t>Output:          QC files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QC_[dataset]</a:t>
            </a:r>
          </a:p>
          <a:p>
            <a:endParaRPr lang="en-GB" sz="300" dirty="0"/>
          </a:p>
          <a:p>
            <a:r>
              <a:rPr lang="en-GB" sz="800" dirty="0"/>
              <a:t>                        Outliers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outliers_[dataset].txt</a:t>
            </a:r>
            <a:endParaRPr lang="en-GB" sz="800" b="1" baseline="30000" dirty="0"/>
          </a:p>
          <a:p>
            <a:endParaRPr lang="en-GB" sz="600" dirty="0"/>
          </a:p>
          <a:p>
            <a:endParaRPr lang="en-GB" sz="1200" dirty="0"/>
          </a:p>
          <a:p>
            <a:endParaRPr lang="en-GB" sz="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100536" y="7780074"/>
            <a:ext cx="4780345" cy="1107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Aggregate reads into single count value per gene </a:t>
            </a:r>
            <a:r>
              <a:rPr lang="en-GB" sz="1200" dirty="0"/>
              <a:t>(raw data only)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GenExpression_RNAseq.pl</a:t>
            </a:r>
            <a:r>
              <a:rPr lang="en-GB" sz="800" i="1" dirty="0"/>
              <a:t>  -t 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 </a:t>
            </a:r>
          </a:p>
          <a:p>
            <a:endParaRPr lang="en-GB" sz="300" i="1" dirty="0"/>
          </a:p>
          <a:p>
            <a:r>
              <a:rPr lang="en-GB" sz="800" i="1" dirty="0"/>
              <a:t>                      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dirty="0"/>
              <a:t>/</a:t>
            </a:r>
            <a:r>
              <a:rPr lang="en-GB" sz="800" b="1" i="1" dirty="0" err="1"/>
              <a:t>genes_Ensembl.gtf</a:t>
            </a:r>
            <a:r>
              <a:rPr lang="en-GB" sz="800" i="1" dirty="0"/>
              <a:t>  -o</a:t>
            </a:r>
            <a:r>
              <a:rPr lang="en-GB" sz="800" dirty="0"/>
              <a:t> /</a:t>
            </a:r>
            <a:r>
              <a:rPr lang="en-GB" sz="800" b="1" i="1" dirty="0" err="1"/>
              <a:t>project_dir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Input:             TopHat2 output files: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</a:t>
            </a:r>
            <a:r>
              <a:rPr lang="en-GB" sz="800" b="1" dirty="0"/>
              <a:t>Sample[1…n].bam</a:t>
            </a:r>
          </a:p>
          <a:p>
            <a:endParaRPr lang="en-GB" sz="300" i="1" dirty="0"/>
          </a:p>
          <a:p>
            <a:r>
              <a:rPr lang="en-GB" sz="800" dirty="0"/>
              <a:t>Output:          Read-count files -&gt;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</a:t>
            </a:r>
            <a:r>
              <a:rPr lang="en-GB" sz="800" b="1" dirty="0"/>
              <a:t>Sample[1…n]_</a:t>
            </a:r>
            <a:r>
              <a:rPr lang="en-GB" sz="800" b="1" dirty="0" err="1"/>
              <a:t>count.txt</a:t>
            </a:r>
            <a:endParaRPr lang="en-GB" sz="800" b="1" dirty="0"/>
          </a:p>
          <a:p>
            <a:endParaRPr lang="en-GB" sz="5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20861" y="7784653"/>
            <a:ext cx="4801482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Annotate probes based on Ensembl mapping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ArrayAnnot.pl</a:t>
            </a:r>
            <a:r>
              <a:rPr lang="en-GB" sz="800" i="1" dirty="0"/>
              <a:t> 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b="1" i="1" dirty="0" err="1"/>
              <a:t>datasets_list.txt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Probe annotation files with </a:t>
            </a:r>
            <a:r>
              <a:rPr lang="en-GB" sz="800" dirty="0" err="1"/>
              <a:t>SAMTools</a:t>
            </a:r>
            <a:r>
              <a:rPr lang="en-GB" sz="800" dirty="0"/>
              <a:t> cigar strings -&gt; </a:t>
            </a:r>
            <a:r>
              <a:rPr lang="en-GB" sz="800" b="1" dirty="0"/>
              <a:t>[platform]_</a:t>
            </a:r>
            <a:r>
              <a:rPr lang="en-GB" sz="800" b="1" dirty="0" err="1"/>
              <a:t>annot.txt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165" name="Straight Arrow Connector 164"/>
          <p:cNvCxnSpPr>
            <a:stCxn id="164" idx="2"/>
            <a:endCxn id="158" idx="0"/>
          </p:cNvCxnSpPr>
          <p:nvPr/>
        </p:nvCxnSpPr>
        <p:spPr>
          <a:xfrm flipH="1">
            <a:off x="3021601" y="8554094"/>
            <a:ext cx="1" cy="2450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74" idx="2"/>
            <a:endCxn id="163" idx="0"/>
          </p:cNvCxnSpPr>
          <p:nvPr/>
        </p:nvCxnSpPr>
        <p:spPr>
          <a:xfrm rot="16200000" flipH="1">
            <a:off x="6918728" y="6208093"/>
            <a:ext cx="440320" cy="2703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74" idx="2"/>
            <a:endCxn id="164" idx="0"/>
          </p:cNvCxnSpPr>
          <p:nvPr/>
        </p:nvCxnSpPr>
        <p:spPr>
          <a:xfrm rot="5400000">
            <a:off x="4181886" y="6179470"/>
            <a:ext cx="444899" cy="2765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100537" y="3913499"/>
            <a:ext cx="4780344" cy="2672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Alignment and quality control </a:t>
            </a:r>
            <a:r>
              <a:rPr lang="en-GB" sz="1200" dirty="0"/>
              <a:t>(raw data only)</a:t>
            </a:r>
          </a:p>
          <a:p>
            <a:endParaRPr lang="en-GB" sz="800" dirty="0"/>
          </a:p>
          <a:p>
            <a:r>
              <a:rPr lang="en-GB" sz="800" b="1" dirty="0"/>
              <a:t>Alignment (.</a:t>
            </a:r>
            <a:r>
              <a:rPr lang="en-GB" sz="800" b="1" dirty="0" err="1"/>
              <a:t>fastq</a:t>
            </a:r>
            <a:r>
              <a:rPr lang="en-GB" sz="800" b="1" dirty="0"/>
              <a:t>)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RNAseq_fastqAlign.pl</a:t>
            </a:r>
            <a:r>
              <a:rPr lang="en-GB" sz="800" i="1" dirty="0"/>
              <a:t>  -t 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  -l </a:t>
            </a:r>
            <a:r>
              <a:rPr lang="en-GB" sz="800" b="1" i="1" dirty="0"/>
              <a:t>PE  </a:t>
            </a:r>
            <a:r>
              <a:rPr lang="en-GB" sz="800" i="1" dirty="0"/>
              <a:t>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dirty="0"/>
              <a:t>/</a:t>
            </a:r>
            <a:r>
              <a:rPr lang="en-GB" sz="800" i="1" dirty="0"/>
              <a:t>bowtie2</a:t>
            </a:r>
            <a:r>
              <a:rPr lang="en-GB" sz="800" dirty="0"/>
              <a:t>/</a:t>
            </a:r>
            <a:r>
              <a:rPr lang="en-GB" sz="800" b="1" i="1" dirty="0"/>
              <a:t>hg[…]</a:t>
            </a:r>
          </a:p>
          <a:p>
            <a:endParaRPr lang="en-GB" sz="300" i="1" dirty="0"/>
          </a:p>
          <a:p>
            <a:r>
              <a:rPr lang="en-GB" sz="800" i="1" dirty="0"/>
              <a:t>                         -p </a:t>
            </a:r>
            <a:r>
              <a:rPr lang="en-GB" sz="800" b="1" i="1" dirty="0"/>
              <a:t>10</a:t>
            </a:r>
            <a:r>
              <a:rPr lang="en-GB" sz="800" i="1" dirty="0"/>
              <a:t>  -o</a:t>
            </a:r>
            <a:r>
              <a:rPr lang="en-GB" sz="800" dirty="0"/>
              <a:t> /</a:t>
            </a:r>
            <a:r>
              <a:rPr lang="en-GB" sz="800" b="1" i="1" dirty="0" err="1"/>
              <a:t>project_dir</a:t>
            </a:r>
            <a:endParaRPr lang="en-GB" sz="800" b="1" i="1" dirty="0"/>
          </a:p>
          <a:p>
            <a:endParaRPr lang="en-GB" sz="400" i="1" dirty="0"/>
          </a:p>
          <a:p>
            <a:r>
              <a:rPr lang="en-GB" sz="800" dirty="0"/>
              <a:t>Input:              raw sequencing </a:t>
            </a:r>
            <a:r>
              <a:rPr lang="en-GB" sz="800" b="1" dirty="0"/>
              <a:t>.</a:t>
            </a:r>
            <a:r>
              <a:rPr lang="en-GB" sz="800" b="1" dirty="0" err="1"/>
              <a:t>fastq</a:t>
            </a:r>
            <a:r>
              <a:rPr lang="en-GB" sz="800" b="1" dirty="0"/>
              <a:t> </a:t>
            </a:r>
            <a:r>
              <a:rPr lang="en-GB" sz="800" dirty="0"/>
              <a:t>files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 alignment files -&gt;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</a:t>
            </a:r>
            <a:r>
              <a:rPr lang="en-GB" sz="800" b="1" dirty="0"/>
              <a:t>Sample[1…n].bam </a:t>
            </a:r>
            <a:r>
              <a:rPr lang="en-GB" sz="800" dirty="0"/>
              <a:t>and </a:t>
            </a:r>
          </a:p>
          <a:p>
            <a:endParaRPr lang="en-GB" sz="300" dirty="0"/>
          </a:p>
          <a:p>
            <a:r>
              <a:rPr lang="en-GB" sz="800" dirty="0"/>
              <a:t>                         alignment summary -&gt; /</a:t>
            </a:r>
            <a:r>
              <a:rPr lang="en-GB" sz="800" dirty="0" err="1"/>
              <a:t>data_dir</a:t>
            </a:r>
            <a:r>
              <a:rPr lang="en-GB" sz="800" dirty="0"/>
              <a:t>/[dataset]/alignment/</a:t>
            </a:r>
            <a:r>
              <a:rPr lang="en-GB" sz="800" b="1" dirty="0"/>
              <a:t>[dataset]_</a:t>
            </a:r>
            <a:r>
              <a:rPr lang="en-GB" sz="800" b="1" dirty="0" err="1"/>
              <a:t>summary.txt</a:t>
            </a:r>
            <a:endParaRPr lang="en-GB" sz="800" b="1" dirty="0"/>
          </a:p>
          <a:p>
            <a:endParaRPr lang="en-GB" sz="300" dirty="0"/>
          </a:p>
          <a:p>
            <a:r>
              <a:rPr lang="en-GB" sz="800" dirty="0"/>
              <a:t>                         Outliers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outliers_[dataset].txt</a:t>
            </a:r>
            <a:r>
              <a:rPr lang="en-GB" sz="800" baseline="30000" dirty="0"/>
              <a:t>*</a:t>
            </a:r>
          </a:p>
          <a:p>
            <a:endParaRPr lang="en-GB" sz="800" baseline="30000" dirty="0"/>
          </a:p>
          <a:p>
            <a:endParaRPr lang="en-GB" sz="800" baseline="30000" dirty="0"/>
          </a:p>
          <a:p>
            <a:r>
              <a:rPr lang="en-GB" sz="800" b="1" dirty="0"/>
              <a:t>Quality check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FastQC_RNAse</a:t>
            </a:r>
            <a:r>
              <a:rPr lang="en-GB" sz="800" dirty="0" err="1"/>
              <a:t>q</a:t>
            </a:r>
            <a:r>
              <a:rPr lang="en-GB" sz="800" i="1" dirty="0" err="1"/>
              <a:t>.pl</a:t>
            </a:r>
            <a:r>
              <a:rPr lang="en-GB" sz="800" i="1" dirty="0"/>
              <a:t>  -t 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  -m </a:t>
            </a:r>
            <a:r>
              <a:rPr lang="en-GB" sz="800" b="1" i="1" dirty="0"/>
              <a:t>1</a:t>
            </a:r>
            <a:r>
              <a:rPr lang="en-GB" sz="800" i="1" dirty="0"/>
              <a:t> -d </a:t>
            </a:r>
            <a:r>
              <a:rPr lang="en-GB" sz="800" b="1" i="1" dirty="0" err="1"/>
              <a:t>FastQC.app</a:t>
            </a:r>
            <a:r>
              <a:rPr lang="en-GB" sz="800" i="1" dirty="0"/>
              <a:t> </a:t>
            </a:r>
          </a:p>
          <a:p>
            <a:endParaRPr lang="en-GB" sz="400" i="1" dirty="0"/>
          </a:p>
          <a:p>
            <a:r>
              <a:rPr lang="en-GB" sz="800" dirty="0"/>
              <a:t>Input:              raw sequencing </a:t>
            </a:r>
            <a:r>
              <a:rPr lang="en-GB" sz="800" b="1" dirty="0"/>
              <a:t>.</a:t>
            </a:r>
            <a:r>
              <a:rPr lang="en-GB" sz="800" b="1" dirty="0" err="1"/>
              <a:t>fastq</a:t>
            </a:r>
            <a:r>
              <a:rPr lang="en-GB" sz="800" b="1" dirty="0"/>
              <a:t> </a:t>
            </a:r>
            <a:r>
              <a:rPr lang="en-GB" sz="800" dirty="0"/>
              <a:t>files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 QC files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 err="1"/>
              <a:t>FastQC</a:t>
            </a:r>
            <a:r>
              <a:rPr lang="en-GB" sz="800" b="1" dirty="0"/>
              <a:t>_[dataset]</a:t>
            </a:r>
          </a:p>
          <a:p>
            <a:endParaRPr lang="en-GB" sz="400" dirty="0"/>
          </a:p>
          <a:p>
            <a:r>
              <a:rPr lang="en-GB" sz="800" dirty="0"/>
              <a:t>                         </a:t>
            </a:r>
          </a:p>
          <a:p>
            <a:endParaRPr lang="en-GB" sz="1000" dirty="0"/>
          </a:p>
        </p:txBody>
      </p:sp>
      <p:cxnSp>
        <p:nvCxnSpPr>
          <p:cNvPr id="170" name="Elbow Connector 169"/>
          <p:cNvCxnSpPr>
            <a:stCxn id="160" idx="2"/>
            <a:endCxn id="157" idx="0"/>
          </p:cNvCxnSpPr>
          <p:nvPr/>
        </p:nvCxnSpPr>
        <p:spPr>
          <a:xfrm rot="5400000">
            <a:off x="4131823" y="1865257"/>
            <a:ext cx="521177" cy="27223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0" idx="2"/>
            <a:endCxn id="156" idx="0"/>
          </p:cNvCxnSpPr>
          <p:nvPr/>
        </p:nvCxnSpPr>
        <p:spPr>
          <a:xfrm rot="16200000" flipH="1">
            <a:off x="6863593" y="1855793"/>
            <a:ext cx="521177" cy="27412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74" idx="0"/>
            <a:endCxn id="162" idx="2"/>
          </p:cNvCxnSpPr>
          <p:nvPr/>
        </p:nvCxnSpPr>
        <p:spPr>
          <a:xfrm rot="16200000" flipV="1">
            <a:off x="4184692" y="5422936"/>
            <a:ext cx="439287" cy="27654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74" idx="0"/>
            <a:endCxn id="169" idx="2"/>
          </p:cNvCxnSpPr>
          <p:nvPr/>
        </p:nvCxnSpPr>
        <p:spPr>
          <a:xfrm rot="5400000" flipH="1" flipV="1">
            <a:off x="6919244" y="5453849"/>
            <a:ext cx="439288" cy="2703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165803" y="7025313"/>
            <a:ext cx="3242530" cy="314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dirty="0"/>
              <a:t>Update/create a list of datasets to be analysed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911739" y="3529972"/>
            <a:ext cx="2219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CLOSED-PLATFORM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582626" y="3529338"/>
            <a:ext cx="18161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OPEN-PLATFORM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91461" y="18404087"/>
            <a:ext cx="989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aseline="30000" dirty="0"/>
              <a:t>*  </a:t>
            </a:r>
            <a:r>
              <a:rPr lang="en-GB" sz="1000" dirty="0"/>
              <a:t>Samples to exclude need to be specified based on manual check of the alignment summary file</a:t>
            </a:r>
          </a:p>
        </p:txBody>
      </p:sp>
      <p:cxnSp>
        <p:nvCxnSpPr>
          <p:cNvPr id="180" name="Straight Arrow Connector 179"/>
          <p:cNvCxnSpPr>
            <a:stCxn id="163" idx="2"/>
            <a:endCxn id="72" idx="0"/>
          </p:cNvCxnSpPr>
          <p:nvPr/>
        </p:nvCxnSpPr>
        <p:spPr>
          <a:xfrm>
            <a:off x="8490709" y="8888069"/>
            <a:ext cx="0" cy="215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100537" y="10395301"/>
            <a:ext cx="4780345" cy="2072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Merge and normalise datasets</a:t>
            </a:r>
          </a:p>
          <a:p>
            <a:pPr algn="ctr"/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GenExpressionComb_RNAseq.pl</a:t>
            </a:r>
            <a:r>
              <a:rPr lang="en-GB" sz="800" i="1" dirty="0"/>
              <a:t>  -o</a:t>
            </a:r>
            <a:r>
              <a:rPr lang="en-GB" sz="800" dirty="0"/>
              <a:t> /</a:t>
            </a:r>
            <a:r>
              <a:rPr lang="en-GB" sz="800" b="1" i="1" dirty="0" err="1"/>
              <a:t>project_dir</a:t>
            </a:r>
            <a:endParaRPr lang="en-GB" sz="800" b="1" i="1" dirty="0"/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GenExpression_RNAseq.pl</a:t>
            </a:r>
            <a:r>
              <a:rPr lang="en-GB" sz="800" i="1" dirty="0"/>
              <a:t> </a:t>
            </a:r>
            <a:r>
              <a:rPr lang="en-GB" sz="800" dirty="0"/>
              <a:t>output: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/[dataset]/alignment/Sample[1…n]/Sample[1…</a:t>
            </a:r>
          </a:p>
          <a:p>
            <a:endParaRPr lang="en-GB" sz="300" dirty="0"/>
          </a:p>
          <a:p>
            <a:r>
              <a:rPr lang="en-GB" sz="800" dirty="0"/>
              <a:t>                        …n]_</a:t>
            </a:r>
            <a:r>
              <a:rPr lang="en-GB" sz="800" b="1" dirty="0" err="1"/>
              <a:t>count.txt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Merged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RNAseq_count_matrix.txt</a:t>
            </a:r>
            <a:endParaRPr lang="en-GB" sz="800" b="1" dirty="0"/>
          </a:p>
          <a:p>
            <a:endParaRPr lang="en-GB" sz="800" baseline="30000" dirty="0"/>
          </a:p>
          <a:p>
            <a:endParaRPr lang="en-GB" sz="800" baseline="300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GenExpressionComb_RNAseq.R</a:t>
            </a:r>
            <a:r>
              <a:rPr lang="en-GB" sz="800" i="1" dirty="0"/>
              <a:t>  </a:t>
            </a:r>
            <a:r>
              <a:rPr lang="en-GB" sz="800" dirty="0"/>
              <a:t>“</a:t>
            </a:r>
            <a:r>
              <a:rPr lang="en-GB" sz="800" b="1" dirty="0" err="1"/>
              <a:t>genes_Ensembl.gtf.gene_info.txt</a:t>
            </a:r>
            <a:r>
              <a:rPr lang="en-GB" sz="800" i="1" dirty="0"/>
              <a:t>”</a:t>
            </a:r>
            <a:r>
              <a:rPr lang="en-GB" sz="800" dirty="0"/>
              <a:t>  </a:t>
            </a:r>
            <a:r>
              <a:rPr lang="en-GB" sz="800" i="1" dirty="0"/>
              <a:t>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  <a:endParaRPr lang="en-GB" sz="800" b="1" i="1" dirty="0"/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GenExpressionComb_RNAseq.pl</a:t>
            </a:r>
            <a:r>
              <a:rPr lang="en-GB" sz="800" i="1" dirty="0"/>
              <a:t> </a:t>
            </a:r>
            <a:r>
              <a:rPr lang="en-GB" sz="800" dirty="0"/>
              <a:t>output expression matrix: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err="1"/>
              <a:t>RNAseq</a:t>
            </a:r>
            <a:r>
              <a:rPr lang="en-GB" sz="800" b="1"/>
              <a:t>_count</a:t>
            </a:r>
            <a:r>
              <a:rPr lang="en-GB" sz="800" b="1" dirty="0" err="1"/>
              <a:t>_matrix.txt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i="1" dirty="0"/>
              <a:t>                        </a:t>
            </a:r>
            <a:r>
              <a:rPr lang="en-GB" sz="800" dirty="0"/>
              <a:t>Outliers (detected in raw data):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outliers_dataset</a:t>
            </a:r>
            <a:r>
              <a:rPr lang="en-GB" sz="800" b="1" dirty="0"/>
              <a:t>[1…n].txt</a:t>
            </a:r>
            <a:r>
              <a:rPr lang="en-GB" sz="800" baseline="30000" dirty="0"/>
              <a:t>*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Normalised log2-transformed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RNAseq_cqn.exp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b="1" dirty="0"/>
              <a:t>                        </a:t>
            </a:r>
            <a:r>
              <a:rPr lang="en-GB" sz="800" dirty="0"/>
              <a:t>Images of datasets before and after normalisation</a:t>
            </a:r>
          </a:p>
          <a:p>
            <a:endParaRPr lang="en-GB" sz="5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620860" y="10395301"/>
            <a:ext cx="4801480" cy="2807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Merge, normalise and aggregate data to single values per gene</a:t>
            </a:r>
          </a:p>
          <a:p>
            <a:r>
              <a:rPr lang="en-GB" sz="1200" dirty="0"/>
              <a:t> </a:t>
            </a:r>
          </a:p>
          <a:p>
            <a:r>
              <a:rPr lang="en-GB" sz="800" b="1" dirty="0"/>
              <a:t>Affymetrix  (HuEx1ST, U133Plus2, U133A2, U133A, U133B, U95Av2, U95B, U95C)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GenExpressionComb_Affy</a:t>
            </a:r>
            <a:r>
              <a:rPr lang="en-GB" sz="800" i="1" dirty="0"/>
              <a:t>_[platform].R </a:t>
            </a:r>
            <a:r>
              <a:rPr lang="en-GB" sz="800" b="1" i="1" dirty="0"/>
              <a:t> </a:t>
            </a:r>
            <a:r>
              <a:rPr lang="en-GB" sz="800" i="1" dirty="0"/>
              <a:t>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Input:</a:t>
            </a:r>
            <a:r>
              <a:rPr lang="en-GB" sz="800" i="1" dirty="0"/>
              <a:t>             </a:t>
            </a:r>
            <a:r>
              <a:rPr lang="en-GB" sz="800" b="1" dirty="0"/>
              <a:t>Affymetrix .CEL </a:t>
            </a:r>
            <a:r>
              <a:rPr lang="en-GB" sz="800" dirty="0"/>
              <a:t>files</a:t>
            </a:r>
          </a:p>
          <a:p>
            <a:endParaRPr lang="en-GB" sz="300" baseline="30000" dirty="0"/>
          </a:p>
          <a:p>
            <a:r>
              <a:rPr lang="en-GB" sz="800" dirty="0"/>
              <a:t>                        Outliers: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outliers_dataset</a:t>
            </a:r>
            <a:r>
              <a:rPr lang="en-GB" sz="800" b="1" dirty="0"/>
              <a:t>[1…n].txt</a:t>
            </a:r>
            <a:endParaRPr lang="en-GB" sz="800" baseline="30000" dirty="0"/>
          </a:p>
          <a:p>
            <a:endParaRPr lang="en-GB" sz="300" baseline="30000" dirty="0"/>
          </a:p>
          <a:p>
            <a:r>
              <a:rPr lang="en-GB" sz="800" dirty="0"/>
              <a:t>                        Filtered probe annotation files: </a:t>
            </a:r>
            <a:r>
              <a:rPr lang="en-GB" sz="800" b="1" dirty="0" err="1"/>
              <a:t>Affy</a:t>
            </a:r>
            <a:r>
              <a:rPr lang="en-GB" sz="800" b="1" dirty="0"/>
              <a:t>_[platform].flat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Merged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Affy</a:t>
            </a:r>
            <a:r>
              <a:rPr lang="en-GB" sz="800" b="1" dirty="0"/>
              <a:t>_</a:t>
            </a:r>
            <a:r>
              <a:rPr lang="en-GB" sz="800" b="1"/>
              <a:t>[platform]_</a:t>
            </a:r>
            <a:r>
              <a:rPr lang="en-GB" sz="800" b="1" dirty="0" err="1"/>
              <a:t>gcrma.exp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b="1" dirty="0"/>
              <a:t>                        </a:t>
            </a:r>
            <a:r>
              <a:rPr lang="en-GB" sz="800" dirty="0"/>
              <a:t>Images of datasets before and after combination</a:t>
            </a:r>
          </a:p>
          <a:p>
            <a:endParaRPr lang="en-GB" sz="800" dirty="0"/>
          </a:p>
          <a:p>
            <a:r>
              <a:rPr lang="en-GB" sz="800" b="1" dirty="0"/>
              <a:t>Illumina HumanHT-12 v3.0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/>
              <a:t>GenExpressionComb_Illum_HT_12_V3.R </a:t>
            </a:r>
            <a:r>
              <a:rPr lang="en-GB" sz="800" b="1" i="1" dirty="0"/>
              <a:t> </a:t>
            </a:r>
            <a:r>
              <a:rPr lang="en-GB" sz="800" i="1" dirty="0"/>
              <a:t>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Input:</a:t>
            </a:r>
            <a:r>
              <a:rPr lang="en-GB" sz="800" i="1" dirty="0"/>
              <a:t>             </a:t>
            </a:r>
            <a:r>
              <a:rPr lang="en-GB" sz="800" b="1" dirty="0"/>
              <a:t>Illumina</a:t>
            </a:r>
            <a:r>
              <a:rPr lang="en-GB" sz="800" dirty="0"/>
              <a:t> </a:t>
            </a:r>
            <a:r>
              <a:rPr lang="en-GB" sz="800" b="1" dirty="0"/>
              <a:t>raw expression</a:t>
            </a:r>
            <a:r>
              <a:rPr lang="en-GB" sz="800" dirty="0"/>
              <a:t> files</a:t>
            </a:r>
            <a:endParaRPr lang="en-GB" sz="800" i="1" dirty="0"/>
          </a:p>
          <a:p>
            <a:endParaRPr lang="en-GB" sz="300" baseline="30000" dirty="0"/>
          </a:p>
          <a:p>
            <a:r>
              <a:rPr lang="en-GB" sz="800" dirty="0"/>
              <a:t>                        Outliers: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outliers_dataset</a:t>
            </a:r>
            <a:r>
              <a:rPr lang="en-GB" sz="800" b="1" dirty="0"/>
              <a:t>[1…n].txt</a:t>
            </a:r>
            <a:endParaRPr lang="en-GB" sz="800" baseline="30000" dirty="0"/>
          </a:p>
          <a:p>
            <a:endParaRPr lang="en-GB" sz="300" baseline="30000" dirty="0"/>
          </a:p>
          <a:p>
            <a:r>
              <a:rPr lang="en-GB" sz="800" dirty="0"/>
              <a:t>                        Filtered probe annotation files: </a:t>
            </a:r>
            <a:r>
              <a:rPr lang="en-GB" sz="800" b="1" dirty="0"/>
              <a:t>Illum_HT_12_V3.flat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Merged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Illumina_HT_12_V3_rsn.exp</a:t>
            </a:r>
          </a:p>
          <a:p>
            <a:endParaRPr lang="en-GB" sz="300" b="1" dirty="0"/>
          </a:p>
          <a:p>
            <a:r>
              <a:rPr lang="en-GB" sz="800" b="1" dirty="0"/>
              <a:t>                        </a:t>
            </a:r>
            <a:r>
              <a:rPr lang="en-GB" sz="800" dirty="0"/>
              <a:t>Images of datasets before and after combination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565400" y="16994203"/>
            <a:ext cx="6434667" cy="129932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Meta-analysis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/>
              <a:t>Meta-</a:t>
            </a:r>
            <a:r>
              <a:rPr lang="en-GB" sz="800" i="1" dirty="0" err="1"/>
              <a:t>analysis.R</a:t>
            </a:r>
            <a:r>
              <a:rPr lang="en-GB" sz="800" i="1" dirty="0"/>
              <a:t>  </a:t>
            </a:r>
            <a:r>
              <a:rPr lang="en-GB" sz="800" b="1" i="1" dirty="0"/>
              <a:t>“</a:t>
            </a:r>
            <a:r>
              <a:rPr lang="en-GB" sz="800" b="1" dirty="0"/>
              <a:t>/</a:t>
            </a:r>
            <a:r>
              <a:rPr lang="en-GB" sz="800" b="1" i="1" dirty="0" err="1"/>
              <a:t>project_dir</a:t>
            </a:r>
            <a:r>
              <a:rPr lang="en-GB" sz="800" b="1" i="1" dirty="0"/>
              <a:t>” </a:t>
            </a:r>
            <a:r>
              <a:rPr lang="en-GB" sz="800" i="1" dirty="0"/>
              <a:t>[optional]  </a:t>
            </a:r>
            <a:r>
              <a:rPr lang="en-GB" sz="800" b="1" i="1" dirty="0"/>
              <a:t>“</a:t>
            </a:r>
            <a:r>
              <a:rPr lang="en-GB" sz="800" b="1" i="1" dirty="0" err="1"/>
              <a:t>known_associated_genes_list</a:t>
            </a:r>
            <a:r>
              <a:rPr lang="en-GB" sz="800" b="1" i="1" dirty="0"/>
              <a:t>”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Input:</a:t>
            </a:r>
            <a:r>
              <a:rPr lang="en-GB" sz="800" i="1" dirty="0"/>
              <a:t>             </a:t>
            </a:r>
            <a:r>
              <a:rPr lang="en-GB" sz="800" dirty="0" err="1"/>
              <a:t>DiffExpression</a:t>
            </a:r>
            <a:r>
              <a:rPr lang="en-GB" sz="800" dirty="0"/>
              <a:t> [</a:t>
            </a:r>
            <a:r>
              <a:rPr lang="en-GB" sz="800" dirty="0" err="1"/>
              <a:t>closed|open</a:t>
            </a:r>
            <a:r>
              <a:rPr lang="en-GB" sz="800" dirty="0"/>
              <a:t>]</a:t>
            </a:r>
            <a:r>
              <a:rPr lang="en-GB" sz="800" dirty="0" err="1"/>
              <a:t>Platfotm.R</a:t>
            </a:r>
            <a:r>
              <a:rPr lang="en-GB" sz="800" dirty="0"/>
              <a:t> 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dataset_2…]_[comparison]_</a:t>
            </a:r>
            <a:r>
              <a:rPr lang="en-GB" sz="800" b="1" dirty="0" err="1"/>
              <a:t>DE_genes.txt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b="1" dirty="0"/>
              <a:t>                       </a:t>
            </a:r>
            <a:r>
              <a:rPr lang="en-GB" sz="800" dirty="0"/>
              <a:t> [optional] List of genes associated with phenotype: </a:t>
            </a:r>
            <a:r>
              <a:rPr lang="en-GB" sz="800" b="1" dirty="0" err="1"/>
              <a:t>known_associated_genes.txt</a:t>
            </a:r>
            <a:endParaRPr lang="en-GB" sz="800" b="1" dirty="0"/>
          </a:p>
          <a:p>
            <a:endParaRPr lang="en-GB" sz="300" baseline="30000" dirty="0"/>
          </a:p>
          <a:p>
            <a:r>
              <a:rPr lang="en-GB" sz="800" dirty="0"/>
              <a:t>Output:          Differentially expressed genes list after meta-analysis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Meta_[comparison].txt</a:t>
            </a:r>
          </a:p>
          <a:p>
            <a:endParaRPr lang="en-GB" sz="300" dirty="0"/>
          </a:p>
          <a:p>
            <a:r>
              <a:rPr lang="en-GB" sz="800" dirty="0"/>
              <a:t>                        Images illustrating integrative correlation estimates and within/between study variability: 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Meta_[comparison]_[plot].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190" name="Elbow Connector 189"/>
          <p:cNvCxnSpPr>
            <a:stCxn id="43" idx="2"/>
            <a:endCxn id="188" idx="0"/>
          </p:cNvCxnSpPr>
          <p:nvPr/>
        </p:nvCxnSpPr>
        <p:spPr>
          <a:xfrm rot="16200000" flipH="1">
            <a:off x="4089218" y="15300686"/>
            <a:ext cx="625899" cy="2761134"/>
          </a:xfrm>
          <a:prstGeom prst="bentConnector3">
            <a:avLst>
              <a:gd name="adj1" fmla="val 62175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4" idx="2"/>
            <a:endCxn id="188" idx="0"/>
          </p:cNvCxnSpPr>
          <p:nvPr/>
        </p:nvCxnSpPr>
        <p:spPr>
          <a:xfrm rot="5400000">
            <a:off x="6824052" y="15326839"/>
            <a:ext cx="626046" cy="2708682"/>
          </a:xfrm>
          <a:prstGeom prst="bentConnector3">
            <a:avLst>
              <a:gd name="adj1" fmla="val 62172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112034" y="2285165"/>
            <a:ext cx="1888066" cy="276999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Data from other resources</a:t>
            </a:r>
          </a:p>
        </p:txBody>
      </p:sp>
      <p:cxnSp>
        <p:nvCxnSpPr>
          <p:cNvPr id="193" name="Elbow Connector 192"/>
          <p:cNvCxnSpPr>
            <a:stCxn id="192" idx="3"/>
            <a:endCxn id="160" idx="0"/>
          </p:cNvCxnSpPr>
          <p:nvPr/>
        </p:nvCxnSpPr>
        <p:spPr>
          <a:xfrm>
            <a:off x="3000100" y="2423665"/>
            <a:ext cx="2753464" cy="22771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8" idx="2"/>
            <a:endCxn id="185" idx="0"/>
          </p:cNvCxnSpPr>
          <p:nvPr/>
        </p:nvCxnSpPr>
        <p:spPr>
          <a:xfrm flipH="1">
            <a:off x="3021600" y="9606039"/>
            <a:ext cx="1" cy="7892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00537" y="9103962"/>
            <a:ext cx="4780344" cy="9915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Retrieve genes’ length and GC content from Ensembl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Get_gene_info.pl</a:t>
            </a:r>
            <a:r>
              <a:rPr lang="en-GB" sz="800" i="1" dirty="0"/>
              <a:t>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dirty="0"/>
              <a:t>/</a:t>
            </a:r>
            <a:r>
              <a:rPr lang="en-GB" sz="800" b="1" i="1" dirty="0" err="1"/>
              <a:t>ensembl_Homo_sapiens.GRCh</a:t>
            </a:r>
            <a:r>
              <a:rPr lang="en-GB" sz="800" b="1" i="1" dirty="0"/>
              <a:t>[…].</a:t>
            </a:r>
            <a:r>
              <a:rPr lang="en-GB" sz="800" b="1" i="1" dirty="0" err="1"/>
              <a:t>gtf</a:t>
            </a:r>
            <a:endParaRPr lang="en-GB" sz="800" b="1" i="1" dirty="0"/>
          </a:p>
          <a:p>
            <a:endParaRPr lang="en-GB" sz="400" i="1" dirty="0"/>
          </a:p>
          <a:p>
            <a:r>
              <a:rPr lang="en-GB" sz="800" dirty="0"/>
              <a:t>Input:             Gene annotation GFF/GTF file: </a:t>
            </a:r>
            <a:r>
              <a:rPr lang="en-GB" sz="800" dirty="0" err="1"/>
              <a:t>g</a:t>
            </a:r>
            <a:r>
              <a:rPr lang="en-GB" sz="800" b="1" dirty="0" err="1"/>
              <a:t>enes_Ensembl.gtf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Information about genes’ length and GC content -&gt; </a:t>
            </a:r>
            <a:r>
              <a:rPr lang="en-GB" sz="800" b="1" dirty="0" err="1"/>
              <a:t>genes_Ensembl.gtf.gene_info.txt</a:t>
            </a:r>
            <a:endParaRPr lang="en-GB" sz="800" dirty="0"/>
          </a:p>
          <a:p>
            <a:endParaRPr lang="en-GB" sz="500" dirty="0"/>
          </a:p>
        </p:txBody>
      </p:sp>
      <p:cxnSp>
        <p:nvCxnSpPr>
          <p:cNvPr id="74" name="Straight Arrow Connector 73"/>
          <p:cNvCxnSpPr>
            <a:stCxn id="72" idx="2"/>
            <a:endCxn id="181" idx="0"/>
          </p:cNvCxnSpPr>
          <p:nvPr/>
        </p:nvCxnSpPr>
        <p:spPr>
          <a:xfrm>
            <a:off x="8490709" y="10095511"/>
            <a:ext cx="1" cy="2997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63" y="13547286"/>
            <a:ext cx="4801480" cy="976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Study effect assessment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Study_effect.R</a:t>
            </a:r>
            <a:r>
              <a:rPr lang="en-GB" sz="800" i="1" dirty="0"/>
              <a:t> 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i="1" dirty="0"/>
              <a:t>platform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dataset_2</a:t>
            </a:r>
            <a:r>
              <a:rPr lang="en-GB" sz="800" i="1" dirty="0"/>
              <a:t>”  [optional]  </a:t>
            </a:r>
            <a:r>
              <a:rPr lang="en-GB" sz="800" b="1" i="1" dirty="0"/>
              <a:t>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</a:t>
            </a:r>
            <a:r>
              <a:rPr lang="en-GB" sz="800" i="1" dirty="0"/>
              <a:t>_[platform].R </a:t>
            </a:r>
            <a:r>
              <a:rPr lang="en-GB" sz="800" dirty="0"/>
              <a:t>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[platform]_[</a:t>
            </a:r>
            <a:r>
              <a:rPr lang="en-GB" sz="800" b="1" dirty="0" err="1"/>
              <a:t>normalisation_method</a:t>
            </a:r>
            <a:r>
              <a:rPr lang="en-GB" sz="800" b="1" dirty="0"/>
              <a:t>].</a:t>
            </a:r>
            <a:r>
              <a:rPr lang="en-GB" sz="800" b="1" dirty="0" err="1"/>
              <a:t>exp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Images for study effect assessment -&gt; </a:t>
            </a:r>
            <a:r>
              <a:rPr lang="en-GB" sz="800" b="1" dirty="0" err="1"/>
              <a:t>Study_effect</a:t>
            </a:r>
            <a:r>
              <a:rPr lang="en-GB" sz="800" b="1" dirty="0"/>
              <a:t>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95" name="Straight Arrow Connector 94"/>
          <p:cNvCxnSpPr>
            <a:stCxn id="185" idx="2"/>
            <a:endCxn id="90" idx="0"/>
          </p:cNvCxnSpPr>
          <p:nvPr/>
        </p:nvCxnSpPr>
        <p:spPr>
          <a:xfrm>
            <a:off x="3021600" y="13202733"/>
            <a:ext cx="3" cy="3445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00536" y="13558077"/>
            <a:ext cx="4774989" cy="976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Study effect assessment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Study_effect.R</a:t>
            </a:r>
            <a:r>
              <a:rPr lang="en-GB" sz="800" i="1" dirty="0"/>
              <a:t> 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i="1" dirty="0"/>
              <a:t>platform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dataset_2</a:t>
            </a:r>
            <a:r>
              <a:rPr lang="en-GB" sz="800" i="1" dirty="0"/>
              <a:t>”  [optional]</a:t>
            </a:r>
            <a:r>
              <a:rPr lang="en-GB" sz="800" b="1" i="1" dirty="0"/>
              <a:t>  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GenExpressionCom_RNAseq.R</a:t>
            </a:r>
            <a:r>
              <a:rPr lang="en-GB" sz="800" i="1" dirty="0"/>
              <a:t> </a:t>
            </a:r>
            <a:r>
              <a:rPr lang="en-GB" sz="800" dirty="0"/>
              <a:t>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RNAseq_cqn.exp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Images for study effect assessment -&gt; </a:t>
            </a:r>
            <a:r>
              <a:rPr lang="en-GB" sz="800" b="1" dirty="0" err="1"/>
              <a:t>Study_effect</a:t>
            </a:r>
            <a:r>
              <a:rPr lang="en-GB" sz="800" b="1" dirty="0"/>
              <a:t>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38" name="Straight Arrow Connector 37"/>
          <p:cNvCxnSpPr>
            <a:stCxn id="181" idx="2"/>
            <a:endCxn id="36" idx="0"/>
          </p:cNvCxnSpPr>
          <p:nvPr/>
        </p:nvCxnSpPr>
        <p:spPr>
          <a:xfrm flipH="1">
            <a:off x="8488031" y="12467663"/>
            <a:ext cx="2679" cy="109041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0860" y="14884312"/>
            <a:ext cx="4801480" cy="1483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Batch effect removal and differential expression analysis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DiffExpression_closedPlatform.R</a:t>
            </a:r>
            <a:r>
              <a:rPr lang="en-GB" sz="800" i="1" dirty="0"/>
              <a:t> </a:t>
            </a:r>
            <a:r>
              <a:rPr lang="en-GB" sz="800" b="1" i="1" dirty="0"/>
              <a:t> </a:t>
            </a:r>
            <a:r>
              <a:rPr lang="en-GB" sz="800" i="1" dirty="0"/>
              <a:t>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i="1" dirty="0"/>
              <a:t>platform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dataset_2</a:t>
            </a:r>
            <a:r>
              <a:rPr lang="en-GB" sz="800" i="1" dirty="0"/>
              <a:t>” </a:t>
            </a:r>
          </a:p>
          <a:p>
            <a:endParaRPr lang="en-GB" sz="300" i="1" dirty="0"/>
          </a:p>
          <a:p>
            <a:r>
              <a:rPr lang="en-GB" sz="800" i="1" dirty="0"/>
              <a:t>                       “</a:t>
            </a:r>
            <a:r>
              <a:rPr lang="en-GB" sz="800" b="1" i="1" dirty="0"/>
              <a:t>p-value”  “log2FC”  “</a:t>
            </a:r>
            <a:r>
              <a:rPr lang="en-GB" sz="800" b="1" i="1" dirty="0" err="1"/>
              <a:t>none</a:t>
            </a:r>
            <a:r>
              <a:rPr lang="en-GB" sz="800" b="1" dirty="0" err="1"/>
              <a:t>|</a:t>
            </a:r>
            <a:r>
              <a:rPr lang="en-GB" sz="800" b="1" i="1" dirty="0" err="1"/>
              <a:t>BH</a:t>
            </a:r>
            <a:r>
              <a:rPr lang="en-GB" sz="800" b="1" dirty="0" err="1"/>
              <a:t>|</a:t>
            </a:r>
            <a:r>
              <a:rPr lang="en-GB" sz="800" b="1" i="1" dirty="0" err="1"/>
              <a:t>BY</a:t>
            </a:r>
            <a:r>
              <a:rPr lang="en-GB" sz="800" b="1" dirty="0" err="1"/>
              <a:t>|</a:t>
            </a:r>
            <a:r>
              <a:rPr lang="en-GB" sz="800" b="1" i="1" dirty="0" err="1"/>
              <a:t>holm</a:t>
            </a:r>
            <a:r>
              <a:rPr lang="en-GB" sz="800" b="1" i="1" dirty="0"/>
              <a:t>”  </a:t>
            </a:r>
            <a:r>
              <a:rPr lang="en-GB" sz="800" i="1" dirty="0"/>
              <a:t>[optional]  </a:t>
            </a:r>
            <a:r>
              <a:rPr lang="en-GB" sz="800" b="1" i="1" dirty="0"/>
              <a:t>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</a:t>
            </a:r>
            <a:r>
              <a:rPr lang="en-GB" sz="800" i="1" dirty="0"/>
              <a:t>_[platform].R </a:t>
            </a:r>
            <a:r>
              <a:rPr lang="en-GB" sz="800" dirty="0"/>
              <a:t>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[platform]_[</a:t>
            </a:r>
            <a:r>
              <a:rPr lang="en-GB" sz="800" b="1" dirty="0" err="1"/>
              <a:t>normalisation_method</a:t>
            </a:r>
            <a:r>
              <a:rPr lang="en-GB" sz="800" b="1" dirty="0"/>
              <a:t>].</a:t>
            </a:r>
            <a:r>
              <a:rPr lang="en-GB" sz="800" b="1" dirty="0" err="1"/>
              <a:t>exp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Differentially expressed genes list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</a:t>
            </a:r>
          </a:p>
          <a:p>
            <a:endParaRPr lang="en-GB" sz="300" b="1" dirty="0"/>
          </a:p>
          <a:p>
            <a:r>
              <a:rPr lang="en-GB" sz="800" b="1" dirty="0"/>
              <a:t>                       _[comparison]_</a:t>
            </a:r>
            <a:r>
              <a:rPr lang="en-GB" sz="800" b="1" dirty="0" err="1"/>
              <a:t>DE_genes.txt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dirty="0"/>
              <a:t>                        Clustering plots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sp>
        <p:nvSpPr>
          <p:cNvPr id="44" name="TextBox 43"/>
          <p:cNvSpPr txBox="1"/>
          <p:nvPr/>
        </p:nvSpPr>
        <p:spPr>
          <a:xfrm>
            <a:off x="6107306" y="14884165"/>
            <a:ext cx="4768220" cy="1483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Batch effect removal and differential expression analysis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DiffExpression_openPlatform.R</a:t>
            </a:r>
            <a:r>
              <a:rPr lang="en-GB" sz="800" i="1" dirty="0"/>
              <a:t>  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dataset_2</a:t>
            </a:r>
            <a:r>
              <a:rPr lang="en-GB" sz="800" i="1" dirty="0"/>
              <a:t>”  </a:t>
            </a:r>
            <a:r>
              <a:rPr lang="en-GB" sz="800" b="1" i="1" dirty="0"/>
              <a:t>“p-value” 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i="1" dirty="0"/>
              <a:t>                       </a:t>
            </a:r>
            <a:r>
              <a:rPr lang="en-GB" sz="800" b="1" i="1" dirty="0"/>
              <a:t> “log2FC”  “</a:t>
            </a:r>
            <a:r>
              <a:rPr lang="en-GB" sz="800" b="1" i="1" dirty="0" err="1"/>
              <a:t>none</a:t>
            </a:r>
            <a:r>
              <a:rPr lang="en-GB" sz="800" b="1" dirty="0" err="1"/>
              <a:t>|</a:t>
            </a:r>
            <a:r>
              <a:rPr lang="en-GB" sz="800" b="1" i="1" dirty="0" err="1"/>
              <a:t>BH</a:t>
            </a:r>
            <a:r>
              <a:rPr lang="en-GB" sz="800" b="1" dirty="0" err="1"/>
              <a:t>|</a:t>
            </a:r>
            <a:r>
              <a:rPr lang="en-GB" sz="800" b="1" i="1" dirty="0" err="1"/>
              <a:t>BY</a:t>
            </a:r>
            <a:r>
              <a:rPr lang="en-GB" sz="800" b="1" dirty="0" err="1"/>
              <a:t>|</a:t>
            </a:r>
            <a:r>
              <a:rPr lang="en-GB" sz="800" b="1" i="1" dirty="0" err="1"/>
              <a:t>holm</a:t>
            </a:r>
            <a:r>
              <a:rPr lang="en-GB" sz="800" b="1" i="1" dirty="0"/>
              <a:t>”  </a:t>
            </a:r>
            <a:r>
              <a:rPr lang="en-GB" sz="800" i="1" dirty="0"/>
              <a:t>[optional]  </a:t>
            </a:r>
            <a:r>
              <a:rPr lang="en-GB" sz="800" b="1" i="1" dirty="0"/>
              <a:t>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GenExpressionCom_RNAseq.R</a:t>
            </a:r>
            <a:r>
              <a:rPr lang="en-GB" sz="800" i="1" dirty="0"/>
              <a:t> </a:t>
            </a:r>
            <a:r>
              <a:rPr lang="en-GB" sz="800" dirty="0"/>
              <a:t>output: </a:t>
            </a:r>
            <a:r>
              <a:rPr lang="en-GB" sz="800" b="1" dirty="0" err="1"/>
              <a:t>RNAseq_cqn.exp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Differentially expressed genes list -&gt; 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</a:t>
            </a:r>
          </a:p>
          <a:p>
            <a:endParaRPr lang="en-GB" sz="300" b="1" dirty="0"/>
          </a:p>
          <a:p>
            <a:r>
              <a:rPr lang="en-GB" sz="800" b="1" dirty="0"/>
              <a:t>                        _[comparison]_</a:t>
            </a:r>
            <a:r>
              <a:rPr lang="en-GB" sz="800" b="1" dirty="0" err="1"/>
              <a:t>DE_genes.txt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dirty="0"/>
              <a:t>                        Clustering plots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49" name="Straight Arrow Connector 48"/>
          <p:cNvCxnSpPr>
            <a:stCxn id="90" idx="2"/>
            <a:endCxn id="43" idx="0"/>
          </p:cNvCxnSpPr>
          <p:nvPr/>
        </p:nvCxnSpPr>
        <p:spPr>
          <a:xfrm flipH="1">
            <a:off x="3021600" y="14523446"/>
            <a:ext cx="3" cy="3608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2"/>
            <a:endCxn id="44" idx="0"/>
          </p:cNvCxnSpPr>
          <p:nvPr/>
        </p:nvCxnSpPr>
        <p:spPr>
          <a:xfrm>
            <a:off x="8488031" y="14534237"/>
            <a:ext cx="3385" cy="3499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5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1662</Words>
  <Application>Microsoft Macintosh PowerPoint</Application>
  <PresentationFormat>Custom</PresentationFormat>
  <Paragraphs>203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Marzec</dc:creator>
  <cp:lastModifiedBy>Jacek Marzec</cp:lastModifiedBy>
  <cp:revision>145</cp:revision>
  <cp:lastPrinted>2014-03-17T18:17:58Z</cp:lastPrinted>
  <dcterms:created xsi:type="dcterms:W3CDTF">2013-09-24T17:10:13Z</dcterms:created>
  <dcterms:modified xsi:type="dcterms:W3CDTF">2018-01-29T12:25:31Z</dcterms:modified>
</cp:coreProperties>
</file>