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32"/>
  </p:notesMasterIdLst>
  <p:handoutMasterIdLst>
    <p:handoutMasterId r:id="rId33"/>
  </p:handoutMasterIdLst>
  <p:sldIdLst>
    <p:sldId id="1070" r:id="rId2"/>
    <p:sldId id="1147" r:id="rId3"/>
    <p:sldId id="1148" r:id="rId4"/>
    <p:sldId id="1149" r:id="rId5"/>
    <p:sldId id="1150" r:id="rId6"/>
    <p:sldId id="1127" r:id="rId7"/>
    <p:sldId id="1126" r:id="rId8"/>
    <p:sldId id="1124" r:id="rId9"/>
    <p:sldId id="1125" r:id="rId10"/>
    <p:sldId id="1151" r:id="rId11"/>
    <p:sldId id="1158" r:id="rId12"/>
    <p:sldId id="1128" r:id="rId13"/>
    <p:sldId id="1129" r:id="rId14"/>
    <p:sldId id="1133" r:id="rId15"/>
    <p:sldId id="1136" r:id="rId16"/>
    <p:sldId id="1141" r:id="rId17"/>
    <p:sldId id="1143" r:id="rId18"/>
    <p:sldId id="1157" r:id="rId19"/>
    <p:sldId id="1144" r:id="rId20"/>
    <p:sldId id="1145" r:id="rId21"/>
    <p:sldId id="1139" r:id="rId22"/>
    <p:sldId id="1140" r:id="rId23"/>
    <p:sldId id="1161" r:id="rId24"/>
    <p:sldId id="1160" r:id="rId25"/>
    <p:sldId id="1119" r:id="rId26"/>
    <p:sldId id="1159" r:id="rId27"/>
    <p:sldId id="1162" r:id="rId28"/>
    <p:sldId id="1130" r:id="rId29"/>
    <p:sldId id="1131" r:id="rId30"/>
    <p:sldId id="1132"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1070"/>
            <p14:sldId id="1147"/>
            <p14:sldId id="1148"/>
            <p14:sldId id="1149"/>
            <p14:sldId id="1150"/>
            <p14:sldId id="1127"/>
            <p14:sldId id="1126"/>
            <p14:sldId id="1124"/>
            <p14:sldId id="1125"/>
            <p14:sldId id="1151"/>
            <p14:sldId id="1158"/>
            <p14:sldId id="1128"/>
            <p14:sldId id="1129"/>
            <p14:sldId id="1133"/>
            <p14:sldId id="1136"/>
            <p14:sldId id="1141"/>
            <p14:sldId id="1143"/>
            <p14:sldId id="1157"/>
            <p14:sldId id="1144"/>
            <p14:sldId id="1145"/>
            <p14:sldId id="1139"/>
            <p14:sldId id="1140"/>
            <p14:sldId id="1161"/>
            <p14:sldId id="1160"/>
            <p14:sldId id="1119"/>
            <p14:sldId id="1159"/>
            <p14:sldId id="1162"/>
            <p14:sldId id="1130"/>
            <p14:sldId id="1131"/>
            <p14:sldId id="1132"/>
          </p14:sldIdLst>
        </p14:section>
        <p14:section name="Icons" id="{43A60019-8B62-42D1-9C30-6C468ED1A77C}">
          <p14:sldIdLst/>
        </p14:section>
      </p14:sectionLst>
    </p:ext>
    <p:ext uri="{EFAFB233-063F-42B5-8137-9DF3F51BA10A}">
      <p15:sldGuideLst xmlns:p15="http://schemas.microsoft.com/office/powerpoint/2012/main">
        <p15:guide id="1" orient="horz" pos="187">
          <p15:clr>
            <a:srgbClr val="A4A3A4"/>
          </p15:clr>
        </p15:guide>
        <p15:guide id="2" orient="horz" pos="648">
          <p15:clr>
            <a:srgbClr val="A4A3A4"/>
          </p15:clr>
        </p15:guide>
        <p15:guide id="3" orient="horz" pos="1281">
          <p15:clr>
            <a:srgbClr val="A4A3A4"/>
          </p15:clr>
        </p15:guide>
        <p15:guide id="4" orient="horz" pos="2261">
          <p15:clr>
            <a:srgbClr val="A4A3A4"/>
          </p15:clr>
        </p15:guide>
        <p15:guide id="5" orient="horz" pos="4219">
          <p15:clr>
            <a:srgbClr val="A4A3A4"/>
          </p15:clr>
        </p15:guide>
        <p15:guide id="6" orient="horz" pos="3989">
          <p15:clr>
            <a:srgbClr val="A4A3A4"/>
          </p15:clr>
        </p15:guide>
        <p15:guide id="7" orient="horz" pos="3067">
          <p15:clr>
            <a:srgbClr val="A4A3A4"/>
          </p15:clr>
        </p15:guide>
        <p15:guide id="8" orient="horz" pos="1915">
          <p15:clr>
            <a:srgbClr val="A4A3A4"/>
          </p15:clr>
        </p15:guide>
        <p15:guide id="9" orient="horz" pos="302">
          <p15:clr>
            <a:srgbClr val="A4A3A4"/>
          </p15:clr>
        </p15:guide>
        <p15:guide id="10" orient="horz" pos="3643">
          <p15:clr>
            <a:srgbClr val="A4A3A4"/>
          </p15:clr>
        </p15:guide>
        <p15:guide id="11">
          <p15:clr>
            <a:srgbClr val="A4A3A4"/>
          </p15:clr>
        </p15:guide>
        <p15:guide id="12" pos="1325">
          <p15:clr>
            <a:srgbClr val="A4A3A4"/>
          </p15:clr>
        </p15:guide>
        <p15:guide id="13" pos="7661">
          <p15:clr>
            <a:srgbClr val="A4A3A4"/>
          </p15:clr>
        </p15:guide>
        <p15:guide id="14" pos="749">
          <p15:clr>
            <a:srgbClr val="A4A3A4"/>
          </p15:clr>
        </p15:guide>
        <p15:guide id="15" pos="6163">
          <p15:clr>
            <a:srgbClr val="A4A3A4"/>
          </p15:clr>
        </p15:guide>
        <p15:guide id="16" pos="3629">
          <p15:clr>
            <a:srgbClr val="A4A3A4"/>
          </p15:clr>
        </p15:guide>
        <p15:guide id="17" pos="4263">
          <p15:clr>
            <a:srgbClr val="A4A3A4"/>
          </p15:clr>
        </p15:guide>
        <p15:guide id="18" pos="2477">
          <p15:clr>
            <a:srgbClr val="A4A3A4"/>
          </p15:clr>
        </p15:guide>
        <p15:guide id="19" pos="1843">
          <p15:clr>
            <a:srgbClr val="A4A3A4"/>
          </p15:clr>
        </p15:guide>
        <p15:guide id="20" pos="4781">
          <p15:clr>
            <a:srgbClr val="A4A3A4"/>
          </p15:clr>
        </p15:guide>
        <p15:guide id="21" pos="5760">
          <p15:clr>
            <a:srgbClr val="A4A3A4"/>
          </p15:clr>
        </p15:guide>
        <p15:guide id="22" pos="7085">
          <p15:clr>
            <a:srgbClr val="A4A3A4"/>
          </p15:clr>
        </p15:guide>
        <p15:guide id="23" pos="3053">
          <p15:clr>
            <a:srgbClr val="A4A3A4"/>
          </p15:clr>
        </p15:guide>
        <p15:guide id="24" pos="6567">
          <p15:clr>
            <a:srgbClr val="A4A3A4"/>
          </p15:clr>
        </p15:guide>
        <p15:guide id="25" pos="288">
          <p15:clr>
            <a:srgbClr val="A4A3A4"/>
          </p15:clr>
        </p15:guide>
        <p15:guide id="26" pos="73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939598"/>
    <a:srgbClr val="0054A6"/>
    <a:srgbClr val="505050"/>
    <a:srgbClr val="0072C6"/>
    <a:srgbClr val="000000"/>
    <a:srgbClr val="FFFFFF"/>
    <a:srgbClr val="CC00CC"/>
    <a:srgbClr val="00FFFF"/>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173" autoAdjust="0"/>
    <p:restoredTop sz="95220" autoAdjust="0"/>
  </p:normalViewPr>
  <p:slideViewPr>
    <p:cSldViewPr>
      <p:cViewPr varScale="1">
        <p:scale>
          <a:sx n="62" d="100"/>
          <a:sy n="62" d="100"/>
        </p:scale>
        <p:origin x="1008" y="66"/>
      </p:cViewPr>
      <p:guideLst>
        <p:guide orient="horz" pos="187"/>
        <p:guide orient="horz" pos="648"/>
        <p:guide orient="horz" pos="1281"/>
        <p:guide orient="horz" pos="2261"/>
        <p:guide orient="horz" pos="4219"/>
        <p:guide orient="horz" pos="3989"/>
        <p:guide orient="horz" pos="3067"/>
        <p:guide orient="horz" pos="1915"/>
        <p:guide orient="horz" pos="302"/>
        <p:guide orient="horz" pos="3643"/>
        <p:guide/>
        <p:guide pos="1325"/>
        <p:guide pos="7661"/>
        <p:guide pos="749"/>
        <p:guide pos="6163"/>
        <p:guide pos="3629"/>
        <p:guide pos="4263"/>
        <p:guide pos="2477"/>
        <p:guide pos="1843"/>
        <p:guide pos="4781"/>
        <p:guide pos="5760"/>
        <p:guide pos="7085"/>
        <p:guide pos="3053"/>
        <p:guide pos="6567"/>
        <p:guide pos="288"/>
        <p:guide pos="737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68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4/10/2013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4/10/2013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E9D031B-F064-4166-90F0-6C358A8243C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4190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0001348-F9BA-46C9-BC47-FC58785CE5A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2923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288E15E-64ED-4EF1-9DC0-289D5FD5F4F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0890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CDB01C1-0CA3-48B1-B5DF-0CA1E4BF1869}"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76567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marioszp</a:t>
            </a:r>
            <a:endParaRPr lang="en-US" dirty="0"/>
          </a:p>
        </p:txBody>
      </p:sp>
      <p:sp>
        <p:nvSpPr>
          <p:cNvPr id="4" name="Slide Number Placeholder 3"/>
          <p:cNvSpPr>
            <a:spLocks noGrp="1"/>
          </p:cNvSpPr>
          <p:nvPr>
            <p:ph type="sldNum" sz="quarter" idx="10"/>
          </p:nvPr>
        </p:nvSpPr>
        <p:spPr/>
        <p:txBody>
          <a:bodyPr/>
          <a:lstStyle/>
          <a:p>
            <a:fld id="{959C1614-4AAF-4D69-85C8-D9CD7D7609B4}" type="slidenum">
              <a:rPr lang="en-US" smtClean="0"/>
              <a:t>13</a:t>
            </a:fld>
            <a:endParaRPr lang="en-US"/>
          </a:p>
        </p:txBody>
      </p:sp>
    </p:spTree>
    <p:extLst>
      <p:ext uri="{BB962C8B-B14F-4D97-AF65-F5344CB8AC3E}">
        <p14:creationId xmlns:p14="http://schemas.microsoft.com/office/powerpoint/2010/main" val="4270486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113E612-A2F0-4161-B035-B16B48E7740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20227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15641147-DB70-4C27-B1D9-DA459101BFA5}"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1077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5C1EBA8-B87A-446D-8356-B765304EB71E}"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84093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E886B8D5-5E4A-4D6D-A5BC-DC4FE1411885}"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48835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5303950-C782-41AD-BFF8-6896CCF8962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76518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3B651AD-8189-4580-AF97-7C7DEB018C0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7118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172B2AF-184C-43EE-8FAC-42E1F6480A3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5760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5C0B71BD-2669-4133-B55F-B6097B6DF93D}"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7836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0CF137D4-1EA2-4A03-B90A-4BC11B19C63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054371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0E6BCC84-99EC-4582-82B9-219BC5EFC47F}"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2794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288E15E-64ED-4EF1-9DC0-289D5FD5F4F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71729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42E6EDF-8E42-4E8F-AF92-9D337ADA68E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8343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2B6C3FD-9E4E-449D-A42B-3AC5479E5BCF}"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780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A5BF69C-BE66-48B1-B48D-835E2BE4D176}"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0715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B76E83D-B42F-4D97-9590-E03A81314DD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8932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78E9AC3-82A3-47F3-B4F1-3CF6C6F9A9BE}"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1036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D411CEE-C298-416A-930E-3D217717464A}"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0016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DC12678D-2247-4665-9206-21E95D56D9BB}"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079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134C568-BE70-4F64-9F66-85C019D09A90}"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2142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BFB794B-CF28-440B-8AF7-BC6DD1DD12BC}"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29978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2" name="Picture 1"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nvPr>
        </p:nvSpPr>
        <p:spPr>
          <a:xfrm>
            <a:off x="274702" y="2582872"/>
            <a:ext cx="6399213" cy="640059"/>
          </a:xfrm>
          <a:noFill/>
        </p:spPr>
        <p:txBody>
          <a:bodyPr lIns="146304" tIns="109728" rIns="146304" bIns="109728">
            <a:noAutofit/>
          </a:bodyPr>
          <a:lstStyle>
            <a:lvl1pPr marL="0" indent="0">
              <a:spcBef>
                <a:spcPts val="0"/>
              </a:spcBef>
              <a:buNone/>
              <a:defRPr sz="2400"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2469033"/>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31280" y="1476623"/>
            <a:ext cx="5504574" cy="2592633"/>
          </a:xfrm>
        </p:spPr>
        <p:txBody>
          <a:bodyPr>
            <a:spAutoFit/>
          </a:bodyPr>
          <a:lstStyle>
            <a:lvl1pPr marL="297833" indent="-297833">
              <a:spcBef>
                <a:spcPts val="1224"/>
              </a:spcBef>
              <a:buClr>
                <a:schemeClr val="tx1"/>
              </a:buClr>
              <a:buFont typeface="Wingdings" pitchFamily="2" charset="2"/>
              <a:buChar char=""/>
              <a:defRPr/>
            </a:lvl1pPr>
            <a:lvl2pPr marL="530919" indent="-233087">
              <a:defRPr sz="2040"/>
            </a:lvl2pPr>
            <a:lvl3pPr marL="699259" indent="-168339">
              <a:tabLst/>
              <a:defRPr sz="2040"/>
            </a:lvl3pPr>
            <a:lvl4pPr marL="880549" indent="-181290">
              <a:defRPr/>
            </a:lvl4pPr>
            <a:lvl5pPr marL="1048888" indent="-16833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4"/>
            <a:ext cx="5504574" cy="2583015"/>
          </a:xfrm>
        </p:spPr>
        <p:txBody>
          <a:bodyPr>
            <a:spAutoFit/>
          </a:bodyPr>
          <a:lstStyle>
            <a:lvl1pPr marL="346394" indent="-346394">
              <a:spcBef>
                <a:spcPts val="1224"/>
              </a:spcBef>
              <a:buFont typeface="Wingdings" pitchFamily="2" charset="2"/>
              <a:buChar char=""/>
              <a:defRPr lang="en-US" sz="3672" kern="1200" spc="-72" baseline="0" dirty="0" smtClean="0">
                <a:gradFill>
                  <a:gsLst>
                    <a:gs pos="1250">
                      <a:schemeClr val="tx1"/>
                    </a:gs>
                    <a:gs pos="100000">
                      <a:schemeClr val="tx1"/>
                    </a:gs>
                  </a:gsLst>
                  <a:lin ang="5400000" scaled="0"/>
                </a:gradFill>
                <a:latin typeface="+mj-lt"/>
                <a:ea typeface="+mn-ea"/>
                <a:cs typeface="+mn-cs"/>
              </a:defRPr>
            </a:lvl1pPr>
            <a:lvl2pPr marL="647463" indent="-349629">
              <a:defRPr lang="en-US" sz="2040" kern="1200" spc="0" baseline="0" dirty="0" smtClean="0">
                <a:gradFill>
                  <a:gsLst>
                    <a:gs pos="1250">
                      <a:schemeClr val="tx1"/>
                    </a:gs>
                    <a:gs pos="100000">
                      <a:schemeClr val="tx1"/>
                    </a:gs>
                  </a:gsLst>
                  <a:lin ang="5400000" scaled="0"/>
                </a:gradFill>
                <a:latin typeface="+mn-lt"/>
                <a:ea typeface="+mn-ea"/>
                <a:cs typeface="+mn-cs"/>
              </a:defRPr>
            </a:lvl2pPr>
            <a:lvl3pPr marL="880549" indent="-349629">
              <a:defRPr lang="en-US" sz="2040" kern="1200" spc="0" baseline="0" dirty="0" smtClean="0">
                <a:gradFill>
                  <a:gsLst>
                    <a:gs pos="1250">
                      <a:schemeClr val="tx1"/>
                    </a:gs>
                    <a:gs pos="100000">
                      <a:schemeClr val="tx1"/>
                    </a:gs>
                  </a:gsLst>
                  <a:lin ang="5400000" scaled="0"/>
                </a:gradFill>
                <a:latin typeface="+mn-lt"/>
                <a:ea typeface="+mn-ea"/>
                <a:cs typeface="+mn-cs"/>
              </a:defRPr>
            </a:lvl3pPr>
            <a:lvl4pPr marL="1048888" indent="-349629">
              <a:defRPr lang="en-US" sz="2040" kern="1200" spc="0" baseline="0" dirty="0" smtClean="0">
                <a:gradFill>
                  <a:gsLst>
                    <a:gs pos="1250">
                      <a:schemeClr val="tx1"/>
                    </a:gs>
                    <a:gs pos="100000">
                      <a:schemeClr val="tx1"/>
                    </a:gs>
                  </a:gsLst>
                  <a:lin ang="5400000" scaled="0"/>
                </a:gradFill>
                <a:latin typeface="+mn-lt"/>
                <a:ea typeface="+mn-ea"/>
                <a:cs typeface="+mn-cs"/>
              </a:defRPr>
            </a:lvl4pPr>
            <a:lvl5pPr marL="1230178" indent="-349629">
              <a:defRPr lang="en-US" sz="2040" kern="1200" spc="0" baseline="0" dirty="0">
                <a:gradFill>
                  <a:gsLst>
                    <a:gs pos="1250">
                      <a:schemeClr val="tx1"/>
                    </a:gs>
                    <a:gs pos="100000">
                      <a:schemeClr val="tx1"/>
                    </a:gs>
                  </a:gsLst>
                  <a:lin ang="5400000" scaled="0"/>
                </a:gradFill>
                <a:latin typeface="+mn-lt"/>
                <a:ea typeface="+mn-ea"/>
                <a:cs typeface="+mn-cs"/>
              </a:defRPr>
            </a:lvl5pPr>
          </a:lstStyle>
          <a:p>
            <a:pPr marL="297833" marR="0" lvl="0"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7833" marR="0" lvl="1"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7833" marR="0" lvl="2"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7833" marR="0" lvl="3"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7833" marR="0" lvl="4"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7732868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6" y="233154"/>
            <a:ext cx="11375537" cy="77691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6" y="1476626"/>
            <a:ext cx="11375537"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3720248"/>
      </p:ext>
    </p:extLst>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522776"/>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4" name="Picture 3"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10890937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274" y="295274"/>
            <a:ext cx="11889564" cy="825501"/>
          </a:xfrm>
        </p:spPr>
        <p:txBody>
          <a:bodyPr/>
          <a:lstStyle>
            <a:lvl1pPr>
              <a:defRPr>
                <a:solidFill>
                  <a:schemeClr val="bg1"/>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72274"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12" name="Picture 11"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6" name="TextBox 15"/>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
        <p:nvSpPr>
          <p:cNvPr id="15" name="Slide Number Placeholder 5"/>
          <p:cNvSpPr txBox="1">
            <a:spLocks/>
          </p:cNvSpPr>
          <p:nvPr userDrawn="1"/>
        </p:nvSpPr>
        <p:spPr>
          <a:xfrm>
            <a:off x="11723017"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2</a:t>
            </a:r>
            <a:endParaRPr lang="en-US" sz="800" dirty="0">
              <a:solidFill>
                <a:srgbClr val="FFFFFF"/>
              </a:solidFill>
            </a:endParaRPr>
          </a:p>
        </p:txBody>
      </p:sp>
      <p:sp>
        <p:nvSpPr>
          <p:cNvPr id="17" name="TextBox 16"/>
          <p:cNvSpPr txBox="1"/>
          <p:nvPr userDrawn="1"/>
        </p:nvSpPr>
        <p:spPr>
          <a:xfrm>
            <a:off x="4041004" y="2224455"/>
            <a:ext cx="7223682" cy="1631216"/>
          </a:xfrm>
          <a:prstGeom prst="rect">
            <a:avLst/>
          </a:prstGeom>
          <a:noFill/>
        </p:spPr>
        <p:txBody>
          <a:bodyPr wrap="square" lIns="182880" tIns="146304" rIns="182880" bIns="146304" rtlCol="0">
            <a:spAutoFit/>
          </a:bodyPr>
          <a:lstStyle/>
          <a:p>
            <a:pPr>
              <a:lnSpc>
                <a:spcPct val="90000"/>
              </a:lnSpc>
            </a:pPr>
            <a:r>
              <a:rPr lang="en-US" sz="2400" dirty="0">
                <a:solidFill>
                  <a:srgbClr val="FFFFFF"/>
                </a:solidFill>
                <a:latin typeface="+mj-lt"/>
              </a:rPr>
              <a:t>Body </a:t>
            </a:r>
            <a:r>
              <a:rPr lang="en-US" sz="2400" dirty="0" err="1">
                <a:solidFill>
                  <a:srgbClr val="FFFFFF"/>
                </a:solidFill>
                <a:latin typeface="+mj-lt"/>
              </a:rPr>
              <a:t>magnimu</a:t>
            </a:r>
            <a:r>
              <a:rPr lang="en-US" sz="2400" dirty="0">
                <a:solidFill>
                  <a:srgbClr val="FFFFFF"/>
                </a:solidFill>
                <a:latin typeface="+mj-lt"/>
              </a:rPr>
              <a:t> </a:t>
            </a:r>
            <a:r>
              <a:rPr lang="en-US" sz="2400" dirty="0" err="1">
                <a:solidFill>
                  <a:srgbClr val="FFFFFF"/>
                </a:solidFill>
                <a:latin typeface="+mj-lt"/>
              </a:rPr>
              <a:t>sanducil</a:t>
            </a:r>
            <a:r>
              <a:rPr lang="en-US" sz="2400" dirty="0">
                <a:solidFill>
                  <a:srgbClr val="FFFFFF"/>
                </a:solidFill>
                <a:latin typeface="+mj-lt"/>
              </a:rPr>
              <a:t> et et </a:t>
            </a:r>
            <a:r>
              <a:rPr lang="en-US" sz="2400" dirty="0" err="1">
                <a:solidFill>
                  <a:srgbClr val="FFFFFF"/>
                </a:solidFill>
                <a:latin typeface="+mj-lt"/>
              </a:rPr>
              <a:t>quia</a:t>
            </a:r>
            <a:r>
              <a:rPr lang="en-US" sz="2400" dirty="0">
                <a:solidFill>
                  <a:srgbClr val="FFFFFF"/>
                </a:solidFill>
                <a:latin typeface="+mj-lt"/>
              </a:rPr>
              <a:t> </a:t>
            </a:r>
            <a:r>
              <a:rPr lang="en-US" sz="2400" dirty="0" err="1">
                <a:solidFill>
                  <a:srgbClr val="FFFFFF"/>
                </a:solidFill>
                <a:latin typeface="+mj-lt"/>
              </a:rPr>
              <a:t>volo</a:t>
            </a:r>
            <a:r>
              <a:rPr lang="en-US" sz="2400" dirty="0">
                <a:solidFill>
                  <a:srgbClr val="FFFFFF"/>
                </a:solidFill>
                <a:latin typeface="+mj-lt"/>
              </a:rPr>
              <a:t> </a:t>
            </a:r>
            <a:r>
              <a:rPr lang="en-US" sz="2400" dirty="0" err="1">
                <a:solidFill>
                  <a:srgbClr val="FFFFFF"/>
                </a:solidFill>
                <a:latin typeface="+mj-lt"/>
              </a:rPr>
              <a:t>exera</a:t>
            </a:r>
            <a:r>
              <a:rPr lang="en-US" sz="2400" dirty="0">
                <a:solidFill>
                  <a:srgbClr val="FFFFFF"/>
                </a:solidFill>
                <a:latin typeface="+mj-lt"/>
              </a:rPr>
              <a:t> </a:t>
            </a:r>
            <a:r>
              <a:rPr lang="en-US" sz="2400" dirty="0" err="1">
                <a:solidFill>
                  <a:srgbClr val="FFFFFF"/>
                </a:solidFill>
                <a:latin typeface="+mj-lt"/>
              </a:rPr>
              <a:t>venim</a:t>
            </a:r>
            <a:r>
              <a:rPr lang="en-US" sz="2400" dirty="0">
                <a:solidFill>
                  <a:srgbClr val="FFFFFF"/>
                </a:solidFill>
                <a:latin typeface="+mj-lt"/>
              </a:rPr>
              <a:t> </a:t>
            </a:r>
            <a:r>
              <a:rPr lang="en-US" sz="2400" dirty="0" err="1">
                <a:solidFill>
                  <a:srgbClr val="FFFFFF"/>
                </a:solidFill>
                <a:latin typeface="+mj-lt"/>
              </a:rPr>
              <a:t>os</a:t>
            </a:r>
            <a:r>
              <a:rPr lang="en-US" sz="2400" dirty="0">
                <a:solidFill>
                  <a:srgbClr val="FFFFFF"/>
                </a:solidFill>
                <a:latin typeface="+mj-lt"/>
              </a:rPr>
              <a:t> am </a:t>
            </a:r>
            <a:r>
              <a:rPr lang="en-US" sz="2400" dirty="0" err="1">
                <a:solidFill>
                  <a:srgbClr val="FFFFFF"/>
                </a:solidFill>
                <a:latin typeface="+mj-lt"/>
              </a:rPr>
              <a:t>duciderit</a:t>
            </a:r>
            <a:r>
              <a:rPr lang="en-US" sz="2400" dirty="0">
                <a:solidFill>
                  <a:srgbClr val="FFFFFF"/>
                </a:solidFill>
                <a:latin typeface="+mj-lt"/>
              </a:rPr>
              <a:t> </a:t>
            </a:r>
            <a:r>
              <a:rPr lang="en-US" sz="2400" dirty="0" err="1">
                <a:solidFill>
                  <a:srgbClr val="FFFFFF"/>
                </a:solidFill>
                <a:latin typeface="+mj-lt"/>
              </a:rPr>
              <a:t>aut</a:t>
            </a:r>
            <a:r>
              <a:rPr lang="en-US" sz="2400" dirty="0">
                <a:solidFill>
                  <a:srgbClr val="FFFFFF"/>
                </a:solidFill>
                <a:latin typeface="+mj-lt"/>
              </a:rPr>
              <a:t> </a:t>
            </a:r>
            <a:r>
              <a:rPr lang="en-US" sz="2400" dirty="0" err="1">
                <a:solidFill>
                  <a:srgbClr val="FFFFFF"/>
                </a:solidFill>
                <a:latin typeface="+mj-lt"/>
              </a:rPr>
              <a:t>odior</a:t>
            </a:r>
            <a:r>
              <a:rPr lang="en-US" sz="2400" dirty="0">
                <a:solidFill>
                  <a:srgbClr val="FFFFFF"/>
                </a:solidFill>
                <a:latin typeface="+mj-lt"/>
              </a:rPr>
              <a:t> </a:t>
            </a:r>
            <a:r>
              <a:rPr lang="en-US" sz="2400" dirty="0" err="1">
                <a:solidFill>
                  <a:srgbClr val="FFFFFF"/>
                </a:solidFill>
                <a:latin typeface="+mj-lt"/>
              </a:rPr>
              <a:t>sitati</a:t>
            </a:r>
            <a:r>
              <a:rPr lang="en-US" sz="2400" dirty="0">
                <a:solidFill>
                  <a:srgbClr val="FFFFFF"/>
                </a:solidFill>
                <a:latin typeface="+mj-lt"/>
              </a:rPr>
              <a:t> </a:t>
            </a:r>
            <a:r>
              <a:rPr lang="en-US" sz="2400" dirty="0" err="1">
                <a:solidFill>
                  <a:srgbClr val="FFFFFF"/>
                </a:solidFill>
                <a:latin typeface="+mj-lt"/>
              </a:rPr>
              <a:t>nulpa</a:t>
            </a:r>
            <a:r>
              <a:rPr lang="en-US" sz="2400" dirty="0">
                <a:solidFill>
                  <a:srgbClr val="FFFFFF"/>
                </a:solidFill>
                <a:latin typeface="+mj-lt"/>
              </a:rPr>
              <a:t> </a:t>
            </a:r>
            <a:r>
              <a:rPr lang="en-US" sz="2400" dirty="0" err="1">
                <a:solidFill>
                  <a:srgbClr val="FFFFFF"/>
                </a:solidFill>
                <a:latin typeface="+mj-lt"/>
              </a:rPr>
              <a:t>vo</a:t>
            </a:r>
            <a:r>
              <a:rPr lang="en-US" sz="2400" dirty="0">
                <a:solidFill>
                  <a:srgbClr val="FFFFFF"/>
                </a:solidFill>
                <a:latin typeface="+mj-lt"/>
              </a:rPr>
              <a:t> </a:t>
            </a:r>
            <a:r>
              <a:rPr lang="en-US" sz="2400" dirty="0" err="1">
                <a:solidFill>
                  <a:srgbClr val="FFFFFF"/>
                </a:solidFill>
                <a:latin typeface="+mj-lt"/>
              </a:rPr>
              <a:t>luptatur</a:t>
            </a:r>
            <a:r>
              <a:rPr lang="en-US" sz="2400" dirty="0">
                <a:solidFill>
                  <a:srgbClr val="FFFFFF"/>
                </a:solidFill>
                <a:latin typeface="+mj-lt"/>
              </a:rPr>
              <a:t> </a:t>
            </a:r>
            <a:r>
              <a:rPr lang="en-US" sz="2400" dirty="0" err="1">
                <a:solidFill>
                  <a:srgbClr val="FFFFFF"/>
                </a:solidFill>
                <a:latin typeface="+mj-lt"/>
              </a:rPr>
              <a:t>sunti</a:t>
            </a:r>
            <a:r>
              <a:rPr lang="en-US" sz="2400" dirty="0">
                <a:solidFill>
                  <a:srgbClr val="FFFFFF"/>
                </a:solidFill>
                <a:latin typeface="+mj-lt"/>
              </a:rPr>
              <a:t> sit </a:t>
            </a:r>
            <a:r>
              <a:rPr lang="en-US" sz="2400" dirty="0" err="1">
                <a:solidFill>
                  <a:srgbClr val="FFFFFF"/>
                </a:solidFill>
                <a:latin typeface="+mj-lt"/>
              </a:rPr>
              <a:t>voluptae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fugiatiscid</a:t>
            </a:r>
            <a:r>
              <a:rPr lang="en-US" sz="2400" dirty="0">
                <a:solidFill>
                  <a:srgbClr val="FFFFFF"/>
                </a:solidFill>
                <a:latin typeface="+mj-lt"/>
              </a:rPr>
              <a:t> qui al </a:t>
            </a:r>
            <a:r>
              <a:rPr lang="en-US" sz="2400" dirty="0" err="1">
                <a:solidFill>
                  <a:srgbClr val="FFFFFF"/>
                </a:solidFill>
                <a:latin typeface="+mj-lt"/>
              </a:rPr>
              <a:t>iquam</a:t>
            </a:r>
            <a:r>
              <a:rPr lang="en-US" sz="2400" dirty="0">
                <a:solidFill>
                  <a:srgbClr val="FFFFFF"/>
                </a:solidFill>
                <a:latin typeface="+mj-lt"/>
              </a:rPr>
              <a:t> </a:t>
            </a:r>
            <a:r>
              <a:rPr lang="en-US" sz="2400" dirty="0" err="1">
                <a:solidFill>
                  <a:srgbClr val="FFFFFF"/>
                </a:solidFill>
                <a:latin typeface="+mj-lt"/>
              </a:rPr>
              <a:t>sundit</a:t>
            </a:r>
            <a:r>
              <a:rPr lang="en-US" sz="2400" dirty="0">
                <a:solidFill>
                  <a:srgbClr val="FFFFFF"/>
                </a:solidFill>
                <a:latin typeface="+mj-lt"/>
              </a:rPr>
              <a:t> fugit </a:t>
            </a:r>
            <a:r>
              <a:rPr lang="en-US" sz="2400" dirty="0" err="1">
                <a:solidFill>
                  <a:srgbClr val="FFFFFF"/>
                </a:solidFill>
                <a:latin typeface="+mj-lt"/>
              </a:rPr>
              <a:t>labore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ipsantiumet</a:t>
            </a:r>
            <a:r>
              <a:rPr lang="en-US" sz="2400" dirty="0">
                <a:solidFill>
                  <a:srgbClr val="FFFFFF"/>
                </a:solidFill>
                <a:latin typeface="+mj-lt"/>
              </a:rPr>
              <a:t> </a:t>
            </a:r>
            <a:r>
              <a:rPr lang="en-US" sz="2400" dirty="0" err="1">
                <a:solidFill>
                  <a:srgbClr val="FFFFFF"/>
                </a:solidFill>
                <a:latin typeface="+mj-lt"/>
              </a:rPr>
              <a:t>ve</a:t>
            </a:r>
            <a:r>
              <a:rPr lang="en-US" sz="2400" dirty="0">
                <a:solidFill>
                  <a:srgbClr val="FFFFFF"/>
                </a:solidFill>
                <a:latin typeface="+mj-lt"/>
              </a:rPr>
              <a:t> </a:t>
            </a:r>
            <a:r>
              <a:rPr lang="en-US" sz="2400" dirty="0" err="1">
                <a:solidFill>
                  <a:srgbClr val="FFFFFF"/>
                </a:solidFill>
                <a:latin typeface="+mj-lt"/>
              </a:rPr>
              <a:t>nda</a:t>
            </a:r>
            <a:r>
              <a:rPr lang="en-US" sz="2400" dirty="0">
                <a:solidFill>
                  <a:srgbClr val="FFFFFF"/>
                </a:solidFill>
                <a:latin typeface="+mj-lt"/>
              </a:rPr>
              <a:t> </a:t>
            </a:r>
            <a:r>
              <a:rPr lang="en-US" sz="2400" dirty="0" err="1">
                <a:solidFill>
                  <a:srgbClr val="FFFFFF"/>
                </a:solidFill>
                <a:latin typeface="+mj-lt"/>
              </a:rPr>
              <a:t>que</a:t>
            </a:r>
            <a:r>
              <a:rPr lang="en-US" sz="2400" dirty="0">
                <a:solidFill>
                  <a:srgbClr val="FFFFFF"/>
                </a:solidFill>
                <a:latin typeface="+mj-lt"/>
              </a:rPr>
              <a:t> pa </a:t>
            </a:r>
            <a:r>
              <a:rPr lang="en-US" sz="2400" dirty="0" err="1">
                <a:solidFill>
                  <a:srgbClr val="FFFFFF"/>
                </a:solidFill>
                <a:latin typeface="+mj-lt"/>
              </a:rPr>
              <a:t>ipis</a:t>
            </a:r>
            <a:r>
              <a:rPr lang="en-US" sz="2400" dirty="0">
                <a:solidFill>
                  <a:srgbClr val="FFFFFF"/>
                </a:solidFill>
                <a:latin typeface="+mj-lt"/>
              </a:rPr>
              <a:t>.</a:t>
            </a:r>
            <a:endParaRPr lang="en-US" sz="2400" dirty="0" smtClean="0">
              <a:solidFill>
                <a:srgbClr val="FFFFFF"/>
              </a:solidFill>
              <a:latin typeface="+mj-lt"/>
            </a:endParaRPr>
          </a:p>
        </p:txBody>
      </p:sp>
      <p:sp>
        <p:nvSpPr>
          <p:cNvPr id="20" name="Text Placeholder 4"/>
          <p:cNvSpPr>
            <a:spLocks noGrp="1"/>
          </p:cNvSpPr>
          <p:nvPr userDrawn="1">
            <p:ph type="body" sz="quarter" idx="13"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FFFFFF"/>
                </a:solidFill>
                <a:latin typeface="+mj-lt"/>
              </a:defRPr>
            </a:lvl1pPr>
          </a:lstStyle>
          <a:p>
            <a:pPr lvl="0"/>
            <a:r>
              <a:rPr lang="en-US" dirty="0" smtClean="0"/>
              <a:t>Secondary title</a:t>
            </a:r>
          </a:p>
        </p:txBody>
      </p:sp>
    </p:spTree>
    <p:extLst>
      <p:ext uri="{BB962C8B-B14F-4D97-AF65-F5344CB8AC3E}">
        <p14:creationId xmlns:p14="http://schemas.microsoft.com/office/powerpoint/2010/main" val="455771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sp>
        <p:nvSpPr>
          <p:cNvPr id="14" name="Picture Placeholder 3"/>
          <p:cNvSpPr>
            <a:spLocks noGrp="1"/>
          </p:cNvSpPr>
          <p:nvPr>
            <p:ph type="pic" sz="quarter" idx="13" hasCustomPrompt="1"/>
          </p:nvPr>
        </p:nvSpPr>
        <p:spPr>
          <a:xfrm>
            <a:off x="4023701"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nvPr>
        </p:nvSpPr>
        <p:spPr>
          <a:xfrm>
            <a:off x="274638"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7" name="Picture 6"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1"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3</a:t>
            </a:r>
            <a:endParaRPr lang="en-US" sz="800" dirty="0">
              <a:solidFill>
                <a:srgbClr val="FFFFFF"/>
              </a:solidFill>
            </a:endParaRPr>
          </a:p>
        </p:txBody>
      </p:sp>
      <p:sp>
        <p:nvSpPr>
          <p:cNvPr id="15" name="Picture Placeholder 3"/>
          <p:cNvSpPr>
            <a:spLocks noGrp="1"/>
          </p:cNvSpPr>
          <p:nvPr userDrawn="1">
            <p:ph type="pic" sz="quarter" idx="14" hasCustomPrompt="1"/>
          </p:nvPr>
        </p:nvSpPr>
        <p:spPr>
          <a:xfrm>
            <a:off x="7772700"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userDrawn="1">
            <p:ph type="title" hasCustomPrompt="1"/>
          </p:nvPr>
        </p:nvSpPr>
        <p:spPr>
          <a:xfrm>
            <a:off x="272274" y="295274"/>
            <a:ext cx="11889564" cy="825501"/>
          </a:xfrm>
        </p:spPr>
        <p:txBody>
          <a:bodyPr/>
          <a:lstStyle>
            <a:lvl1pPr>
              <a:defRPr>
                <a:solidFill>
                  <a:srgbClr val="0054A6"/>
                </a:solidFill>
              </a:defRPr>
            </a:lvl1pPr>
          </a:lstStyle>
          <a:p>
            <a:r>
              <a:rPr lang="en-US" dirty="0" smtClean="0"/>
              <a:t>Slide title</a:t>
            </a:r>
            <a:endParaRPr lang="en-US" dirty="0"/>
          </a:p>
        </p:txBody>
      </p:sp>
      <p:sp>
        <p:nvSpPr>
          <p:cNvPr id="17" name="Text Placeholder 4"/>
          <p:cNvSpPr>
            <a:spLocks noGrp="1"/>
          </p:cNvSpPr>
          <p:nvPr userDrawn="1">
            <p:ph type="body" sz="quarter" idx="15"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Secondary title</a:t>
            </a:r>
          </a:p>
        </p:txBody>
      </p:sp>
      <p:sp>
        <p:nvSpPr>
          <p:cNvPr id="19" name="TextBox 1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22759261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029044"/>
            <a:ext cx="11889564" cy="2561915"/>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pic>
        <p:nvPicPr>
          <p:cNvPr id="4" name="Picture 3"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7"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4</a:t>
            </a:r>
            <a:endParaRPr lang="en-US" sz="800" dirty="0">
              <a:solidFill>
                <a:srgbClr val="FFFFFF"/>
              </a:solidFill>
            </a:endParaRPr>
          </a:p>
        </p:txBody>
      </p:sp>
      <p:sp>
        <p:nvSpPr>
          <p:cNvPr id="9" name="TextBox 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35463975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361286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23182" y="2950297"/>
            <a:ext cx="11456577" cy="1456121"/>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523181" y="4429866"/>
            <a:ext cx="7666298" cy="649454"/>
          </a:xfrm>
        </p:spPr>
        <p:txBody>
          <a:bodyPr/>
          <a:lstStyle>
            <a:lvl1pPr marL="0" indent="0">
              <a:buNone/>
              <a:defRPr lang="en-US" sz="3264" kern="1200" spc="-102" baseline="0" dirty="0">
                <a:solidFill>
                  <a:schemeClr val="bg1">
                    <a:alpha val="99000"/>
                  </a:schemeClr>
                </a:solidFill>
                <a:latin typeface="+mj-lt"/>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4" name="Picture 3"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45572" y="6491355"/>
            <a:ext cx="1628072" cy="273708"/>
          </a:xfrm>
          <a:prstGeom prst="rect">
            <a:avLst/>
          </a:prstGeom>
          <a:noFill/>
          <a:ln>
            <a:noFill/>
          </a:ln>
        </p:spPr>
      </p:pic>
    </p:spTree>
    <p:extLst>
      <p:ext uri="{BB962C8B-B14F-4D97-AF65-F5344CB8AC3E}">
        <p14:creationId xmlns:p14="http://schemas.microsoft.com/office/powerpoint/2010/main" val="8678171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2"/>
            <a:ext cx="11375537" cy="621530"/>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29662" y="1476622"/>
            <a:ext cx="11375535" cy="2092881"/>
          </a:xfrm>
        </p:spPr>
        <p:txBody>
          <a:bodyPr>
            <a:spAutoFit/>
          </a:bodyPr>
          <a:lstStyle>
            <a:lvl1pPr marL="469548" indent="-469548">
              <a:buFont typeface="Arial" pitchFamily="34" charset="0"/>
              <a:buChar char="•"/>
              <a:defRPr/>
            </a:lvl1pPr>
            <a:lvl2pPr marL="872712" indent="-403164">
              <a:buFont typeface="Arial" pitchFamily="34" charset="0"/>
              <a:buChar char="•"/>
              <a:defRPr/>
            </a:lvl2pPr>
            <a:lvl3pPr marL="1283971" indent="-411260">
              <a:buFont typeface="Arial" pitchFamily="34" charset="0"/>
              <a:buChar char="•"/>
              <a:defRPr/>
            </a:lvl3pPr>
            <a:lvl4pPr marL="1636942" indent="-352970">
              <a:buFont typeface="Arial" pitchFamily="34" charset="0"/>
              <a:buChar char="•"/>
              <a:defRPr/>
            </a:lvl4pPr>
            <a:lvl5pPr marL="1980198" indent="-34325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69142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11" name="Content Placeholder 12"/>
          <p:cNvSpPr>
            <a:spLocks noGrp="1"/>
          </p:cNvSpPr>
          <p:nvPr>
            <p:ph sz="quarter" idx="10" hasCustomPrompt="1"/>
          </p:nvPr>
        </p:nvSpPr>
        <p:spPr>
          <a:xfrm>
            <a:off x="636937" y="1832825"/>
            <a:ext cx="8910649" cy="3109697"/>
          </a:xfrm>
        </p:spPr>
        <p:txBody>
          <a:bodyPr/>
          <a:lstStyle>
            <a:lvl1pPr marL="0" indent="0">
              <a:buNone/>
              <a:tabLst>
                <a:tab pos="7756671" algn="l"/>
              </a:tabLst>
              <a:defRPr sz="4080" baseline="0"/>
            </a:lvl1pPr>
            <a:lvl2pPr marL="0" indent="0">
              <a:buNone/>
              <a:tabLst>
                <a:tab pos="7756671" algn="l"/>
              </a:tabLst>
              <a:defRPr sz="2040">
                <a:latin typeface="+mn-lt"/>
              </a:defRPr>
            </a:lvl2pPr>
            <a:lvl3pPr marL="0" indent="0">
              <a:buNone/>
              <a:tabLst>
                <a:tab pos="7754558" algn="l"/>
              </a:tabLst>
              <a:defRPr sz="2040" baseline="0">
                <a:latin typeface="+mn-lt"/>
              </a:defRPr>
            </a:lvl3pPr>
            <a:lvl4pPr marL="308715" indent="-308715">
              <a:defRPr/>
            </a:lvl4pPr>
            <a:lvl5pPr marL="626064" indent="-317350" defTabSz="310873">
              <a:tabLst/>
              <a:defRPr/>
            </a:lvl5pPr>
            <a:lvl6pPr marL="934779" indent="-308715" defTabSz="313033">
              <a:defRPr/>
            </a:lvl6pPr>
          </a:lstStyle>
          <a:p>
            <a:pPr lvl="0"/>
            <a:r>
              <a:rPr lang="en-US" dirty="0" smtClean="0"/>
              <a:t>Topic	xx</a:t>
            </a:r>
          </a:p>
          <a:p>
            <a:pPr lvl="2"/>
            <a:r>
              <a:rPr lang="en-US" dirty="0" smtClean="0"/>
              <a:t>Subtopic</a:t>
            </a:r>
          </a:p>
          <a:p>
            <a:pPr lvl="3"/>
            <a:r>
              <a:rPr lang="en-US" dirty="0" smtClean="0"/>
              <a:t>Subtopic Info</a:t>
            </a:r>
          </a:p>
          <a:p>
            <a:pPr lvl="4"/>
            <a:r>
              <a:rPr lang="en-US" dirty="0" smtClean="0"/>
              <a:t>Level 4</a:t>
            </a:r>
          </a:p>
          <a:p>
            <a:pPr lvl="5"/>
            <a:r>
              <a:rPr lang="en-US" dirty="0" smtClean="0"/>
              <a:t>Level 5</a:t>
            </a:r>
          </a:p>
          <a:p>
            <a:pPr lvl="0"/>
            <a:r>
              <a:rPr lang="en-US" dirty="0" smtClean="0"/>
              <a:t>Topic	xx</a:t>
            </a:r>
          </a:p>
          <a:p>
            <a:pPr lvl="2"/>
            <a:r>
              <a:rPr lang="en-US" dirty="0" smtClean="0"/>
              <a:t>Subtopic	xx</a:t>
            </a:r>
          </a:p>
        </p:txBody>
      </p:sp>
      <p:sp>
        <p:nvSpPr>
          <p:cNvPr id="12" name="Rectangle 11"/>
          <p:cNvSpPr/>
          <p:nvPr userDrawn="1"/>
        </p:nvSpPr>
        <p:spPr bwMode="auto">
          <a:xfrm>
            <a:off x="9646904" y="1832826"/>
            <a:ext cx="2152634" cy="214369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3" tIns="46637" rIns="46637" bIns="93273" numCol="1" spcCol="0" rtlCol="0" fromWordArt="0" anchor="b" anchorCtr="0" forceAA="0" compatLnSpc="1">
            <a:prstTxWarp prst="textNoShape">
              <a:avLst/>
            </a:prstTxWarp>
            <a:noAutofit/>
          </a:bodyPr>
          <a:lstStyle/>
          <a:p>
            <a:pPr algn="ctr" defTabSz="932437" fontAlgn="base">
              <a:spcBef>
                <a:spcPct val="0"/>
              </a:spcBef>
              <a:spcAft>
                <a:spcPct val="0"/>
              </a:spcAft>
            </a:pPr>
            <a:endParaRPr lang="en-US" sz="2448" spc="-52"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075" name="Picture 3" descr="C:\Temp\Agenda.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389626" y="2268491"/>
            <a:ext cx="654890" cy="130221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userDrawn="1"/>
        </p:nvSpPr>
        <p:spPr>
          <a:xfrm>
            <a:off x="9765706" y="3616170"/>
            <a:ext cx="835165" cy="293029"/>
          </a:xfrm>
          <a:prstGeom prst="rect">
            <a:avLst/>
          </a:prstGeom>
          <a:noFill/>
        </p:spPr>
        <p:txBody>
          <a:bodyPr wrap="none" lIns="0" tIns="0" rIns="0" bIns="0" rtlCol="0">
            <a:spAutoFit/>
          </a:bodyPr>
          <a:lstStyle/>
          <a:p>
            <a:r>
              <a:rPr lang="en-US" sz="1904" dirty="0" smtClean="0">
                <a:solidFill>
                  <a:schemeClr val="bg1"/>
                </a:solidFill>
                <a:latin typeface="+mn-lt"/>
              </a:rPr>
              <a:t>Agenda</a:t>
            </a:r>
          </a:p>
        </p:txBody>
      </p:sp>
    </p:spTree>
    <p:extLst>
      <p:ext uri="{BB962C8B-B14F-4D97-AF65-F5344CB8AC3E}">
        <p14:creationId xmlns:p14="http://schemas.microsoft.com/office/powerpoint/2010/main" val="2041367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3.70409E-6 -1.11111E-6 L 3.70409E-6 -0.05393 " pathEditMode="relative" rAng="0" ptsTypes="AA">
                                      <p:cBhvr>
                                        <p:cTn id="6" dur="500" fill="hold"/>
                                        <p:tgtEl>
                                          <p:spTgt spid="3075"/>
                                        </p:tgtEl>
                                        <p:attrNameLst>
                                          <p:attrName>ppt_x</p:attrName>
                                          <p:attrName>ppt_y</p:attrName>
                                        </p:attrNameLst>
                                      </p:cBhvr>
                                      <p:rCtr x="0" y="-2708"/>
                                    </p:animMotion>
                                  </p:childTnLst>
                                </p:cTn>
                              </p:par>
                              <p:par>
                                <p:cTn id="7" presetID="1" presetClass="entr" presetSubtype="0" fill="hold" grpId="0" nodeType="withEffect">
                                  <p:stCondLst>
                                    <p:cond delay="500"/>
                                  </p:stCondLst>
                                  <p:childTnLst>
                                    <p:set>
                                      <p:cBhvr>
                                        <p:cTn id="8" dur="1" fill="hold">
                                          <p:stCondLst>
                                            <p:cond delay="0"/>
                                          </p:stCondLst>
                                        </p:cTn>
                                        <p:tgtEl>
                                          <p:spTgt spid="14"/>
                                        </p:tgtEl>
                                        <p:attrNameLst>
                                          <p:attrName>style.visibility</p:attrName>
                                        </p:attrNameLst>
                                      </p:cBhvr>
                                      <p:to>
                                        <p:strVal val="visible"/>
                                      </p:to>
                                    </p:set>
                                  </p:childTnLst>
                                </p:cTn>
                              </p:par>
                              <p:par>
                                <p:cTn id="9" presetID="42" presetClass="path" presetSubtype="0" accel="50000" decel="50000" fill="hold" grpId="1" nodeType="withEffect">
                                  <p:stCondLst>
                                    <p:cond delay="500"/>
                                  </p:stCondLst>
                                  <p:childTnLst>
                                    <p:animMotion origin="layout" path="M -4.17296E-6 2.96296E-6 L -4.17296E-6 0.04722 " pathEditMode="relative" rAng="0" ptsTypes="AA">
                                      <p:cBhvr>
                                        <p:cTn id="10" dur="500" spd="-100000" fill="hold"/>
                                        <p:tgtEl>
                                          <p:spTgt spid="14"/>
                                        </p:tgtEl>
                                        <p:attrNameLst>
                                          <p:attrName>ppt_x</p:attrName>
                                          <p:attrName>ppt_y</p:attrName>
                                        </p:attrNameLst>
                                      </p:cBhvr>
                                      <p:rCtr x="0" y="23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0813" y="6397116"/>
            <a:ext cx="2490221" cy="597409"/>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97" r:id="rId2"/>
    <p:sldLayoutId id="2147484194" r:id="rId3"/>
    <p:sldLayoutId id="2147484195" r:id="rId4"/>
    <p:sldLayoutId id="2147484196" r:id="rId5"/>
    <p:sldLayoutId id="2147484200" r:id="rId6"/>
    <p:sldLayoutId id="2147484205" r:id="rId7"/>
    <p:sldLayoutId id="2147484207" r:id="rId8"/>
    <p:sldLayoutId id="2147484208" r:id="rId9"/>
    <p:sldLayoutId id="2147484209" r:id="rId10"/>
    <p:sldLayoutId id="2147484211" r:id="rId11"/>
    <p:sldLayoutId id="2147484212" r:id="rId12"/>
    <p:sldLayoutId id="2147484213" r:id="rId13"/>
  </p:sldLayoutIdLst>
  <p:transition>
    <p:fade/>
  </p:transition>
  <p:timing>
    <p:tnLst>
      <p:par>
        <p:cTn id="1" dur="indefinite" restart="never" nodeType="tmRoot"/>
      </p:par>
    </p:tnLst>
  </p:timing>
  <p:hf sldNum="0"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16.png"/><Relationship Id="rId7"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jpg"/><Relationship Id="rId4" Type="http://schemas.openxmlformats.org/officeDocument/2006/relationships/image" Target="../media/image20.png"/><Relationship Id="rId9" Type="http://schemas.openxmlformats.org/officeDocument/2006/relationships/image" Target="../media/image30.jpe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8" Type="http://schemas.openxmlformats.org/officeDocument/2006/relationships/hyperlink" Target="https://mongolab.com/" TargetMode="External"/><Relationship Id="rId3" Type="http://schemas.openxmlformats.org/officeDocument/2006/relationships/hyperlink" Target="http://www.windowsazure.com/" TargetMode="External"/><Relationship Id="rId7" Type="http://schemas.openxmlformats.org/officeDocument/2006/relationships/hyperlink" Target="http://static.springsource.org/spring-data/data-mongodb/docs/current/reference/html/"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http://code.google.com/p/memcached-session-manager/" TargetMode="External"/><Relationship Id="rId5" Type="http://schemas.openxmlformats.org/officeDocument/2006/relationships/hyperlink" Target="http://msdn.microsoft.com/en-us/library/windowsazure/hh694271.aspx" TargetMode="External"/><Relationship Id="rId10" Type="http://schemas.openxmlformats.org/officeDocument/2006/relationships/hyperlink" Target="https://github.com/JMayrbaeurl/azure-web" TargetMode="External"/><Relationship Id="rId4" Type="http://schemas.openxmlformats.org/officeDocument/2006/relationships/hyperlink" Target="https://github.com/WindowsAzure/azure-sdk-for-java" TargetMode="External"/><Relationship Id="rId9" Type="http://schemas.openxmlformats.org/officeDocument/2006/relationships/hyperlink" Target="https://github.com/JMayrbaeurl/GotoZurich2013JavaOnAzureSampl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30.jpeg"/><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9" y="4684712"/>
            <a:ext cx="4572013" cy="1830388"/>
          </a:xfrm>
        </p:spPr>
        <p:txBody>
          <a:bodyPr/>
          <a:lstStyle/>
          <a:p>
            <a:r>
              <a:rPr lang="en-US" sz="2800" dirty="0" smtClean="0">
                <a:solidFill>
                  <a:schemeClr val="bg1"/>
                </a:solidFill>
              </a:rPr>
              <a:t>Mario Szpuszta</a:t>
            </a:r>
          </a:p>
          <a:p>
            <a:r>
              <a:rPr lang="en-US" sz="2400" dirty="0" smtClean="0">
                <a:solidFill>
                  <a:schemeClr val="bg1"/>
                </a:solidFill>
              </a:rPr>
              <a:t>Technical Evangelist</a:t>
            </a:r>
          </a:p>
          <a:p>
            <a:r>
              <a:rPr lang="en-US" sz="1800" dirty="0" smtClean="0">
                <a:solidFill>
                  <a:schemeClr val="bg1"/>
                </a:solidFill>
              </a:rPr>
              <a:t>Windows Azure ISV Incubation</a:t>
            </a:r>
          </a:p>
          <a:p>
            <a:r>
              <a:rPr lang="de-AT" sz="1800" dirty="0" smtClean="0">
                <a:solidFill>
                  <a:schemeClr val="bg1"/>
                </a:solidFill>
              </a:rPr>
              <a:t>Microsoft Corp</a:t>
            </a:r>
            <a:r>
              <a:rPr lang="de-AT" sz="2400" dirty="0" smtClean="0">
                <a:solidFill>
                  <a:schemeClr val="bg1"/>
                </a:solidFill>
              </a:rPr>
              <a:t>.</a:t>
            </a:r>
            <a:endParaRPr lang="en-US" sz="2400" dirty="0" smtClean="0">
              <a:solidFill>
                <a:schemeClr val="bg1"/>
              </a:solidFill>
            </a:endParaRPr>
          </a:p>
        </p:txBody>
      </p:sp>
      <p:sp>
        <p:nvSpPr>
          <p:cNvPr id="3" name="Title 2"/>
          <p:cNvSpPr>
            <a:spLocks noGrp="1"/>
          </p:cNvSpPr>
          <p:nvPr>
            <p:ph type="title"/>
          </p:nvPr>
        </p:nvSpPr>
        <p:spPr>
          <a:xfrm>
            <a:off x="274637" y="2938494"/>
            <a:ext cx="10881305" cy="1837298"/>
          </a:xfrm>
        </p:spPr>
        <p:txBody>
          <a:bodyPr/>
          <a:lstStyle/>
          <a:p>
            <a:r>
              <a:rPr lang="de-AT" dirty="0" smtClean="0">
                <a:solidFill>
                  <a:schemeClr val="bg1"/>
                </a:solidFill>
              </a:rPr>
              <a:t>Windows Azure, Java </a:t>
            </a:r>
            <a:r>
              <a:rPr lang="de-AT" dirty="0" err="1" smtClean="0">
                <a:solidFill>
                  <a:schemeClr val="bg1"/>
                </a:solidFill>
              </a:rPr>
              <a:t>and</a:t>
            </a:r>
            <a:r>
              <a:rPr lang="de-AT" dirty="0" smtClean="0">
                <a:solidFill>
                  <a:schemeClr val="bg1"/>
                </a:solidFill>
              </a:rPr>
              <a:t> </a:t>
            </a:r>
            <a:r>
              <a:rPr lang="de-AT" dirty="0" err="1" smtClean="0">
                <a:solidFill>
                  <a:schemeClr val="bg1"/>
                </a:solidFill>
              </a:rPr>
              <a:t>NoSQL</a:t>
            </a:r>
            <a:endParaRPr lang="en-US" dirty="0">
              <a:solidFill>
                <a:schemeClr val="bg1"/>
              </a:solidFill>
            </a:endParaRPr>
          </a:p>
        </p:txBody>
      </p:sp>
      <p:sp>
        <p:nvSpPr>
          <p:cNvPr id="4" name="Text Placeholder 3"/>
          <p:cNvSpPr>
            <a:spLocks noGrp="1"/>
          </p:cNvSpPr>
          <p:nvPr>
            <p:ph type="body" sz="quarter" idx="13"/>
          </p:nvPr>
        </p:nvSpPr>
        <p:spPr/>
        <p:txBody>
          <a:bodyPr/>
          <a:lstStyle/>
          <a:p>
            <a:r>
              <a:rPr lang="en-US" dirty="0" smtClean="0">
                <a:solidFill>
                  <a:schemeClr val="bg1"/>
                </a:solidFill>
              </a:rPr>
              <a:t>Developing Professional Solutions with</a:t>
            </a:r>
            <a:endParaRPr lang="en-US" dirty="0">
              <a:solidFill>
                <a:schemeClr val="bg1"/>
              </a:solidFill>
            </a:endParaRPr>
          </a:p>
        </p:txBody>
      </p:sp>
      <p:sp>
        <p:nvSpPr>
          <p:cNvPr id="5" name="Text Placeholder 1"/>
          <p:cNvSpPr txBox="1">
            <a:spLocks/>
          </p:cNvSpPr>
          <p:nvPr/>
        </p:nvSpPr>
        <p:spPr>
          <a:xfrm>
            <a:off x="5120969" y="4684712"/>
            <a:ext cx="4572013"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solidFill>
                  <a:srgbClr val="0054A6"/>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solidFill>
                  <a:schemeClr val="bg1"/>
                </a:solidFill>
              </a:rPr>
              <a:t>Jürgen Mayrbäurl</a:t>
            </a:r>
          </a:p>
          <a:p>
            <a:r>
              <a:rPr lang="en-US" sz="2400" dirty="0" smtClean="0">
                <a:solidFill>
                  <a:schemeClr val="bg1"/>
                </a:solidFill>
              </a:rPr>
              <a:t>Principal Technical Evangelist</a:t>
            </a:r>
          </a:p>
          <a:p>
            <a:r>
              <a:rPr lang="en-US" sz="1800" dirty="0" smtClean="0">
                <a:solidFill>
                  <a:schemeClr val="bg1"/>
                </a:solidFill>
              </a:rPr>
              <a:t>Developer &amp; Platform Evangelism</a:t>
            </a:r>
          </a:p>
          <a:p>
            <a:r>
              <a:rPr lang="de-AT" sz="1800" dirty="0" smtClean="0">
                <a:solidFill>
                  <a:schemeClr val="bg1"/>
                </a:solidFill>
              </a:rPr>
              <a:t>Microsoft Austria</a:t>
            </a:r>
            <a:endParaRPr lang="en-US" sz="1800" dirty="0" smtClean="0">
              <a:solidFill>
                <a:schemeClr val="bg1"/>
              </a:solidFill>
            </a:endParaRPr>
          </a:p>
        </p:txBody>
      </p:sp>
    </p:spTree>
    <p:extLst>
      <p:ext uri="{BB962C8B-B14F-4D97-AF65-F5344CB8AC3E}">
        <p14:creationId xmlns:p14="http://schemas.microsoft.com/office/powerpoint/2010/main" val="284713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3</a:t>
            </a:r>
            <a:r>
              <a:rPr lang="en-US" baseline="30000" dirty="0" smtClean="0"/>
              <a:t>rd</a:t>
            </a:r>
            <a:r>
              <a:rPr lang="en-US" dirty="0" smtClean="0"/>
              <a:t>-Party</a:t>
            </a:r>
            <a:br>
              <a:rPr lang="en-US" dirty="0" smtClean="0"/>
            </a:br>
            <a:r>
              <a:rPr lang="en-US" dirty="0" smtClean="0"/>
              <a:t>Building Blocks</a:t>
            </a:r>
            <a:br>
              <a:rPr lang="en-US" dirty="0" smtClean="0"/>
            </a:br>
            <a:r>
              <a:rPr lang="en-US" sz="3600" dirty="0" smtClean="0"/>
              <a:t>(some examples)</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MongoLabs</a:t>
              </a:r>
              <a:r>
                <a:rPr lang="en-US" sz="1428" dirty="0" smtClean="0">
                  <a:gradFill>
                    <a:gsLst>
                      <a:gs pos="0">
                        <a:srgbClr val="FFFFFF"/>
                      </a:gs>
                      <a:gs pos="100000">
                        <a:srgbClr val="FFFFFF"/>
                      </a:gs>
                    </a:gsLst>
                    <a:lin ang="5400000" scaled="0"/>
                  </a:gradFill>
                </a:rPr>
                <a:t> (</a:t>
              </a:r>
              <a:r>
                <a:rPr lang="en-US" sz="1428" dirty="0" err="1" smtClean="0">
                  <a:gradFill>
                    <a:gsLst>
                      <a:gs pos="0">
                        <a:srgbClr val="FFFFFF"/>
                      </a:gs>
                      <a:gs pos="100000">
                        <a:srgbClr val="FFFFFF"/>
                      </a:gs>
                    </a:gsLst>
                    <a:lin ang="5400000" scaled="0"/>
                  </a:gradFill>
                </a:rPr>
                <a:t>MongoDB</a:t>
              </a:r>
              <a:r>
                <a:rPr lang="en-US" sz="1428" dirty="0" smtClean="0">
                  <a:gradFill>
                    <a:gsLst>
                      <a:gs pos="0">
                        <a:srgbClr val="FFFFFF"/>
                      </a:gs>
                      <a:gs pos="100000">
                        <a:srgbClr val="FFFFFF"/>
                      </a:gs>
                    </a:gsLst>
                    <a:lin ang="5400000" scaled="0"/>
                  </a:gradFill>
                </a:rPr>
                <a:t>)</a:t>
              </a:r>
              <a:endParaRPr lang="en-US" sz="1428" dirty="0">
                <a:gradFill>
                  <a:gsLst>
                    <a:gs pos="0">
                      <a:srgbClr val="FFFFFF"/>
                    </a:gs>
                    <a:gs pos="100000">
                      <a:srgbClr val="FFFFFF"/>
                    </a:gs>
                  </a:gsLst>
                  <a:lin ang="5400000" scaled="0"/>
                </a:gradFill>
              </a:endParaRP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Many others…</a:t>
              </a:r>
              <a:endParaRPr lang="en-US" sz="1428" dirty="0">
                <a:gradFill>
                  <a:gsLst>
                    <a:gs pos="0">
                      <a:srgbClr val="FFFFFF"/>
                    </a:gs>
                    <a:gs pos="100000">
                      <a:srgbClr val="FFFFFF"/>
                    </a:gs>
                  </a:gsLst>
                  <a:lin ang="5400000" scaled="0"/>
                </a:gradFill>
              </a:endParaRP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AppDynamics</a:t>
              </a:r>
              <a:endParaRPr lang="en-US" sz="1428" dirty="0">
                <a:gradFill>
                  <a:gsLst>
                    <a:gs pos="0">
                      <a:srgbClr val="FFFFFF"/>
                    </a:gs>
                    <a:gs pos="100000">
                      <a:srgbClr val="FFFFFF"/>
                    </a:gs>
                  </a:gsLst>
                  <a:lin ang="5400000" scaled="0"/>
                </a:gradFill>
              </a:endParaRP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Akamai CDN</a:t>
              </a:r>
              <a:endParaRPr lang="en-US" sz="1428" dirty="0">
                <a:gradFill>
                  <a:gsLst>
                    <a:gs pos="0">
                      <a:srgbClr val="FFFFFF"/>
                    </a:gs>
                    <a:gs pos="100000">
                      <a:srgbClr val="FFFFFF"/>
                    </a:gs>
                  </a:gsLst>
                  <a:lin ang="5400000" scaled="0"/>
                </a:gradFill>
              </a:endParaRP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de-AT" sz="1428" dirty="0" err="1" smtClean="0">
                  <a:gradFill>
                    <a:gsLst>
                      <a:gs pos="0">
                        <a:srgbClr val="FFFFFF"/>
                      </a:gs>
                      <a:gs pos="100000">
                        <a:srgbClr val="FFFFFF"/>
                      </a:gs>
                    </a:gsLst>
                    <a:lin ang="5400000" scaled="0"/>
                  </a:gradFill>
                </a:rPr>
                <a:t>ClearDB</a:t>
              </a:r>
              <a:r>
                <a:rPr lang="de-AT" sz="1428" dirty="0" smtClean="0">
                  <a:gradFill>
                    <a:gsLst>
                      <a:gs pos="0">
                        <a:srgbClr val="FFFFFF"/>
                      </a:gs>
                      <a:gs pos="100000">
                        <a:srgbClr val="FFFFFF"/>
                      </a:gs>
                    </a:gsLst>
                    <a:lin ang="5400000" scaled="0"/>
                  </a:gradFill>
                </a:rPr>
                <a:t> (MySQL)</a:t>
              </a:r>
              <a:endParaRPr lang="en-US" sz="1428" dirty="0">
                <a:gradFill>
                  <a:gsLst>
                    <a:gs pos="0">
                      <a:srgbClr val="FFFFFF"/>
                    </a:gs>
                    <a:gs pos="100000">
                      <a:srgbClr val="FFFFFF"/>
                    </a:gs>
                  </a:gsLst>
                  <a:lin ang="5400000" scaled="0"/>
                </a:gradFill>
              </a:endParaRP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Partner</a:t>
              </a:r>
              <a:br>
                <a:rPr lang="en-US" sz="1428" dirty="0" smtClean="0">
                  <a:gradFill>
                    <a:gsLst>
                      <a:gs pos="0">
                        <a:srgbClr val="FFFFFF"/>
                      </a:gs>
                      <a:gs pos="100000">
                        <a:srgbClr val="FFFFFF"/>
                      </a:gs>
                    </a:gsLst>
                    <a:lin ang="5400000" scaled="0"/>
                  </a:gradFill>
                </a:rPr>
              </a:br>
              <a:r>
                <a:rPr lang="en-US" sz="1428" dirty="0" smtClean="0">
                  <a:gradFill>
                    <a:gsLst>
                      <a:gs pos="0">
                        <a:srgbClr val="FFFFFF"/>
                      </a:gs>
                      <a:gs pos="100000">
                        <a:srgbClr val="FFFFFF"/>
                      </a:gs>
                    </a:gsLst>
                    <a:lin ang="5400000" scaled="0"/>
                  </a:gradFill>
                </a:rPr>
                <a:t>Media Encoders</a:t>
              </a:r>
              <a:endParaRPr lang="en-US" sz="1428" dirty="0">
                <a:gradFill>
                  <a:gsLst>
                    <a:gs pos="0">
                      <a:srgbClr val="FFFFFF"/>
                    </a:gs>
                    <a:gs pos="100000">
                      <a:srgbClr val="FFFFFF"/>
                    </a:gs>
                  </a:gsLst>
                  <a:lin ang="5400000" scaled="0"/>
                </a:gradFill>
              </a:endParaRPr>
            </a:p>
          </p:txBody>
        </p:sp>
        <p:pic>
          <p:nvPicPr>
            <p:cNvPr id="1032"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0" name="Group 29"/>
          <p:cNvGrpSpPr/>
          <p:nvPr/>
        </p:nvGrpSpPr>
        <p:grpSpPr>
          <a:xfrm>
            <a:off x="7815086" y="4401746"/>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Akamai</a:t>
              </a:r>
              <a:endParaRPr lang="en-US" sz="1428" dirty="0">
                <a:gradFill>
                  <a:gsLst>
                    <a:gs pos="0">
                      <a:srgbClr val="FFFFFF"/>
                    </a:gs>
                    <a:gs pos="100000">
                      <a:srgbClr val="FFFFFF"/>
                    </a:gs>
                  </a:gsLst>
                  <a:lin ang="5400000" scaled="0"/>
                </a:gradFill>
              </a:endParaRPr>
            </a:p>
          </p:txBody>
        </p:sp>
        <p:pic>
          <p:nvPicPr>
            <p:cNvPr id="33"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9" name="Group 35"/>
          <p:cNvGrpSpPr/>
          <p:nvPr/>
        </p:nvGrpSpPr>
        <p:grpSpPr>
          <a:xfrm>
            <a:off x="7815086" y="621379"/>
            <a:ext cx="1934313" cy="1807931"/>
            <a:chOff x="3671322" y="4341709"/>
            <a:chExt cx="1896557" cy="1772642"/>
          </a:xfrm>
        </p:grpSpPr>
        <p:sp>
          <p:nvSpPr>
            <p:cNvPr id="40"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MetricsHub</a:t>
              </a:r>
              <a:endParaRPr lang="en-US" sz="1428" dirty="0">
                <a:gradFill>
                  <a:gsLst>
                    <a:gs pos="0">
                      <a:srgbClr val="FFFFFF"/>
                    </a:gs>
                    <a:gs pos="100000">
                      <a:srgbClr val="FFFFFF"/>
                    </a:gs>
                  </a:gsLst>
                  <a:lin ang="5400000" scaled="0"/>
                </a:gradFill>
              </a:endParaRPr>
            </a:p>
          </p:txBody>
        </p:sp>
        <p:pic>
          <p:nvPicPr>
            <p:cNvPr id="41"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2" name="Group 35"/>
          <p:cNvGrpSpPr/>
          <p:nvPr/>
        </p:nvGrpSpPr>
        <p:grpSpPr>
          <a:xfrm>
            <a:off x="7815086" y="2517095"/>
            <a:ext cx="1934313" cy="1807931"/>
            <a:chOff x="3671322" y="4341709"/>
            <a:chExt cx="1896557" cy="1772642"/>
          </a:xfrm>
        </p:grpSpPr>
        <p:sp>
          <p:nvSpPr>
            <p:cNvPr id="43"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Paraleap</a:t>
              </a:r>
              <a:endParaRPr lang="en-US" sz="1428" dirty="0">
                <a:gradFill>
                  <a:gsLst>
                    <a:gs pos="0">
                      <a:srgbClr val="FFFFFF"/>
                    </a:gs>
                    <a:gs pos="100000">
                      <a:srgbClr val="FFFFFF"/>
                    </a:gs>
                  </a:gsLst>
                  <a:lin ang="5400000" scaled="0"/>
                </a:gradFill>
              </a:endParaRPr>
            </a:p>
          </p:txBody>
        </p:sp>
        <p:pic>
          <p:nvPicPr>
            <p:cNvPr id="44"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5" name="Group 35"/>
          <p:cNvGrpSpPr/>
          <p:nvPr/>
        </p:nvGrpSpPr>
        <p:grpSpPr>
          <a:xfrm>
            <a:off x="9834407" y="2517094"/>
            <a:ext cx="1934313" cy="1807931"/>
            <a:chOff x="3671322" y="4341709"/>
            <a:chExt cx="1896557" cy="1772642"/>
          </a:xfrm>
        </p:grpSpPr>
        <p:sp>
          <p:nvSpPr>
            <p:cNvPr id="46"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Newrelic</a:t>
              </a:r>
              <a:endParaRPr lang="en-US" sz="1428" dirty="0">
                <a:gradFill>
                  <a:gsLst>
                    <a:gs pos="0">
                      <a:srgbClr val="FFFFFF"/>
                    </a:gs>
                    <a:gs pos="100000">
                      <a:srgbClr val="FFFFFF"/>
                    </a:gs>
                  </a:gsLst>
                  <a:lin ang="5400000" scaled="0"/>
                </a:gradFill>
              </a:endParaRPr>
            </a:p>
          </p:txBody>
        </p:sp>
        <p:pic>
          <p:nvPicPr>
            <p:cNvPr id="47"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8" name="Group 36"/>
          <p:cNvGrpSpPr/>
          <p:nvPr/>
        </p:nvGrpSpPr>
        <p:grpSpPr>
          <a:xfrm>
            <a:off x="5789865" y="623873"/>
            <a:ext cx="1934313" cy="1807931"/>
            <a:chOff x="5665775" y="2466267"/>
            <a:chExt cx="1896557" cy="1772642"/>
          </a:xfrm>
        </p:grpSpPr>
        <p:sp>
          <p:nvSpPr>
            <p:cNvPr id="49" name="Rectangle 16"/>
            <p:cNvSpPr/>
            <p:nvPr/>
          </p:nvSpPr>
          <p:spPr bwMode="auto">
            <a:xfrm>
              <a:off x="5665775" y="2466267"/>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MongoLabs</a:t>
              </a:r>
              <a:r>
                <a:rPr lang="en-US" sz="1428" dirty="0" smtClean="0">
                  <a:gradFill>
                    <a:gsLst>
                      <a:gs pos="0">
                        <a:srgbClr val="FFFFFF"/>
                      </a:gs>
                      <a:gs pos="100000">
                        <a:srgbClr val="FFFFFF"/>
                      </a:gs>
                    </a:gsLst>
                    <a:lin ang="5400000" scaled="0"/>
                  </a:gradFill>
                </a:rPr>
                <a:t> (</a:t>
              </a:r>
              <a:r>
                <a:rPr lang="en-US" sz="1428" dirty="0" err="1" smtClean="0">
                  <a:gradFill>
                    <a:gsLst>
                      <a:gs pos="0">
                        <a:srgbClr val="FFFFFF"/>
                      </a:gs>
                      <a:gs pos="100000">
                        <a:srgbClr val="FFFFFF"/>
                      </a:gs>
                    </a:gsLst>
                    <a:lin ang="5400000" scaled="0"/>
                  </a:gradFill>
                </a:rPr>
                <a:t>MongoDB</a:t>
              </a:r>
              <a:r>
                <a:rPr lang="en-US" sz="1428" dirty="0" smtClean="0">
                  <a:gradFill>
                    <a:gsLst>
                      <a:gs pos="0">
                        <a:srgbClr val="FFFFFF"/>
                      </a:gs>
                      <a:gs pos="100000">
                        <a:srgbClr val="FFFFFF"/>
                      </a:gs>
                    </a:gsLst>
                    <a:lin ang="5400000" scaled="0"/>
                  </a:gradFill>
                </a:rPr>
                <a:t>)</a:t>
              </a:r>
              <a:endParaRPr lang="en-US" sz="1428" dirty="0">
                <a:gradFill>
                  <a:gsLst>
                    <a:gs pos="0">
                      <a:srgbClr val="FFFFFF"/>
                    </a:gs>
                    <a:gs pos="100000">
                      <a:srgbClr val="FFFFFF"/>
                    </a:gs>
                  </a:gsLst>
                  <a:lin ang="5400000" scaled="0"/>
                </a:gradFill>
              </a:endParaRPr>
            </a:p>
          </p:txBody>
        </p:sp>
        <p:pic>
          <p:nvPicPr>
            <p:cNvPr id="50"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51" name="Group 35"/>
          <p:cNvGrpSpPr/>
          <p:nvPr/>
        </p:nvGrpSpPr>
        <p:grpSpPr>
          <a:xfrm>
            <a:off x="9834407" y="2505853"/>
            <a:ext cx="1934313" cy="1807931"/>
            <a:chOff x="3671322" y="4341709"/>
            <a:chExt cx="1896557" cy="1772642"/>
          </a:xfrm>
        </p:grpSpPr>
        <p:sp>
          <p:nvSpPr>
            <p:cNvPr id="52" name="Rectangle 25"/>
            <p:cNvSpPr/>
            <p:nvPr/>
          </p:nvSpPr>
          <p:spPr bwMode="auto">
            <a:xfrm>
              <a:off x="3671322"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Newrelic</a:t>
              </a:r>
              <a:endParaRPr lang="en-US" sz="1428" dirty="0">
                <a:gradFill>
                  <a:gsLst>
                    <a:gs pos="0">
                      <a:srgbClr val="FFFFFF"/>
                    </a:gs>
                    <a:gs pos="100000">
                      <a:srgbClr val="FFFFFF"/>
                    </a:gs>
                  </a:gsLst>
                  <a:lin ang="5400000" scaled="0"/>
                </a:gradFill>
              </a:endParaRPr>
            </a:p>
          </p:txBody>
        </p:sp>
        <p:pic>
          <p:nvPicPr>
            <p:cNvPr id="53"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spTree>
    <p:extLst>
      <p:ext uri="{BB962C8B-B14F-4D97-AF65-F5344CB8AC3E}">
        <p14:creationId xmlns:p14="http://schemas.microsoft.com/office/powerpoint/2010/main" val="58247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20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3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40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45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nodeType="withEffect">
                                  <p:stCondLst>
                                    <p:cond delay="5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40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40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nodeType="withEffect">
                                  <p:stCondLst>
                                    <p:cond delay="4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Migration </a:t>
            </a:r>
            <a:r>
              <a:rPr lang="de-AT" dirty="0" err="1" smtClean="0"/>
              <a:t>Strategy</a:t>
            </a:r>
            <a:r>
              <a:rPr lang="de-AT" dirty="0" smtClean="0"/>
              <a:t> </a:t>
            </a:r>
            <a:r>
              <a:rPr lang="de-AT" dirty="0" err="1" smtClean="0"/>
              <a:t>to</a:t>
            </a:r>
            <a:r>
              <a:rPr lang="de-AT" dirty="0" smtClean="0"/>
              <a:t> Azure</a:t>
            </a:r>
            <a:endParaRPr lang="en-US" dirty="0"/>
          </a:p>
        </p:txBody>
      </p:sp>
      <p:sp>
        <p:nvSpPr>
          <p:cNvPr id="5" name="Textplatzhalter 4"/>
          <p:cNvSpPr>
            <a:spLocks noGrp="1"/>
          </p:cNvSpPr>
          <p:nvPr>
            <p:ph type="body" sz="quarter" idx="10"/>
          </p:nvPr>
        </p:nvSpPr>
        <p:spPr>
          <a:xfrm>
            <a:off x="529666" y="1476626"/>
            <a:ext cx="11375537" cy="4665893"/>
          </a:xfrm>
        </p:spPr>
        <p:txBody>
          <a:bodyPr/>
          <a:lstStyle/>
          <a:p>
            <a:pPr marL="742950" indent="-742950">
              <a:buFont typeface="+mj-lt"/>
              <a:buAutoNum type="arabicPeriod"/>
            </a:pPr>
            <a:r>
              <a:rPr lang="de-AT" dirty="0" err="1" smtClean="0"/>
              <a:t>Migrate</a:t>
            </a:r>
            <a:r>
              <a:rPr lang="de-AT" dirty="0" smtClean="0"/>
              <a:t> </a:t>
            </a:r>
            <a:r>
              <a:rPr lang="de-AT" dirty="0" err="1" smtClean="0"/>
              <a:t>the</a:t>
            </a:r>
            <a:r>
              <a:rPr lang="de-AT" dirty="0" smtClean="0"/>
              <a:t> </a:t>
            </a:r>
            <a:r>
              <a:rPr lang="de-AT" dirty="0" err="1" smtClean="0"/>
              <a:t>database</a:t>
            </a:r>
            <a:endParaRPr lang="de-AT" dirty="0" smtClean="0"/>
          </a:p>
          <a:p>
            <a:pPr marL="742950" indent="-742950">
              <a:buFont typeface="+mj-lt"/>
              <a:buAutoNum type="arabicPeriod"/>
            </a:pPr>
            <a:r>
              <a:rPr lang="de-AT" dirty="0" smtClean="0"/>
              <a:t>Front-end </a:t>
            </a:r>
            <a:r>
              <a:rPr lang="de-AT" dirty="0" err="1" smtClean="0"/>
              <a:t>tier</a:t>
            </a:r>
            <a:r>
              <a:rPr lang="de-AT" dirty="0" smtClean="0"/>
              <a:t> </a:t>
            </a:r>
            <a:r>
              <a:rPr lang="de-AT" dirty="0" err="1" smtClean="0"/>
              <a:t>migration</a:t>
            </a:r>
            <a:endParaRPr lang="de-AT" dirty="0" smtClean="0"/>
          </a:p>
          <a:p>
            <a:pPr marL="984250" lvl="1" indent="-742950">
              <a:buFont typeface="+mj-lt"/>
              <a:buAutoNum type="arabicPeriod"/>
            </a:pPr>
            <a:r>
              <a:rPr lang="de-AT" dirty="0" smtClean="0"/>
              <a:t>Get </a:t>
            </a:r>
            <a:r>
              <a:rPr lang="de-AT" dirty="0" err="1" smtClean="0"/>
              <a:t>rid</a:t>
            </a:r>
            <a:r>
              <a:rPr lang="de-AT" dirty="0" smtClean="0"/>
              <a:t> </a:t>
            </a:r>
            <a:r>
              <a:rPr lang="de-AT" dirty="0" err="1" smtClean="0"/>
              <a:t>of</a:t>
            </a:r>
            <a:r>
              <a:rPr lang="de-AT" dirty="0" smtClean="0"/>
              <a:t> </a:t>
            </a:r>
            <a:r>
              <a:rPr lang="de-AT" dirty="0" err="1" smtClean="0"/>
              <a:t>assets</a:t>
            </a:r>
            <a:r>
              <a:rPr lang="de-AT" dirty="0" smtClean="0"/>
              <a:t> </a:t>
            </a:r>
            <a:r>
              <a:rPr lang="de-AT" dirty="0" err="1" smtClean="0"/>
              <a:t>stored</a:t>
            </a:r>
            <a:r>
              <a:rPr lang="de-AT" dirty="0" smtClean="0"/>
              <a:t> on </a:t>
            </a:r>
            <a:r>
              <a:rPr lang="de-AT" dirty="0" err="1" smtClean="0"/>
              <a:t>local</a:t>
            </a:r>
            <a:r>
              <a:rPr lang="de-AT" dirty="0" smtClean="0"/>
              <a:t> </a:t>
            </a:r>
            <a:r>
              <a:rPr lang="de-AT" dirty="0" err="1" smtClean="0"/>
              <a:t>machine</a:t>
            </a:r>
            <a:endParaRPr lang="de-AT" dirty="0" smtClean="0"/>
          </a:p>
          <a:p>
            <a:pPr marL="984250" lvl="1" indent="-742950">
              <a:buFont typeface="+mj-lt"/>
              <a:buAutoNum type="arabicPeriod"/>
            </a:pPr>
            <a:r>
              <a:rPr lang="de-AT" dirty="0" smtClean="0"/>
              <a:t>Deal </a:t>
            </a:r>
            <a:r>
              <a:rPr lang="de-AT" dirty="0" err="1" smtClean="0"/>
              <a:t>with</a:t>
            </a:r>
            <a:r>
              <a:rPr lang="de-AT" dirty="0" smtClean="0"/>
              <a:t> </a:t>
            </a:r>
            <a:r>
              <a:rPr lang="de-AT" dirty="0" err="1" smtClean="0"/>
              <a:t>session</a:t>
            </a:r>
            <a:r>
              <a:rPr lang="de-AT" dirty="0" smtClean="0"/>
              <a:t> </a:t>
            </a:r>
            <a:r>
              <a:rPr lang="de-AT" dirty="0" err="1" smtClean="0"/>
              <a:t>state</a:t>
            </a:r>
            <a:r>
              <a:rPr lang="de-AT" dirty="0" smtClean="0"/>
              <a:t> – </a:t>
            </a:r>
            <a:r>
              <a:rPr lang="de-AT" dirty="0" err="1" smtClean="0"/>
              <a:t>adopt</a:t>
            </a:r>
            <a:r>
              <a:rPr lang="de-AT" dirty="0" smtClean="0"/>
              <a:t> Cache </a:t>
            </a:r>
            <a:r>
              <a:rPr lang="de-AT" dirty="0" err="1" smtClean="0"/>
              <a:t>with</a:t>
            </a:r>
            <a:r>
              <a:rPr lang="de-AT" dirty="0" smtClean="0"/>
              <a:t> </a:t>
            </a:r>
            <a:r>
              <a:rPr lang="de-AT" dirty="0" err="1" smtClean="0"/>
              <a:t>memcached</a:t>
            </a:r>
            <a:endParaRPr lang="de-AT" dirty="0" smtClean="0"/>
          </a:p>
          <a:p>
            <a:pPr marL="984250" lvl="1" indent="-742950">
              <a:buFont typeface="+mj-lt"/>
              <a:buAutoNum type="arabicPeriod"/>
            </a:pPr>
            <a:r>
              <a:rPr lang="de-AT" dirty="0" err="1" smtClean="0"/>
              <a:t>Leverage</a:t>
            </a:r>
            <a:r>
              <a:rPr lang="de-AT" dirty="0" smtClean="0"/>
              <a:t> </a:t>
            </a:r>
            <a:r>
              <a:rPr lang="de-AT" dirty="0" err="1" smtClean="0"/>
              <a:t>identity</a:t>
            </a:r>
            <a:r>
              <a:rPr lang="de-AT" dirty="0" smtClean="0"/>
              <a:t> </a:t>
            </a:r>
            <a:r>
              <a:rPr lang="de-AT" dirty="0" err="1" smtClean="0"/>
              <a:t>management</a:t>
            </a:r>
            <a:r>
              <a:rPr lang="de-AT" dirty="0" smtClean="0"/>
              <a:t> </a:t>
            </a:r>
            <a:r>
              <a:rPr lang="de-AT" dirty="0" err="1" smtClean="0"/>
              <a:t>services</a:t>
            </a:r>
            <a:r>
              <a:rPr lang="de-AT" dirty="0" smtClean="0"/>
              <a:t> </a:t>
            </a:r>
            <a:r>
              <a:rPr lang="de-AT" dirty="0" err="1" smtClean="0"/>
              <a:t>from</a:t>
            </a:r>
            <a:r>
              <a:rPr lang="de-AT" dirty="0" smtClean="0"/>
              <a:t> Azure</a:t>
            </a:r>
          </a:p>
          <a:p>
            <a:pPr marL="742950" indent="-742950">
              <a:buFont typeface="+mj-lt"/>
              <a:buAutoNum type="arabicPeriod"/>
            </a:pPr>
            <a:r>
              <a:rPr lang="de-AT" dirty="0" smtClean="0"/>
              <a:t>Create </a:t>
            </a:r>
            <a:r>
              <a:rPr lang="de-AT" dirty="0" err="1" smtClean="0"/>
              <a:t>deployment</a:t>
            </a:r>
            <a:r>
              <a:rPr lang="de-AT" dirty="0" smtClean="0"/>
              <a:t> </a:t>
            </a:r>
            <a:r>
              <a:rPr lang="de-AT" dirty="0" err="1" smtClean="0"/>
              <a:t>for</a:t>
            </a:r>
            <a:r>
              <a:rPr lang="de-AT" dirty="0" smtClean="0"/>
              <a:t> Azure</a:t>
            </a:r>
          </a:p>
          <a:p>
            <a:pPr marL="742950" indent="-742950">
              <a:buFont typeface="+mj-lt"/>
              <a:buAutoNum type="arabicPeriod"/>
            </a:pPr>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local</a:t>
            </a:r>
            <a:r>
              <a:rPr lang="de-AT" dirty="0" smtClean="0"/>
              <a:t> </a:t>
            </a:r>
            <a:r>
              <a:rPr lang="de-AT" dirty="0" err="1" smtClean="0"/>
              <a:t>emulator</a:t>
            </a:r>
            <a:endParaRPr lang="de-AT" dirty="0" smtClean="0"/>
          </a:p>
          <a:p>
            <a:pPr marL="742950" indent="-742950">
              <a:buFont typeface="+mj-lt"/>
              <a:buAutoNum type="arabicPeriod"/>
            </a:pPr>
            <a:r>
              <a:rPr lang="de-AT" dirty="0" err="1" smtClean="0"/>
              <a:t>Deploy</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endParaRPr lang="de-AT" dirty="0" smtClean="0"/>
          </a:p>
        </p:txBody>
      </p:sp>
      <p:pic>
        <p:nvPicPr>
          <p:cNvPr id="6"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750813" y="4170993"/>
            <a:ext cx="2151931" cy="1971526"/>
          </a:xfrm>
          <a:prstGeom prst="rect">
            <a:avLst/>
          </a:prstGeom>
        </p:spPr>
      </p:pic>
    </p:spTree>
    <p:extLst>
      <p:ext uri="{BB962C8B-B14F-4D97-AF65-F5344CB8AC3E}">
        <p14:creationId xmlns:p14="http://schemas.microsoft.com/office/powerpoint/2010/main" val="212790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NoSQL</a:t>
            </a:r>
            <a:r>
              <a:rPr lang="de-AT" dirty="0" smtClean="0"/>
              <a:t> on Azure…</a:t>
            </a:r>
            <a:endParaRPr lang="en-US" dirty="0"/>
          </a:p>
        </p:txBody>
      </p:sp>
    </p:spTree>
    <p:extLst>
      <p:ext uri="{BB962C8B-B14F-4D97-AF65-F5344CB8AC3E}">
        <p14:creationId xmlns:p14="http://schemas.microsoft.com/office/powerpoint/2010/main" val="205487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Persistence Options on Azure</a:t>
            </a:r>
            <a:endParaRPr lang="en-US" dirty="0"/>
          </a:p>
        </p:txBody>
      </p:sp>
      <p:grpSp>
        <p:nvGrpSpPr>
          <p:cNvPr id="20" name="Group 13"/>
          <p:cNvGrpSpPr/>
          <p:nvPr/>
        </p:nvGrpSpPr>
        <p:grpSpPr>
          <a:xfrm>
            <a:off x="8802460" y="1211287"/>
            <a:ext cx="1896288" cy="1772391"/>
            <a:chOff x="5665775" y="2466267"/>
            <a:chExt cx="1896557" cy="1772642"/>
          </a:xfrm>
        </p:grpSpPr>
        <p:sp>
          <p:nvSpPr>
            <p:cNvPr id="21"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22"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16"/>
          <p:cNvGrpSpPr/>
          <p:nvPr/>
        </p:nvGrpSpPr>
        <p:grpSpPr>
          <a:xfrm>
            <a:off x="6808765" y="1211288"/>
            <a:ext cx="1896288" cy="1772391"/>
            <a:chOff x="3671323" y="596839"/>
            <a:chExt cx="1896557" cy="1772642"/>
          </a:xfrm>
        </p:grpSpPr>
        <p:sp>
          <p:nvSpPr>
            <p:cNvPr id="24"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25" name="Picture 6" descr="C:\Users\Jonahs\Dropbox\Projects SCOTT\MEET Windows Azure\source\Background\tile-icon-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0993" y="3055690"/>
            <a:ext cx="2427932" cy="1772391"/>
          </a:xfrm>
          <a:prstGeom prst="rect">
            <a:avLst/>
          </a:prstGeom>
        </p:spPr>
      </p:pic>
      <p:grpSp>
        <p:nvGrpSpPr>
          <p:cNvPr id="9" name="Gruppieren 8"/>
          <p:cNvGrpSpPr/>
          <p:nvPr/>
        </p:nvGrpSpPr>
        <p:grpSpPr>
          <a:xfrm>
            <a:off x="464127" y="3683673"/>
            <a:ext cx="3727966" cy="1253149"/>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29" name="Picture 8" descr="http://blog.inetu.net/wp-content/uploads/2012/09/SQL-Server-201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765" y="4936822"/>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https://encrypted-tbn3.gstatic.com/images?q=tbn:ANd9GcTwoTrnWescKMArM8_A5z2oszcF3ZbR30cwKkjznVNTWFhnjIW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8079" y="5610949"/>
            <a:ext cx="4090846" cy="99798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http://pappert.de/wp-content/uploads/2012/02/cass-logo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7093" y="1724126"/>
            <a:ext cx="1842571" cy="1206884"/>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4"/>
          <p:cNvSpPr/>
          <p:nvPr/>
        </p:nvSpPr>
        <p:spPr>
          <a:xfrm>
            <a:off x="2641523" y="1220481"/>
            <a:ext cx="2533873" cy="769441"/>
          </a:xfrm>
          <a:prstGeom prst="rect">
            <a:avLst/>
          </a:prstGeom>
        </p:spPr>
        <p:txBody>
          <a:bodyPr wrap="square">
            <a:spAutoFit/>
          </a:bodyPr>
          <a:lstStyle/>
          <a:p>
            <a:r>
              <a:rPr lang="en-US" sz="4400" dirty="0" smtClean="0">
                <a:ln w="0"/>
                <a:effectLst>
                  <a:outerShdw blurRad="38100" dist="19050" dir="2700000" algn="tl" rotWithShape="0">
                    <a:schemeClr val="dk1">
                      <a:alpha val="40000"/>
                    </a:schemeClr>
                  </a:outerShdw>
                </a:effectLst>
              </a:rPr>
              <a:t>SQL</a:t>
            </a:r>
            <a:endParaRPr lang="en-US" sz="4400" dirty="0">
              <a:ln w="0"/>
              <a:effectLst>
                <a:outerShdw blurRad="38100" dist="19050" dir="2700000" algn="tl" rotWithShape="0">
                  <a:schemeClr val="dk1">
                    <a:alpha val="40000"/>
                  </a:schemeClr>
                </a:outerShdw>
              </a:effectLst>
            </a:endParaRPr>
          </a:p>
        </p:txBody>
      </p:sp>
      <p:sp>
        <p:nvSpPr>
          <p:cNvPr id="33" name="Rectangle 26"/>
          <p:cNvSpPr/>
          <p:nvPr/>
        </p:nvSpPr>
        <p:spPr>
          <a:xfrm>
            <a:off x="7621421" y="1223419"/>
            <a:ext cx="2533873" cy="769441"/>
          </a:xfrm>
          <a:prstGeom prst="rect">
            <a:avLst/>
          </a:prstGeom>
        </p:spPr>
        <p:txBody>
          <a:bodyPr wrap="square">
            <a:spAutoFit/>
          </a:bodyPr>
          <a:lstStyle/>
          <a:p>
            <a:r>
              <a:rPr lang="en-US" sz="4400" dirty="0" smtClean="0">
                <a:ln w="0"/>
                <a:effectLst>
                  <a:outerShdw blurRad="38100" dist="19050" dir="2700000" algn="tl" rotWithShape="0">
                    <a:schemeClr val="dk1">
                      <a:alpha val="40000"/>
                    </a:schemeClr>
                  </a:outerShdw>
                </a:effectLst>
              </a:rPr>
              <a:t>NoSQL</a:t>
            </a:r>
            <a:endParaRPr lang="en-US" sz="4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9266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35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56" presetClass="path" presetSubtype="0" accel="50000" decel="50000" fill="hold" nodeType="clickEffect">
                                  <p:stCondLst>
                                    <p:cond delay="0"/>
                                  </p:stCondLst>
                                  <p:childTnLst>
                                    <p:animMotion origin="layout" path="M 4.69747E-7 -2.23786E-6 L -0.47792 -0.42873 " pathEditMode="relative" rAng="0" ptsTypes="AA">
                                      <p:cBhvr>
                                        <p:cTn id="14" dur="2000" fill="hold"/>
                                        <p:tgtEl>
                                          <p:spTgt spid="29"/>
                                        </p:tgtEl>
                                        <p:attrNameLst>
                                          <p:attrName>ppt_x</p:attrName>
                                          <p:attrName>ppt_y</p:attrName>
                                        </p:attrNameLst>
                                      </p:cBhvr>
                                      <p:rCtr x="-23896" y="-21448"/>
                                    </p:animMotion>
                                  </p:childTnLst>
                                </p:cTn>
                              </p:par>
                              <p:par>
                                <p:cTn id="15" presetID="56" presetClass="path" presetSubtype="0" accel="50000" decel="50000" fill="hold" nodeType="withEffect">
                                  <p:stCondLst>
                                    <p:cond delay="0"/>
                                  </p:stCondLst>
                                  <p:childTnLst>
                                    <p:animMotion origin="layout" path="M -0.05872 -0.1557 L -2.1879E-6 2.95052E-7 " pathEditMode="relative" rAng="0" ptsTypes="AA">
                                      <p:cBhvr>
                                        <p:cTn id="16" dur="2000" spd="-100000" fill="hold"/>
                                        <p:tgtEl>
                                          <p:spTgt spid="26"/>
                                        </p:tgtEl>
                                        <p:attrNameLst>
                                          <p:attrName>ppt_x</p:attrName>
                                          <p:attrName>ppt_y</p:attrName>
                                        </p:attrNameLst>
                                      </p:cBhvr>
                                      <p:rCtr x="2936" y="7785"/>
                                    </p:animMotion>
                                  </p:childTnLst>
                                </p:cTn>
                              </p:par>
                              <p:par>
                                <p:cTn id="17" presetID="56" presetClass="path" presetSubtype="0" accel="50000" decel="50000" fill="hold" nodeType="withEffect">
                                  <p:stCondLst>
                                    <p:cond delay="0"/>
                                  </p:stCondLst>
                                  <p:childTnLst>
                                    <p:animMotion origin="layout" path="M -1.60071E-6 1.57059E-6 L -0.2641 0.39106 " pathEditMode="relative" rAng="0" ptsTypes="AA">
                                      <p:cBhvr>
                                        <p:cTn id="18" dur="2000" fill="hold"/>
                                        <p:tgtEl>
                                          <p:spTgt spid="23"/>
                                        </p:tgtEl>
                                        <p:attrNameLst>
                                          <p:attrName>ppt_x</p:attrName>
                                          <p:attrName>ppt_y</p:attrName>
                                        </p:attrNameLst>
                                      </p:cBhvr>
                                      <p:rCtr x="-13212" y="19542"/>
                                    </p:animMotion>
                                  </p:childTnLst>
                                </p:cTn>
                              </p:par>
                              <p:par>
                                <p:cTn id="19" presetID="56" presetClass="path" presetSubtype="0" accel="50000" decel="50000" fill="hold" nodeType="withEffect">
                                  <p:stCondLst>
                                    <p:cond delay="0"/>
                                  </p:stCondLst>
                                  <p:childTnLst>
                                    <p:animMotion origin="layout" path="M -4.26347E-6 -4.51657E-6 L 0.33291 -0.03336 " pathEditMode="relative" rAng="0" ptsTypes="AA">
                                      <p:cBhvr>
                                        <p:cTn id="20" dur="2000" fill="hold"/>
                                        <p:tgtEl>
                                          <p:spTgt spid="30"/>
                                        </p:tgtEl>
                                        <p:attrNameLst>
                                          <p:attrName>ppt_x</p:attrName>
                                          <p:attrName>ppt_y</p:attrName>
                                        </p:attrNameLst>
                                      </p:cBhvr>
                                      <p:rCtr x="16645" y="-1680"/>
                                    </p:animMotion>
                                  </p:childTnLst>
                                </p:cTn>
                              </p:par>
                              <p:par>
                                <p:cTn id="21" presetID="42" presetClass="path" presetSubtype="0" accel="50000" decel="50000" fill="hold" nodeType="withEffect">
                                  <p:stCondLst>
                                    <p:cond delay="0"/>
                                  </p:stCondLst>
                                  <p:childTnLst>
                                    <p:animMotion origin="layout" path="M 1.61859E-6 1.57059E-6 L -0.00179 0.12937 " pathEditMode="relative" rAng="0" ptsTypes="AA">
                                      <p:cBhvr>
                                        <p:cTn id="22" dur="2000" fill="hold"/>
                                        <p:tgtEl>
                                          <p:spTgt spid="20"/>
                                        </p:tgtEl>
                                        <p:attrNameLst>
                                          <p:attrName>ppt_x</p:attrName>
                                          <p:attrName>ppt_y</p:attrName>
                                        </p:attrNameLst>
                                      </p:cBhvr>
                                      <p:rCtr x="-89" y="6468"/>
                                    </p:animMotion>
                                  </p:childTnLst>
                                </p:cTn>
                              </p:par>
                              <p:par>
                                <p:cTn id="23" presetID="49" presetClass="path" presetSubtype="0" accel="50000" decel="50000" fill="hold" nodeType="withEffect">
                                  <p:stCondLst>
                                    <p:cond delay="0"/>
                                  </p:stCondLst>
                                  <p:childTnLst>
                                    <p:animMotion origin="layout" path="M 1.95558E-6 1.90195E-6 L 0.37082 0.0547 " pathEditMode="relative" rAng="0" ptsTypes="AA">
                                      <p:cBhvr>
                                        <p:cTn id="24" dur="2000" fill="hold"/>
                                        <p:tgtEl>
                                          <p:spTgt spid="31"/>
                                        </p:tgtEl>
                                        <p:attrNameLst>
                                          <p:attrName>ppt_x</p:attrName>
                                          <p:attrName>ppt_y</p:attrName>
                                        </p:attrNameLst>
                                      </p:cBhvr>
                                      <p:rCtr x="18535" y="2724"/>
                                    </p:animMotion>
                                  </p:childTnLst>
                                </p:cTn>
                              </p:par>
                              <p:par>
                                <p:cTn id="25" presetID="42" presetClass="path" presetSubtype="0" accel="50000" decel="50000" fill="hold" nodeType="withEffect">
                                  <p:stCondLst>
                                    <p:cond delay="0"/>
                                  </p:stCondLst>
                                  <p:childTnLst>
                                    <p:animMotion origin="layout" path="M -3.00996E-6 0.00068 L 0.52068 0.04561 " pathEditMode="relative" rAng="0" ptsTypes="AA">
                                      <p:cBhvr>
                                        <p:cTn id="26" dur="2000" fill="hold"/>
                                        <p:tgtEl>
                                          <p:spTgt spid="9"/>
                                        </p:tgtEl>
                                        <p:attrNameLst>
                                          <p:attrName>ppt_x</p:attrName>
                                          <p:attrName>ppt_y</p:attrName>
                                        </p:attrNameLst>
                                      </p:cBhvr>
                                      <p:rCtr x="26028" y="2247"/>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MongoDB</a:t>
            </a:r>
            <a:r>
              <a:rPr lang="de-AT" dirty="0" smtClean="0"/>
              <a:t> </a:t>
            </a:r>
            <a:r>
              <a:rPr lang="de-AT" dirty="0" err="1" smtClean="0"/>
              <a:t>and</a:t>
            </a:r>
            <a:r>
              <a:rPr lang="de-AT" dirty="0" smtClean="0"/>
              <a:t> Windows Azure</a:t>
            </a:r>
            <a:endParaRPr lang="en-US" dirty="0"/>
          </a:p>
        </p:txBody>
      </p:sp>
      <p:sp>
        <p:nvSpPr>
          <p:cNvPr id="3" name="Textplatzhalter 2"/>
          <p:cNvSpPr>
            <a:spLocks noGrp="1"/>
          </p:cNvSpPr>
          <p:nvPr>
            <p:ph type="body" sz="quarter" idx="10"/>
          </p:nvPr>
        </p:nvSpPr>
        <p:spPr>
          <a:xfrm>
            <a:off x="529666" y="1476626"/>
            <a:ext cx="11375537" cy="4185761"/>
          </a:xfrm>
        </p:spPr>
        <p:txBody>
          <a:bodyPr/>
          <a:lstStyle/>
          <a:p>
            <a:r>
              <a:rPr lang="de-AT" dirty="0" err="1" smtClean="0"/>
              <a:t>Document</a:t>
            </a:r>
            <a:r>
              <a:rPr lang="de-AT" dirty="0" smtClean="0"/>
              <a:t> DB</a:t>
            </a:r>
          </a:p>
          <a:p>
            <a:pPr lvl="1"/>
            <a:r>
              <a:rPr lang="de-AT" dirty="0" smtClean="0"/>
              <a:t>JSON-</a:t>
            </a:r>
            <a:r>
              <a:rPr lang="de-AT" dirty="0" err="1" smtClean="0"/>
              <a:t>based</a:t>
            </a:r>
            <a:r>
              <a:rPr lang="de-AT" dirty="0" smtClean="0"/>
              <a:t> </a:t>
            </a:r>
            <a:r>
              <a:rPr lang="de-AT" dirty="0" err="1" smtClean="0"/>
              <a:t>serialization</a:t>
            </a:r>
            <a:endParaRPr lang="de-AT" dirty="0" smtClean="0"/>
          </a:p>
          <a:p>
            <a:pPr lvl="1"/>
            <a:r>
              <a:rPr lang="de-AT" dirty="0" err="1" smtClean="0"/>
              <a:t>Similar</a:t>
            </a:r>
            <a:r>
              <a:rPr lang="de-AT" dirty="0" smtClean="0"/>
              <a:t> </a:t>
            </a:r>
            <a:r>
              <a:rPr lang="de-AT" dirty="0" err="1" smtClean="0"/>
              <a:t>to</a:t>
            </a:r>
            <a:r>
              <a:rPr lang="de-AT" dirty="0" smtClean="0"/>
              <a:t> OO-</a:t>
            </a:r>
            <a:r>
              <a:rPr lang="de-AT" dirty="0" err="1" smtClean="0"/>
              <a:t>based</a:t>
            </a:r>
            <a:r>
              <a:rPr lang="de-AT" dirty="0" smtClean="0"/>
              <a:t> </a:t>
            </a:r>
            <a:r>
              <a:rPr lang="de-AT" dirty="0" err="1" smtClean="0"/>
              <a:t>data</a:t>
            </a:r>
            <a:r>
              <a:rPr lang="de-AT" dirty="0" smtClean="0"/>
              <a:t> </a:t>
            </a:r>
            <a:r>
              <a:rPr lang="de-AT" dirty="0" err="1" smtClean="0"/>
              <a:t>modeling</a:t>
            </a:r>
            <a:endParaRPr lang="de-AT" dirty="0" smtClean="0"/>
          </a:p>
          <a:p>
            <a:pPr lvl="1"/>
            <a:r>
              <a:rPr lang="de-AT" dirty="0" err="1" smtClean="0"/>
              <a:t>Queries</a:t>
            </a:r>
            <a:r>
              <a:rPr lang="de-AT" dirty="0" smtClean="0"/>
              <a:t> </a:t>
            </a:r>
            <a:r>
              <a:rPr lang="de-AT" dirty="0" err="1" smtClean="0"/>
              <a:t>are</a:t>
            </a:r>
            <a:r>
              <a:rPr lang="de-AT" dirty="0" smtClean="0"/>
              <a:t> SQL-</a:t>
            </a:r>
            <a:r>
              <a:rPr lang="de-AT" dirty="0" err="1" smtClean="0"/>
              <a:t>alike</a:t>
            </a:r>
            <a:endParaRPr lang="de-AT" dirty="0" smtClean="0"/>
          </a:p>
          <a:p>
            <a:pPr lvl="1"/>
            <a:r>
              <a:rPr lang="de-AT" dirty="0" err="1" smtClean="0"/>
              <a:t>Similar</a:t>
            </a:r>
            <a:r>
              <a:rPr lang="de-AT" dirty="0" smtClean="0"/>
              <a:t> </a:t>
            </a:r>
            <a:r>
              <a:rPr lang="de-AT" dirty="0" err="1" smtClean="0"/>
              <a:t>to</a:t>
            </a:r>
            <a:r>
              <a:rPr lang="de-AT" dirty="0" smtClean="0"/>
              <a:t> </a:t>
            </a:r>
            <a:r>
              <a:rPr lang="de-AT" dirty="0" err="1" smtClean="0"/>
              <a:t>RavenDB</a:t>
            </a:r>
            <a:r>
              <a:rPr lang="de-AT" dirty="0" smtClean="0"/>
              <a:t> </a:t>
            </a:r>
            <a:r>
              <a:rPr lang="de-AT" dirty="0" err="1" smtClean="0"/>
              <a:t>or</a:t>
            </a:r>
            <a:r>
              <a:rPr lang="de-AT" dirty="0" smtClean="0"/>
              <a:t> </a:t>
            </a:r>
            <a:r>
              <a:rPr lang="de-AT" dirty="0" err="1" smtClean="0"/>
              <a:t>CouchDB</a:t>
            </a:r>
            <a:r>
              <a:rPr lang="de-AT" dirty="0" smtClean="0"/>
              <a:t/>
            </a:r>
            <a:br>
              <a:rPr lang="de-AT" dirty="0" smtClean="0"/>
            </a:br>
            <a:endParaRPr lang="de-AT" dirty="0" smtClean="0"/>
          </a:p>
          <a:p>
            <a:r>
              <a:rPr lang="de-AT" dirty="0" err="1" smtClean="0"/>
              <a:t>MongoDB</a:t>
            </a:r>
            <a:r>
              <a:rPr lang="de-AT" dirty="0" smtClean="0"/>
              <a:t> on Azure</a:t>
            </a:r>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p>
          <a:p>
            <a:pPr lvl="1"/>
            <a:r>
              <a:rPr lang="de-AT" dirty="0" err="1" smtClean="0"/>
              <a:t>MongoDB</a:t>
            </a:r>
            <a:r>
              <a:rPr lang="de-AT" dirty="0" smtClean="0"/>
              <a:t> in Azure VM – </a:t>
            </a:r>
            <a:r>
              <a:rPr lang="de-AT" dirty="0" err="1" smtClean="0"/>
              <a:t>full</a:t>
            </a:r>
            <a:r>
              <a:rPr lang="de-AT" dirty="0" smtClean="0"/>
              <a:t> </a:t>
            </a:r>
            <a:r>
              <a:rPr lang="de-AT" dirty="0" err="1" smtClean="0"/>
              <a:t>control</a:t>
            </a:r>
            <a:r>
              <a:rPr lang="de-AT" dirty="0" smtClean="0"/>
              <a:t>, but </a:t>
            </a:r>
            <a:r>
              <a:rPr lang="de-AT" dirty="0" err="1" smtClean="0"/>
              <a:t>maintained</a:t>
            </a:r>
            <a:r>
              <a:rPr lang="de-AT" dirty="0" smtClean="0"/>
              <a:t> </a:t>
            </a:r>
            <a:r>
              <a:rPr lang="de-AT" dirty="0" err="1" smtClean="0"/>
              <a:t>by</a:t>
            </a:r>
            <a:r>
              <a:rPr lang="de-AT" dirty="0" smtClean="0"/>
              <a:t> </a:t>
            </a:r>
            <a:r>
              <a:rPr lang="de-AT" dirty="0" err="1" smtClean="0"/>
              <a:t>yourself</a:t>
            </a:r>
            <a:endParaRPr lang="de-AT" dirty="0" smtClean="0"/>
          </a:p>
        </p:txBody>
      </p:sp>
      <p:pic>
        <p:nvPicPr>
          <p:cNvPr id="4" name="Picture 5"/>
          <p:cNvPicPr>
            <a:picLocks noChangeAspect="1"/>
          </p:cNvPicPr>
          <p:nvPr/>
        </p:nvPicPr>
        <p:blipFill>
          <a:blip r:embed="rId3"/>
          <a:stretch>
            <a:fillRect/>
          </a:stretch>
        </p:blipFill>
        <p:spPr>
          <a:xfrm>
            <a:off x="6241255" y="1211287"/>
            <a:ext cx="5875527" cy="1971352"/>
          </a:xfrm>
          <a:prstGeom prst="rect">
            <a:avLst/>
          </a:prstGeom>
          <a:ln>
            <a:noFill/>
          </a:ln>
          <a:effectLst>
            <a:outerShdw blurRad="292100" dist="139700" dir="2700000" algn="tl" rotWithShape="0">
              <a:srgbClr val="333333">
                <a:alpha val="65000"/>
              </a:srgbClr>
            </a:outerShdw>
          </a:effectLst>
        </p:spPr>
      </p:pic>
      <p:grpSp>
        <p:nvGrpSpPr>
          <p:cNvPr id="5" name="Gruppieren 4"/>
          <p:cNvGrpSpPr/>
          <p:nvPr/>
        </p:nvGrpSpPr>
        <p:grpSpPr>
          <a:xfrm>
            <a:off x="8321334" y="3588701"/>
            <a:ext cx="3458393" cy="1184876"/>
            <a:chOff x="143147" y="3884170"/>
            <a:chExt cx="3727966" cy="1253149"/>
          </a:xfrm>
        </p:grpSpPr>
        <p:sp>
          <p:nvSpPr>
            <p:cNvPr id="6" name="Rechteck 5"/>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spTree>
    <p:extLst>
      <p:ext uri="{BB962C8B-B14F-4D97-AF65-F5344CB8AC3E}">
        <p14:creationId xmlns:p14="http://schemas.microsoft.com/office/powerpoint/2010/main" val="233786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Java Apps on Azure Cloud Services (PaaS)…</a:t>
            </a:r>
            <a:endParaRPr lang="en-US" dirty="0"/>
          </a:p>
        </p:txBody>
      </p:sp>
    </p:spTree>
    <p:extLst>
      <p:ext uri="{BB962C8B-B14F-4D97-AF65-F5344CB8AC3E}">
        <p14:creationId xmlns:p14="http://schemas.microsoft.com/office/powerpoint/2010/main" val="372374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Windows Azure &amp; Java</a:t>
            </a:r>
            <a:endParaRPr lang="en-US" dirty="0"/>
          </a:p>
        </p:txBody>
      </p:sp>
      <p:sp>
        <p:nvSpPr>
          <p:cNvPr id="4" name="Textplatzhalter 3"/>
          <p:cNvSpPr>
            <a:spLocks noGrp="1"/>
          </p:cNvSpPr>
          <p:nvPr>
            <p:ph type="body" sz="quarter" idx="10"/>
          </p:nvPr>
        </p:nvSpPr>
        <p:spPr>
          <a:xfrm>
            <a:off x="529666" y="1476626"/>
            <a:ext cx="11375537" cy="3853363"/>
          </a:xfrm>
        </p:spPr>
        <p:txBody>
          <a:bodyPr/>
          <a:lstStyle/>
          <a:p>
            <a:r>
              <a:rPr lang="de-AT" dirty="0" smtClean="0"/>
              <a:t>Java SDK </a:t>
            </a:r>
            <a:r>
              <a:rPr lang="de-AT" dirty="0" err="1" smtClean="0"/>
              <a:t>for</a:t>
            </a:r>
            <a:r>
              <a:rPr lang="de-AT" dirty="0" smtClean="0"/>
              <a:t> Windows Azure</a:t>
            </a:r>
          </a:p>
          <a:p>
            <a:pPr lvl="1"/>
            <a:r>
              <a:rPr lang="de-AT" dirty="0" err="1" smtClean="0"/>
              <a:t>Encapsulates</a:t>
            </a:r>
            <a:r>
              <a:rPr lang="de-AT" dirty="0" smtClean="0"/>
              <a:t> </a:t>
            </a:r>
            <a:r>
              <a:rPr lang="de-AT" dirty="0" err="1" smtClean="0"/>
              <a:t>access</a:t>
            </a:r>
            <a:r>
              <a:rPr lang="de-AT" dirty="0" smtClean="0"/>
              <a:t> </a:t>
            </a:r>
            <a:r>
              <a:rPr lang="de-AT" dirty="0" err="1" smtClean="0"/>
              <a:t>to</a:t>
            </a:r>
            <a:r>
              <a:rPr lang="de-AT" dirty="0" smtClean="0"/>
              <a:t> </a:t>
            </a:r>
            <a:r>
              <a:rPr lang="de-AT" dirty="0" err="1" smtClean="0"/>
              <a:t>application</a:t>
            </a:r>
            <a:r>
              <a:rPr lang="de-AT" dirty="0" smtClean="0"/>
              <a:t> </a:t>
            </a:r>
            <a:r>
              <a:rPr lang="de-AT" dirty="0" err="1" smtClean="0"/>
              <a:t>building</a:t>
            </a:r>
            <a:r>
              <a:rPr lang="de-AT" dirty="0" smtClean="0"/>
              <a:t> block </a:t>
            </a:r>
            <a:r>
              <a:rPr lang="de-AT" dirty="0" err="1" smtClean="0"/>
              <a:t>services</a:t>
            </a:r>
            <a:endParaRPr lang="de-AT" dirty="0" smtClean="0"/>
          </a:p>
          <a:p>
            <a:pPr lvl="1"/>
            <a:r>
              <a:rPr lang="de-AT" dirty="0" smtClean="0"/>
              <a:t>Access </a:t>
            </a:r>
            <a:r>
              <a:rPr lang="de-AT" dirty="0" err="1" smtClean="0"/>
              <a:t>to</a:t>
            </a:r>
            <a:r>
              <a:rPr lang="de-AT" dirty="0" smtClean="0"/>
              <a:t> </a:t>
            </a:r>
            <a:r>
              <a:rPr lang="de-AT" dirty="0" err="1" smtClean="0"/>
              <a:t>hosting</a:t>
            </a:r>
            <a:r>
              <a:rPr lang="de-AT" dirty="0" smtClean="0"/>
              <a:t>-environment </a:t>
            </a:r>
            <a:r>
              <a:rPr lang="de-AT" dirty="0" err="1" smtClean="0"/>
              <a:t>configuration</a:t>
            </a:r>
            <a:endParaRPr lang="de-AT" dirty="0" smtClean="0"/>
          </a:p>
          <a:p>
            <a:pPr lvl="1"/>
            <a:r>
              <a:rPr lang="de-AT" dirty="0" smtClean="0"/>
              <a:t>Open </a:t>
            </a:r>
            <a:r>
              <a:rPr lang="de-AT" dirty="0" err="1" smtClean="0"/>
              <a:t>source</a:t>
            </a:r>
            <a:r>
              <a:rPr lang="de-AT" dirty="0" smtClean="0"/>
              <a:t> – </a:t>
            </a:r>
            <a:r>
              <a:rPr lang="de-AT" dirty="0" err="1" smtClean="0"/>
              <a:t>available</a:t>
            </a:r>
            <a:r>
              <a:rPr lang="de-AT" dirty="0" smtClean="0"/>
              <a:t> on </a:t>
            </a:r>
            <a:r>
              <a:rPr lang="de-AT" dirty="0" err="1" smtClean="0"/>
              <a:t>GitHub</a:t>
            </a:r>
            <a:endParaRPr lang="de-AT" dirty="0" smtClean="0"/>
          </a:p>
          <a:p>
            <a:pPr lvl="1"/>
            <a:endParaRPr lang="de-AT" dirty="0"/>
          </a:p>
          <a:p>
            <a:r>
              <a:rPr lang="de-AT" dirty="0" err="1" smtClean="0"/>
              <a:t>Tooling</a:t>
            </a:r>
            <a:endParaRPr lang="de-AT" dirty="0" smtClean="0"/>
          </a:p>
          <a:p>
            <a:pPr lvl="1"/>
            <a:r>
              <a:rPr lang="de-AT" dirty="0" err="1" smtClean="0"/>
              <a:t>Eclipse</a:t>
            </a:r>
            <a:r>
              <a:rPr lang="de-AT" dirty="0" smtClean="0"/>
              <a:t> </a:t>
            </a:r>
            <a:r>
              <a:rPr lang="de-AT" dirty="0" err="1" smtClean="0"/>
              <a:t>Plugins</a:t>
            </a:r>
            <a:r>
              <a:rPr lang="de-AT" dirty="0" smtClean="0"/>
              <a:t> </a:t>
            </a:r>
            <a:r>
              <a:rPr lang="de-AT" dirty="0" err="1" smtClean="0"/>
              <a:t>for</a:t>
            </a:r>
            <a:r>
              <a:rPr lang="de-AT" dirty="0" smtClean="0"/>
              <a:t> Windows Azure </a:t>
            </a:r>
            <a:r>
              <a:rPr lang="de-AT" dirty="0" err="1" smtClean="0"/>
              <a:t>development</a:t>
            </a:r>
            <a:endParaRPr lang="de-AT" dirty="0" smtClean="0"/>
          </a:p>
          <a:p>
            <a:pPr lvl="1"/>
            <a:r>
              <a:rPr lang="de-AT" dirty="0" smtClean="0"/>
              <a:t>Windows Azure Emulator </a:t>
            </a:r>
            <a:r>
              <a:rPr lang="de-AT" dirty="0" err="1" smtClean="0"/>
              <a:t>for</a:t>
            </a:r>
            <a:r>
              <a:rPr lang="de-AT" dirty="0" smtClean="0"/>
              <a:t> </a:t>
            </a:r>
            <a:r>
              <a:rPr lang="de-AT" dirty="0" err="1" smtClean="0"/>
              <a:t>first</a:t>
            </a:r>
            <a:r>
              <a:rPr lang="de-AT" dirty="0" smtClean="0"/>
              <a:t> </a:t>
            </a:r>
            <a:r>
              <a:rPr lang="de-AT" dirty="0" err="1" smtClean="0"/>
              <a:t>local</a:t>
            </a:r>
            <a:r>
              <a:rPr lang="de-AT" dirty="0" smtClean="0"/>
              <a:t> </a:t>
            </a:r>
            <a:r>
              <a:rPr lang="de-AT" dirty="0" err="1" smtClean="0"/>
              <a:t>testing</a:t>
            </a:r>
            <a:r>
              <a:rPr lang="de-AT" dirty="0" smtClean="0"/>
              <a:t> &amp; </a:t>
            </a:r>
            <a:r>
              <a:rPr lang="de-AT" dirty="0" err="1" smtClean="0"/>
              <a:t>evaluation</a:t>
            </a:r>
            <a:endParaRPr lang="de-AT"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7163" y="4228774"/>
            <a:ext cx="2961643" cy="249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97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sz="4800" dirty="0" smtClean="0"/>
              <a:t>Front-end #1: </a:t>
            </a:r>
            <a:r>
              <a:rPr lang="de-AT" sz="4800" dirty="0" err="1" smtClean="0"/>
              <a:t>No</a:t>
            </a:r>
            <a:r>
              <a:rPr lang="de-AT" sz="4800" dirty="0" smtClean="0"/>
              <a:t> </a:t>
            </a:r>
            <a:r>
              <a:rPr lang="de-AT" sz="4800" dirty="0" err="1" smtClean="0"/>
              <a:t>dynamic</a:t>
            </a:r>
            <a:r>
              <a:rPr lang="de-AT" sz="4800" dirty="0" smtClean="0"/>
              <a:t> </a:t>
            </a:r>
            <a:r>
              <a:rPr lang="de-AT" sz="4800" dirty="0" err="1" smtClean="0"/>
              <a:t>content</a:t>
            </a:r>
            <a:r>
              <a:rPr lang="de-AT" sz="4800" dirty="0" smtClean="0"/>
              <a:t> </a:t>
            </a:r>
            <a:r>
              <a:rPr lang="de-AT" sz="4800" dirty="0" err="1" smtClean="0"/>
              <a:t>locally</a:t>
            </a:r>
            <a:endParaRPr lang="en-US" sz="4800" dirty="0"/>
          </a:p>
        </p:txBody>
      </p:sp>
      <p:sp>
        <p:nvSpPr>
          <p:cNvPr id="4" name="Textplatzhalter 3"/>
          <p:cNvSpPr>
            <a:spLocks noGrp="1"/>
          </p:cNvSpPr>
          <p:nvPr>
            <p:ph type="body" sz="quarter" idx="10"/>
          </p:nvPr>
        </p:nvSpPr>
        <p:spPr>
          <a:xfrm>
            <a:off x="529666" y="1476626"/>
            <a:ext cx="11375537" cy="3447098"/>
          </a:xfrm>
        </p:spPr>
        <p:txBody>
          <a:bodyPr/>
          <a:lstStyle/>
          <a:p>
            <a:r>
              <a:rPr lang="de-AT" dirty="0" smtClean="0"/>
              <a:t>Long-term </a:t>
            </a:r>
            <a:r>
              <a:rPr lang="de-AT" dirty="0" err="1" smtClean="0"/>
              <a:t>persistence</a:t>
            </a:r>
            <a:r>
              <a:rPr lang="de-AT" dirty="0" smtClean="0"/>
              <a:t> </a:t>
            </a:r>
            <a:r>
              <a:rPr lang="de-AT" dirty="0" err="1" smtClean="0"/>
              <a:t>of</a:t>
            </a:r>
            <a:r>
              <a:rPr lang="de-AT" dirty="0" smtClean="0"/>
              <a:t> </a:t>
            </a:r>
            <a:r>
              <a:rPr lang="de-AT" dirty="0" err="1" smtClean="0"/>
              <a:t>files</a:t>
            </a:r>
            <a:r>
              <a:rPr lang="de-AT" dirty="0" smtClean="0"/>
              <a:t> </a:t>
            </a:r>
            <a:r>
              <a:rPr lang="de-AT" dirty="0" smtClean="0">
                <a:sym typeface="Wingdings" panose="05000000000000000000" pitchFamily="2" charset="2"/>
              </a:rPr>
              <a:t> BLOB </a:t>
            </a:r>
            <a:r>
              <a:rPr lang="de-AT" dirty="0" err="1" smtClean="0">
                <a:sym typeface="Wingdings" panose="05000000000000000000" pitchFamily="2" charset="2"/>
              </a:rPr>
              <a:t>storage</a:t>
            </a:r>
            <a:endParaRPr lang="de-AT" dirty="0" smtClean="0"/>
          </a:p>
          <a:p>
            <a:pPr lvl="1"/>
            <a:r>
              <a:rPr lang="de-AT" dirty="0" err="1" smtClean="0"/>
              <a:t>Remember</a:t>
            </a:r>
            <a:r>
              <a:rPr lang="de-AT" dirty="0" smtClean="0"/>
              <a:t>: </a:t>
            </a:r>
            <a:r>
              <a:rPr lang="de-AT" dirty="0" err="1" smtClean="0"/>
              <a:t>compute</a:t>
            </a:r>
            <a:r>
              <a:rPr lang="de-AT" dirty="0" smtClean="0"/>
              <a:t> </a:t>
            </a:r>
            <a:r>
              <a:rPr lang="de-AT" dirty="0" err="1" smtClean="0"/>
              <a:t>instances</a:t>
            </a:r>
            <a:r>
              <a:rPr lang="de-AT" dirty="0" smtClean="0"/>
              <a:t> </a:t>
            </a:r>
            <a:r>
              <a:rPr lang="de-AT" dirty="0" err="1" smtClean="0"/>
              <a:t>are</a:t>
            </a:r>
            <a:r>
              <a:rPr lang="de-AT" dirty="0" smtClean="0"/>
              <a:t> </a:t>
            </a:r>
            <a:r>
              <a:rPr lang="de-AT" dirty="0" err="1" smtClean="0"/>
              <a:t>automatically</a:t>
            </a:r>
            <a:r>
              <a:rPr lang="de-AT" dirty="0" smtClean="0"/>
              <a:t> </a:t>
            </a:r>
            <a:r>
              <a:rPr lang="de-AT" dirty="0" err="1" smtClean="0"/>
              <a:t>managed</a:t>
            </a:r>
            <a:endParaRPr lang="de-AT" dirty="0" smtClean="0"/>
          </a:p>
          <a:p>
            <a:pPr lvl="1"/>
            <a:endParaRPr lang="de-AT" dirty="0" smtClean="0"/>
          </a:p>
          <a:p>
            <a:r>
              <a:rPr lang="de-AT" dirty="0" err="1" smtClean="0"/>
              <a:t>What</a:t>
            </a:r>
            <a:r>
              <a:rPr lang="de-AT" dirty="0" smtClean="0"/>
              <a:t> do </a:t>
            </a:r>
            <a:r>
              <a:rPr lang="de-AT" dirty="0" err="1" smtClean="0"/>
              <a:t>we</a:t>
            </a:r>
            <a:r>
              <a:rPr lang="de-AT" dirty="0" smtClean="0"/>
              <a:t> </a:t>
            </a:r>
            <a:r>
              <a:rPr lang="de-AT" dirty="0" err="1" smtClean="0"/>
              <a:t>need</a:t>
            </a:r>
            <a:r>
              <a:rPr lang="de-AT" dirty="0" smtClean="0"/>
              <a:t> </a:t>
            </a:r>
            <a:r>
              <a:rPr lang="de-AT" dirty="0" err="1" smtClean="0"/>
              <a:t>to</a:t>
            </a:r>
            <a:r>
              <a:rPr lang="de-AT" dirty="0" smtClean="0"/>
              <a:t> do?</a:t>
            </a:r>
          </a:p>
          <a:p>
            <a:pPr lvl="1"/>
            <a:r>
              <a:rPr lang="de-AT" dirty="0" smtClean="0"/>
              <a:t>Store all </a:t>
            </a:r>
            <a:r>
              <a:rPr lang="de-AT" dirty="0" err="1" smtClean="0"/>
              <a:t>files</a:t>
            </a:r>
            <a:r>
              <a:rPr lang="de-AT" dirty="0" smtClean="0"/>
              <a:t> (e.g. </a:t>
            </a:r>
            <a:r>
              <a:rPr lang="de-AT" dirty="0" err="1" smtClean="0"/>
              <a:t>images</a:t>
            </a:r>
            <a:r>
              <a:rPr lang="de-AT" dirty="0" smtClean="0"/>
              <a:t>, </a:t>
            </a:r>
            <a:r>
              <a:rPr lang="de-AT" dirty="0" err="1" smtClean="0"/>
              <a:t>excerpts</a:t>
            </a:r>
            <a:r>
              <a:rPr lang="de-AT" dirty="0" smtClean="0"/>
              <a:t> </a:t>
            </a:r>
            <a:r>
              <a:rPr lang="de-AT" dirty="0" err="1" smtClean="0"/>
              <a:t>as</a:t>
            </a:r>
            <a:r>
              <a:rPr lang="de-AT" dirty="0" smtClean="0"/>
              <a:t> PDF...) </a:t>
            </a:r>
            <a:r>
              <a:rPr lang="de-AT" dirty="0" err="1" smtClean="0"/>
              <a:t>for</a:t>
            </a:r>
            <a:r>
              <a:rPr lang="de-AT" dirty="0" smtClean="0"/>
              <a:t> </a:t>
            </a:r>
            <a:r>
              <a:rPr lang="de-AT" dirty="0" err="1" smtClean="0"/>
              <a:t>books</a:t>
            </a:r>
            <a:r>
              <a:rPr lang="de-AT" dirty="0" smtClean="0"/>
              <a:t> in Azure BLOB </a:t>
            </a:r>
            <a:r>
              <a:rPr lang="de-AT" dirty="0" err="1" smtClean="0"/>
              <a:t>storage</a:t>
            </a:r>
            <a:endParaRPr lang="de-AT" dirty="0" smtClean="0"/>
          </a:p>
          <a:p>
            <a:pPr lvl="1"/>
            <a:r>
              <a:rPr lang="de-AT" dirty="0" err="1" smtClean="0"/>
              <a:t>Use</a:t>
            </a:r>
            <a:r>
              <a:rPr lang="de-AT" dirty="0" smtClean="0"/>
              <a:t> CDN </a:t>
            </a:r>
            <a:r>
              <a:rPr lang="de-AT" dirty="0" err="1" smtClean="0"/>
              <a:t>for</a:t>
            </a:r>
            <a:r>
              <a:rPr lang="de-AT" dirty="0" smtClean="0"/>
              <a:t> </a:t>
            </a:r>
            <a:r>
              <a:rPr lang="de-AT" dirty="0" err="1" smtClean="0"/>
              <a:t>reduced</a:t>
            </a:r>
            <a:r>
              <a:rPr lang="de-AT" dirty="0" smtClean="0"/>
              <a:t> </a:t>
            </a:r>
            <a:r>
              <a:rPr lang="de-AT" dirty="0" err="1" smtClean="0"/>
              <a:t>latency</a:t>
            </a:r>
            <a:r>
              <a:rPr lang="de-AT" dirty="0" smtClean="0"/>
              <a:t> </a:t>
            </a:r>
            <a:r>
              <a:rPr lang="de-AT" dirty="0" err="1" smtClean="0"/>
              <a:t>of</a:t>
            </a:r>
            <a:r>
              <a:rPr lang="de-AT" dirty="0" smtClean="0"/>
              <a:t> </a:t>
            </a:r>
            <a:r>
              <a:rPr lang="de-AT" dirty="0" err="1" smtClean="0"/>
              <a:t>delivery</a:t>
            </a:r>
            <a:r>
              <a:rPr lang="de-AT" dirty="0" smtClean="0"/>
              <a:t> </a:t>
            </a:r>
            <a:r>
              <a:rPr lang="de-AT" dirty="0" err="1" smtClean="0"/>
              <a:t>to</a:t>
            </a:r>
            <a:r>
              <a:rPr lang="de-AT" dirty="0" smtClean="0"/>
              <a:t> end </a:t>
            </a:r>
            <a:r>
              <a:rPr lang="de-AT" dirty="0" err="1" smtClean="0"/>
              <a:t>users</a:t>
            </a:r>
            <a:endParaRPr lang="de-AT" dirty="0" smtClean="0"/>
          </a:p>
          <a:p>
            <a:pPr lvl="1"/>
            <a:r>
              <a:rPr lang="de-AT" dirty="0" err="1" smtClean="0"/>
              <a:t>Replace</a:t>
            </a:r>
            <a:r>
              <a:rPr lang="de-AT" dirty="0" smtClean="0"/>
              <a:t> URLs </a:t>
            </a:r>
            <a:r>
              <a:rPr lang="de-AT" dirty="0" err="1" smtClean="0"/>
              <a:t>to</a:t>
            </a:r>
            <a:r>
              <a:rPr lang="de-AT" dirty="0" smtClean="0"/>
              <a:t> </a:t>
            </a:r>
            <a:r>
              <a:rPr lang="de-AT" dirty="0" err="1" smtClean="0"/>
              <a:t>files</a:t>
            </a:r>
            <a:r>
              <a:rPr lang="de-AT" dirty="0" smtClean="0"/>
              <a:t> in </a:t>
            </a:r>
            <a:r>
              <a:rPr lang="de-AT" dirty="0" err="1" smtClean="0"/>
              <a:t>database</a:t>
            </a:r>
            <a:r>
              <a:rPr lang="de-AT" dirty="0" smtClean="0"/>
              <a:t> </a:t>
            </a:r>
            <a:r>
              <a:rPr lang="de-AT" dirty="0" err="1" smtClean="0"/>
              <a:t>to</a:t>
            </a:r>
            <a:r>
              <a:rPr lang="de-AT" dirty="0" smtClean="0"/>
              <a:t> CDN-content URLs</a:t>
            </a:r>
            <a:endParaRPr lang="en-US" dirty="0"/>
          </a:p>
        </p:txBody>
      </p:sp>
    </p:spTree>
    <p:extLst>
      <p:ext uri="{BB962C8B-B14F-4D97-AF65-F5344CB8AC3E}">
        <p14:creationId xmlns:p14="http://schemas.microsoft.com/office/powerpoint/2010/main" val="319331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#2: Deal </a:t>
            </a:r>
            <a:r>
              <a:rPr lang="de-AT" dirty="0" err="1" smtClean="0"/>
              <a:t>with</a:t>
            </a:r>
            <a:r>
              <a:rPr lang="de-AT" dirty="0" smtClean="0"/>
              <a:t> Session State</a:t>
            </a:r>
            <a:endParaRPr lang="en-US" dirty="0"/>
          </a:p>
        </p:txBody>
      </p:sp>
      <p:sp>
        <p:nvSpPr>
          <p:cNvPr id="4" name="Textplatzhalter 3"/>
          <p:cNvSpPr>
            <a:spLocks noGrp="1"/>
          </p:cNvSpPr>
          <p:nvPr>
            <p:ph type="body" sz="quarter" idx="10"/>
          </p:nvPr>
        </p:nvSpPr>
        <p:spPr>
          <a:xfrm>
            <a:off x="529666" y="1476626"/>
            <a:ext cx="11375537" cy="4678204"/>
          </a:xfrm>
        </p:spPr>
        <p:txBody>
          <a:bodyPr/>
          <a:lstStyle/>
          <a:p>
            <a:r>
              <a:rPr lang="de-AT" sz="3600" dirty="0" err="1" smtClean="0"/>
              <a:t>Two</a:t>
            </a:r>
            <a:r>
              <a:rPr lang="de-AT" sz="3600" dirty="0" smtClean="0"/>
              <a:t> </a:t>
            </a:r>
            <a:r>
              <a:rPr lang="de-AT" sz="3600" dirty="0" err="1" smtClean="0"/>
              <a:t>options</a:t>
            </a:r>
            <a:r>
              <a:rPr lang="de-AT" sz="3600" dirty="0" smtClean="0"/>
              <a:t> </a:t>
            </a:r>
            <a:r>
              <a:rPr lang="de-AT" sz="3600" dirty="0" err="1" smtClean="0"/>
              <a:t>for</a:t>
            </a:r>
            <a:r>
              <a:rPr lang="de-AT" sz="3600" dirty="0" smtClean="0"/>
              <a:t> </a:t>
            </a:r>
            <a:r>
              <a:rPr lang="de-AT" sz="3600" dirty="0" err="1" smtClean="0"/>
              <a:t>session</a:t>
            </a:r>
            <a:r>
              <a:rPr lang="de-AT" sz="3600" dirty="0" smtClean="0"/>
              <a:t> </a:t>
            </a:r>
            <a:r>
              <a:rPr lang="de-AT" sz="3600" dirty="0" err="1" smtClean="0"/>
              <a:t>state</a:t>
            </a:r>
            <a:r>
              <a:rPr lang="de-AT" sz="3600" dirty="0" smtClean="0"/>
              <a:t>:</a:t>
            </a:r>
          </a:p>
          <a:p>
            <a:pPr lvl="1"/>
            <a:r>
              <a:rPr lang="de-AT" sz="2000" dirty="0" err="1" smtClean="0"/>
              <a:t>Sticky</a:t>
            </a:r>
            <a:r>
              <a:rPr lang="de-AT" sz="2000" dirty="0" smtClean="0"/>
              <a:t> </a:t>
            </a:r>
            <a:r>
              <a:rPr lang="de-AT" sz="2000" dirty="0" err="1" smtClean="0"/>
              <a:t>sessions</a:t>
            </a:r>
            <a:endParaRPr lang="de-AT" sz="2000" dirty="0"/>
          </a:p>
          <a:p>
            <a:pPr lvl="1"/>
            <a:r>
              <a:rPr lang="de-AT" sz="2000" dirty="0" err="1" smtClean="0"/>
              <a:t>Use</a:t>
            </a:r>
            <a:r>
              <a:rPr lang="de-AT" sz="2000" dirty="0" smtClean="0"/>
              <a:t> </a:t>
            </a:r>
            <a:r>
              <a:rPr lang="de-AT" sz="2000" dirty="0" err="1" smtClean="0"/>
              <a:t>distributed</a:t>
            </a:r>
            <a:r>
              <a:rPr lang="de-AT" sz="2000" dirty="0" smtClean="0"/>
              <a:t> </a:t>
            </a:r>
            <a:r>
              <a:rPr lang="de-AT" sz="2000" dirty="0" err="1" smtClean="0"/>
              <a:t>caching</a:t>
            </a:r>
            <a:r>
              <a:rPr lang="de-AT" sz="2000" dirty="0" smtClean="0"/>
              <a:t> </a:t>
            </a:r>
            <a:r>
              <a:rPr lang="de-AT" sz="2000" dirty="0" err="1" smtClean="0"/>
              <a:t>for</a:t>
            </a:r>
            <a:r>
              <a:rPr lang="de-AT" sz="2000" dirty="0" smtClean="0"/>
              <a:t> </a:t>
            </a:r>
            <a:r>
              <a:rPr lang="de-AT" sz="2000" dirty="0" err="1" smtClean="0"/>
              <a:t>better</a:t>
            </a:r>
            <a:r>
              <a:rPr lang="de-AT" sz="2000" dirty="0" smtClean="0"/>
              <a:t> </a:t>
            </a:r>
            <a:r>
              <a:rPr lang="de-AT" sz="2000" dirty="0" err="1" smtClean="0"/>
              <a:t>scalability</a:t>
            </a:r>
            <a:endParaRPr lang="de-AT" sz="2000" dirty="0" smtClean="0"/>
          </a:p>
          <a:p>
            <a:pPr lvl="1"/>
            <a:endParaRPr lang="de-AT" sz="2000" dirty="0"/>
          </a:p>
          <a:p>
            <a:r>
              <a:rPr lang="de-AT" sz="3600" dirty="0" err="1" smtClean="0"/>
              <a:t>We</a:t>
            </a:r>
            <a:r>
              <a:rPr lang="de-AT" sz="3600" dirty="0" smtClean="0"/>
              <a:t> </a:t>
            </a:r>
            <a:r>
              <a:rPr lang="de-AT" sz="3600" dirty="0" err="1" smtClean="0"/>
              <a:t>start</a:t>
            </a:r>
            <a:r>
              <a:rPr lang="de-AT" sz="3600" dirty="0" smtClean="0"/>
              <a:t> </a:t>
            </a:r>
            <a:r>
              <a:rPr lang="de-AT" sz="3600" dirty="0" err="1" smtClean="0"/>
              <a:t>with</a:t>
            </a:r>
            <a:r>
              <a:rPr lang="de-AT" sz="3600" dirty="0" smtClean="0"/>
              <a:t> </a:t>
            </a:r>
            <a:r>
              <a:rPr lang="de-AT" sz="3600" dirty="0" err="1" smtClean="0"/>
              <a:t>sticky</a:t>
            </a:r>
            <a:r>
              <a:rPr lang="de-AT" sz="3600" dirty="0" smtClean="0"/>
              <a:t> </a:t>
            </a:r>
            <a:r>
              <a:rPr lang="de-AT" sz="3600" dirty="0" err="1" smtClean="0"/>
              <a:t>sessions</a:t>
            </a:r>
            <a:r>
              <a:rPr lang="de-AT" sz="3600" dirty="0" smtClean="0"/>
              <a:t> (</a:t>
            </a:r>
            <a:r>
              <a:rPr lang="de-AT" sz="3600" dirty="0" err="1" smtClean="0"/>
              <a:t>simplicity</a:t>
            </a:r>
            <a:r>
              <a:rPr lang="de-AT" sz="3600" dirty="0" smtClean="0"/>
              <a:t>)</a:t>
            </a:r>
          </a:p>
          <a:p>
            <a:pPr lvl="1"/>
            <a:endParaRPr lang="de-AT" sz="2000" dirty="0" smtClean="0"/>
          </a:p>
          <a:p>
            <a:r>
              <a:rPr lang="de-AT" sz="3600" dirty="0" err="1" smtClean="0"/>
              <a:t>Our</a:t>
            </a:r>
            <a:r>
              <a:rPr lang="de-AT" sz="3600" dirty="0" smtClean="0"/>
              <a:t> </a:t>
            </a:r>
            <a:r>
              <a:rPr lang="de-AT" sz="3600" dirty="0" err="1" smtClean="0"/>
              <a:t>future</a:t>
            </a:r>
            <a:r>
              <a:rPr lang="de-AT" sz="3600" dirty="0" smtClean="0"/>
              <a:t> </a:t>
            </a:r>
            <a:r>
              <a:rPr lang="de-AT" sz="3600" dirty="0" err="1" smtClean="0"/>
              <a:t>road</a:t>
            </a:r>
            <a:r>
              <a:rPr lang="de-AT" sz="3600" dirty="0" smtClean="0"/>
              <a:t> </a:t>
            </a:r>
            <a:r>
              <a:rPr lang="de-AT" sz="3600" dirty="0" err="1" smtClean="0"/>
              <a:t>map</a:t>
            </a:r>
            <a:r>
              <a:rPr lang="de-AT" sz="3600" dirty="0" smtClean="0"/>
              <a:t>: </a:t>
            </a:r>
            <a:r>
              <a:rPr lang="de-AT" sz="3600" dirty="0" err="1" smtClean="0"/>
              <a:t>distributed</a:t>
            </a:r>
            <a:r>
              <a:rPr lang="de-AT" sz="3600" dirty="0" smtClean="0"/>
              <a:t> </a:t>
            </a:r>
            <a:r>
              <a:rPr lang="de-AT" sz="3600" dirty="0" err="1" smtClean="0"/>
              <a:t>caching</a:t>
            </a:r>
            <a:endParaRPr lang="de-AT" sz="3600" dirty="0" smtClean="0"/>
          </a:p>
          <a:p>
            <a:pPr lvl="1"/>
            <a:r>
              <a:rPr lang="de-AT" sz="2000" dirty="0" err="1" smtClean="0"/>
              <a:t>Configure</a:t>
            </a:r>
            <a:r>
              <a:rPr lang="de-AT" sz="2000" dirty="0" smtClean="0"/>
              <a:t> Azure </a:t>
            </a:r>
            <a:r>
              <a:rPr lang="de-AT" sz="2000" dirty="0" err="1" smtClean="0"/>
              <a:t>co-located</a:t>
            </a:r>
            <a:r>
              <a:rPr lang="de-AT" sz="2000" dirty="0" smtClean="0"/>
              <a:t> </a:t>
            </a:r>
            <a:r>
              <a:rPr lang="de-AT" sz="2000" dirty="0" err="1" smtClean="0"/>
              <a:t>caching</a:t>
            </a:r>
            <a:endParaRPr lang="de-AT" sz="2000" dirty="0"/>
          </a:p>
          <a:p>
            <a:pPr lvl="1"/>
            <a:r>
              <a:rPr lang="de-AT" sz="2000" dirty="0" smtClean="0"/>
              <a:t>Co-</a:t>
            </a:r>
            <a:r>
              <a:rPr lang="de-AT" sz="2000" dirty="0" err="1" smtClean="0"/>
              <a:t>located</a:t>
            </a:r>
            <a:r>
              <a:rPr lang="de-AT" sz="2000" dirty="0" smtClean="0"/>
              <a:t> </a:t>
            </a:r>
            <a:r>
              <a:rPr lang="de-AT" sz="2000" dirty="0" err="1" smtClean="0"/>
              <a:t>caches</a:t>
            </a:r>
            <a:r>
              <a:rPr lang="de-AT" sz="2000" dirty="0" smtClean="0"/>
              <a:t> </a:t>
            </a:r>
            <a:r>
              <a:rPr lang="de-AT" sz="2000" dirty="0" err="1" smtClean="0"/>
              <a:t>run</a:t>
            </a:r>
            <a:r>
              <a:rPr lang="de-AT" sz="2000" dirty="0" smtClean="0"/>
              <a:t> on </a:t>
            </a:r>
            <a:r>
              <a:rPr lang="de-AT" sz="2000" dirty="0" err="1" smtClean="0"/>
              <a:t>compute</a:t>
            </a:r>
            <a:r>
              <a:rPr lang="de-AT" sz="2000" dirty="0" smtClean="0"/>
              <a:t> </a:t>
            </a:r>
            <a:r>
              <a:rPr lang="de-AT" sz="2000" dirty="0" err="1" smtClean="0"/>
              <a:t>instances</a:t>
            </a:r>
            <a:r>
              <a:rPr lang="de-AT" sz="2000" dirty="0" smtClean="0"/>
              <a:t> </a:t>
            </a:r>
            <a:r>
              <a:rPr lang="de-AT" sz="2000" dirty="0" err="1" smtClean="0"/>
              <a:t>of</a:t>
            </a:r>
            <a:r>
              <a:rPr lang="de-AT" sz="2000" dirty="0" smtClean="0"/>
              <a:t> </a:t>
            </a:r>
            <a:r>
              <a:rPr lang="de-AT" sz="2000" dirty="0" err="1" smtClean="0"/>
              <a:t>your</a:t>
            </a:r>
            <a:r>
              <a:rPr lang="de-AT" sz="2000" dirty="0" smtClean="0"/>
              <a:t> </a:t>
            </a:r>
            <a:r>
              <a:rPr lang="de-AT" sz="2000" dirty="0" err="1" smtClean="0"/>
              <a:t>own</a:t>
            </a:r>
            <a:r>
              <a:rPr lang="de-AT" sz="2000" dirty="0"/>
              <a:t> </a:t>
            </a:r>
            <a:r>
              <a:rPr lang="de-AT" sz="2000" dirty="0" err="1" smtClean="0"/>
              <a:t>app</a:t>
            </a:r>
            <a:endParaRPr lang="de-AT" sz="2000" dirty="0"/>
          </a:p>
          <a:p>
            <a:pPr lvl="1"/>
            <a:r>
              <a:rPr lang="de-AT" sz="2000" dirty="0" smtClean="0"/>
              <a:t>Access </a:t>
            </a:r>
            <a:r>
              <a:rPr lang="de-AT" sz="2000" dirty="0" err="1" smtClean="0"/>
              <a:t>cache</a:t>
            </a:r>
            <a:r>
              <a:rPr lang="de-AT" sz="2000" dirty="0" smtClean="0"/>
              <a:t> </a:t>
            </a:r>
            <a:r>
              <a:rPr lang="de-AT" sz="2000" dirty="0" err="1" smtClean="0"/>
              <a:t>using</a:t>
            </a:r>
            <a:r>
              <a:rPr lang="de-AT" sz="2000" dirty="0" smtClean="0"/>
              <a:t> </a:t>
            </a:r>
            <a:r>
              <a:rPr lang="de-AT" sz="2000" dirty="0" err="1" smtClean="0"/>
              <a:t>memcached</a:t>
            </a:r>
            <a:r>
              <a:rPr lang="de-AT" sz="2000" dirty="0" smtClean="0"/>
              <a:t> in </a:t>
            </a:r>
            <a:r>
              <a:rPr lang="de-AT" sz="2000" dirty="0" err="1" smtClean="0"/>
              <a:t>your</a:t>
            </a:r>
            <a:r>
              <a:rPr lang="de-AT" sz="2000" dirty="0" smtClean="0"/>
              <a:t> </a:t>
            </a:r>
            <a:r>
              <a:rPr lang="de-AT" sz="2000" dirty="0" err="1" smtClean="0"/>
              <a:t>app</a:t>
            </a:r>
            <a:endParaRPr lang="de-AT" sz="2000" dirty="0" smtClean="0"/>
          </a:p>
          <a:p>
            <a:pPr lvl="1"/>
            <a:r>
              <a:rPr lang="de-AT" sz="2000" dirty="0" err="1" smtClean="0"/>
              <a:t>Configure</a:t>
            </a:r>
            <a:r>
              <a:rPr lang="de-AT" sz="2000" dirty="0" smtClean="0"/>
              <a:t> </a:t>
            </a:r>
            <a:r>
              <a:rPr lang="de-AT" sz="2000" dirty="0" err="1" smtClean="0"/>
              <a:t>memcached</a:t>
            </a:r>
            <a:r>
              <a:rPr lang="de-AT" sz="2000" dirty="0" smtClean="0"/>
              <a:t> </a:t>
            </a:r>
            <a:r>
              <a:rPr lang="de-AT" sz="2000" dirty="0" err="1" smtClean="0"/>
              <a:t>session</a:t>
            </a:r>
            <a:r>
              <a:rPr lang="de-AT" sz="2000" dirty="0" smtClean="0"/>
              <a:t> </a:t>
            </a:r>
            <a:r>
              <a:rPr lang="de-AT" sz="2000" dirty="0" err="1" smtClean="0"/>
              <a:t>state</a:t>
            </a:r>
            <a:r>
              <a:rPr lang="de-AT" sz="2000" dirty="0" smtClean="0"/>
              <a:t> </a:t>
            </a:r>
            <a:r>
              <a:rPr lang="de-AT" sz="2000" dirty="0" err="1" smtClean="0"/>
              <a:t>provider</a:t>
            </a:r>
            <a:r>
              <a:rPr lang="de-AT" sz="2000" dirty="0" smtClean="0"/>
              <a:t> </a:t>
            </a:r>
            <a:r>
              <a:rPr lang="de-AT" sz="2000" dirty="0" err="1" smtClean="0"/>
              <a:t>for</a:t>
            </a:r>
            <a:r>
              <a:rPr lang="de-AT" sz="2000" dirty="0" smtClean="0"/>
              <a:t> </a:t>
            </a:r>
            <a:r>
              <a:rPr lang="de-AT" sz="2000" dirty="0" err="1" smtClean="0"/>
              <a:t>Tomcat</a:t>
            </a:r>
            <a:endParaRPr lang="en-US" sz="2000" dirty="0"/>
          </a:p>
        </p:txBody>
      </p:sp>
    </p:spTree>
    <p:extLst>
      <p:ext uri="{BB962C8B-B14F-4D97-AF65-F5344CB8AC3E}">
        <p14:creationId xmlns:p14="http://schemas.microsoft.com/office/powerpoint/2010/main" val="392837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#3: Identity Management</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err="1" smtClean="0"/>
              <a:t>Leverage</a:t>
            </a:r>
            <a:r>
              <a:rPr lang="de-AT" dirty="0" smtClean="0"/>
              <a:t> </a:t>
            </a:r>
            <a:r>
              <a:rPr lang="de-AT" dirty="0" err="1" smtClean="0"/>
              <a:t>claims-based</a:t>
            </a:r>
            <a:r>
              <a:rPr lang="de-AT" dirty="0" smtClean="0"/>
              <a:t>, </a:t>
            </a:r>
            <a:r>
              <a:rPr lang="de-AT" dirty="0" err="1" smtClean="0"/>
              <a:t>federated</a:t>
            </a:r>
            <a:r>
              <a:rPr lang="de-AT" dirty="0" smtClean="0"/>
              <a:t> </a:t>
            </a:r>
            <a:r>
              <a:rPr lang="de-AT" dirty="0" err="1" smtClean="0"/>
              <a:t>authentication</a:t>
            </a:r>
            <a:endParaRPr lang="de-AT" dirty="0" smtClean="0"/>
          </a:p>
          <a:p>
            <a:pPr lvl="1"/>
            <a:r>
              <a:rPr lang="de-AT" dirty="0" err="1" smtClean="0"/>
              <a:t>Allows</a:t>
            </a:r>
            <a:r>
              <a:rPr lang="de-AT" dirty="0" smtClean="0"/>
              <a:t> </a:t>
            </a:r>
            <a:r>
              <a:rPr lang="de-AT" dirty="0" err="1" smtClean="0"/>
              <a:t>us</a:t>
            </a:r>
            <a:r>
              <a:rPr lang="de-AT" dirty="0" smtClean="0"/>
              <a:t> </a:t>
            </a:r>
            <a:r>
              <a:rPr lang="de-AT" dirty="0" err="1" smtClean="0"/>
              <a:t>to</a:t>
            </a:r>
            <a:r>
              <a:rPr lang="de-AT" dirty="0" smtClean="0"/>
              <a:t> „</a:t>
            </a:r>
            <a:r>
              <a:rPr lang="de-AT" dirty="0" err="1" smtClean="0"/>
              <a:t>delegate</a:t>
            </a:r>
            <a:r>
              <a:rPr lang="de-AT" dirty="0" smtClean="0"/>
              <a:t>“ </a:t>
            </a:r>
            <a:r>
              <a:rPr lang="de-AT" dirty="0" err="1" smtClean="0"/>
              <a:t>authentication</a:t>
            </a:r>
            <a:r>
              <a:rPr lang="de-AT" dirty="0" smtClean="0"/>
              <a:t> </a:t>
            </a:r>
            <a:r>
              <a:rPr lang="de-AT" dirty="0" err="1" smtClean="0"/>
              <a:t>to</a:t>
            </a:r>
            <a:r>
              <a:rPr lang="de-AT" dirty="0" smtClean="0"/>
              <a:t> </a:t>
            </a:r>
            <a:r>
              <a:rPr lang="de-AT" dirty="0" err="1" smtClean="0"/>
              <a:t>proven</a:t>
            </a:r>
            <a:r>
              <a:rPr lang="de-AT" dirty="0" smtClean="0"/>
              <a:t> </a:t>
            </a:r>
            <a:r>
              <a:rPr lang="de-AT" dirty="0" err="1" smtClean="0"/>
              <a:t>identity</a:t>
            </a:r>
            <a:r>
              <a:rPr lang="de-AT" dirty="0" smtClean="0"/>
              <a:t> </a:t>
            </a:r>
            <a:r>
              <a:rPr lang="de-AT" dirty="0" err="1" smtClean="0"/>
              <a:t>providers</a:t>
            </a:r>
            <a:endParaRPr lang="de-AT" dirty="0" smtClean="0"/>
          </a:p>
          <a:p>
            <a:pPr lvl="1"/>
            <a:endParaRPr lang="de-AT" dirty="0"/>
          </a:p>
          <a:p>
            <a:r>
              <a:rPr lang="de-AT" dirty="0" err="1" smtClean="0"/>
              <a:t>For</a:t>
            </a:r>
            <a:r>
              <a:rPr lang="de-AT" dirty="0" smtClean="0"/>
              <a:t> </a:t>
            </a:r>
            <a:r>
              <a:rPr lang="de-AT" dirty="0" err="1" smtClean="0"/>
              <a:t>our</a:t>
            </a:r>
            <a:r>
              <a:rPr lang="de-AT" dirty="0" smtClean="0"/>
              <a:t> </a:t>
            </a:r>
            <a:r>
              <a:rPr lang="de-AT" dirty="0" err="1" smtClean="0"/>
              <a:t>app</a:t>
            </a:r>
            <a:r>
              <a:rPr lang="de-AT" dirty="0" smtClean="0"/>
              <a:t>: </a:t>
            </a:r>
            <a:r>
              <a:rPr lang="de-AT" dirty="0" err="1" smtClean="0"/>
              <a:t>integrate</a:t>
            </a:r>
            <a:r>
              <a:rPr lang="de-AT" dirty="0" smtClean="0"/>
              <a:t> </a:t>
            </a:r>
            <a:r>
              <a:rPr lang="de-AT" dirty="0" err="1" smtClean="0"/>
              <a:t>with</a:t>
            </a:r>
            <a:r>
              <a:rPr lang="de-AT" dirty="0" smtClean="0"/>
              <a:t> Azure ACS</a:t>
            </a:r>
          </a:p>
          <a:p>
            <a:pPr lvl="1"/>
            <a:r>
              <a:rPr lang="de-AT" dirty="0" smtClean="0"/>
              <a:t>Create an Azure Access </a:t>
            </a:r>
            <a:r>
              <a:rPr lang="de-AT" dirty="0" err="1" smtClean="0"/>
              <a:t>Control</a:t>
            </a:r>
            <a:r>
              <a:rPr lang="de-AT" dirty="0" smtClean="0"/>
              <a:t> Service </a:t>
            </a:r>
            <a:r>
              <a:rPr lang="de-AT" dirty="0" err="1" smtClean="0"/>
              <a:t>namespace</a:t>
            </a:r>
            <a:endParaRPr lang="de-AT" dirty="0" smtClean="0"/>
          </a:p>
          <a:p>
            <a:pPr lvl="1"/>
            <a:r>
              <a:rPr lang="de-AT" dirty="0" err="1"/>
              <a:t>Configure</a:t>
            </a:r>
            <a:r>
              <a:rPr lang="de-AT" dirty="0"/>
              <a:t> </a:t>
            </a:r>
            <a:r>
              <a:rPr lang="de-AT" dirty="0" smtClean="0"/>
              <a:t>a „</a:t>
            </a:r>
            <a:r>
              <a:rPr lang="de-AT" dirty="0" err="1" smtClean="0"/>
              <a:t>relying</a:t>
            </a:r>
            <a:r>
              <a:rPr lang="de-AT" dirty="0" smtClean="0"/>
              <a:t> </a:t>
            </a:r>
            <a:r>
              <a:rPr lang="de-AT" dirty="0" err="1"/>
              <a:t>party</a:t>
            </a:r>
            <a:r>
              <a:rPr lang="de-AT" dirty="0"/>
              <a:t>“ in Azure </a:t>
            </a:r>
            <a:r>
              <a:rPr lang="de-AT" dirty="0" smtClean="0"/>
              <a:t>ACS </a:t>
            </a:r>
            <a:r>
              <a:rPr lang="de-AT" dirty="0" err="1" smtClean="0"/>
              <a:t>for</a:t>
            </a:r>
            <a:r>
              <a:rPr lang="de-AT" dirty="0" smtClean="0"/>
              <a:t> </a:t>
            </a:r>
            <a:r>
              <a:rPr lang="de-AT" dirty="0" err="1" smtClean="0"/>
              <a:t>our</a:t>
            </a:r>
            <a:r>
              <a:rPr lang="de-AT" dirty="0" smtClean="0"/>
              <a:t> front-end </a:t>
            </a:r>
            <a:r>
              <a:rPr lang="de-AT" dirty="0" err="1" smtClean="0"/>
              <a:t>application</a:t>
            </a:r>
            <a:endParaRPr lang="en-US" dirty="0"/>
          </a:p>
          <a:p>
            <a:pPr lvl="1"/>
            <a:r>
              <a:rPr lang="de-AT" dirty="0" smtClean="0"/>
              <a:t>Create X.509 </a:t>
            </a:r>
            <a:r>
              <a:rPr lang="de-AT" dirty="0" err="1" smtClean="0"/>
              <a:t>certificate</a:t>
            </a:r>
            <a:r>
              <a:rPr lang="de-AT" dirty="0" smtClean="0"/>
              <a:t> </a:t>
            </a:r>
            <a:r>
              <a:rPr lang="de-AT" dirty="0" err="1" smtClean="0"/>
              <a:t>for</a:t>
            </a:r>
            <a:r>
              <a:rPr lang="de-AT" dirty="0" smtClean="0"/>
              <a:t> </a:t>
            </a:r>
            <a:r>
              <a:rPr lang="de-AT" dirty="0" err="1" smtClean="0"/>
              <a:t>token</a:t>
            </a:r>
            <a:r>
              <a:rPr lang="de-AT" dirty="0" smtClean="0"/>
              <a:t> </a:t>
            </a:r>
            <a:r>
              <a:rPr lang="de-AT" dirty="0" err="1" smtClean="0"/>
              <a:t>signatures</a:t>
            </a:r>
            <a:endParaRPr lang="de-AT" dirty="0" smtClean="0"/>
          </a:p>
          <a:p>
            <a:pPr lvl="1"/>
            <a:r>
              <a:rPr lang="de-AT" dirty="0" err="1" smtClean="0"/>
              <a:t>Configure</a:t>
            </a:r>
            <a:r>
              <a:rPr lang="de-AT" dirty="0" smtClean="0"/>
              <a:t> </a:t>
            </a:r>
            <a:r>
              <a:rPr lang="de-AT" dirty="0" err="1" smtClean="0"/>
              <a:t>servlet</a:t>
            </a:r>
            <a:r>
              <a:rPr lang="de-AT" dirty="0" smtClean="0"/>
              <a:t> </a:t>
            </a:r>
            <a:r>
              <a:rPr lang="de-AT" dirty="0" err="1" smtClean="0"/>
              <a:t>filter</a:t>
            </a:r>
            <a:r>
              <a:rPr lang="de-AT" dirty="0" smtClean="0"/>
              <a:t> </a:t>
            </a:r>
            <a:r>
              <a:rPr lang="de-AT" dirty="0" err="1" smtClean="0"/>
              <a:t>based</a:t>
            </a:r>
            <a:r>
              <a:rPr lang="de-AT" dirty="0" smtClean="0"/>
              <a:t> on Azure ACS Java </a:t>
            </a:r>
            <a:r>
              <a:rPr lang="de-AT" dirty="0" err="1" smtClean="0"/>
              <a:t>library</a:t>
            </a:r>
            <a:endParaRPr lang="de-AT" dirty="0" smtClean="0"/>
          </a:p>
          <a:p>
            <a:pPr lvl="1"/>
            <a:endParaRPr lang="de-AT" dirty="0"/>
          </a:p>
          <a:p>
            <a:r>
              <a:rPr lang="de-AT" dirty="0" smtClean="0"/>
              <a:t>Note: </a:t>
            </a:r>
            <a:r>
              <a:rPr lang="de-AT" dirty="0" err="1" smtClean="0"/>
              <a:t>AuthZ</a:t>
            </a:r>
            <a:r>
              <a:rPr lang="de-AT" dirty="0" smtClean="0"/>
              <a:t> </a:t>
            </a:r>
            <a:r>
              <a:rPr lang="de-AT" dirty="0" err="1" smtClean="0"/>
              <a:t>needs</a:t>
            </a:r>
            <a:r>
              <a:rPr lang="de-AT" dirty="0" smtClean="0"/>
              <a:t> </a:t>
            </a:r>
            <a:r>
              <a:rPr lang="de-AT" dirty="0" err="1" smtClean="0"/>
              <a:t>to</a:t>
            </a:r>
            <a:r>
              <a:rPr lang="de-AT" dirty="0" smtClean="0"/>
              <a:t> </a:t>
            </a:r>
            <a:r>
              <a:rPr lang="de-AT" dirty="0" err="1" smtClean="0"/>
              <a:t>be</a:t>
            </a:r>
            <a:r>
              <a:rPr lang="de-AT" dirty="0" smtClean="0"/>
              <a:t> </a:t>
            </a:r>
            <a:r>
              <a:rPr lang="de-AT" dirty="0" err="1" smtClean="0"/>
              <a:t>done</a:t>
            </a:r>
            <a:r>
              <a:rPr lang="de-AT" dirty="0" smtClean="0"/>
              <a:t> in </a:t>
            </a:r>
            <a:r>
              <a:rPr lang="de-AT" dirty="0" err="1" smtClean="0"/>
              <a:t>our</a:t>
            </a:r>
            <a:r>
              <a:rPr lang="de-AT" dirty="0" smtClean="0"/>
              <a:t> </a:t>
            </a:r>
            <a:r>
              <a:rPr lang="de-AT" dirty="0" err="1" smtClean="0"/>
              <a:t>application</a:t>
            </a:r>
            <a:r>
              <a:rPr lang="de-AT" dirty="0" smtClean="0"/>
              <a:t>!</a:t>
            </a:r>
          </a:p>
        </p:txBody>
      </p:sp>
    </p:spTree>
    <p:extLst>
      <p:ext uri="{BB962C8B-B14F-4D97-AF65-F5344CB8AC3E}">
        <p14:creationId xmlns:p14="http://schemas.microsoft.com/office/powerpoint/2010/main" val="278511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 „</a:t>
            </a:r>
            <a:r>
              <a:rPr lang="de-AT" dirty="0" err="1" smtClean="0"/>
              <a:t>realistic</a:t>
            </a:r>
            <a:r>
              <a:rPr lang="de-AT" dirty="0" smtClean="0"/>
              <a:t>“ Scenario;)</a:t>
            </a:r>
            <a:endParaRPr lang="en-US" dirty="0"/>
          </a:p>
        </p:txBody>
      </p:sp>
    </p:spTree>
    <p:extLst>
      <p:ext uri="{BB962C8B-B14F-4D97-AF65-F5344CB8AC3E}">
        <p14:creationId xmlns:p14="http://schemas.microsoft.com/office/powerpoint/2010/main" val="346544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Get </a:t>
            </a:r>
            <a:r>
              <a:rPr lang="de-AT" dirty="0" err="1" smtClean="0"/>
              <a:t>to</a:t>
            </a:r>
            <a:r>
              <a:rPr lang="de-AT" dirty="0" smtClean="0"/>
              <a:t> a </a:t>
            </a:r>
            <a:r>
              <a:rPr lang="de-AT" dirty="0" err="1" smtClean="0"/>
              <a:t>deployment</a:t>
            </a:r>
            <a:r>
              <a:rPr lang="de-AT" dirty="0" smtClean="0"/>
              <a:t> on Azure…</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smtClean="0"/>
              <a:t>Add Azure </a:t>
            </a:r>
            <a:r>
              <a:rPr lang="de-AT" dirty="0" err="1" smtClean="0"/>
              <a:t>deployment</a:t>
            </a:r>
            <a:r>
              <a:rPr lang="de-AT" dirty="0" smtClean="0"/>
              <a:t> </a:t>
            </a:r>
            <a:r>
              <a:rPr lang="de-AT" dirty="0" err="1" smtClean="0"/>
              <a:t>project</a:t>
            </a:r>
            <a:endParaRPr lang="de-AT" dirty="0" smtClean="0"/>
          </a:p>
          <a:p>
            <a:pPr lvl="1"/>
            <a:r>
              <a:rPr lang="de-AT" dirty="0" err="1" smtClean="0"/>
              <a:t>Configure</a:t>
            </a:r>
            <a:r>
              <a:rPr lang="de-AT" dirty="0" smtClean="0"/>
              <a:t> </a:t>
            </a:r>
            <a:r>
              <a:rPr lang="de-AT" dirty="0" err="1" smtClean="0"/>
              <a:t>azure</a:t>
            </a:r>
            <a:r>
              <a:rPr lang="de-AT" dirty="0" smtClean="0"/>
              <a:t> </a:t>
            </a:r>
            <a:r>
              <a:rPr lang="de-AT" dirty="0" err="1" smtClean="0"/>
              <a:t>deployment</a:t>
            </a:r>
            <a:r>
              <a:rPr lang="de-AT" dirty="0" smtClean="0"/>
              <a:t> </a:t>
            </a:r>
            <a:r>
              <a:rPr lang="de-AT" dirty="0" err="1" smtClean="0"/>
              <a:t>project</a:t>
            </a:r>
            <a:r>
              <a:rPr lang="de-AT" dirty="0" smtClean="0"/>
              <a:t> (</a:t>
            </a:r>
            <a:r>
              <a:rPr lang="de-AT" dirty="0" err="1" smtClean="0"/>
              <a:t>caching</a:t>
            </a:r>
            <a:r>
              <a:rPr lang="de-AT" dirty="0" smtClean="0"/>
              <a:t>, </a:t>
            </a:r>
            <a:r>
              <a:rPr lang="de-AT" dirty="0" err="1" smtClean="0"/>
              <a:t>communication</a:t>
            </a:r>
            <a:r>
              <a:rPr lang="de-AT" dirty="0" smtClean="0"/>
              <a:t> </a:t>
            </a:r>
            <a:r>
              <a:rPr lang="de-AT" dirty="0" err="1" smtClean="0"/>
              <a:t>endpoints</a:t>
            </a:r>
            <a:r>
              <a:rPr lang="de-AT" dirty="0" smtClean="0"/>
              <a:t> etc.)</a:t>
            </a:r>
            <a:endParaRPr lang="de-AT" dirty="0"/>
          </a:p>
          <a:p>
            <a:pPr lvl="1"/>
            <a:endParaRPr lang="de-AT" dirty="0"/>
          </a:p>
          <a:p>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emulator</a:t>
            </a:r>
            <a:endParaRPr lang="de-AT" dirty="0" smtClean="0"/>
          </a:p>
          <a:p>
            <a:pPr lvl="1"/>
            <a:endParaRPr lang="de-AT" dirty="0"/>
          </a:p>
          <a:p>
            <a:r>
              <a:rPr lang="de-AT" dirty="0" err="1" smtClean="0"/>
              <a:t>Deploy</a:t>
            </a:r>
            <a:r>
              <a:rPr lang="de-AT" dirty="0" smtClean="0"/>
              <a:t> </a:t>
            </a:r>
            <a:r>
              <a:rPr lang="de-AT" dirty="0" err="1" smtClean="0"/>
              <a:t>to</a:t>
            </a:r>
            <a:r>
              <a:rPr lang="de-AT" dirty="0" smtClean="0"/>
              <a:t> Windows Azure</a:t>
            </a:r>
          </a:p>
          <a:p>
            <a:pPr lvl="1"/>
            <a:r>
              <a:rPr lang="de-AT" dirty="0"/>
              <a:t>Upload Java </a:t>
            </a:r>
            <a:r>
              <a:rPr lang="de-AT" dirty="0" err="1"/>
              <a:t>runtime</a:t>
            </a:r>
            <a:r>
              <a:rPr lang="de-AT" dirty="0"/>
              <a:t> </a:t>
            </a:r>
            <a:r>
              <a:rPr lang="de-AT" dirty="0" err="1"/>
              <a:t>version</a:t>
            </a:r>
            <a:r>
              <a:rPr lang="de-AT" dirty="0"/>
              <a:t> </a:t>
            </a:r>
            <a:r>
              <a:rPr lang="de-AT" dirty="0" err="1"/>
              <a:t>to</a:t>
            </a:r>
            <a:r>
              <a:rPr lang="de-AT" dirty="0"/>
              <a:t> </a:t>
            </a:r>
            <a:r>
              <a:rPr lang="de-AT" dirty="0" err="1"/>
              <a:t>blob</a:t>
            </a:r>
            <a:r>
              <a:rPr lang="de-AT" dirty="0"/>
              <a:t> </a:t>
            </a:r>
            <a:r>
              <a:rPr lang="de-AT" dirty="0" err="1"/>
              <a:t>storage</a:t>
            </a:r>
            <a:endParaRPr lang="en-US" dirty="0"/>
          </a:p>
          <a:p>
            <a:pPr lvl="1"/>
            <a:r>
              <a:rPr lang="de-AT" dirty="0" err="1" smtClean="0"/>
              <a:t>Configure</a:t>
            </a:r>
            <a:r>
              <a:rPr lang="de-AT" dirty="0" smtClean="0"/>
              <a:t> </a:t>
            </a:r>
            <a:r>
              <a:rPr lang="de-AT" dirty="0" err="1" smtClean="0"/>
              <a:t>app</a:t>
            </a:r>
            <a:r>
              <a:rPr lang="de-AT" dirty="0" smtClean="0"/>
              <a:t> </a:t>
            </a:r>
            <a:r>
              <a:rPr lang="de-AT" dirty="0" err="1" smtClean="0"/>
              <a:t>server</a:t>
            </a:r>
            <a:r>
              <a:rPr lang="de-AT" dirty="0" smtClean="0"/>
              <a:t> </a:t>
            </a:r>
            <a:r>
              <a:rPr lang="de-AT" dirty="0" err="1" smtClean="0"/>
              <a:t>locally</a:t>
            </a:r>
            <a:r>
              <a:rPr lang="de-AT" dirty="0" smtClean="0"/>
              <a:t> – </a:t>
            </a:r>
            <a:r>
              <a:rPr lang="de-AT" dirty="0" err="1" smtClean="0"/>
              <a:t>upload</a:t>
            </a:r>
            <a:r>
              <a:rPr lang="de-AT" dirty="0" smtClean="0"/>
              <a:t> </a:t>
            </a:r>
            <a:r>
              <a:rPr lang="de-AT" dirty="0" err="1" smtClean="0"/>
              <a:t>configuration</a:t>
            </a:r>
            <a:r>
              <a:rPr lang="de-AT" dirty="0" smtClean="0"/>
              <a:t> </a:t>
            </a:r>
            <a:r>
              <a:rPr lang="de-AT" dirty="0" err="1" smtClean="0"/>
              <a:t>to</a:t>
            </a:r>
            <a:r>
              <a:rPr lang="de-AT" dirty="0" smtClean="0"/>
              <a:t> BLOB </a:t>
            </a:r>
            <a:r>
              <a:rPr lang="de-AT" dirty="0" err="1" smtClean="0"/>
              <a:t>storage</a:t>
            </a:r>
            <a:endParaRPr lang="de-AT" dirty="0" smtClean="0"/>
          </a:p>
          <a:p>
            <a:pPr lvl="1"/>
            <a:r>
              <a:rPr lang="de-AT" dirty="0" smtClean="0"/>
              <a:t>Upload </a:t>
            </a:r>
            <a:r>
              <a:rPr lang="de-AT" dirty="0" err="1" smtClean="0"/>
              <a:t>your</a:t>
            </a:r>
            <a:r>
              <a:rPr lang="de-AT" dirty="0" smtClean="0"/>
              <a:t> Azure </a:t>
            </a:r>
            <a:r>
              <a:rPr lang="de-AT" dirty="0" err="1" smtClean="0"/>
              <a:t>deployment</a:t>
            </a:r>
            <a:r>
              <a:rPr lang="de-AT" dirty="0" smtClean="0"/>
              <a:t> </a:t>
            </a:r>
            <a:r>
              <a:rPr lang="de-AT" dirty="0" err="1" smtClean="0"/>
              <a:t>packages</a:t>
            </a:r>
            <a:r>
              <a:rPr lang="de-AT" dirty="0" smtClean="0"/>
              <a:t> </a:t>
            </a:r>
            <a:r>
              <a:rPr lang="de-AT" dirty="0" err="1" smtClean="0"/>
              <a:t>to</a:t>
            </a:r>
            <a:r>
              <a:rPr lang="de-AT" dirty="0" smtClean="0"/>
              <a:t> Azure </a:t>
            </a:r>
            <a:r>
              <a:rPr lang="de-AT" dirty="0" err="1" smtClean="0"/>
              <a:t>staging</a:t>
            </a:r>
            <a:r>
              <a:rPr lang="de-AT" dirty="0" smtClean="0"/>
              <a:t> &amp; </a:t>
            </a:r>
            <a:r>
              <a:rPr lang="de-AT" dirty="0" err="1" smtClean="0"/>
              <a:t>test</a:t>
            </a:r>
            <a:r>
              <a:rPr lang="de-AT" dirty="0" smtClean="0"/>
              <a:t> in </a:t>
            </a:r>
            <a:r>
              <a:rPr lang="de-AT" dirty="0" err="1" smtClean="0"/>
              <a:t>staging</a:t>
            </a:r>
            <a:endParaRPr lang="de-AT" dirty="0" smtClean="0"/>
          </a:p>
          <a:p>
            <a:pPr lvl="1"/>
            <a:r>
              <a:rPr lang="de-AT" dirty="0" err="1" smtClean="0"/>
              <a:t>Staging</a:t>
            </a:r>
            <a:r>
              <a:rPr lang="de-AT" dirty="0" smtClean="0"/>
              <a:t> OK </a:t>
            </a:r>
            <a:r>
              <a:rPr lang="de-AT" dirty="0" smtClean="0">
                <a:sym typeface="Wingdings" panose="05000000000000000000" pitchFamily="2" charset="2"/>
              </a:rPr>
              <a:t> VIP SWAP in Azure </a:t>
            </a:r>
            <a:r>
              <a:rPr lang="de-AT" dirty="0" err="1" smtClean="0">
                <a:sym typeface="Wingdings" panose="05000000000000000000" pitchFamily="2" charset="2"/>
              </a:rPr>
              <a:t>to</a:t>
            </a:r>
            <a:r>
              <a:rPr lang="de-AT" dirty="0" smtClean="0">
                <a:sym typeface="Wingdings" panose="05000000000000000000" pitchFamily="2" charset="2"/>
              </a:rPr>
              <a:t> </a:t>
            </a:r>
            <a:r>
              <a:rPr lang="de-AT" dirty="0" err="1" smtClean="0">
                <a:sym typeface="Wingdings" panose="05000000000000000000" pitchFamily="2" charset="2"/>
              </a:rPr>
              <a:t>production</a:t>
            </a:r>
            <a:r>
              <a:rPr lang="de-AT" dirty="0" smtClean="0">
                <a:sym typeface="Wingdings" panose="05000000000000000000" pitchFamily="2" charset="2"/>
              </a:rPr>
              <a:t> </a:t>
            </a:r>
            <a:r>
              <a:rPr lang="de-AT" dirty="0" err="1" smtClean="0">
                <a:sym typeface="Wingdings" panose="05000000000000000000" pitchFamily="2" charset="2"/>
              </a:rPr>
              <a:t>environment</a:t>
            </a:r>
            <a:endParaRPr lang="de-AT" dirty="0" smtClean="0"/>
          </a:p>
        </p:txBody>
      </p:sp>
    </p:spTree>
    <p:extLst>
      <p:ext uri="{BB962C8B-B14F-4D97-AF65-F5344CB8AC3E}">
        <p14:creationId xmlns:p14="http://schemas.microsoft.com/office/powerpoint/2010/main" val="170114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Summary</a:t>
            </a:r>
            <a:endParaRPr lang="en-US" dirty="0"/>
          </a:p>
        </p:txBody>
      </p:sp>
    </p:spTree>
    <p:extLst>
      <p:ext uri="{BB962C8B-B14F-4D97-AF65-F5344CB8AC3E}">
        <p14:creationId xmlns:p14="http://schemas.microsoft.com/office/powerpoint/2010/main" val="23869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smtClean="0"/>
              <a:t>Summary</a:t>
            </a:r>
            <a:endParaRPr lang="de-CH" dirty="0"/>
          </a:p>
        </p:txBody>
      </p:sp>
      <p:sp>
        <p:nvSpPr>
          <p:cNvPr id="6" name="Content Placeholder 5"/>
          <p:cNvSpPr>
            <a:spLocks noGrp="1"/>
          </p:cNvSpPr>
          <p:nvPr>
            <p:ph sz="quarter" idx="10"/>
          </p:nvPr>
        </p:nvSpPr>
        <p:spPr>
          <a:xfrm>
            <a:off x="636937" y="1832825"/>
            <a:ext cx="8910649" cy="4548040"/>
          </a:xfrm>
        </p:spPr>
        <p:txBody>
          <a:bodyPr/>
          <a:lstStyle/>
          <a:p>
            <a:r>
              <a:rPr lang="en-US" dirty="0" smtClean="0"/>
              <a:t>Windows Azure Platform-as-a-Service</a:t>
            </a:r>
          </a:p>
          <a:p>
            <a:pPr lvl="1"/>
            <a:r>
              <a:rPr lang="de-AT" dirty="0" err="1" smtClean="0"/>
              <a:t>Automatically</a:t>
            </a:r>
            <a:r>
              <a:rPr lang="de-AT" dirty="0" smtClean="0"/>
              <a:t> </a:t>
            </a:r>
            <a:r>
              <a:rPr lang="de-AT" dirty="0" err="1" smtClean="0"/>
              <a:t>managed</a:t>
            </a:r>
            <a:r>
              <a:rPr lang="de-AT" dirty="0" smtClean="0"/>
              <a:t> </a:t>
            </a:r>
            <a:r>
              <a:rPr lang="de-AT" dirty="0" err="1" smtClean="0"/>
              <a:t>compute</a:t>
            </a:r>
            <a:r>
              <a:rPr lang="de-AT" dirty="0" smtClean="0"/>
              <a:t> </a:t>
            </a:r>
            <a:r>
              <a:rPr lang="de-AT" dirty="0" err="1" smtClean="0"/>
              <a:t>instances</a:t>
            </a:r>
            <a:r>
              <a:rPr lang="de-AT" dirty="0" smtClean="0"/>
              <a:t> </a:t>
            </a:r>
            <a:r>
              <a:rPr lang="de-AT" dirty="0" err="1" smtClean="0"/>
              <a:t>and</a:t>
            </a:r>
            <a:r>
              <a:rPr lang="de-AT" dirty="0" smtClean="0"/>
              <a:t> </a:t>
            </a:r>
            <a:r>
              <a:rPr lang="de-AT" dirty="0" err="1" smtClean="0"/>
              <a:t>services</a:t>
            </a:r>
            <a:r>
              <a:rPr lang="de-AT" dirty="0" smtClean="0"/>
              <a:t> </a:t>
            </a:r>
            <a:r>
              <a:rPr lang="de-AT" dirty="0" err="1" smtClean="0"/>
              <a:t>for</a:t>
            </a:r>
            <a:r>
              <a:rPr lang="de-AT" dirty="0" smtClean="0"/>
              <a:t> </a:t>
            </a:r>
            <a:r>
              <a:rPr lang="de-AT" dirty="0" err="1" smtClean="0"/>
              <a:t>our</a:t>
            </a:r>
            <a:r>
              <a:rPr lang="de-AT" dirty="0" smtClean="0"/>
              <a:t> </a:t>
            </a:r>
            <a:r>
              <a:rPr lang="de-AT" dirty="0" err="1" smtClean="0"/>
              <a:t>apps</a:t>
            </a:r>
            <a:endParaRPr lang="de-AT" dirty="0" smtClean="0"/>
          </a:p>
          <a:p>
            <a:pPr lvl="1"/>
            <a:endParaRPr lang="de-AT" dirty="0" smtClean="0"/>
          </a:p>
          <a:p>
            <a:r>
              <a:rPr lang="de-AT" dirty="0" smtClean="0"/>
              <a:t>Java on Azure</a:t>
            </a:r>
            <a:endParaRPr lang="en-US" dirty="0" smtClean="0"/>
          </a:p>
          <a:p>
            <a:pPr lvl="2"/>
            <a:r>
              <a:rPr lang="de-AT" dirty="0" smtClean="0"/>
              <a:t>Java SDK </a:t>
            </a:r>
            <a:r>
              <a:rPr lang="de-AT" dirty="0" err="1" smtClean="0"/>
              <a:t>for</a:t>
            </a:r>
            <a:r>
              <a:rPr lang="de-AT" dirty="0" smtClean="0"/>
              <a:t> </a:t>
            </a:r>
            <a:r>
              <a:rPr lang="de-AT" dirty="0" err="1" smtClean="0"/>
              <a:t>application</a:t>
            </a:r>
            <a:r>
              <a:rPr lang="de-AT" dirty="0" smtClean="0"/>
              <a:t> </a:t>
            </a:r>
            <a:r>
              <a:rPr lang="de-AT" dirty="0" err="1" smtClean="0"/>
              <a:t>building</a:t>
            </a:r>
            <a:r>
              <a:rPr lang="de-AT" dirty="0" smtClean="0"/>
              <a:t> block </a:t>
            </a:r>
            <a:r>
              <a:rPr lang="de-AT" dirty="0" err="1" smtClean="0"/>
              <a:t>services</a:t>
            </a:r>
            <a:r>
              <a:rPr lang="de-AT" dirty="0" smtClean="0"/>
              <a:t> </a:t>
            </a:r>
            <a:r>
              <a:rPr lang="de-AT" dirty="0" err="1" smtClean="0"/>
              <a:t>available</a:t>
            </a:r>
            <a:r>
              <a:rPr lang="de-AT" dirty="0" smtClean="0"/>
              <a:t> </a:t>
            </a:r>
            <a:r>
              <a:rPr lang="de-AT" dirty="0" err="1" smtClean="0"/>
              <a:t>as</a:t>
            </a:r>
            <a:r>
              <a:rPr lang="de-AT" dirty="0" smtClean="0"/>
              <a:t> open </a:t>
            </a:r>
            <a:r>
              <a:rPr lang="de-AT" dirty="0" err="1" smtClean="0"/>
              <a:t>source</a:t>
            </a:r>
            <a:endParaRPr lang="de-AT" dirty="0" smtClean="0"/>
          </a:p>
          <a:p>
            <a:pPr lvl="2"/>
            <a:r>
              <a:rPr lang="de-AT" dirty="0" err="1" smtClean="0"/>
              <a:t>Eclipse</a:t>
            </a:r>
            <a:r>
              <a:rPr lang="de-AT" dirty="0" smtClean="0"/>
              <a:t> </a:t>
            </a:r>
            <a:r>
              <a:rPr lang="de-AT" dirty="0" err="1" smtClean="0"/>
              <a:t>tools</a:t>
            </a:r>
            <a:r>
              <a:rPr lang="de-AT" dirty="0" smtClean="0"/>
              <a:t> </a:t>
            </a:r>
            <a:r>
              <a:rPr lang="de-AT" dirty="0" err="1" smtClean="0"/>
              <a:t>for</a:t>
            </a:r>
            <a:r>
              <a:rPr lang="de-AT" dirty="0" smtClean="0"/>
              <a:t> Java </a:t>
            </a:r>
            <a:r>
              <a:rPr lang="de-AT" dirty="0" err="1" smtClean="0"/>
              <a:t>simplifies</a:t>
            </a:r>
            <a:r>
              <a:rPr lang="de-AT" dirty="0" smtClean="0"/>
              <a:t> Azure </a:t>
            </a:r>
            <a:r>
              <a:rPr lang="de-AT" dirty="0" err="1" smtClean="0"/>
              <a:t>deployments</a:t>
            </a:r>
            <a:r>
              <a:rPr lang="de-AT" dirty="0" smtClean="0"/>
              <a:t> </a:t>
            </a:r>
            <a:r>
              <a:rPr lang="de-AT" dirty="0" err="1" smtClean="0"/>
              <a:t>of</a:t>
            </a:r>
            <a:r>
              <a:rPr lang="de-AT" dirty="0" smtClean="0"/>
              <a:t> Java </a:t>
            </a:r>
            <a:r>
              <a:rPr lang="de-AT" dirty="0" err="1" smtClean="0"/>
              <a:t>applications</a:t>
            </a:r>
            <a:endParaRPr lang="de-AT" dirty="0" smtClean="0"/>
          </a:p>
          <a:p>
            <a:pPr lvl="2"/>
            <a:endParaRPr lang="de-AT" dirty="0"/>
          </a:p>
          <a:p>
            <a:r>
              <a:rPr lang="de-AT" dirty="0" smtClean="0"/>
              <a:t>3rd Party </a:t>
            </a:r>
            <a:r>
              <a:rPr lang="de-AT" dirty="0" err="1" smtClean="0"/>
              <a:t>Building</a:t>
            </a:r>
            <a:r>
              <a:rPr lang="de-AT" dirty="0" smtClean="0"/>
              <a:t> Blocks</a:t>
            </a:r>
          </a:p>
          <a:p>
            <a:pPr lvl="1"/>
            <a:r>
              <a:rPr lang="de-AT" dirty="0" err="1" smtClean="0"/>
              <a:t>MongoDB</a:t>
            </a:r>
            <a:r>
              <a:rPr lang="de-AT" dirty="0" smtClean="0"/>
              <a:t>-</a:t>
            </a:r>
            <a:r>
              <a:rPr lang="de-AT" dirty="0" err="1" smtClean="0"/>
              <a:t>as</a:t>
            </a:r>
            <a:r>
              <a:rPr lang="de-AT" dirty="0" smtClean="0"/>
              <a:t>-a-Service </a:t>
            </a:r>
            <a:r>
              <a:rPr lang="de-AT" dirty="0" err="1" smtClean="0"/>
              <a:t>from</a:t>
            </a:r>
            <a:r>
              <a:rPr lang="de-AT" dirty="0" smtClean="0"/>
              <a:t> Mongo Labs</a:t>
            </a:r>
          </a:p>
          <a:p>
            <a:pPr lvl="1"/>
            <a:r>
              <a:rPr lang="de-AT" dirty="0" err="1" smtClean="0"/>
              <a:t>Many</a:t>
            </a:r>
            <a:r>
              <a:rPr lang="de-AT" dirty="0" smtClean="0"/>
              <a:t> </a:t>
            </a:r>
            <a:r>
              <a:rPr lang="de-AT" dirty="0" err="1" smtClean="0"/>
              <a:t>others</a:t>
            </a:r>
            <a:r>
              <a:rPr lang="de-AT" dirty="0" smtClean="0"/>
              <a:t> </a:t>
            </a:r>
            <a:r>
              <a:rPr lang="de-AT" dirty="0" err="1" smtClean="0"/>
              <a:t>available</a:t>
            </a:r>
            <a:r>
              <a:rPr lang="de-AT" dirty="0" smtClean="0"/>
              <a:t> </a:t>
            </a:r>
            <a:r>
              <a:rPr lang="de-AT" dirty="0" err="1" smtClean="0"/>
              <a:t>through</a:t>
            </a:r>
            <a:r>
              <a:rPr lang="de-AT" dirty="0" smtClean="0"/>
              <a:t> Windows Azure </a:t>
            </a:r>
            <a:r>
              <a:rPr lang="de-AT" dirty="0" err="1" smtClean="0"/>
              <a:t>store</a:t>
            </a:r>
            <a:endParaRPr lang="en-US" dirty="0"/>
          </a:p>
        </p:txBody>
      </p:sp>
    </p:spTree>
    <p:extLst>
      <p:ext uri="{BB962C8B-B14F-4D97-AF65-F5344CB8AC3E}">
        <p14:creationId xmlns:p14="http://schemas.microsoft.com/office/powerpoint/2010/main" val="255479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Migration </a:t>
            </a:r>
            <a:r>
              <a:rPr lang="de-AT" dirty="0" err="1" smtClean="0"/>
              <a:t>Strategy</a:t>
            </a:r>
            <a:r>
              <a:rPr lang="de-AT" dirty="0" smtClean="0"/>
              <a:t> </a:t>
            </a:r>
            <a:r>
              <a:rPr lang="de-AT" dirty="0" err="1" smtClean="0"/>
              <a:t>to</a:t>
            </a:r>
            <a:r>
              <a:rPr lang="de-AT" dirty="0" smtClean="0"/>
              <a:t> Azure - Summary</a:t>
            </a:r>
            <a:endParaRPr lang="en-US" dirty="0"/>
          </a:p>
        </p:txBody>
      </p:sp>
      <p:sp>
        <p:nvSpPr>
          <p:cNvPr id="5" name="Textplatzhalter 4"/>
          <p:cNvSpPr>
            <a:spLocks noGrp="1"/>
          </p:cNvSpPr>
          <p:nvPr>
            <p:ph type="body" sz="quarter" idx="10"/>
          </p:nvPr>
        </p:nvSpPr>
        <p:spPr>
          <a:xfrm>
            <a:off x="529666" y="1476626"/>
            <a:ext cx="11375537" cy="4665893"/>
          </a:xfrm>
        </p:spPr>
        <p:txBody>
          <a:bodyPr/>
          <a:lstStyle/>
          <a:p>
            <a:pPr marL="742950" indent="-742950">
              <a:buFont typeface="+mj-lt"/>
              <a:buAutoNum type="arabicPeriod"/>
            </a:pPr>
            <a:r>
              <a:rPr lang="de-AT" dirty="0" err="1" smtClean="0"/>
              <a:t>Migrate</a:t>
            </a:r>
            <a:r>
              <a:rPr lang="de-AT" dirty="0" smtClean="0"/>
              <a:t> </a:t>
            </a:r>
            <a:r>
              <a:rPr lang="de-AT" dirty="0" err="1" smtClean="0"/>
              <a:t>the</a:t>
            </a:r>
            <a:r>
              <a:rPr lang="de-AT" dirty="0" smtClean="0"/>
              <a:t> </a:t>
            </a:r>
            <a:r>
              <a:rPr lang="de-AT" dirty="0" err="1" smtClean="0"/>
              <a:t>database</a:t>
            </a:r>
            <a:endParaRPr lang="de-AT" dirty="0" smtClean="0"/>
          </a:p>
          <a:p>
            <a:pPr marL="742950" indent="-742950">
              <a:buFont typeface="+mj-lt"/>
              <a:buAutoNum type="arabicPeriod"/>
            </a:pPr>
            <a:r>
              <a:rPr lang="de-AT" dirty="0" smtClean="0"/>
              <a:t>Front-end </a:t>
            </a:r>
            <a:r>
              <a:rPr lang="de-AT" dirty="0" err="1" smtClean="0"/>
              <a:t>tier</a:t>
            </a:r>
            <a:r>
              <a:rPr lang="de-AT" dirty="0" smtClean="0"/>
              <a:t> </a:t>
            </a:r>
            <a:r>
              <a:rPr lang="de-AT" dirty="0" err="1" smtClean="0"/>
              <a:t>migration</a:t>
            </a:r>
            <a:endParaRPr lang="de-AT" dirty="0" smtClean="0"/>
          </a:p>
          <a:p>
            <a:pPr marL="984250" lvl="1" indent="-742950">
              <a:buFont typeface="+mj-lt"/>
              <a:buAutoNum type="arabicPeriod"/>
            </a:pPr>
            <a:r>
              <a:rPr lang="de-AT" dirty="0" smtClean="0"/>
              <a:t>Get </a:t>
            </a:r>
            <a:r>
              <a:rPr lang="de-AT" dirty="0" err="1" smtClean="0"/>
              <a:t>rid</a:t>
            </a:r>
            <a:r>
              <a:rPr lang="de-AT" dirty="0" smtClean="0"/>
              <a:t> </a:t>
            </a:r>
            <a:r>
              <a:rPr lang="de-AT" dirty="0" err="1" smtClean="0"/>
              <a:t>of</a:t>
            </a:r>
            <a:r>
              <a:rPr lang="de-AT" dirty="0" smtClean="0"/>
              <a:t> </a:t>
            </a:r>
            <a:r>
              <a:rPr lang="de-AT" dirty="0" err="1" smtClean="0"/>
              <a:t>assets</a:t>
            </a:r>
            <a:r>
              <a:rPr lang="de-AT" dirty="0" smtClean="0"/>
              <a:t> </a:t>
            </a:r>
            <a:r>
              <a:rPr lang="de-AT" dirty="0" err="1" smtClean="0"/>
              <a:t>stored</a:t>
            </a:r>
            <a:r>
              <a:rPr lang="de-AT" dirty="0" smtClean="0"/>
              <a:t> on </a:t>
            </a:r>
            <a:r>
              <a:rPr lang="de-AT" dirty="0" err="1" smtClean="0"/>
              <a:t>local</a:t>
            </a:r>
            <a:r>
              <a:rPr lang="de-AT" dirty="0" smtClean="0"/>
              <a:t> </a:t>
            </a:r>
            <a:r>
              <a:rPr lang="de-AT" dirty="0" err="1" smtClean="0"/>
              <a:t>machine</a:t>
            </a:r>
            <a:endParaRPr lang="de-AT" dirty="0" smtClean="0"/>
          </a:p>
          <a:p>
            <a:pPr marL="984250" lvl="1" indent="-742950">
              <a:buFont typeface="+mj-lt"/>
              <a:buAutoNum type="arabicPeriod"/>
            </a:pPr>
            <a:r>
              <a:rPr lang="de-AT" dirty="0" smtClean="0"/>
              <a:t>Deal </a:t>
            </a:r>
            <a:r>
              <a:rPr lang="de-AT" dirty="0" err="1" smtClean="0"/>
              <a:t>with</a:t>
            </a:r>
            <a:r>
              <a:rPr lang="de-AT" dirty="0" smtClean="0"/>
              <a:t> </a:t>
            </a:r>
            <a:r>
              <a:rPr lang="de-AT" dirty="0" err="1" smtClean="0"/>
              <a:t>session</a:t>
            </a:r>
            <a:r>
              <a:rPr lang="de-AT" dirty="0" smtClean="0"/>
              <a:t> </a:t>
            </a:r>
            <a:r>
              <a:rPr lang="de-AT" dirty="0" err="1" smtClean="0"/>
              <a:t>state</a:t>
            </a:r>
            <a:r>
              <a:rPr lang="de-AT" dirty="0" smtClean="0"/>
              <a:t> – </a:t>
            </a:r>
            <a:r>
              <a:rPr lang="de-AT" dirty="0" err="1" smtClean="0"/>
              <a:t>adopt</a:t>
            </a:r>
            <a:r>
              <a:rPr lang="de-AT" dirty="0" smtClean="0"/>
              <a:t> Cache </a:t>
            </a:r>
            <a:r>
              <a:rPr lang="de-AT" dirty="0" err="1" smtClean="0"/>
              <a:t>with</a:t>
            </a:r>
            <a:r>
              <a:rPr lang="de-AT" dirty="0" smtClean="0"/>
              <a:t> </a:t>
            </a:r>
            <a:r>
              <a:rPr lang="de-AT" dirty="0" err="1" smtClean="0"/>
              <a:t>memcached</a:t>
            </a:r>
            <a:endParaRPr lang="de-AT" dirty="0" smtClean="0"/>
          </a:p>
          <a:p>
            <a:pPr marL="984250" lvl="1" indent="-742950">
              <a:buFont typeface="+mj-lt"/>
              <a:buAutoNum type="arabicPeriod"/>
            </a:pPr>
            <a:r>
              <a:rPr lang="de-AT" dirty="0" err="1" smtClean="0"/>
              <a:t>Leverage</a:t>
            </a:r>
            <a:r>
              <a:rPr lang="de-AT" dirty="0" smtClean="0"/>
              <a:t> </a:t>
            </a:r>
            <a:r>
              <a:rPr lang="de-AT" dirty="0" err="1" smtClean="0"/>
              <a:t>identity</a:t>
            </a:r>
            <a:r>
              <a:rPr lang="de-AT" dirty="0" smtClean="0"/>
              <a:t> </a:t>
            </a:r>
            <a:r>
              <a:rPr lang="de-AT" dirty="0" err="1" smtClean="0"/>
              <a:t>management</a:t>
            </a:r>
            <a:r>
              <a:rPr lang="de-AT" dirty="0" smtClean="0"/>
              <a:t> </a:t>
            </a:r>
            <a:r>
              <a:rPr lang="de-AT" dirty="0" err="1" smtClean="0"/>
              <a:t>services</a:t>
            </a:r>
            <a:r>
              <a:rPr lang="de-AT" dirty="0" smtClean="0"/>
              <a:t> </a:t>
            </a:r>
            <a:r>
              <a:rPr lang="de-AT" dirty="0" err="1" smtClean="0"/>
              <a:t>from</a:t>
            </a:r>
            <a:r>
              <a:rPr lang="de-AT" dirty="0" smtClean="0"/>
              <a:t> Azure</a:t>
            </a:r>
          </a:p>
          <a:p>
            <a:pPr marL="742950" indent="-742950">
              <a:buFont typeface="+mj-lt"/>
              <a:buAutoNum type="arabicPeriod"/>
            </a:pPr>
            <a:r>
              <a:rPr lang="de-AT" dirty="0" smtClean="0"/>
              <a:t>Create </a:t>
            </a:r>
            <a:r>
              <a:rPr lang="de-AT" dirty="0" err="1" smtClean="0"/>
              <a:t>deployment</a:t>
            </a:r>
            <a:r>
              <a:rPr lang="de-AT" dirty="0" smtClean="0"/>
              <a:t> </a:t>
            </a:r>
            <a:r>
              <a:rPr lang="de-AT" dirty="0" err="1" smtClean="0"/>
              <a:t>for</a:t>
            </a:r>
            <a:r>
              <a:rPr lang="de-AT" dirty="0" smtClean="0"/>
              <a:t> Azure</a:t>
            </a:r>
          </a:p>
          <a:p>
            <a:pPr marL="742950" indent="-742950">
              <a:buFont typeface="+mj-lt"/>
              <a:buAutoNum type="arabicPeriod"/>
            </a:pPr>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local</a:t>
            </a:r>
            <a:r>
              <a:rPr lang="de-AT" dirty="0" smtClean="0"/>
              <a:t> </a:t>
            </a:r>
            <a:r>
              <a:rPr lang="de-AT" dirty="0" err="1" smtClean="0"/>
              <a:t>emulator</a:t>
            </a:r>
            <a:endParaRPr lang="de-AT" dirty="0" smtClean="0"/>
          </a:p>
          <a:p>
            <a:pPr marL="742950" indent="-742950">
              <a:buFont typeface="+mj-lt"/>
              <a:buAutoNum type="arabicPeriod"/>
            </a:pPr>
            <a:r>
              <a:rPr lang="de-AT" dirty="0" err="1" smtClean="0"/>
              <a:t>Deploy</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endParaRPr lang="de-AT" dirty="0" smtClean="0"/>
          </a:p>
        </p:txBody>
      </p:sp>
      <p:pic>
        <p:nvPicPr>
          <p:cNvPr id="6"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750813" y="4170993"/>
            <a:ext cx="2151931" cy="1971526"/>
          </a:xfrm>
          <a:prstGeom prst="rect">
            <a:avLst/>
          </a:prstGeom>
        </p:spPr>
      </p:pic>
    </p:spTree>
    <p:extLst>
      <p:ext uri="{BB962C8B-B14F-4D97-AF65-F5344CB8AC3E}">
        <p14:creationId xmlns:p14="http://schemas.microsoft.com/office/powerpoint/2010/main" val="34680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Links </a:t>
            </a:r>
            <a:r>
              <a:rPr lang="de-AT" dirty="0" err="1" smtClean="0"/>
              <a:t>and</a:t>
            </a:r>
            <a:r>
              <a:rPr lang="de-AT" dirty="0" smtClean="0"/>
              <a:t> Resources</a:t>
            </a:r>
            <a:endParaRPr lang="en-US" dirty="0"/>
          </a:p>
        </p:txBody>
      </p:sp>
      <p:sp>
        <p:nvSpPr>
          <p:cNvPr id="4" name="Textplatzhalter 3"/>
          <p:cNvSpPr>
            <a:spLocks noGrp="1"/>
          </p:cNvSpPr>
          <p:nvPr>
            <p:ph type="body" sz="quarter" idx="10"/>
          </p:nvPr>
        </p:nvSpPr>
        <p:spPr>
          <a:xfrm>
            <a:off x="529666" y="1476626"/>
            <a:ext cx="11375537" cy="5019836"/>
          </a:xfrm>
        </p:spPr>
        <p:txBody>
          <a:bodyPr/>
          <a:lstStyle/>
          <a:p>
            <a:r>
              <a:rPr lang="de-AT" sz="2400" dirty="0" smtClean="0"/>
              <a:t>Windows Azure</a:t>
            </a:r>
          </a:p>
          <a:p>
            <a:pPr lvl="1"/>
            <a:r>
              <a:rPr lang="de-AT" sz="1400" dirty="0" smtClean="0">
                <a:hlinkClick r:id="rId3"/>
              </a:rPr>
              <a:t>www.windowsazure.com</a:t>
            </a:r>
            <a:r>
              <a:rPr lang="de-AT" sz="1400" dirty="0" smtClean="0"/>
              <a:t> </a:t>
            </a:r>
          </a:p>
          <a:p>
            <a:r>
              <a:rPr lang="de-AT" sz="2400" dirty="0" smtClean="0"/>
              <a:t>Windows Azure SDK </a:t>
            </a:r>
            <a:r>
              <a:rPr lang="de-AT" sz="2400" dirty="0" err="1" smtClean="0"/>
              <a:t>for</a:t>
            </a:r>
            <a:r>
              <a:rPr lang="de-AT" sz="2400" dirty="0" smtClean="0"/>
              <a:t> Java</a:t>
            </a:r>
          </a:p>
          <a:p>
            <a:pPr lvl="1"/>
            <a:r>
              <a:rPr lang="de-AT" sz="1400" dirty="0">
                <a:hlinkClick r:id="rId4"/>
              </a:rPr>
              <a:t>https://</a:t>
            </a:r>
            <a:r>
              <a:rPr lang="de-AT" sz="1400" dirty="0" smtClean="0">
                <a:hlinkClick r:id="rId4"/>
              </a:rPr>
              <a:t>github.com/WindowsAzure/azure-sdk-for-java</a:t>
            </a:r>
            <a:r>
              <a:rPr lang="de-AT" sz="1400" dirty="0" smtClean="0"/>
              <a:t> </a:t>
            </a:r>
          </a:p>
          <a:p>
            <a:r>
              <a:rPr lang="de-AT" sz="2400" dirty="0" err="1" smtClean="0"/>
              <a:t>Eclipse</a:t>
            </a:r>
            <a:r>
              <a:rPr lang="de-AT" sz="2400" dirty="0" smtClean="0"/>
              <a:t> Tools </a:t>
            </a:r>
            <a:r>
              <a:rPr lang="de-AT" sz="2400" dirty="0" err="1" smtClean="0"/>
              <a:t>for</a:t>
            </a:r>
            <a:r>
              <a:rPr lang="de-AT" sz="2400" dirty="0" smtClean="0"/>
              <a:t> Windows Azure</a:t>
            </a:r>
          </a:p>
          <a:p>
            <a:pPr lvl="1"/>
            <a:r>
              <a:rPr lang="de-AT" sz="1400" dirty="0">
                <a:hlinkClick r:id="rId5"/>
              </a:rPr>
              <a:t>http://</a:t>
            </a:r>
            <a:r>
              <a:rPr lang="de-AT" sz="1400" dirty="0" smtClean="0">
                <a:hlinkClick r:id="rId5"/>
              </a:rPr>
              <a:t>msdn.microsoft.com/en-us/library/windowsazure/hh694271.aspx</a:t>
            </a:r>
            <a:r>
              <a:rPr lang="de-AT" sz="1400" dirty="0" smtClean="0"/>
              <a:t> </a:t>
            </a:r>
          </a:p>
          <a:p>
            <a:r>
              <a:rPr lang="de-AT" sz="2400" dirty="0" err="1" smtClean="0"/>
              <a:t>Memcached</a:t>
            </a:r>
            <a:r>
              <a:rPr lang="de-AT" sz="2400" dirty="0" smtClean="0"/>
              <a:t> </a:t>
            </a:r>
            <a:r>
              <a:rPr lang="de-AT" sz="2400" dirty="0" err="1" smtClean="0"/>
              <a:t>for</a:t>
            </a:r>
            <a:r>
              <a:rPr lang="de-AT" sz="2400" dirty="0" smtClean="0"/>
              <a:t> </a:t>
            </a:r>
            <a:r>
              <a:rPr lang="de-AT" sz="2400" dirty="0" err="1" smtClean="0"/>
              <a:t>Tomcat</a:t>
            </a:r>
            <a:endParaRPr lang="de-AT" sz="2400" dirty="0" smtClean="0"/>
          </a:p>
          <a:p>
            <a:pPr lvl="1"/>
            <a:r>
              <a:rPr lang="de-AT" sz="1400" dirty="0">
                <a:hlinkClick r:id="rId6"/>
              </a:rPr>
              <a:t>http://code.google.com/p/memcached-session-manager</a:t>
            </a:r>
            <a:r>
              <a:rPr lang="de-AT" sz="1400" dirty="0" smtClean="0">
                <a:hlinkClick r:id="rId6"/>
              </a:rPr>
              <a:t>/</a:t>
            </a:r>
            <a:r>
              <a:rPr lang="de-AT" sz="1400" dirty="0" smtClean="0"/>
              <a:t> </a:t>
            </a:r>
          </a:p>
          <a:p>
            <a:r>
              <a:rPr lang="de-AT" sz="2400" dirty="0" smtClean="0"/>
              <a:t>Spring JPA </a:t>
            </a:r>
            <a:r>
              <a:rPr lang="de-AT" sz="2400" dirty="0" err="1" smtClean="0"/>
              <a:t>and</a:t>
            </a:r>
            <a:r>
              <a:rPr lang="de-AT" sz="2400" dirty="0" smtClean="0"/>
              <a:t> </a:t>
            </a:r>
            <a:r>
              <a:rPr lang="de-AT" sz="2400" dirty="0" err="1" smtClean="0"/>
              <a:t>MongoDB</a:t>
            </a:r>
            <a:endParaRPr lang="de-AT" sz="2400" dirty="0" smtClean="0"/>
          </a:p>
          <a:p>
            <a:pPr lvl="1"/>
            <a:r>
              <a:rPr lang="de-AT" sz="1400" dirty="0">
                <a:hlinkClick r:id="rId7"/>
              </a:rPr>
              <a:t>http://static.springsource.org/spring-data/data-mongodb/docs/current/reference/html</a:t>
            </a:r>
            <a:r>
              <a:rPr lang="de-AT" sz="1400" dirty="0" smtClean="0">
                <a:hlinkClick r:id="rId7"/>
              </a:rPr>
              <a:t>/</a:t>
            </a:r>
            <a:r>
              <a:rPr lang="de-AT" sz="1400" dirty="0" smtClean="0"/>
              <a:t> </a:t>
            </a:r>
          </a:p>
          <a:p>
            <a:r>
              <a:rPr lang="de-AT" sz="2400" dirty="0" err="1" smtClean="0"/>
              <a:t>MongoLabs</a:t>
            </a:r>
            <a:endParaRPr lang="de-AT" sz="2400" dirty="0" smtClean="0"/>
          </a:p>
          <a:p>
            <a:pPr lvl="1"/>
            <a:r>
              <a:rPr lang="de-AT" sz="1400" dirty="0">
                <a:hlinkClick r:id="rId8"/>
              </a:rPr>
              <a:t>https://mongolab.com</a:t>
            </a:r>
            <a:r>
              <a:rPr lang="de-AT" sz="1400" dirty="0" smtClean="0">
                <a:hlinkClick r:id="rId8"/>
              </a:rPr>
              <a:t>/</a:t>
            </a:r>
            <a:r>
              <a:rPr lang="de-AT" sz="1400" dirty="0" smtClean="0"/>
              <a:t> </a:t>
            </a:r>
          </a:p>
          <a:p>
            <a:r>
              <a:rPr lang="de-AT" sz="2400" dirty="0" smtClean="0"/>
              <a:t>Book Store Demo </a:t>
            </a:r>
            <a:r>
              <a:rPr lang="de-AT" sz="2400" dirty="0" err="1" smtClean="0"/>
              <a:t>GitHub</a:t>
            </a:r>
            <a:r>
              <a:rPr lang="de-AT" sz="2400" dirty="0" smtClean="0"/>
              <a:t> Repository</a:t>
            </a:r>
          </a:p>
          <a:p>
            <a:pPr lvl="1"/>
            <a:r>
              <a:rPr lang="de-AT" sz="1400" dirty="0">
                <a:hlinkClick r:id="rId9"/>
              </a:rPr>
              <a:t>https://</a:t>
            </a:r>
            <a:r>
              <a:rPr lang="de-AT" sz="1400" dirty="0" smtClean="0">
                <a:hlinkClick r:id="rId9"/>
              </a:rPr>
              <a:t>github.com/JMayrbaeurl/GotoZurich2013JavaOnAzureSample</a:t>
            </a:r>
            <a:r>
              <a:rPr lang="de-AT" sz="1400" dirty="0" smtClean="0"/>
              <a:t> </a:t>
            </a:r>
            <a:endParaRPr lang="de-AT" sz="1400" dirty="0"/>
          </a:p>
          <a:p>
            <a:pPr lvl="1"/>
            <a:r>
              <a:rPr lang="de-AT" sz="1400" u="sng" dirty="0">
                <a:hlinkClick r:id="rId10"/>
              </a:rPr>
              <a:t>https://</a:t>
            </a:r>
            <a:r>
              <a:rPr lang="de-AT" sz="1400" u="sng" dirty="0" smtClean="0">
                <a:hlinkClick r:id="rId10"/>
              </a:rPr>
              <a:t>github.com/JMayrbaeurl/azure-web</a:t>
            </a:r>
            <a:r>
              <a:rPr lang="de-AT" sz="1400" u="sng" dirty="0" smtClean="0"/>
              <a:t> </a:t>
            </a:r>
            <a:endParaRPr lang="de-AT" sz="1400" dirty="0" smtClean="0"/>
          </a:p>
        </p:txBody>
      </p:sp>
    </p:spTree>
    <p:extLst>
      <p:ext uri="{BB962C8B-B14F-4D97-AF65-F5344CB8AC3E}">
        <p14:creationId xmlns:p14="http://schemas.microsoft.com/office/powerpoint/2010/main" val="291359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54457"/>
            <a:ext cx="9601159" cy="1830388"/>
          </a:xfrm>
        </p:spPr>
        <p:txBody>
          <a:bodyPr/>
          <a:lstStyle/>
          <a:p>
            <a:r>
              <a:rPr lang="en-US" dirty="0">
                <a:solidFill>
                  <a:schemeClr val="bg1"/>
                </a:solidFill>
              </a:rPr>
              <a:t>http://blogs.msdn.com/mszcool </a:t>
            </a:r>
          </a:p>
          <a:p>
            <a:r>
              <a:rPr lang="de-AT" dirty="0">
                <a:solidFill>
                  <a:schemeClr val="bg1"/>
                </a:solidFill>
              </a:rPr>
              <a:t>http://www.codefest.at/author/jm.aspx</a:t>
            </a:r>
            <a:endParaRPr lang="en-US" dirty="0">
              <a:solidFill>
                <a:schemeClr val="bg1"/>
              </a:solidFill>
            </a:endParaRPr>
          </a:p>
        </p:txBody>
      </p:sp>
      <p:sp>
        <p:nvSpPr>
          <p:cNvPr id="6" name="Title 5"/>
          <p:cNvSpPr>
            <a:spLocks noGrp="1"/>
          </p:cNvSpPr>
          <p:nvPr>
            <p:ph type="title"/>
          </p:nvPr>
        </p:nvSpPr>
        <p:spPr/>
        <p:txBody>
          <a:bodyPr/>
          <a:lstStyle/>
          <a:p>
            <a:r>
              <a:rPr lang="en-US" dirty="0" smtClean="0">
                <a:solidFill>
                  <a:schemeClr val="bg1"/>
                </a:solidFill>
              </a:rPr>
              <a:t>Thank You!!</a:t>
            </a:r>
            <a:endParaRPr lang="de-DE" dirty="0">
              <a:solidFill>
                <a:schemeClr val="bg1"/>
              </a:solidFill>
            </a:endParaRPr>
          </a:p>
        </p:txBody>
      </p:sp>
    </p:spTree>
    <p:extLst>
      <p:ext uri="{BB962C8B-B14F-4D97-AF65-F5344CB8AC3E}">
        <p14:creationId xmlns:p14="http://schemas.microsoft.com/office/powerpoint/2010/main" val="422169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Appendix…</a:t>
            </a:r>
            <a:endParaRPr lang="en-US" dirty="0"/>
          </a:p>
        </p:txBody>
      </p:sp>
    </p:spTree>
    <p:extLst>
      <p:ext uri="{BB962C8B-B14F-4D97-AF65-F5344CB8AC3E}">
        <p14:creationId xmlns:p14="http://schemas.microsoft.com/office/powerpoint/2010/main" val="184937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7516651" y="550944"/>
            <a:ext cx="1648960" cy="5838622"/>
          </a:xfrm>
          <a:prstGeom prst="rect">
            <a:avLst/>
          </a:prstGeom>
        </p:spPr>
      </p:pic>
      <p:sp>
        <p:nvSpPr>
          <p:cNvPr id="4" name="Title 3"/>
          <p:cNvSpPr>
            <a:spLocks noGrp="1"/>
          </p:cNvSpPr>
          <p:nvPr>
            <p:ph type="title" idx="4294967295"/>
          </p:nvPr>
        </p:nvSpPr>
        <p:spPr>
          <a:xfrm>
            <a:off x="9524593" y="2707140"/>
            <a:ext cx="2814001" cy="1356063"/>
          </a:xfrm>
        </p:spPr>
        <p:txBody>
          <a:bodyPr/>
          <a:lstStyle/>
          <a:p>
            <a:r>
              <a:rPr lang="en-US" sz="4896" dirty="0" smtClean="0"/>
              <a:t>Data Center Locations</a:t>
            </a:r>
            <a:endParaRPr lang="en-US" sz="4896" dirty="0">
              <a:solidFill>
                <a:schemeClr val="bg1"/>
              </a:solidFill>
            </a:endParaRPr>
          </a:p>
        </p:txBody>
      </p:sp>
      <p:grpSp>
        <p:nvGrpSpPr>
          <p:cNvPr id="3" name="Group 2"/>
          <p:cNvGrpSpPr/>
          <p:nvPr/>
        </p:nvGrpSpPr>
        <p:grpSpPr>
          <a:xfrm>
            <a:off x="220411" y="1402493"/>
            <a:ext cx="8216498" cy="4549973"/>
            <a:chOff x="395371" y="1139688"/>
            <a:chExt cx="8399866" cy="4651514"/>
          </a:xfrm>
          <a:solidFill>
            <a:schemeClr val="tx1"/>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grpSp>
      <p:sp>
        <p:nvSpPr>
          <p:cNvPr id="1315" name="Oval 1314"/>
          <p:cNvSpPr/>
          <p:nvPr/>
        </p:nvSpPr>
        <p:spPr bwMode="auto">
          <a:xfrm>
            <a:off x="2227881" y="300148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9" name="Oval 1318"/>
          <p:cNvSpPr/>
          <p:nvPr/>
        </p:nvSpPr>
        <p:spPr bwMode="auto">
          <a:xfrm>
            <a:off x="1180039" y="3111360"/>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0" name="Oval 1319"/>
          <p:cNvSpPr/>
          <p:nvPr/>
        </p:nvSpPr>
        <p:spPr bwMode="auto">
          <a:xfrm>
            <a:off x="2088520" y="332039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1" name="Oval 1320"/>
          <p:cNvSpPr/>
          <p:nvPr/>
        </p:nvSpPr>
        <p:spPr bwMode="auto">
          <a:xfrm>
            <a:off x="2410108" y="287552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2" name="Oval 1321"/>
          <p:cNvSpPr/>
          <p:nvPr/>
        </p:nvSpPr>
        <p:spPr bwMode="auto">
          <a:xfrm>
            <a:off x="1088920" y="2642377"/>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3" name="Oval 1322"/>
          <p:cNvSpPr/>
          <p:nvPr/>
        </p:nvSpPr>
        <p:spPr bwMode="auto">
          <a:xfrm>
            <a:off x="4819333" y="240922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5" name="Oval 1324"/>
          <p:cNvSpPr/>
          <p:nvPr/>
        </p:nvSpPr>
        <p:spPr bwMode="auto">
          <a:xfrm>
            <a:off x="3943009" y="2706692"/>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6" name="Oval 1325"/>
          <p:cNvSpPr/>
          <p:nvPr/>
        </p:nvSpPr>
        <p:spPr bwMode="auto">
          <a:xfrm>
            <a:off x="4286033" y="231007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7" name="Oval 1326"/>
          <p:cNvSpPr/>
          <p:nvPr/>
        </p:nvSpPr>
        <p:spPr bwMode="auto">
          <a:xfrm>
            <a:off x="4409310" y="269865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8" name="Oval 1327"/>
          <p:cNvSpPr/>
          <p:nvPr/>
        </p:nvSpPr>
        <p:spPr bwMode="auto">
          <a:xfrm>
            <a:off x="4277996" y="279781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9" name="Oval 1328"/>
          <p:cNvSpPr/>
          <p:nvPr/>
        </p:nvSpPr>
        <p:spPr bwMode="auto">
          <a:xfrm>
            <a:off x="2981814" y="456165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0" name="Oval 1329"/>
          <p:cNvSpPr/>
          <p:nvPr/>
        </p:nvSpPr>
        <p:spPr bwMode="auto">
          <a:xfrm>
            <a:off x="6617542" y="339810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1" name="Oval 1330"/>
          <p:cNvSpPr/>
          <p:nvPr/>
        </p:nvSpPr>
        <p:spPr bwMode="auto">
          <a:xfrm>
            <a:off x="6917691" y="3030962"/>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2" name="Oval 1331"/>
          <p:cNvSpPr/>
          <p:nvPr/>
        </p:nvSpPr>
        <p:spPr bwMode="auto">
          <a:xfrm>
            <a:off x="6373672" y="419671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3" name="Oval 1332"/>
          <p:cNvSpPr/>
          <p:nvPr/>
        </p:nvSpPr>
        <p:spPr bwMode="auto">
          <a:xfrm>
            <a:off x="7408113" y="5054284"/>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4" name="Oval 1333"/>
          <p:cNvSpPr/>
          <p:nvPr/>
        </p:nvSpPr>
        <p:spPr bwMode="auto">
          <a:xfrm>
            <a:off x="7150842" y="290768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5" name="Oval 1334"/>
          <p:cNvSpPr/>
          <p:nvPr/>
        </p:nvSpPr>
        <p:spPr bwMode="auto">
          <a:xfrm>
            <a:off x="7207120" y="3087240"/>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6" name="Oval 1335"/>
          <p:cNvSpPr/>
          <p:nvPr/>
        </p:nvSpPr>
        <p:spPr bwMode="auto">
          <a:xfrm>
            <a:off x="5162358" y="337398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10" name="Group 9"/>
          <p:cNvGrpSpPr/>
          <p:nvPr/>
        </p:nvGrpSpPr>
        <p:grpSpPr>
          <a:xfrm>
            <a:off x="1146766" y="2469438"/>
            <a:ext cx="5910566" cy="1945438"/>
            <a:chOff x="1067332" y="2443650"/>
            <a:chExt cx="5795198" cy="1907465"/>
          </a:xfrm>
        </p:grpSpPr>
        <p:sp>
          <p:nvSpPr>
            <p:cNvPr id="1269" name="Oval 1268"/>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sp>
          <p:nvSpPr>
            <p:cNvPr id="1311" name="Oval 131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grpSp>
    </p:spTree>
    <p:extLst>
      <p:ext uri="{BB962C8B-B14F-4D97-AF65-F5344CB8AC3E}">
        <p14:creationId xmlns:p14="http://schemas.microsoft.com/office/powerpoint/2010/main" val="286624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15"/>
                                        </p:tgtEl>
                                        <p:attrNameLst>
                                          <p:attrName>style.visibility</p:attrName>
                                        </p:attrNameLst>
                                      </p:cBhvr>
                                      <p:to>
                                        <p:strVal val="visible"/>
                                      </p:to>
                                    </p:set>
                                    <p:animEffect transition="in" filter="fade">
                                      <p:cBhvr>
                                        <p:cTn id="19" dur="250"/>
                                        <p:tgtEl>
                                          <p:spTgt spid="1315"/>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1319"/>
                                        </p:tgtEl>
                                        <p:attrNameLst>
                                          <p:attrName>style.visibility</p:attrName>
                                        </p:attrNameLst>
                                      </p:cBhvr>
                                      <p:to>
                                        <p:strVal val="visible"/>
                                      </p:to>
                                    </p:set>
                                    <p:animEffect transition="in" filter="fade">
                                      <p:cBhvr>
                                        <p:cTn id="22" dur="250"/>
                                        <p:tgtEl>
                                          <p:spTgt spid="1319"/>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1320"/>
                                        </p:tgtEl>
                                        <p:attrNameLst>
                                          <p:attrName>style.visibility</p:attrName>
                                        </p:attrNameLst>
                                      </p:cBhvr>
                                      <p:to>
                                        <p:strVal val="visible"/>
                                      </p:to>
                                    </p:set>
                                    <p:animEffect transition="in" filter="fade">
                                      <p:cBhvr>
                                        <p:cTn id="25" dur="250"/>
                                        <p:tgtEl>
                                          <p:spTgt spid="1320"/>
                                        </p:tgtEl>
                                      </p:cBhvr>
                                    </p:animEffect>
                                  </p:childTnLst>
                                </p:cTn>
                              </p:par>
                              <p:par>
                                <p:cTn id="26" presetID="10" presetClass="entr" presetSubtype="0" fill="hold" grpId="0" nodeType="withEffect">
                                  <p:stCondLst>
                                    <p:cond delay="450"/>
                                  </p:stCondLst>
                                  <p:childTnLst>
                                    <p:set>
                                      <p:cBhvr>
                                        <p:cTn id="27" dur="1" fill="hold">
                                          <p:stCondLst>
                                            <p:cond delay="0"/>
                                          </p:stCondLst>
                                        </p:cTn>
                                        <p:tgtEl>
                                          <p:spTgt spid="1321"/>
                                        </p:tgtEl>
                                        <p:attrNameLst>
                                          <p:attrName>style.visibility</p:attrName>
                                        </p:attrNameLst>
                                      </p:cBhvr>
                                      <p:to>
                                        <p:strVal val="visible"/>
                                      </p:to>
                                    </p:set>
                                    <p:animEffect transition="in" filter="fade">
                                      <p:cBhvr>
                                        <p:cTn id="28" dur="250"/>
                                        <p:tgtEl>
                                          <p:spTgt spid="13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322"/>
                                        </p:tgtEl>
                                        <p:attrNameLst>
                                          <p:attrName>style.visibility</p:attrName>
                                        </p:attrNameLst>
                                      </p:cBhvr>
                                      <p:to>
                                        <p:strVal val="visible"/>
                                      </p:to>
                                    </p:set>
                                    <p:animEffect transition="in" filter="fade">
                                      <p:cBhvr>
                                        <p:cTn id="31" dur="250"/>
                                        <p:tgtEl>
                                          <p:spTgt spid="1322"/>
                                        </p:tgtEl>
                                      </p:cBhvr>
                                    </p:animEffect>
                                  </p:childTnLst>
                                </p:cTn>
                              </p:par>
                              <p:par>
                                <p:cTn id="32" presetID="10" presetClass="entr" presetSubtype="0" fill="hold" grpId="0" nodeType="withEffect">
                                  <p:stCondLst>
                                    <p:cond delay="550"/>
                                  </p:stCondLst>
                                  <p:childTnLst>
                                    <p:set>
                                      <p:cBhvr>
                                        <p:cTn id="33" dur="1" fill="hold">
                                          <p:stCondLst>
                                            <p:cond delay="0"/>
                                          </p:stCondLst>
                                        </p:cTn>
                                        <p:tgtEl>
                                          <p:spTgt spid="1329"/>
                                        </p:tgtEl>
                                        <p:attrNameLst>
                                          <p:attrName>style.visibility</p:attrName>
                                        </p:attrNameLst>
                                      </p:cBhvr>
                                      <p:to>
                                        <p:strVal val="visible"/>
                                      </p:to>
                                    </p:set>
                                    <p:animEffect transition="in" filter="fade">
                                      <p:cBhvr>
                                        <p:cTn id="34" dur="250"/>
                                        <p:tgtEl>
                                          <p:spTgt spid="13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23"/>
                                        </p:tgtEl>
                                        <p:attrNameLst>
                                          <p:attrName>style.visibility</p:attrName>
                                        </p:attrNameLst>
                                      </p:cBhvr>
                                      <p:to>
                                        <p:strVal val="visible"/>
                                      </p:to>
                                    </p:set>
                                    <p:animEffect transition="in" filter="fade">
                                      <p:cBhvr>
                                        <p:cTn id="37" dur="250"/>
                                        <p:tgtEl>
                                          <p:spTgt spid="13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25"/>
                                        </p:tgtEl>
                                        <p:attrNameLst>
                                          <p:attrName>style.visibility</p:attrName>
                                        </p:attrNameLst>
                                      </p:cBhvr>
                                      <p:to>
                                        <p:strVal val="visible"/>
                                      </p:to>
                                    </p:set>
                                    <p:animEffect transition="in" filter="fade">
                                      <p:cBhvr>
                                        <p:cTn id="40" dur="250"/>
                                        <p:tgtEl>
                                          <p:spTgt spid="13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6"/>
                                        </p:tgtEl>
                                        <p:attrNameLst>
                                          <p:attrName>style.visibility</p:attrName>
                                        </p:attrNameLst>
                                      </p:cBhvr>
                                      <p:to>
                                        <p:strVal val="visible"/>
                                      </p:to>
                                    </p:set>
                                    <p:animEffect transition="in" filter="fade">
                                      <p:cBhvr>
                                        <p:cTn id="43" dur="250"/>
                                        <p:tgtEl>
                                          <p:spTgt spid="13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27"/>
                                        </p:tgtEl>
                                        <p:attrNameLst>
                                          <p:attrName>style.visibility</p:attrName>
                                        </p:attrNameLst>
                                      </p:cBhvr>
                                      <p:to>
                                        <p:strVal val="visible"/>
                                      </p:to>
                                    </p:set>
                                    <p:animEffect transition="in" filter="fade">
                                      <p:cBhvr>
                                        <p:cTn id="46" dur="250"/>
                                        <p:tgtEl>
                                          <p:spTgt spid="13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28"/>
                                        </p:tgtEl>
                                        <p:attrNameLst>
                                          <p:attrName>style.visibility</p:attrName>
                                        </p:attrNameLst>
                                      </p:cBhvr>
                                      <p:to>
                                        <p:strVal val="visible"/>
                                      </p:to>
                                    </p:set>
                                    <p:animEffect transition="in" filter="fade">
                                      <p:cBhvr>
                                        <p:cTn id="49" dur="250"/>
                                        <p:tgtEl>
                                          <p:spTgt spid="13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36"/>
                                        </p:tgtEl>
                                        <p:attrNameLst>
                                          <p:attrName>style.visibility</p:attrName>
                                        </p:attrNameLst>
                                      </p:cBhvr>
                                      <p:to>
                                        <p:strVal val="visible"/>
                                      </p:to>
                                    </p:set>
                                    <p:animEffect transition="in" filter="fade">
                                      <p:cBhvr>
                                        <p:cTn id="52" dur="250"/>
                                        <p:tgtEl>
                                          <p:spTgt spid="133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30"/>
                                        </p:tgtEl>
                                        <p:attrNameLst>
                                          <p:attrName>style.visibility</p:attrName>
                                        </p:attrNameLst>
                                      </p:cBhvr>
                                      <p:to>
                                        <p:strVal val="visible"/>
                                      </p:to>
                                    </p:set>
                                    <p:animEffect transition="in" filter="fade">
                                      <p:cBhvr>
                                        <p:cTn id="55" dur="250"/>
                                        <p:tgtEl>
                                          <p:spTgt spid="13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31"/>
                                        </p:tgtEl>
                                        <p:attrNameLst>
                                          <p:attrName>style.visibility</p:attrName>
                                        </p:attrNameLst>
                                      </p:cBhvr>
                                      <p:to>
                                        <p:strVal val="visible"/>
                                      </p:to>
                                    </p:set>
                                    <p:animEffect transition="in" filter="fade">
                                      <p:cBhvr>
                                        <p:cTn id="58" dur="250"/>
                                        <p:tgtEl>
                                          <p:spTgt spid="13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32"/>
                                        </p:tgtEl>
                                        <p:attrNameLst>
                                          <p:attrName>style.visibility</p:attrName>
                                        </p:attrNameLst>
                                      </p:cBhvr>
                                      <p:to>
                                        <p:strVal val="visible"/>
                                      </p:to>
                                    </p:set>
                                    <p:animEffect transition="in" filter="fade">
                                      <p:cBhvr>
                                        <p:cTn id="61" dur="250"/>
                                        <p:tgtEl>
                                          <p:spTgt spid="13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33"/>
                                        </p:tgtEl>
                                        <p:attrNameLst>
                                          <p:attrName>style.visibility</p:attrName>
                                        </p:attrNameLst>
                                      </p:cBhvr>
                                      <p:to>
                                        <p:strVal val="visible"/>
                                      </p:to>
                                    </p:set>
                                    <p:animEffect transition="in" filter="fade">
                                      <p:cBhvr>
                                        <p:cTn id="64" dur="250"/>
                                        <p:tgtEl>
                                          <p:spTgt spid="13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34"/>
                                        </p:tgtEl>
                                        <p:attrNameLst>
                                          <p:attrName>style.visibility</p:attrName>
                                        </p:attrNameLst>
                                      </p:cBhvr>
                                      <p:to>
                                        <p:strVal val="visible"/>
                                      </p:to>
                                    </p:set>
                                    <p:animEffect transition="in" filter="fade">
                                      <p:cBhvr>
                                        <p:cTn id="67" dur="250"/>
                                        <p:tgtEl>
                                          <p:spTgt spid="13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35"/>
                                        </p:tgtEl>
                                        <p:attrNameLst>
                                          <p:attrName>style.visibility</p:attrName>
                                        </p:attrNameLst>
                                      </p:cBhvr>
                                      <p:to>
                                        <p:strVal val="visible"/>
                                      </p:to>
                                    </p:set>
                                    <p:animEffect transition="in" filter="fade">
                                      <p:cBhvr>
                                        <p:cTn id="70" dur="25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SQL-Options on Windows Azure</a:t>
            </a:r>
            <a:endParaRPr lang="en-US" dirty="0"/>
          </a:p>
        </p:txBody>
      </p:sp>
      <p:sp>
        <p:nvSpPr>
          <p:cNvPr id="3" name="Textplatzhalter 2"/>
          <p:cNvSpPr>
            <a:spLocks noGrp="1"/>
          </p:cNvSpPr>
          <p:nvPr>
            <p:ph type="body" sz="quarter" idx="10"/>
          </p:nvPr>
        </p:nvSpPr>
        <p:spPr>
          <a:xfrm>
            <a:off x="529666" y="1476626"/>
            <a:ext cx="11375537" cy="4542782"/>
          </a:xfrm>
        </p:spPr>
        <p:txBody>
          <a:bodyPr/>
          <a:lstStyle/>
          <a:p>
            <a:r>
              <a:rPr lang="de-AT" sz="3600" dirty="0" smtClean="0"/>
              <a:t>Windows Azure SQL Database</a:t>
            </a:r>
          </a:p>
          <a:p>
            <a:pPr lvl="1"/>
            <a:r>
              <a:rPr lang="de-AT" sz="2000" dirty="0" smtClean="0"/>
              <a:t>Database-</a:t>
            </a:r>
            <a:r>
              <a:rPr lang="de-AT" sz="2000" dirty="0" err="1" smtClean="0"/>
              <a:t>as</a:t>
            </a:r>
            <a:r>
              <a:rPr lang="de-AT" sz="2000" dirty="0" smtClean="0"/>
              <a:t>-a-Service</a:t>
            </a:r>
          </a:p>
          <a:p>
            <a:pPr lvl="1"/>
            <a:r>
              <a:rPr lang="de-AT" sz="2000" dirty="0" smtClean="0"/>
              <a:t>Request a </a:t>
            </a:r>
            <a:r>
              <a:rPr lang="de-AT" sz="2000" dirty="0" err="1" smtClean="0"/>
              <a:t>new</a:t>
            </a:r>
            <a:r>
              <a:rPr lang="de-AT" sz="2000" dirty="0" smtClean="0"/>
              <a:t> DB, get </a:t>
            </a:r>
            <a:r>
              <a:rPr lang="de-AT" sz="2000" dirty="0" err="1" smtClean="0"/>
              <a:t>the</a:t>
            </a:r>
            <a:r>
              <a:rPr lang="de-AT" sz="2000" dirty="0" smtClean="0"/>
              <a:t> </a:t>
            </a:r>
            <a:r>
              <a:rPr lang="de-AT" sz="2000" dirty="0" err="1" smtClean="0"/>
              <a:t>connection</a:t>
            </a:r>
            <a:r>
              <a:rPr lang="de-AT" sz="2000" dirty="0" smtClean="0"/>
              <a:t> </a:t>
            </a:r>
            <a:r>
              <a:rPr lang="de-AT" sz="2000" dirty="0" err="1" smtClean="0"/>
              <a:t>information</a:t>
            </a:r>
            <a:r>
              <a:rPr lang="de-AT" sz="2000" dirty="0" smtClean="0"/>
              <a:t> </a:t>
            </a:r>
            <a:r>
              <a:rPr lang="de-AT" sz="2000" dirty="0" err="1" smtClean="0"/>
              <a:t>and</a:t>
            </a:r>
            <a:r>
              <a:rPr lang="de-AT" sz="2000" dirty="0" smtClean="0"/>
              <a:t> </a:t>
            </a:r>
            <a:r>
              <a:rPr lang="de-AT" sz="2000" dirty="0" err="1" smtClean="0"/>
              <a:t>start</a:t>
            </a:r>
            <a:endParaRPr lang="de-AT" sz="2000" dirty="0" smtClean="0"/>
          </a:p>
          <a:p>
            <a:r>
              <a:rPr lang="de-AT" sz="3600" dirty="0" smtClean="0"/>
              <a:t>SQL Server in Virtual Machines</a:t>
            </a:r>
          </a:p>
          <a:p>
            <a:pPr lvl="1"/>
            <a:r>
              <a:rPr lang="de-AT" sz="2000" dirty="0" err="1" smtClean="0"/>
              <a:t>Self-hosted</a:t>
            </a:r>
            <a:r>
              <a:rPr lang="de-AT" sz="2000" dirty="0" smtClean="0"/>
              <a:t>, </a:t>
            </a:r>
            <a:r>
              <a:rPr lang="de-AT" sz="2000" dirty="0" err="1" smtClean="0"/>
              <a:t>full-featured</a:t>
            </a:r>
            <a:endParaRPr lang="de-AT" sz="2000" dirty="0" smtClean="0"/>
          </a:p>
          <a:p>
            <a:r>
              <a:rPr lang="de-AT" sz="3600" dirty="0" smtClean="0"/>
              <a:t>MySQL on Azure</a:t>
            </a:r>
          </a:p>
          <a:p>
            <a:pPr lvl="1"/>
            <a:r>
              <a:rPr lang="de-AT" sz="2000" dirty="0" err="1" smtClean="0"/>
              <a:t>Self-hosted</a:t>
            </a:r>
            <a:r>
              <a:rPr lang="de-AT" sz="2000" dirty="0" smtClean="0"/>
              <a:t> in VMs</a:t>
            </a:r>
          </a:p>
          <a:p>
            <a:pPr lvl="1"/>
            <a:r>
              <a:rPr lang="de-AT" sz="2000" dirty="0" err="1" smtClean="0"/>
              <a:t>ClearDB</a:t>
            </a:r>
            <a:r>
              <a:rPr lang="de-AT" sz="2000" dirty="0" smtClean="0"/>
              <a:t> = Database-</a:t>
            </a:r>
            <a:r>
              <a:rPr lang="de-AT" sz="2000" dirty="0" err="1" smtClean="0"/>
              <a:t>as</a:t>
            </a:r>
            <a:r>
              <a:rPr lang="de-AT" sz="2000" dirty="0" smtClean="0"/>
              <a:t>-a-Service</a:t>
            </a:r>
          </a:p>
          <a:p>
            <a:r>
              <a:rPr lang="de-AT" sz="3600" dirty="0" err="1" smtClean="0"/>
              <a:t>Others</a:t>
            </a:r>
            <a:endParaRPr lang="de-AT" sz="3600" dirty="0" smtClean="0"/>
          </a:p>
          <a:p>
            <a:pPr lvl="1"/>
            <a:r>
              <a:rPr lang="de-AT" sz="2000" dirty="0" err="1" smtClean="0"/>
              <a:t>Self-hosted</a:t>
            </a:r>
            <a:r>
              <a:rPr lang="de-AT" sz="2000" dirty="0" smtClean="0"/>
              <a:t> in VMs</a:t>
            </a:r>
            <a:endParaRPr lang="en-US" sz="2000" dirty="0"/>
          </a:p>
        </p:txBody>
      </p:sp>
      <p:grpSp>
        <p:nvGrpSpPr>
          <p:cNvPr id="4" name="Group 16"/>
          <p:cNvGrpSpPr/>
          <p:nvPr/>
        </p:nvGrpSpPr>
        <p:grpSpPr>
          <a:xfrm>
            <a:off x="9517729" y="3025449"/>
            <a:ext cx="1896288" cy="1772391"/>
            <a:chOff x="3671323" y="596839"/>
            <a:chExt cx="1896557" cy="1772642"/>
          </a:xfrm>
        </p:grpSpPr>
        <p:sp>
          <p:nvSpPr>
            <p:cNvPr id="5"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6"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8" descr="http://blog.inetu.net/wp-content/uploads/2012/09/SQL-Server-20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567" y="4808623"/>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676" y="3455866"/>
            <a:ext cx="2427932" cy="1772391"/>
          </a:xfrm>
          <a:prstGeom prst="rect">
            <a:avLst/>
          </a:prstGeom>
        </p:spPr>
      </p:pic>
    </p:spTree>
    <p:extLst>
      <p:ext uri="{BB962C8B-B14F-4D97-AF65-F5344CB8AC3E}">
        <p14:creationId xmlns:p14="http://schemas.microsoft.com/office/powerpoint/2010/main" val="231466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NoSQL</a:t>
            </a:r>
            <a:r>
              <a:rPr lang="de-AT" dirty="0" smtClean="0"/>
              <a:t>-Options on Windows Azure</a:t>
            </a:r>
            <a:endParaRPr lang="en-US" dirty="0"/>
          </a:p>
        </p:txBody>
      </p:sp>
      <p:sp>
        <p:nvSpPr>
          <p:cNvPr id="3" name="Textplatzhalter 2"/>
          <p:cNvSpPr>
            <a:spLocks noGrp="1"/>
          </p:cNvSpPr>
          <p:nvPr>
            <p:ph type="body" sz="quarter" idx="10"/>
          </p:nvPr>
        </p:nvSpPr>
        <p:spPr>
          <a:xfrm>
            <a:off x="529666" y="1476626"/>
            <a:ext cx="11375537" cy="4124206"/>
          </a:xfrm>
        </p:spPr>
        <p:txBody>
          <a:bodyPr/>
          <a:lstStyle/>
          <a:p>
            <a:r>
              <a:rPr lang="de-AT" dirty="0" smtClean="0"/>
              <a:t>Windows Azure Table Storage</a:t>
            </a:r>
          </a:p>
          <a:p>
            <a:pPr lvl="1"/>
            <a:r>
              <a:rPr lang="de-AT" dirty="0" err="1" smtClean="0"/>
              <a:t>NoSQL</a:t>
            </a:r>
            <a:r>
              <a:rPr lang="de-AT" dirty="0" smtClean="0"/>
              <a:t> </a:t>
            </a:r>
            <a:r>
              <a:rPr lang="de-AT" dirty="0" err="1" smtClean="0"/>
              <a:t>as</a:t>
            </a:r>
            <a:r>
              <a:rPr lang="de-AT" dirty="0"/>
              <a:t> </a:t>
            </a:r>
            <a:r>
              <a:rPr lang="de-AT" dirty="0" smtClean="0"/>
              <a:t>a </a:t>
            </a:r>
            <a:r>
              <a:rPr lang="de-AT" dirty="0" err="1" smtClean="0"/>
              <a:t>service</a:t>
            </a:r>
            <a:r>
              <a:rPr lang="de-AT" dirty="0" smtClean="0"/>
              <a:t> – HTTP REST API</a:t>
            </a:r>
          </a:p>
          <a:p>
            <a:r>
              <a:rPr lang="de-AT" dirty="0" err="1" smtClean="0"/>
              <a:t>MongoDB</a:t>
            </a:r>
            <a:r>
              <a:rPr lang="de-AT" dirty="0" smtClean="0"/>
              <a:t> on Azure</a:t>
            </a:r>
          </a:p>
          <a:p>
            <a:pPr lvl="1"/>
            <a:r>
              <a:rPr lang="de-AT" dirty="0" err="1" smtClean="0"/>
              <a:t>Self-hosted</a:t>
            </a:r>
            <a:r>
              <a:rPr lang="de-AT" dirty="0" smtClean="0"/>
              <a:t> – </a:t>
            </a:r>
            <a:r>
              <a:rPr lang="de-AT" dirty="0" err="1" smtClean="0"/>
              <a:t>run</a:t>
            </a:r>
            <a:r>
              <a:rPr lang="de-AT" dirty="0" smtClean="0"/>
              <a:t> Mongo in Virtual Machines (Linux &amp; Windows)</a:t>
            </a:r>
          </a:p>
          <a:p>
            <a:pPr lvl="1"/>
            <a:r>
              <a:rPr lang="de-AT" dirty="0" err="1" smtClean="0"/>
              <a:t>Self-hosted</a:t>
            </a:r>
            <a:r>
              <a:rPr lang="de-AT" dirty="0" smtClean="0"/>
              <a:t> in </a:t>
            </a:r>
            <a:r>
              <a:rPr lang="de-AT" dirty="0" err="1" smtClean="0"/>
              <a:t>Platform</a:t>
            </a:r>
            <a:r>
              <a:rPr lang="de-AT" dirty="0" smtClean="0"/>
              <a:t>-</a:t>
            </a:r>
            <a:r>
              <a:rPr lang="de-AT" dirty="0" err="1" smtClean="0"/>
              <a:t>as</a:t>
            </a:r>
            <a:r>
              <a:rPr lang="de-AT" dirty="0" smtClean="0"/>
              <a:t>-a-Service = </a:t>
            </a:r>
            <a:r>
              <a:rPr lang="de-AT" dirty="0" err="1" smtClean="0"/>
              <a:t>automanaged</a:t>
            </a:r>
            <a:endParaRPr lang="de-AT" dirty="0" smtClean="0"/>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p>
          <a:p>
            <a:r>
              <a:rPr lang="de-AT" dirty="0" smtClean="0"/>
              <a:t>Cassandra, </a:t>
            </a:r>
            <a:r>
              <a:rPr lang="de-AT" dirty="0" err="1" smtClean="0"/>
              <a:t>NeoJS</a:t>
            </a:r>
            <a:r>
              <a:rPr lang="de-AT" dirty="0" smtClean="0"/>
              <a:t> </a:t>
            </a:r>
            <a:r>
              <a:rPr lang="de-AT" dirty="0" err="1" smtClean="0"/>
              <a:t>and</a:t>
            </a:r>
            <a:r>
              <a:rPr lang="de-AT" dirty="0" smtClean="0"/>
              <a:t> </a:t>
            </a:r>
            <a:r>
              <a:rPr lang="de-AT" dirty="0" err="1" smtClean="0"/>
              <a:t>others</a:t>
            </a:r>
            <a:endParaRPr lang="de-AT" dirty="0" smtClean="0"/>
          </a:p>
          <a:p>
            <a:pPr lvl="1"/>
            <a:r>
              <a:rPr lang="de-AT" dirty="0" err="1" smtClean="0"/>
              <a:t>Self-hosted</a:t>
            </a:r>
            <a:r>
              <a:rPr lang="de-AT" dirty="0" smtClean="0"/>
              <a:t> in Virtual Machines (Linux &amp; Windows)</a:t>
            </a:r>
            <a:endParaRPr lang="en-US" dirty="0"/>
          </a:p>
        </p:txBody>
      </p:sp>
      <p:grpSp>
        <p:nvGrpSpPr>
          <p:cNvPr id="4" name="Group 13"/>
          <p:cNvGrpSpPr/>
          <p:nvPr/>
        </p:nvGrpSpPr>
        <p:grpSpPr>
          <a:xfrm>
            <a:off x="10790187" y="3954457"/>
            <a:ext cx="1530531" cy="1433101"/>
            <a:chOff x="5665775" y="2466267"/>
            <a:chExt cx="1896557" cy="1772642"/>
          </a:xfrm>
        </p:grpSpPr>
        <p:sp>
          <p:nvSpPr>
            <p:cNvPr id="5"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dirty="0" smtClean="0">
                  <a:gradFill>
                    <a:gsLst>
                      <a:gs pos="0">
                        <a:srgbClr val="FFFFFF"/>
                      </a:gs>
                      <a:gs pos="100000">
                        <a:srgbClr val="FFFFFF"/>
                      </a:gs>
                    </a:gsLst>
                    <a:lin ang="5400000" scaled="0"/>
                  </a:gradFill>
                </a:rPr>
                <a:t>Azure Tables</a:t>
              </a:r>
              <a:endParaRPr lang="en-US" dirty="0">
                <a:gradFill>
                  <a:gsLst>
                    <a:gs pos="0">
                      <a:srgbClr val="FFFFFF"/>
                    </a:gs>
                    <a:gs pos="100000">
                      <a:srgbClr val="FFFFFF"/>
                    </a:gs>
                  </a:gsLst>
                  <a:lin ang="5400000" scaled="0"/>
                </a:gradFill>
              </a:endParaRPr>
            </a:p>
          </p:txBody>
        </p:sp>
        <p:pic>
          <p:nvPicPr>
            <p:cNvPr id="6"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uppieren 6"/>
          <p:cNvGrpSpPr/>
          <p:nvPr/>
        </p:nvGrpSpPr>
        <p:grpSpPr>
          <a:xfrm>
            <a:off x="9601480" y="5743573"/>
            <a:ext cx="2544003" cy="858784"/>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10" name="Picture 12" descr="https://encrypted-tbn3.gstatic.com/images?q=tbn:ANd9GcTwoTrnWescKMArM8_A5z2oszcF3ZbR30cwKkjznVNTWFhnjIW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310" y="5562369"/>
            <a:ext cx="2502890" cy="6105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http://pappert.de/wp-content/uploads/2012/02/cass-logo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4509" y="4447698"/>
            <a:ext cx="1294406" cy="84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30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Startup Company &amp; Book Store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„Innovative“ </a:t>
            </a:r>
            <a:r>
              <a:rPr lang="de-AT" dirty="0" smtClean="0">
                <a:sym typeface="Wingdings" panose="05000000000000000000" pitchFamily="2" charset="2"/>
              </a:rPr>
              <a:t></a:t>
            </a:r>
            <a:r>
              <a:rPr lang="de-AT" dirty="0" smtClean="0"/>
              <a:t> start-</a:t>
            </a:r>
            <a:r>
              <a:rPr lang="de-AT" dirty="0" err="1" smtClean="0"/>
              <a:t>up</a:t>
            </a:r>
            <a:endParaRPr lang="de-AT" dirty="0" smtClean="0"/>
          </a:p>
          <a:p>
            <a:pPr lvl="1"/>
            <a:r>
              <a:rPr lang="de-AT" dirty="0" err="1" smtClean="0"/>
              <a:t>Become</a:t>
            </a:r>
            <a:r>
              <a:rPr lang="de-AT" dirty="0" smtClean="0"/>
              <a:t> </a:t>
            </a:r>
            <a:r>
              <a:rPr lang="de-AT" dirty="0" err="1" smtClean="0"/>
              <a:t>the</a:t>
            </a:r>
            <a:r>
              <a:rPr lang="de-AT" dirty="0" smtClean="0"/>
              <a:t> </a:t>
            </a:r>
            <a:r>
              <a:rPr lang="de-AT" dirty="0" err="1" smtClean="0"/>
              <a:t>next</a:t>
            </a:r>
            <a:r>
              <a:rPr lang="de-AT" dirty="0" smtClean="0"/>
              <a:t> Amazon </a:t>
            </a:r>
            <a:r>
              <a:rPr lang="de-AT" dirty="0" err="1" smtClean="0"/>
              <a:t>for</a:t>
            </a:r>
            <a:r>
              <a:rPr lang="de-AT" dirty="0" smtClean="0"/>
              <a:t> professional </a:t>
            </a:r>
            <a:r>
              <a:rPr lang="de-AT" dirty="0" err="1" smtClean="0"/>
              <a:t>books</a:t>
            </a:r>
            <a:endParaRPr lang="de-AT" dirty="0" smtClean="0"/>
          </a:p>
          <a:p>
            <a:pPr lvl="1"/>
            <a:r>
              <a:rPr lang="de-AT" dirty="0" smtClean="0"/>
              <a:t>But </a:t>
            </a:r>
            <a:r>
              <a:rPr lang="de-AT" dirty="0" err="1" smtClean="0"/>
              <a:t>we</a:t>
            </a:r>
            <a:r>
              <a:rPr lang="de-AT" dirty="0" smtClean="0"/>
              <a:t> </a:t>
            </a:r>
            <a:r>
              <a:rPr lang="de-AT" dirty="0" err="1" smtClean="0"/>
              <a:t>don‘t</a:t>
            </a:r>
            <a:r>
              <a:rPr lang="de-AT" dirty="0" smtClean="0"/>
              <a:t> </a:t>
            </a:r>
            <a:r>
              <a:rPr lang="de-AT" dirty="0" err="1" smtClean="0"/>
              <a:t>have</a:t>
            </a:r>
            <a:r>
              <a:rPr lang="de-AT" dirty="0" smtClean="0"/>
              <a:t> </a:t>
            </a:r>
            <a:r>
              <a:rPr lang="de-AT" dirty="0" err="1" smtClean="0"/>
              <a:t>lot‘s</a:t>
            </a:r>
            <a:r>
              <a:rPr lang="de-AT" dirty="0" smtClean="0"/>
              <a:t> </a:t>
            </a:r>
            <a:r>
              <a:rPr lang="de-AT" dirty="0" err="1" smtClean="0"/>
              <a:t>of</a:t>
            </a:r>
            <a:r>
              <a:rPr lang="de-AT" dirty="0" smtClean="0"/>
              <a:t> </a:t>
            </a:r>
            <a:r>
              <a:rPr lang="de-AT" dirty="0" err="1" smtClean="0"/>
              <a:t>money</a:t>
            </a:r>
            <a:endParaRPr lang="de-AT" dirty="0" smtClean="0"/>
          </a:p>
          <a:p>
            <a:pPr lvl="1"/>
            <a:endParaRPr lang="de-AT" dirty="0" smtClean="0"/>
          </a:p>
          <a:p>
            <a:r>
              <a:rPr lang="de-AT" dirty="0" err="1" smtClean="0"/>
              <a:t>Experienced</a:t>
            </a:r>
            <a:r>
              <a:rPr lang="de-AT" dirty="0" smtClean="0"/>
              <a:t> in </a:t>
            </a:r>
            <a:r>
              <a:rPr lang="de-AT" dirty="0" err="1" smtClean="0"/>
              <a:t>development</a:t>
            </a:r>
            <a:r>
              <a:rPr lang="de-AT" dirty="0" smtClean="0"/>
              <a:t> </a:t>
            </a:r>
            <a:r>
              <a:rPr lang="de-AT" dirty="0" err="1" smtClean="0"/>
              <a:t>with</a:t>
            </a:r>
            <a:r>
              <a:rPr lang="de-AT" dirty="0" smtClean="0"/>
              <a:t> Java &amp; Spring</a:t>
            </a:r>
          </a:p>
          <a:p>
            <a:pPr lvl="1"/>
            <a:r>
              <a:rPr lang="de-AT" dirty="0" err="1" smtClean="0"/>
              <a:t>Existing</a:t>
            </a:r>
            <a:r>
              <a:rPr lang="de-AT" dirty="0" smtClean="0"/>
              <a:t> on-</a:t>
            </a:r>
            <a:r>
              <a:rPr lang="de-AT" dirty="0" err="1" smtClean="0"/>
              <a:t>premise</a:t>
            </a:r>
            <a:r>
              <a:rPr lang="de-AT" dirty="0" smtClean="0"/>
              <a:t> </a:t>
            </a:r>
            <a:r>
              <a:rPr lang="de-AT" dirty="0" err="1" smtClean="0"/>
              <a:t>implementation</a:t>
            </a:r>
            <a:r>
              <a:rPr lang="de-AT" dirty="0" smtClean="0"/>
              <a:t> </a:t>
            </a:r>
            <a:r>
              <a:rPr lang="de-AT" dirty="0" err="1" smtClean="0"/>
              <a:t>started</a:t>
            </a:r>
            <a:endParaRPr lang="de-AT" dirty="0" smtClean="0"/>
          </a:p>
          <a:p>
            <a:pPr lvl="1"/>
            <a:r>
              <a:rPr lang="de-AT" dirty="0" err="1" smtClean="0"/>
              <a:t>Leveraged</a:t>
            </a:r>
            <a:r>
              <a:rPr lang="de-AT" dirty="0" smtClean="0"/>
              <a:t> </a:t>
            </a:r>
            <a:r>
              <a:rPr lang="de-AT" dirty="0" err="1" smtClean="0"/>
              <a:t>infrastructure</a:t>
            </a:r>
            <a:r>
              <a:rPr lang="de-AT" dirty="0" smtClean="0"/>
              <a:t>: Spring Framework 3.x, </a:t>
            </a:r>
            <a:r>
              <a:rPr lang="de-AT" dirty="0" err="1" smtClean="0"/>
              <a:t>MongoDB</a:t>
            </a:r>
            <a:endParaRPr lang="de-AT" dirty="0"/>
          </a:p>
          <a:p>
            <a:pPr lvl="1"/>
            <a:endParaRPr lang="de-AT" dirty="0" smtClean="0"/>
          </a:p>
          <a:p>
            <a:r>
              <a:rPr lang="de-AT" i="1" dirty="0" err="1" smtClean="0"/>
              <a:t>We</a:t>
            </a:r>
            <a:r>
              <a:rPr lang="de-AT" i="1" dirty="0" smtClean="0"/>
              <a:t> </a:t>
            </a:r>
            <a:r>
              <a:rPr lang="de-AT" i="1" dirty="0" err="1" smtClean="0"/>
              <a:t>need</a:t>
            </a:r>
            <a:r>
              <a:rPr lang="de-AT" i="1" dirty="0" smtClean="0"/>
              <a:t> </a:t>
            </a:r>
            <a:r>
              <a:rPr lang="de-AT" i="1" dirty="0" err="1" smtClean="0"/>
              <a:t>to</a:t>
            </a:r>
            <a:r>
              <a:rPr lang="de-AT" i="1" dirty="0" smtClean="0"/>
              <a:t> </a:t>
            </a:r>
            <a:r>
              <a:rPr lang="de-AT" i="1" dirty="0" err="1" smtClean="0"/>
              <a:t>be</a:t>
            </a:r>
            <a:r>
              <a:rPr lang="de-AT" i="1" dirty="0" smtClean="0"/>
              <a:t> </a:t>
            </a:r>
            <a:r>
              <a:rPr lang="de-AT" i="1" dirty="0" err="1" smtClean="0"/>
              <a:t>prepared</a:t>
            </a:r>
            <a:r>
              <a:rPr lang="de-AT" i="1" dirty="0" smtClean="0"/>
              <a:t> </a:t>
            </a:r>
            <a:r>
              <a:rPr lang="de-AT" i="1" dirty="0" err="1" smtClean="0"/>
              <a:t>for</a:t>
            </a:r>
            <a:r>
              <a:rPr lang="de-AT" i="1" dirty="0" smtClean="0"/>
              <a:t> </a:t>
            </a:r>
            <a:r>
              <a:rPr lang="de-AT" i="1" dirty="0" err="1" smtClean="0"/>
              <a:t>steady</a:t>
            </a:r>
            <a:r>
              <a:rPr lang="de-AT" i="1" dirty="0" smtClean="0"/>
              <a:t> </a:t>
            </a:r>
            <a:r>
              <a:rPr lang="de-AT" i="1" dirty="0" err="1" smtClean="0"/>
              <a:t>growth</a:t>
            </a:r>
            <a:endParaRPr lang="de-AT" i="1" dirty="0" smtClean="0"/>
          </a:p>
          <a:p>
            <a:pPr lvl="1"/>
            <a:r>
              <a:rPr lang="de-AT" i="1" dirty="0" err="1" smtClean="0"/>
              <a:t>Without</a:t>
            </a:r>
            <a:r>
              <a:rPr lang="de-AT" i="1" dirty="0" smtClean="0"/>
              <a:t> </a:t>
            </a:r>
            <a:r>
              <a:rPr lang="de-AT" i="1" dirty="0" err="1" smtClean="0"/>
              <a:t>big</a:t>
            </a:r>
            <a:r>
              <a:rPr lang="de-AT" i="1" dirty="0" smtClean="0"/>
              <a:t> </a:t>
            </a:r>
            <a:r>
              <a:rPr lang="de-AT" i="1" dirty="0" err="1" smtClean="0"/>
              <a:t>investments</a:t>
            </a:r>
            <a:r>
              <a:rPr lang="de-AT" i="1" dirty="0" smtClean="0"/>
              <a:t> </a:t>
            </a:r>
            <a:r>
              <a:rPr lang="de-AT" i="1" dirty="0" err="1" smtClean="0"/>
              <a:t>upfront</a:t>
            </a:r>
            <a:r>
              <a:rPr lang="de-AT" i="1" dirty="0" smtClean="0"/>
              <a:t>!</a:t>
            </a:r>
            <a:endParaRPr lang="en-US" i="1" dirty="0"/>
          </a:p>
        </p:txBody>
      </p:sp>
    </p:spTree>
    <p:extLst>
      <p:ext uri="{BB962C8B-B14F-4D97-AF65-F5344CB8AC3E}">
        <p14:creationId xmlns:p14="http://schemas.microsoft.com/office/powerpoint/2010/main" val="42915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Table Storage</a:t>
            </a:r>
            <a:endParaRPr lang="en-US" dirty="0"/>
          </a:p>
        </p:txBody>
      </p:sp>
      <p:sp>
        <p:nvSpPr>
          <p:cNvPr id="3" name="Textplatzhalter 2"/>
          <p:cNvSpPr>
            <a:spLocks noGrp="1"/>
          </p:cNvSpPr>
          <p:nvPr>
            <p:ph type="body" sz="quarter" idx="10"/>
          </p:nvPr>
        </p:nvSpPr>
        <p:spPr>
          <a:xfrm>
            <a:off x="529666" y="1476626"/>
            <a:ext cx="11375537" cy="4801314"/>
          </a:xfrm>
        </p:spPr>
        <p:txBody>
          <a:bodyPr/>
          <a:lstStyle/>
          <a:p>
            <a:r>
              <a:rPr lang="de-AT" dirty="0" err="1" smtClean="0"/>
              <a:t>Column-based</a:t>
            </a:r>
            <a:r>
              <a:rPr lang="de-AT" dirty="0" smtClean="0"/>
              <a:t> </a:t>
            </a:r>
            <a:r>
              <a:rPr lang="de-AT" dirty="0" err="1" smtClean="0"/>
              <a:t>NoSQL</a:t>
            </a:r>
            <a:endParaRPr lang="de-AT" dirty="0" smtClean="0"/>
          </a:p>
          <a:p>
            <a:pPr lvl="1"/>
            <a:r>
              <a:rPr lang="de-AT" dirty="0" err="1" smtClean="0"/>
              <a:t>Similar</a:t>
            </a:r>
            <a:r>
              <a:rPr lang="de-AT" dirty="0" smtClean="0"/>
              <a:t> </a:t>
            </a:r>
            <a:r>
              <a:rPr lang="de-AT" dirty="0" err="1" smtClean="0"/>
              <a:t>to</a:t>
            </a:r>
            <a:r>
              <a:rPr lang="de-AT" dirty="0" smtClean="0"/>
              <a:t> Google </a:t>
            </a:r>
            <a:r>
              <a:rPr lang="de-AT" dirty="0" err="1" smtClean="0"/>
              <a:t>BigTable</a:t>
            </a:r>
            <a:r>
              <a:rPr lang="de-AT" dirty="0" smtClean="0"/>
              <a:t> </a:t>
            </a:r>
            <a:r>
              <a:rPr lang="de-AT" dirty="0" err="1" smtClean="0"/>
              <a:t>or</a:t>
            </a:r>
            <a:r>
              <a:rPr lang="de-AT" dirty="0" smtClean="0"/>
              <a:t> Cassandra</a:t>
            </a:r>
            <a:endParaRPr lang="en-US" dirty="0" smtClean="0"/>
          </a:p>
          <a:p>
            <a:r>
              <a:rPr lang="en-US" dirty="0" smtClean="0"/>
              <a:t>Partitioned storage with primary key</a:t>
            </a:r>
          </a:p>
          <a:p>
            <a:pPr lvl="1"/>
            <a:r>
              <a:rPr lang="en-US" dirty="0" smtClean="0"/>
              <a:t>Triple-replicated, strong consistency</a:t>
            </a:r>
          </a:p>
          <a:p>
            <a:pPr lvl="1"/>
            <a:r>
              <a:rPr lang="en-US" dirty="0" smtClean="0"/>
              <a:t>Geo-redundant</a:t>
            </a:r>
          </a:p>
          <a:p>
            <a:r>
              <a:rPr lang="en-US" dirty="0" smtClean="0"/>
              <a:t>Massive scale!</a:t>
            </a:r>
          </a:p>
          <a:p>
            <a:pPr lvl="1"/>
            <a:r>
              <a:rPr lang="en-US" dirty="0" smtClean="0"/>
              <a:t>200TB, 20K </a:t>
            </a:r>
            <a:r>
              <a:rPr lang="en-US" dirty="0" err="1" smtClean="0"/>
              <a:t>txn</a:t>
            </a:r>
            <a:r>
              <a:rPr lang="en-US" dirty="0" smtClean="0"/>
              <a:t> / sec</a:t>
            </a:r>
          </a:p>
          <a:p>
            <a:pPr lvl="1"/>
            <a:r>
              <a:rPr lang="en-US" dirty="0" smtClean="0"/>
              <a:t>Scale linearly with multiple accounts</a:t>
            </a:r>
          </a:p>
          <a:p>
            <a:r>
              <a:rPr lang="en-US" dirty="0" smtClean="0"/>
              <a:t>SDKs: PHP, Python, Node, Java, .NET</a:t>
            </a:r>
            <a:endParaRPr lang="en-US" dirty="0"/>
          </a:p>
        </p:txBody>
      </p:sp>
      <p:grpSp>
        <p:nvGrpSpPr>
          <p:cNvPr id="7" name="Group 13"/>
          <p:cNvGrpSpPr/>
          <p:nvPr/>
        </p:nvGrpSpPr>
        <p:grpSpPr>
          <a:xfrm>
            <a:off x="9418602" y="2765750"/>
            <a:ext cx="2079165" cy="1818052"/>
            <a:chOff x="5665775" y="2466267"/>
            <a:chExt cx="1896557" cy="1772642"/>
          </a:xfrm>
        </p:grpSpPr>
        <p:sp>
          <p:nvSpPr>
            <p:cNvPr id="8"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9"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4860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Decision</a:t>
            </a:r>
            <a:r>
              <a:rPr lang="de-AT" dirty="0" smtClean="0"/>
              <a:t> </a:t>
            </a:r>
            <a:r>
              <a:rPr lang="de-AT" dirty="0" err="1" smtClean="0"/>
              <a:t>for</a:t>
            </a:r>
            <a:r>
              <a:rPr lang="de-AT" dirty="0" smtClean="0"/>
              <a:t> Public Cloud </a:t>
            </a:r>
            <a:r>
              <a:rPr lang="de-AT" dirty="0" err="1" smtClean="0"/>
              <a:t>Platform</a:t>
            </a:r>
            <a:endParaRPr lang="en-US" dirty="0"/>
          </a:p>
        </p:txBody>
      </p:sp>
      <p:sp>
        <p:nvSpPr>
          <p:cNvPr id="3" name="Textplatzhalter 2"/>
          <p:cNvSpPr>
            <a:spLocks noGrp="1"/>
          </p:cNvSpPr>
          <p:nvPr>
            <p:ph type="body" sz="quarter" idx="10"/>
          </p:nvPr>
        </p:nvSpPr>
        <p:spPr>
          <a:xfrm>
            <a:off x="529666" y="1476626"/>
            <a:ext cx="11375537" cy="2228302"/>
          </a:xfrm>
        </p:spPr>
        <p:txBody>
          <a:bodyPr/>
          <a:lstStyle/>
          <a:p>
            <a:r>
              <a:rPr lang="de-AT" dirty="0" err="1" smtClean="0"/>
              <a:t>Typical</a:t>
            </a:r>
            <a:r>
              <a:rPr lang="de-AT" dirty="0" smtClean="0"/>
              <a:t> </a:t>
            </a:r>
            <a:r>
              <a:rPr lang="de-AT" dirty="0" err="1" smtClean="0"/>
              <a:t>usage</a:t>
            </a:r>
            <a:r>
              <a:rPr lang="de-AT" dirty="0" smtClean="0"/>
              <a:t> </a:t>
            </a:r>
            <a:r>
              <a:rPr lang="de-AT" dirty="0" err="1" smtClean="0"/>
              <a:t>patterns</a:t>
            </a:r>
            <a:r>
              <a:rPr lang="de-AT" dirty="0" smtClean="0"/>
              <a:t> </a:t>
            </a:r>
            <a:r>
              <a:rPr lang="de-AT" dirty="0" err="1" smtClean="0"/>
              <a:t>for</a:t>
            </a:r>
            <a:r>
              <a:rPr lang="de-AT" dirty="0" smtClean="0"/>
              <a:t> </a:t>
            </a:r>
            <a:r>
              <a:rPr lang="de-AT" dirty="0" err="1" smtClean="0"/>
              <a:t>cloud</a:t>
            </a:r>
            <a:endParaRPr lang="de-AT" dirty="0" smtClean="0"/>
          </a:p>
          <a:p>
            <a:pPr lvl="1"/>
            <a:r>
              <a:rPr lang="de-AT" dirty="0" smtClean="0"/>
              <a:t>On-Off, </a:t>
            </a:r>
            <a:r>
              <a:rPr lang="de-AT" dirty="0" err="1" smtClean="0"/>
              <a:t>bursting</a:t>
            </a:r>
            <a:r>
              <a:rPr lang="de-AT" dirty="0" smtClean="0"/>
              <a:t> </a:t>
            </a:r>
            <a:r>
              <a:rPr lang="de-AT" dirty="0" err="1" smtClean="0"/>
              <a:t>scenarios</a:t>
            </a:r>
            <a:r>
              <a:rPr lang="de-AT" dirty="0" smtClean="0"/>
              <a:t>, </a:t>
            </a:r>
            <a:r>
              <a:rPr lang="de-AT" dirty="0" err="1" smtClean="0"/>
              <a:t>continuous</a:t>
            </a:r>
            <a:r>
              <a:rPr lang="de-AT" dirty="0" smtClean="0"/>
              <a:t> </a:t>
            </a:r>
            <a:r>
              <a:rPr lang="de-AT" dirty="0" err="1" smtClean="0"/>
              <a:t>growth</a:t>
            </a:r>
            <a:endParaRPr lang="de-AT" dirty="0" smtClean="0"/>
          </a:p>
          <a:p>
            <a:r>
              <a:rPr lang="de-AT" dirty="0" smtClean="0"/>
              <a:t>In </a:t>
            </a:r>
            <a:r>
              <a:rPr lang="de-AT" dirty="0" err="1" smtClean="0"/>
              <a:t>our</a:t>
            </a:r>
            <a:r>
              <a:rPr lang="de-AT" dirty="0" smtClean="0"/>
              <a:t> </a:t>
            </a:r>
            <a:r>
              <a:rPr lang="de-AT" dirty="0" err="1" smtClean="0"/>
              <a:t>example-case</a:t>
            </a:r>
            <a:r>
              <a:rPr lang="de-AT" dirty="0" smtClean="0"/>
              <a:t>:</a:t>
            </a:r>
          </a:p>
          <a:p>
            <a:pPr lvl="1"/>
            <a:r>
              <a:rPr lang="de-AT" dirty="0" err="1" smtClean="0"/>
              <a:t>grow</a:t>
            </a:r>
            <a:r>
              <a:rPr lang="de-AT" dirty="0" smtClean="0"/>
              <a:t> </a:t>
            </a:r>
            <a:r>
              <a:rPr lang="de-AT" dirty="0" err="1" smtClean="0"/>
              <a:t>our</a:t>
            </a:r>
            <a:r>
              <a:rPr lang="de-AT" dirty="0" smtClean="0"/>
              <a:t> </a:t>
            </a:r>
            <a:r>
              <a:rPr lang="de-AT" dirty="0" err="1" smtClean="0"/>
              <a:t>resources</a:t>
            </a:r>
            <a:r>
              <a:rPr lang="de-AT" dirty="0" smtClean="0"/>
              <a:t> </a:t>
            </a:r>
            <a:r>
              <a:rPr lang="de-AT" dirty="0" err="1" smtClean="0"/>
              <a:t>over</a:t>
            </a:r>
            <a:r>
              <a:rPr lang="de-AT" dirty="0" smtClean="0"/>
              <a:t> time </a:t>
            </a:r>
            <a:r>
              <a:rPr lang="de-AT" dirty="0" err="1" smtClean="0"/>
              <a:t>with</a:t>
            </a:r>
            <a:r>
              <a:rPr lang="de-AT" dirty="0" smtClean="0"/>
              <a:t> </a:t>
            </a:r>
            <a:r>
              <a:rPr lang="de-AT" dirty="0" err="1" smtClean="0"/>
              <a:t>consumption</a:t>
            </a:r>
            <a:endParaRPr lang="en-US" dirty="0"/>
          </a:p>
        </p:txBody>
      </p:sp>
      <p:grpSp>
        <p:nvGrpSpPr>
          <p:cNvPr id="86" name="Gruppieren 85"/>
          <p:cNvGrpSpPr/>
          <p:nvPr/>
        </p:nvGrpSpPr>
        <p:grpSpPr>
          <a:xfrm>
            <a:off x="8869967" y="1211287"/>
            <a:ext cx="3167173" cy="1748298"/>
            <a:chOff x="684200" y="1214340"/>
            <a:chExt cx="3113492" cy="1709982"/>
          </a:xfrm>
        </p:grpSpPr>
        <p:sp>
          <p:nvSpPr>
            <p:cNvPr id="44" name="Rectangle 7"/>
            <p:cNvSpPr/>
            <p:nvPr/>
          </p:nvSpPr>
          <p:spPr bwMode="auto">
            <a:xfrm>
              <a:off x="684200" y="1214340"/>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45" name="Straight Arrow Connector 8"/>
            <p:cNvCxnSpPr/>
            <p:nvPr/>
          </p:nvCxnSpPr>
          <p:spPr bwMode="auto">
            <a:xfrm rot="16200000" flipV="1">
              <a:off x="690027" y="2158745"/>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46" name="Straight Arrow Connector 9"/>
            <p:cNvCxnSpPr/>
            <p:nvPr/>
          </p:nvCxnSpPr>
          <p:spPr bwMode="auto">
            <a:xfrm>
              <a:off x="1137663" y="2607621"/>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2587571" y="2408414"/>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Usage</a:t>
              </a:r>
              <a:endParaRPr lang="en-US" sz="800" i="1" dirty="0">
                <a:solidFill>
                  <a:schemeClr val="bg1"/>
                </a:solidFill>
              </a:endParaRPr>
            </a:p>
          </p:txBody>
        </p:sp>
        <p:sp>
          <p:nvSpPr>
            <p:cNvPr id="48" name="Rectangle 11"/>
            <p:cNvSpPr/>
            <p:nvPr/>
          </p:nvSpPr>
          <p:spPr>
            <a:xfrm rot="16200000">
              <a:off x="623956" y="2081124"/>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49" name="Rectangle 12"/>
            <p:cNvSpPr/>
            <p:nvPr/>
          </p:nvSpPr>
          <p:spPr>
            <a:xfrm>
              <a:off x="1960984" y="2709212"/>
              <a:ext cx="662447"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cxnSp>
          <p:nvCxnSpPr>
            <p:cNvPr id="50" name="Straight Arrow Connector 13"/>
            <p:cNvCxnSpPr/>
            <p:nvPr/>
          </p:nvCxnSpPr>
          <p:spPr bwMode="auto">
            <a:xfrm flipV="1">
              <a:off x="1137664" y="2273955"/>
              <a:ext cx="764232" cy="65367"/>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51" name="Straight Arrow Connector 14"/>
            <p:cNvCxnSpPr/>
            <p:nvPr/>
          </p:nvCxnSpPr>
          <p:spPr bwMode="auto">
            <a:xfrm flipV="1">
              <a:off x="2656559" y="2252976"/>
              <a:ext cx="800693" cy="86346"/>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52" name="Text Placeholder 6"/>
            <p:cNvSpPr txBox="1">
              <a:spLocks/>
            </p:cNvSpPr>
            <p:nvPr/>
          </p:nvSpPr>
          <p:spPr bwMode="auto">
            <a:xfrm>
              <a:off x="1118824" y="2409389"/>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a:t>
              </a:r>
              <a:endParaRPr lang="en-US" sz="800" i="1" dirty="0">
                <a:solidFill>
                  <a:schemeClr val="bg1"/>
                </a:solidFill>
              </a:endParaRPr>
            </a:p>
          </p:txBody>
        </p:sp>
        <p:cxnSp>
          <p:nvCxnSpPr>
            <p:cNvPr id="53" name="Straight Connector 16"/>
            <p:cNvCxnSpPr/>
            <p:nvPr/>
          </p:nvCxnSpPr>
          <p:spPr bwMode="auto">
            <a:xfrm rot="5400000" flipH="1" flipV="1">
              <a:off x="2231143" y="2181916"/>
              <a:ext cx="853043" cy="1174"/>
            </a:xfrm>
            <a:prstGeom prst="line">
              <a:avLst/>
            </a:prstGeom>
            <a:ln w="28575">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4" name="Rectangle 17"/>
            <p:cNvSpPr/>
            <p:nvPr/>
          </p:nvSpPr>
          <p:spPr>
            <a:xfrm>
              <a:off x="1871380" y="1912376"/>
              <a:ext cx="837984" cy="4770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endParaRPr lang="en-US" sz="800" dirty="0" smtClean="0">
                <a:solidFill>
                  <a:schemeClr val="bg1"/>
                </a:solidFill>
              </a:endParaRPr>
            </a:p>
            <a:p>
              <a:pPr marL="228600" indent="-228600" algn="ctr" eaLnBrk="0" fontAlgn="base" hangingPunct="0">
                <a:lnSpc>
                  <a:spcPts val="800"/>
                </a:lnSpc>
                <a:spcAft>
                  <a:spcPts val="600"/>
                </a:spcAft>
                <a:buClr>
                  <a:srgbClr val="000000"/>
                </a:buClr>
              </a:pPr>
              <a:r>
                <a:rPr lang="en-US" sz="800" dirty="0" smtClean="0">
                  <a:solidFill>
                    <a:schemeClr val="bg1"/>
                  </a:solidFill>
                </a:rPr>
                <a:t>Inactivity</a:t>
              </a:r>
            </a:p>
            <a:p>
              <a:pPr marL="228600" indent="-228600" algn="ctr" eaLnBrk="0" fontAlgn="base" hangingPunct="0">
                <a:lnSpc>
                  <a:spcPts val="800"/>
                </a:lnSpc>
                <a:spcAft>
                  <a:spcPts val="600"/>
                </a:spcAft>
                <a:buClr>
                  <a:srgbClr val="000000"/>
                </a:buClr>
              </a:pPr>
              <a:r>
                <a:rPr lang="en-US" sz="800" dirty="0" smtClean="0">
                  <a:solidFill>
                    <a:schemeClr val="bg1"/>
                  </a:solidFill>
                </a:rPr>
                <a:t>Period </a:t>
              </a:r>
            </a:p>
          </p:txBody>
        </p:sp>
        <p:cxnSp>
          <p:nvCxnSpPr>
            <p:cNvPr id="55" name="Straight Connector 18"/>
            <p:cNvCxnSpPr/>
            <p:nvPr/>
          </p:nvCxnSpPr>
          <p:spPr bwMode="auto">
            <a:xfrm rot="5400000" flipH="1" flipV="1">
              <a:off x="1491405" y="2181916"/>
              <a:ext cx="853043" cy="1174"/>
            </a:xfrm>
            <a:prstGeom prst="line">
              <a:avLst/>
            </a:prstGeom>
            <a:ln w="28575">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6" name="TextBox 16"/>
            <p:cNvSpPr txBox="1"/>
            <p:nvPr/>
          </p:nvSpPr>
          <p:spPr>
            <a:xfrm>
              <a:off x="1370568" y="1263560"/>
              <a:ext cx="1765190" cy="285968"/>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“On and Off “  </a:t>
              </a:r>
            </a:p>
          </p:txBody>
        </p:sp>
      </p:grpSp>
      <p:grpSp>
        <p:nvGrpSpPr>
          <p:cNvPr id="87" name="Gruppieren 86"/>
          <p:cNvGrpSpPr/>
          <p:nvPr/>
        </p:nvGrpSpPr>
        <p:grpSpPr>
          <a:xfrm>
            <a:off x="8859417" y="5040768"/>
            <a:ext cx="3167173" cy="1748298"/>
            <a:chOff x="671335" y="4080281"/>
            <a:chExt cx="3113492" cy="1709982"/>
          </a:xfrm>
        </p:grpSpPr>
        <p:sp>
          <p:nvSpPr>
            <p:cNvPr id="57" name="Rectangle 20"/>
            <p:cNvSpPr/>
            <p:nvPr/>
          </p:nvSpPr>
          <p:spPr bwMode="auto">
            <a:xfrm>
              <a:off x="671335" y="4080281"/>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58" name="Straight Arrow Connector 21"/>
            <p:cNvCxnSpPr/>
            <p:nvPr/>
          </p:nvCxnSpPr>
          <p:spPr bwMode="auto">
            <a:xfrm rot="16200000" flipV="1">
              <a:off x="633279" y="5017694"/>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59" name="Straight Arrow Connector 22"/>
            <p:cNvCxnSpPr/>
            <p:nvPr/>
          </p:nvCxnSpPr>
          <p:spPr bwMode="auto">
            <a:xfrm>
              <a:off x="1080914" y="5466569"/>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60" name="Rectangle 23"/>
            <p:cNvSpPr/>
            <p:nvPr/>
          </p:nvSpPr>
          <p:spPr>
            <a:xfrm rot="16200000">
              <a:off x="567208" y="4940072"/>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61" name="Rectangle 24"/>
            <p:cNvSpPr/>
            <p:nvPr/>
          </p:nvSpPr>
          <p:spPr>
            <a:xfrm>
              <a:off x="1880660" y="5561898"/>
              <a:ext cx="662447" cy="1997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sp>
          <p:nvSpPr>
            <p:cNvPr id="62" name="TextBox 80"/>
            <p:cNvSpPr txBox="1"/>
            <p:nvPr/>
          </p:nvSpPr>
          <p:spPr>
            <a:xfrm>
              <a:off x="907486" y="4115515"/>
              <a:ext cx="2668160" cy="336433"/>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“Unpredictable Bursting“</a:t>
              </a:r>
              <a:r>
                <a:rPr lang="en-US" sz="2000" dirty="0" smtClean="0">
                  <a:solidFill>
                    <a:schemeClr val="bg1"/>
                  </a:solidFill>
                </a:rPr>
                <a:t>  </a:t>
              </a:r>
            </a:p>
          </p:txBody>
        </p:sp>
        <p:sp>
          <p:nvSpPr>
            <p:cNvPr id="63" name="Text Placeholder 6"/>
            <p:cNvSpPr txBox="1">
              <a:spLocks/>
            </p:cNvSpPr>
            <p:nvPr/>
          </p:nvSpPr>
          <p:spPr bwMode="auto">
            <a:xfrm>
              <a:off x="1812591" y="5269990"/>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 Usage </a:t>
              </a:r>
              <a:endParaRPr lang="en-US" sz="800" i="1" dirty="0">
                <a:solidFill>
                  <a:schemeClr val="bg1"/>
                </a:solidFill>
              </a:endParaRPr>
            </a:p>
          </p:txBody>
        </p:sp>
        <p:cxnSp>
          <p:nvCxnSpPr>
            <p:cNvPr id="64" name="Straight Arrow Connector 27"/>
            <p:cNvCxnSpPr/>
            <p:nvPr/>
          </p:nvCxnSpPr>
          <p:spPr bwMode="auto">
            <a:xfrm>
              <a:off x="2563293" y="5174005"/>
              <a:ext cx="877960" cy="1712"/>
            </a:xfrm>
            <a:prstGeom prst="straightConnector1">
              <a:avLst/>
            </a:prstGeom>
            <a:noFill/>
            <a:ln w="28575"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p:spPr>
        </p:cxnSp>
        <p:cxnSp>
          <p:nvCxnSpPr>
            <p:cNvPr id="65" name="Straight Connector 28"/>
            <p:cNvCxnSpPr>
              <a:endCxn id="66" idx="0"/>
            </p:cNvCxnSpPr>
            <p:nvPr/>
          </p:nvCxnSpPr>
          <p:spPr bwMode="auto">
            <a:xfrm flipV="1">
              <a:off x="1114728" y="5168947"/>
              <a:ext cx="872287" cy="505"/>
            </a:xfrm>
            <a:prstGeom prst="line">
              <a:avLst/>
            </a:prstGeom>
            <a:noFill/>
            <a:ln w="28575"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cxnSp>
        <p:sp>
          <p:nvSpPr>
            <p:cNvPr id="66" name="Freeform 29"/>
            <p:cNvSpPr/>
            <p:nvPr/>
          </p:nvSpPr>
          <p:spPr>
            <a:xfrm>
              <a:off x="1987015" y="4683990"/>
              <a:ext cx="568595" cy="492398"/>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28575"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solidFill>
              </a:endParaRPr>
            </a:p>
          </p:txBody>
        </p:sp>
      </p:grpSp>
      <p:grpSp>
        <p:nvGrpSpPr>
          <p:cNvPr id="85" name="Gruppieren 84"/>
          <p:cNvGrpSpPr/>
          <p:nvPr/>
        </p:nvGrpSpPr>
        <p:grpSpPr>
          <a:xfrm>
            <a:off x="3017872" y="3852661"/>
            <a:ext cx="5460358" cy="2957044"/>
            <a:chOff x="5043037" y="1211743"/>
            <a:chExt cx="3113492" cy="1709982"/>
          </a:xfrm>
        </p:grpSpPr>
        <p:sp>
          <p:nvSpPr>
            <p:cNvPr id="67" name="Rectangle 30"/>
            <p:cNvSpPr/>
            <p:nvPr/>
          </p:nvSpPr>
          <p:spPr bwMode="auto">
            <a:xfrm>
              <a:off x="5043037" y="1211743"/>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400" kern="0" dirty="0">
                <a:solidFill>
                  <a:schemeClr val="bg1"/>
                </a:solidFill>
                <a:latin typeface="Segoe" pitchFamily="34" charset="0"/>
              </a:endParaRPr>
            </a:p>
          </p:txBody>
        </p:sp>
        <p:cxnSp>
          <p:nvCxnSpPr>
            <p:cNvPr id="68" name="Straight Arrow Connector 31"/>
            <p:cNvCxnSpPr/>
            <p:nvPr/>
          </p:nvCxnSpPr>
          <p:spPr bwMode="auto">
            <a:xfrm rot="16200000" flipV="1">
              <a:off x="5048864" y="2156148"/>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69" name="Straight Arrow Connector 32"/>
            <p:cNvCxnSpPr/>
            <p:nvPr/>
          </p:nvCxnSpPr>
          <p:spPr bwMode="auto">
            <a:xfrm>
              <a:off x="5496500" y="2605024"/>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0" name="Text Placeholder 6"/>
            <p:cNvSpPr txBox="1">
              <a:spLocks/>
            </p:cNvSpPr>
            <p:nvPr/>
          </p:nvSpPr>
          <p:spPr bwMode="auto">
            <a:xfrm>
              <a:off x="6959386" y="2333470"/>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1600" i="1" dirty="0" smtClean="0">
                  <a:solidFill>
                    <a:schemeClr val="bg1"/>
                  </a:solidFill>
                </a:rPr>
                <a:t>Average Usage</a:t>
              </a:r>
              <a:endParaRPr lang="en-US" sz="1600" i="1" dirty="0">
                <a:solidFill>
                  <a:schemeClr val="bg1"/>
                </a:solidFill>
              </a:endParaRPr>
            </a:p>
          </p:txBody>
        </p:sp>
        <p:sp>
          <p:nvSpPr>
            <p:cNvPr id="71" name="Rectangle 34"/>
            <p:cNvSpPr/>
            <p:nvPr/>
          </p:nvSpPr>
          <p:spPr>
            <a:xfrm rot="16200000">
              <a:off x="4982793" y="2125024"/>
              <a:ext cx="697480" cy="10192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dirty="0" smtClean="0">
                  <a:solidFill>
                    <a:schemeClr val="bg1"/>
                  </a:solidFill>
                </a:rPr>
                <a:t>Compute </a:t>
              </a:r>
            </a:p>
          </p:txBody>
        </p:sp>
        <p:sp>
          <p:nvSpPr>
            <p:cNvPr id="72" name="Rectangle 35"/>
            <p:cNvSpPr/>
            <p:nvPr/>
          </p:nvSpPr>
          <p:spPr>
            <a:xfrm>
              <a:off x="6319821" y="2706615"/>
              <a:ext cx="662447" cy="961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dirty="0" smtClean="0">
                  <a:solidFill>
                    <a:schemeClr val="bg1"/>
                  </a:solidFill>
                </a:rPr>
                <a:t>Time </a:t>
              </a:r>
            </a:p>
          </p:txBody>
        </p:sp>
        <p:sp>
          <p:nvSpPr>
            <p:cNvPr id="73" name="TextBox 39"/>
            <p:cNvSpPr txBox="1"/>
            <p:nvPr/>
          </p:nvSpPr>
          <p:spPr>
            <a:xfrm>
              <a:off x="5156311" y="1253970"/>
              <a:ext cx="2852473" cy="264222"/>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3200" dirty="0" smtClean="0">
                  <a:solidFill>
                    <a:schemeClr val="bg1"/>
                  </a:solidFill>
                </a:rPr>
                <a:t>“Continuous Growth“  </a:t>
              </a:r>
            </a:p>
          </p:txBody>
        </p:sp>
        <p:sp>
          <p:nvSpPr>
            <p:cNvPr id="74" name="Freeform 37"/>
            <p:cNvSpPr/>
            <p:nvPr/>
          </p:nvSpPr>
          <p:spPr>
            <a:xfrm>
              <a:off x="5390533" y="1714538"/>
              <a:ext cx="2423515"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28575"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a:scene3d>
              <a:camera prst="perspectiveLeft"/>
              <a:lightRig rig="threePt" dir="t"/>
            </a:scene3d>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800">
                <a:solidFill>
                  <a:schemeClr val="bg1"/>
                </a:solidFill>
              </a:endParaRPr>
            </a:p>
          </p:txBody>
        </p:sp>
      </p:grpSp>
      <p:grpSp>
        <p:nvGrpSpPr>
          <p:cNvPr id="84" name="Gruppieren 83"/>
          <p:cNvGrpSpPr/>
          <p:nvPr/>
        </p:nvGrpSpPr>
        <p:grpSpPr>
          <a:xfrm>
            <a:off x="8868450" y="3130622"/>
            <a:ext cx="3167173" cy="1748298"/>
            <a:chOff x="5034672" y="4078302"/>
            <a:chExt cx="3113492" cy="1709982"/>
          </a:xfrm>
        </p:grpSpPr>
        <p:sp>
          <p:nvSpPr>
            <p:cNvPr id="75" name="Rectangle 38"/>
            <p:cNvSpPr/>
            <p:nvPr/>
          </p:nvSpPr>
          <p:spPr bwMode="auto">
            <a:xfrm>
              <a:off x="5034672" y="4078302"/>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76" name="Straight Arrow Connector 39"/>
            <p:cNvCxnSpPr/>
            <p:nvPr/>
          </p:nvCxnSpPr>
          <p:spPr bwMode="auto">
            <a:xfrm rot="16200000" flipV="1">
              <a:off x="5040499" y="5022707"/>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77" name="Straight Arrow Connector 40"/>
            <p:cNvCxnSpPr/>
            <p:nvPr/>
          </p:nvCxnSpPr>
          <p:spPr bwMode="auto">
            <a:xfrm>
              <a:off x="5488135" y="5471583"/>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8" name="Rectangle 41"/>
            <p:cNvSpPr/>
            <p:nvPr/>
          </p:nvSpPr>
          <p:spPr>
            <a:xfrm rot="16200000">
              <a:off x="4974428" y="4945086"/>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79" name="Rectangle 42"/>
            <p:cNvSpPr/>
            <p:nvPr/>
          </p:nvSpPr>
          <p:spPr>
            <a:xfrm>
              <a:off x="6300644" y="5573174"/>
              <a:ext cx="662447" cy="1997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sp>
          <p:nvSpPr>
            <p:cNvPr id="80" name="Text Placeholder 6"/>
            <p:cNvSpPr txBox="1">
              <a:spLocks/>
            </p:cNvSpPr>
            <p:nvPr/>
          </p:nvSpPr>
          <p:spPr bwMode="auto">
            <a:xfrm>
              <a:off x="6207980" y="5273351"/>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 Usage </a:t>
              </a:r>
              <a:endParaRPr lang="en-US" sz="800" i="1" dirty="0">
                <a:solidFill>
                  <a:schemeClr val="bg1"/>
                </a:solidFill>
              </a:endParaRPr>
            </a:p>
          </p:txBody>
        </p:sp>
        <p:sp>
          <p:nvSpPr>
            <p:cNvPr id="81" name="TextBox 87"/>
            <p:cNvSpPr txBox="1"/>
            <p:nvPr/>
          </p:nvSpPr>
          <p:spPr>
            <a:xfrm>
              <a:off x="5147946" y="4120529"/>
              <a:ext cx="2852473" cy="285968"/>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“Predictable Bursting“  </a:t>
              </a:r>
            </a:p>
          </p:txBody>
        </p:sp>
        <p:cxnSp>
          <p:nvCxnSpPr>
            <p:cNvPr id="82" name="Straight Arrow Connector 45"/>
            <p:cNvCxnSpPr/>
            <p:nvPr/>
          </p:nvCxnSpPr>
          <p:spPr bwMode="auto">
            <a:xfrm rot="5400000" flipH="1" flipV="1">
              <a:off x="7667165" y="4822105"/>
              <a:ext cx="123825" cy="10105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83" name="Freeform 46"/>
            <p:cNvSpPr/>
            <p:nvPr/>
          </p:nvSpPr>
          <p:spPr>
            <a:xfrm>
              <a:off x="5506172" y="4643033"/>
              <a:ext cx="2190307"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solidFill>
              </a:endParaRPr>
            </a:p>
          </p:txBody>
        </p:sp>
      </p:grpSp>
      <p:sp>
        <p:nvSpPr>
          <p:cNvPr id="88" name="Rechteck 87"/>
          <p:cNvSpPr/>
          <p:nvPr/>
        </p:nvSpPr>
        <p:spPr bwMode="auto">
          <a:xfrm>
            <a:off x="8687090" y="1010065"/>
            <a:ext cx="3566121" cy="598446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622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Platform</a:t>
            </a:r>
            <a:r>
              <a:rPr lang="de-AT" dirty="0" smtClean="0"/>
              <a:t>-</a:t>
            </a:r>
            <a:r>
              <a:rPr lang="de-AT" dirty="0" err="1" smtClean="0"/>
              <a:t>as</a:t>
            </a:r>
            <a:r>
              <a:rPr lang="de-AT" dirty="0" smtClean="0"/>
              <a:t>-a-Service…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„Time-2-market“ </a:t>
            </a:r>
            <a:r>
              <a:rPr lang="de-AT" dirty="0" err="1" smtClean="0"/>
              <a:t>is</a:t>
            </a:r>
            <a:r>
              <a:rPr lang="de-AT" dirty="0" smtClean="0"/>
              <a:t> </a:t>
            </a:r>
            <a:r>
              <a:rPr lang="de-AT" dirty="0" err="1" smtClean="0"/>
              <a:t>key</a:t>
            </a:r>
            <a:r>
              <a:rPr lang="de-AT" dirty="0" smtClean="0"/>
              <a:t> </a:t>
            </a:r>
            <a:r>
              <a:rPr lang="de-AT" dirty="0" err="1" smtClean="0"/>
              <a:t>for</a:t>
            </a:r>
            <a:r>
              <a:rPr lang="de-AT" dirty="0" smtClean="0"/>
              <a:t> </a:t>
            </a:r>
            <a:r>
              <a:rPr lang="de-AT" dirty="0" err="1" smtClean="0"/>
              <a:t>us</a:t>
            </a:r>
            <a:endParaRPr lang="de-AT" dirty="0" smtClean="0"/>
          </a:p>
          <a:p>
            <a:pPr lvl="1"/>
            <a:r>
              <a:rPr lang="de-AT" dirty="0" err="1" smtClean="0"/>
              <a:t>DevOps</a:t>
            </a:r>
            <a:r>
              <a:rPr lang="de-AT" dirty="0" smtClean="0"/>
              <a:t> </a:t>
            </a:r>
            <a:r>
              <a:rPr lang="de-AT" dirty="0" err="1" smtClean="0"/>
              <a:t>principles</a:t>
            </a:r>
            <a:r>
              <a:rPr lang="de-AT" dirty="0" smtClean="0"/>
              <a:t> </a:t>
            </a:r>
            <a:r>
              <a:rPr lang="de-AT" dirty="0" err="1" smtClean="0"/>
              <a:t>are</a:t>
            </a:r>
            <a:r>
              <a:rPr lang="de-AT" dirty="0" smtClean="0"/>
              <a:t> </a:t>
            </a:r>
            <a:r>
              <a:rPr lang="de-AT" dirty="0" err="1" smtClean="0"/>
              <a:t>success</a:t>
            </a:r>
            <a:r>
              <a:rPr lang="de-AT" dirty="0" smtClean="0"/>
              <a:t> </a:t>
            </a:r>
            <a:r>
              <a:rPr lang="de-AT" dirty="0" err="1" smtClean="0"/>
              <a:t>enabler</a:t>
            </a:r>
            <a:r>
              <a:rPr lang="de-AT" dirty="0" smtClean="0"/>
              <a:t>!</a:t>
            </a:r>
          </a:p>
          <a:p>
            <a:pPr lvl="1"/>
            <a:endParaRPr lang="de-AT" dirty="0"/>
          </a:p>
          <a:p>
            <a:r>
              <a:rPr lang="de-AT" dirty="0" err="1" smtClean="0"/>
              <a:t>We</a:t>
            </a:r>
            <a:r>
              <a:rPr lang="de-AT" dirty="0" smtClean="0"/>
              <a:t> </a:t>
            </a:r>
            <a:r>
              <a:rPr lang="de-AT" dirty="0" err="1" smtClean="0"/>
              <a:t>can‘t</a:t>
            </a:r>
            <a:r>
              <a:rPr lang="de-AT" dirty="0" smtClean="0"/>
              <a:t> </a:t>
            </a:r>
            <a:r>
              <a:rPr lang="de-AT" dirty="0" err="1" smtClean="0"/>
              <a:t>afford</a:t>
            </a:r>
            <a:r>
              <a:rPr lang="de-AT" dirty="0" smtClean="0"/>
              <a:t> </a:t>
            </a:r>
            <a:r>
              <a:rPr lang="de-AT" dirty="0" err="1" smtClean="0"/>
              <a:t>to</a:t>
            </a:r>
            <a:r>
              <a:rPr lang="de-AT" dirty="0" smtClean="0"/>
              <a:t> manage „</a:t>
            </a:r>
            <a:r>
              <a:rPr lang="de-AT" dirty="0" err="1" smtClean="0"/>
              <a:t>machines</a:t>
            </a:r>
            <a:r>
              <a:rPr lang="de-AT" dirty="0" smtClean="0"/>
              <a:t>“</a:t>
            </a:r>
          </a:p>
          <a:p>
            <a:pPr lvl="1"/>
            <a:r>
              <a:rPr lang="de-AT" dirty="0" smtClean="0"/>
              <a:t>Managing </a:t>
            </a:r>
            <a:r>
              <a:rPr lang="de-AT" dirty="0" err="1" smtClean="0"/>
              <a:t>virtual</a:t>
            </a:r>
            <a:r>
              <a:rPr lang="de-AT" dirty="0" smtClean="0"/>
              <a:t> </a:t>
            </a:r>
            <a:r>
              <a:rPr lang="de-AT" dirty="0" err="1" smtClean="0"/>
              <a:t>machines</a:t>
            </a:r>
            <a:r>
              <a:rPr lang="de-AT" dirty="0" smtClean="0"/>
              <a:t> </a:t>
            </a:r>
            <a:r>
              <a:rPr lang="de-AT" dirty="0" err="1" smtClean="0"/>
              <a:t>and</a:t>
            </a:r>
            <a:r>
              <a:rPr lang="de-AT" dirty="0" smtClean="0"/>
              <a:t> OS </a:t>
            </a:r>
            <a:r>
              <a:rPr lang="de-AT" dirty="0" err="1" smtClean="0"/>
              <a:t>means</a:t>
            </a:r>
            <a:r>
              <a:rPr lang="de-AT" dirty="0" smtClean="0"/>
              <a:t> lots </a:t>
            </a:r>
            <a:r>
              <a:rPr lang="de-AT" dirty="0" err="1" smtClean="0"/>
              <a:t>of</a:t>
            </a:r>
            <a:r>
              <a:rPr lang="de-AT" dirty="0" smtClean="0"/>
              <a:t> </a:t>
            </a:r>
            <a:r>
              <a:rPr lang="de-AT" dirty="0" err="1" smtClean="0"/>
              <a:t>effort</a:t>
            </a:r>
            <a:r>
              <a:rPr lang="de-AT" dirty="0" smtClean="0"/>
              <a:t> &amp; time</a:t>
            </a:r>
          </a:p>
          <a:p>
            <a:pPr lvl="1"/>
            <a:endParaRPr lang="de-AT" dirty="0" smtClean="0"/>
          </a:p>
          <a:p>
            <a:r>
              <a:rPr lang="de-AT" dirty="0" smtClean="0"/>
              <a:t>Focus must </a:t>
            </a:r>
            <a:r>
              <a:rPr lang="de-AT" dirty="0" err="1" smtClean="0"/>
              <a:t>be</a:t>
            </a:r>
            <a:r>
              <a:rPr lang="de-AT" dirty="0" smtClean="0"/>
              <a:t> on </a:t>
            </a:r>
            <a:r>
              <a:rPr lang="de-AT" dirty="0" err="1" smtClean="0"/>
              <a:t>application</a:t>
            </a:r>
            <a:endParaRPr lang="de-AT" dirty="0" smtClean="0"/>
          </a:p>
          <a:p>
            <a:pPr lvl="1"/>
            <a:r>
              <a:rPr lang="de-AT" dirty="0" err="1" smtClean="0"/>
              <a:t>Leverage</a:t>
            </a:r>
            <a:r>
              <a:rPr lang="de-AT" dirty="0" smtClean="0"/>
              <a:t> </a:t>
            </a:r>
            <a:r>
              <a:rPr lang="de-AT" dirty="0" err="1" smtClean="0"/>
              <a:t>application</a:t>
            </a:r>
            <a:r>
              <a:rPr lang="de-AT" dirty="0" smtClean="0"/>
              <a:t> </a:t>
            </a:r>
            <a:r>
              <a:rPr lang="de-AT" dirty="0" err="1" smtClean="0"/>
              <a:t>building</a:t>
            </a:r>
            <a:r>
              <a:rPr lang="de-AT" dirty="0" smtClean="0"/>
              <a:t> </a:t>
            </a:r>
            <a:r>
              <a:rPr lang="de-AT" dirty="0" err="1" smtClean="0"/>
              <a:t>blocks</a:t>
            </a:r>
            <a:endParaRPr lang="de-AT" dirty="0" smtClean="0"/>
          </a:p>
          <a:p>
            <a:pPr lvl="1"/>
            <a:r>
              <a:rPr lang="de-AT" dirty="0" err="1" smtClean="0"/>
              <a:t>Continous</a:t>
            </a:r>
            <a:r>
              <a:rPr lang="de-AT" dirty="0" smtClean="0"/>
              <a:t> </a:t>
            </a:r>
            <a:r>
              <a:rPr lang="de-AT" dirty="0" err="1" smtClean="0"/>
              <a:t>shipment</a:t>
            </a:r>
            <a:r>
              <a:rPr lang="de-AT" dirty="0" smtClean="0"/>
              <a:t> </a:t>
            </a:r>
            <a:r>
              <a:rPr lang="de-AT" dirty="0" err="1" smtClean="0"/>
              <a:t>of</a:t>
            </a:r>
            <a:r>
              <a:rPr lang="de-AT" dirty="0" smtClean="0"/>
              <a:t> </a:t>
            </a:r>
            <a:r>
              <a:rPr lang="de-AT" dirty="0" err="1" smtClean="0"/>
              <a:t>functionality</a:t>
            </a:r>
            <a:endParaRPr lang="de-AT" dirty="0" smtClean="0"/>
          </a:p>
          <a:p>
            <a:pPr lvl="1"/>
            <a:r>
              <a:rPr lang="de-AT" dirty="0" smtClean="0"/>
              <a:t>Cloud </a:t>
            </a:r>
            <a:r>
              <a:rPr lang="de-AT" dirty="0" err="1" smtClean="0"/>
              <a:t>platform</a:t>
            </a:r>
            <a:r>
              <a:rPr lang="de-AT" dirty="0" smtClean="0"/>
              <a:t> will </a:t>
            </a:r>
            <a:r>
              <a:rPr lang="de-AT" dirty="0" err="1" smtClean="0"/>
              <a:t>need</a:t>
            </a:r>
            <a:r>
              <a:rPr lang="de-AT" dirty="0" smtClean="0"/>
              <a:t> </a:t>
            </a:r>
            <a:r>
              <a:rPr lang="de-AT" dirty="0" err="1" smtClean="0"/>
              <a:t>to</a:t>
            </a:r>
            <a:r>
              <a:rPr lang="de-AT" dirty="0" smtClean="0"/>
              <a:t> manage Virtual Machines </a:t>
            </a:r>
            <a:r>
              <a:rPr lang="de-AT" dirty="0" err="1" smtClean="0"/>
              <a:t>and</a:t>
            </a:r>
            <a:r>
              <a:rPr lang="de-AT" dirty="0" smtClean="0"/>
              <a:t> OS </a:t>
            </a:r>
            <a:r>
              <a:rPr lang="de-AT" dirty="0" err="1" smtClean="0"/>
              <a:t>for</a:t>
            </a:r>
            <a:r>
              <a:rPr lang="de-AT" dirty="0" smtClean="0"/>
              <a:t> </a:t>
            </a:r>
            <a:r>
              <a:rPr lang="de-AT" dirty="0" err="1" smtClean="0"/>
              <a:t>us</a:t>
            </a:r>
            <a:r>
              <a:rPr lang="de-AT" dirty="0" smtClean="0"/>
              <a:t>!!</a:t>
            </a:r>
            <a:endParaRPr lang="en-US" dirty="0" smtClean="0"/>
          </a:p>
        </p:txBody>
      </p:sp>
      <p:grpSp>
        <p:nvGrpSpPr>
          <p:cNvPr id="4" name="Group 10"/>
          <p:cNvGrpSpPr/>
          <p:nvPr/>
        </p:nvGrpSpPr>
        <p:grpSpPr>
          <a:xfrm>
            <a:off x="9741575" y="0"/>
            <a:ext cx="2670570" cy="2990268"/>
            <a:chOff x="4316414" y="1446213"/>
            <a:chExt cx="3560760" cy="3987024"/>
          </a:xfrm>
        </p:grpSpPr>
        <p:sp>
          <p:nvSpPr>
            <p:cNvPr id="5" name="Rectangle 43"/>
            <p:cNvSpPr/>
            <p:nvPr/>
          </p:nvSpPr>
          <p:spPr bwMode="auto">
            <a:xfrm>
              <a:off x="4316414" y="4752940"/>
              <a:ext cx="3560760" cy="6802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40"/>
            <p:cNvSpPr/>
            <p:nvPr/>
          </p:nvSpPr>
          <p:spPr bwMode="auto">
            <a:xfrm>
              <a:off x="4316414" y="1446213"/>
              <a:ext cx="3560760" cy="3200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7"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5418160" y="2019752"/>
              <a:ext cx="1284299" cy="1176630"/>
            </a:xfrm>
            <a:prstGeom prst="rect">
              <a:avLst/>
            </a:prstGeom>
          </p:spPr>
        </p:pic>
        <p:sp>
          <p:nvSpPr>
            <p:cNvPr id="8" name="Rectangle 31"/>
            <p:cNvSpPr/>
            <p:nvPr/>
          </p:nvSpPr>
          <p:spPr>
            <a:xfrm>
              <a:off x="4430163" y="4158734"/>
              <a:ext cx="3333264" cy="400109"/>
            </a:xfrm>
            <a:prstGeom prst="rect">
              <a:avLst/>
            </a:prstGeom>
          </p:spPr>
          <p:txBody>
            <a:bodyPr wrap="square">
              <a:spAutoFit/>
            </a:bodyPr>
            <a:lstStyle/>
            <a:p>
              <a:pPr algn="ctr" defTabSz="914005">
                <a:lnSpc>
                  <a:spcPct val="90000"/>
                </a:lnSpc>
              </a:pPr>
              <a:r>
                <a:rPr lang="en-US" sz="1500" dirty="0">
                  <a:solidFill>
                    <a:schemeClr val="bg2">
                      <a:lumMod val="50000"/>
                      <a:alpha val="99000"/>
                    </a:schemeClr>
                  </a:solidFill>
                </a:rPr>
                <a:t>Platform-as-a-Service</a:t>
              </a:r>
            </a:p>
          </p:txBody>
        </p:sp>
        <p:sp>
          <p:nvSpPr>
            <p:cNvPr id="9" name="TextBox 28"/>
            <p:cNvSpPr txBox="1"/>
            <p:nvPr/>
          </p:nvSpPr>
          <p:spPr>
            <a:xfrm>
              <a:off x="4353116" y="4715157"/>
              <a:ext cx="3487356"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r>
                <a:rPr lang="en-US" sz="2700" dirty="0">
                  <a:solidFill>
                    <a:schemeClr val="bg1">
                      <a:alpha val="99000"/>
                    </a:schemeClr>
                  </a:solidFill>
                </a:rPr>
                <a:t>build</a:t>
              </a:r>
            </a:p>
          </p:txBody>
        </p:sp>
        <p:sp>
          <p:nvSpPr>
            <p:cNvPr id="10" name="TextBox 29"/>
            <p:cNvSpPr txBox="1"/>
            <p:nvPr/>
          </p:nvSpPr>
          <p:spPr>
            <a:xfrm>
              <a:off x="5267226" y="3350720"/>
              <a:ext cx="1591589" cy="938697"/>
            </a:xfrm>
            <a:prstGeom prst="rect">
              <a:avLst/>
            </a:prstGeom>
            <a:noFill/>
          </p:spPr>
          <p:txBody>
            <a:bodyPr wrap="none" lIns="91424" tIns="45712" rIns="91424" bIns="45712" rtlCol="0">
              <a:spAutoFit/>
            </a:bodyPr>
            <a:lstStyle>
              <a:defPPr>
                <a:defRPr lang="en-US"/>
              </a:defPPr>
              <a:lvl1pPr>
                <a:defRPr sz="5300">
                  <a:solidFill>
                    <a:schemeClr val="accent2">
                      <a:alpha val="99000"/>
                    </a:schemeClr>
                  </a:solidFill>
                  <a:latin typeface="Segoe" pitchFamily="34" charset="0"/>
                </a:defRPr>
              </a:lvl1pPr>
            </a:lstStyle>
            <a:p>
              <a:r>
                <a:rPr lang="en-US" sz="3975" dirty="0" err="1">
                  <a:latin typeface="Segoe UI Light" pitchFamily="34" charset="0"/>
                </a:rPr>
                <a:t>PaaS</a:t>
              </a:r>
              <a:endParaRPr lang="en-US" sz="3975" dirty="0">
                <a:latin typeface="Segoe UI Light" pitchFamily="34" charset="0"/>
              </a:endParaRPr>
            </a:p>
          </p:txBody>
        </p:sp>
      </p:grpSp>
    </p:spTree>
    <p:extLst>
      <p:ext uri="{BB962C8B-B14F-4D97-AF65-F5344CB8AC3E}">
        <p14:creationId xmlns:p14="http://schemas.microsoft.com/office/powerpoint/2010/main" val="18036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Building</a:t>
            </a:r>
            <a:r>
              <a:rPr lang="de-AT" dirty="0" smtClean="0"/>
              <a:t> on top </a:t>
            </a:r>
            <a:r>
              <a:rPr lang="de-AT" dirty="0" err="1" smtClean="0"/>
              <a:t>of</a:t>
            </a:r>
            <a:r>
              <a:rPr lang="de-AT" dirty="0" smtClean="0"/>
              <a:t> Windows Azure…</a:t>
            </a:r>
            <a:endParaRPr lang="en-US" dirty="0"/>
          </a:p>
        </p:txBody>
      </p:sp>
    </p:spTree>
    <p:extLst>
      <p:ext uri="{BB962C8B-B14F-4D97-AF65-F5344CB8AC3E}">
        <p14:creationId xmlns:p14="http://schemas.microsoft.com/office/powerpoint/2010/main" val="226917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Azure – PaaS </a:t>
            </a:r>
            <a:r>
              <a:rPr lang="de-AT" dirty="0" err="1" smtClean="0"/>
              <a:t>and</a:t>
            </a:r>
            <a:r>
              <a:rPr lang="de-AT" dirty="0" smtClean="0"/>
              <a:t> Open!!</a:t>
            </a:r>
            <a:endParaRPr lang="de-AT" dirty="0"/>
          </a:p>
        </p:txBody>
      </p:sp>
      <p:sp>
        <p:nvSpPr>
          <p:cNvPr id="3" name="Text Placeholder 2"/>
          <p:cNvSpPr>
            <a:spLocks noGrp="1"/>
          </p:cNvSpPr>
          <p:nvPr>
            <p:ph type="body" sz="quarter" idx="10"/>
          </p:nvPr>
        </p:nvSpPr>
        <p:spPr>
          <a:xfrm>
            <a:off x="533567" y="1476624"/>
            <a:ext cx="5502360" cy="4738028"/>
          </a:xfrm>
        </p:spPr>
        <p:txBody>
          <a:bodyPr/>
          <a:lstStyle/>
          <a:p>
            <a:r>
              <a:rPr lang="de-AT" sz="3570" dirty="0"/>
              <a:t>SDKs and tools for:</a:t>
            </a:r>
          </a:p>
          <a:p>
            <a:pPr lvl="1"/>
            <a:r>
              <a:rPr lang="de-AT" dirty="0"/>
              <a:t>.NET, PHP, Java, Python, node.js</a:t>
            </a:r>
          </a:p>
          <a:p>
            <a:pPr lvl="1"/>
            <a:r>
              <a:rPr lang="de-AT" dirty="0"/>
              <a:t>Mobile platforms incl. iOS, Android, WP7</a:t>
            </a:r>
          </a:p>
          <a:p>
            <a:pPr lvl="1"/>
            <a:r>
              <a:rPr lang="de-AT" dirty="0"/>
              <a:t>Eclipse, Visual Studio etc.</a:t>
            </a:r>
          </a:p>
          <a:p>
            <a:pPr lvl="1"/>
            <a:endParaRPr lang="de-AT" dirty="0"/>
          </a:p>
          <a:p>
            <a:r>
              <a:rPr lang="de-AT" sz="3570" dirty="0"/>
              <a:t>Most released as OSS</a:t>
            </a:r>
          </a:p>
          <a:p>
            <a:pPr lvl="1"/>
            <a:r>
              <a:rPr lang="de-AT" dirty="0"/>
              <a:t>Codeplex &amp; github are primary sources</a:t>
            </a:r>
          </a:p>
          <a:p>
            <a:pPr lvl="1"/>
            <a:endParaRPr lang="de-AT" dirty="0"/>
          </a:p>
          <a:p>
            <a:r>
              <a:rPr lang="de-AT" sz="3570" dirty="0"/>
              <a:t>Generally</a:t>
            </a:r>
          </a:p>
          <a:p>
            <a:pPr lvl="1"/>
            <a:r>
              <a:rPr lang="de-AT" dirty="0"/>
              <a:t>All also available as HTTP REST</a:t>
            </a:r>
          </a:p>
          <a:p>
            <a:pPr lvl="1"/>
            <a:r>
              <a:rPr lang="de-AT" dirty="0"/>
              <a:t>Integration of any platform possible</a:t>
            </a:r>
          </a:p>
        </p:txBody>
      </p:sp>
      <p:sp>
        <p:nvSpPr>
          <p:cNvPr id="7" name="Text Placeholder 6"/>
          <p:cNvSpPr>
            <a:spLocks noGrp="1"/>
          </p:cNvSpPr>
          <p:nvPr>
            <p:ph type="body" sz="quarter" idx="11"/>
          </p:nvPr>
        </p:nvSpPr>
        <p:spPr>
          <a:xfrm>
            <a:off x="6405406" y="1476624"/>
            <a:ext cx="5502360" cy="693267"/>
          </a:xfrm>
        </p:spPr>
        <p:txBody>
          <a:bodyPr/>
          <a:lstStyle/>
          <a:p>
            <a:endParaRPr lang="de-DE"/>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752" y="1250835"/>
            <a:ext cx="5910937" cy="497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042" y="3497262"/>
            <a:ext cx="4018685" cy="33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14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1947" y="233150"/>
            <a:ext cx="11370961" cy="772203"/>
          </a:xfrm>
        </p:spPr>
        <p:txBody>
          <a:bodyPr/>
          <a:lstStyle/>
          <a:p>
            <a:r>
              <a:rPr lang="de-AT" dirty="0" smtClean="0"/>
              <a:t>Environments for Running Applications</a:t>
            </a:r>
            <a:endParaRPr lang="de-AT" dirty="0"/>
          </a:p>
        </p:txBody>
      </p:sp>
      <p:sp>
        <p:nvSpPr>
          <p:cNvPr id="12" name="Rectangle 11"/>
          <p:cNvSpPr/>
          <p:nvPr/>
        </p:nvSpPr>
        <p:spPr>
          <a:xfrm>
            <a:off x="6615481"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Web </a:t>
            </a:r>
            <a:br>
              <a:rPr lang="en-US" sz="2040" dirty="0">
                <a:gradFill>
                  <a:gsLst>
                    <a:gs pos="0">
                      <a:schemeClr val="tx1"/>
                    </a:gs>
                    <a:gs pos="100000">
                      <a:schemeClr val="tx1"/>
                    </a:gs>
                  </a:gsLst>
                  <a:lin ang="5400000" scaled="0"/>
                </a:gradFill>
                <a:ea typeface="Kozuka Gothic Pro R" pitchFamily="34" charset="-128"/>
              </a:rPr>
            </a:br>
            <a:r>
              <a:rPr lang="en-US" sz="2040" dirty="0" smtClean="0">
                <a:gradFill>
                  <a:gsLst>
                    <a:gs pos="0">
                      <a:schemeClr val="tx1"/>
                    </a:gs>
                    <a:gs pos="100000">
                      <a:schemeClr val="tx1"/>
                    </a:gs>
                  </a:gsLst>
                  <a:lin ang="5400000" scaled="0"/>
                </a:gradFill>
                <a:ea typeface="Kozuka Gothic Pro R" pitchFamily="34" charset="-128"/>
              </a:rPr>
              <a:t>Sites</a:t>
            </a:r>
            <a:endParaRPr lang="en-US" sz="1224" dirty="0">
              <a:gradFill>
                <a:gsLst>
                  <a:gs pos="0">
                    <a:schemeClr val="tx1"/>
                  </a:gs>
                  <a:gs pos="100000">
                    <a:schemeClr val="tx1"/>
                  </a:gs>
                </a:gsLst>
                <a:lin ang="5400000" scaled="0"/>
              </a:gradFill>
              <a:ea typeface="Kozuka Gothic Pro R" pitchFamily="34" charset="-128"/>
            </a:endParaRPr>
          </a:p>
        </p:txBody>
      </p:sp>
      <p:sp>
        <p:nvSpPr>
          <p:cNvPr id="13" name="Rectangle 12"/>
          <p:cNvSpPr/>
          <p:nvPr/>
        </p:nvSpPr>
        <p:spPr>
          <a:xfrm>
            <a:off x="6615481" y="2374224"/>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Web Apps</a:t>
            </a:r>
          </a:p>
        </p:txBody>
      </p:sp>
      <p:sp>
        <p:nvSpPr>
          <p:cNvPr id="14" name="Rectangle 13"/>
          <p:cNvSpPr/>
          <p:nvPr/>
        </p:nvSpPr>
        <p:spPr>
          <a:xfrm>
            <a:off x="6615481" y="283809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15" name="Rectangle 14"/>
          <p:cNvSpPr/>
          <p:nvPr/>
        </p:nvSpPr>
        <p:spPr>
          <a:xfrm>
            <a:off x="4008020"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Cloud Services</a:t>
            </a:r>
            <a:endParaRPr lang="en-US" sz="1632" dirty="0">
              <a:gradFill>
                <a:gsLst>
                  <a:gs pos="0">
                    <a:schemeClr val="tx1"/>
                  </a:gs>
                  <a:gs pos="100000">
                    <a:schemeClr val="tx1"/>
                  </a:gs>
                </a:gsLst>
                <a:lin ang="5400000" scaled="0"/>
              </a:gradFill>
              <a:ea typeface="Kozuka Gothic Pro R" pitchFamily="34" charset="-128"/>
            </a:endParaRPr>
          </a:p>
        </p:txBody>
      </p:sp>
      <p:sp>
        <p:nvSpPr>
          <p:cNvPr id="16" name="Rectangle 15"/>
          <p:cNvSpPr/>
          <p:nvPr/>
        </p:nvSpPr>
        <p:spPr>
          <a:xfrm>
            <a:off x="4008019" y="2374228"/>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Multi-tier Apps</a:t>
            </a:r>
          </a:p>
        </p:txBody>
      </p:sp>
      <p:sp>
        <p:nvSpPr>
          <p:cNvPr id="17" name="Rectangle 16"/>
          <p:cNvSpPr/>
          <p:nvPr/>
        </p:nvSpPr>
        <p:spPr>
          <a:xfrm>
            <a:off x="4008019" y="3325296"/>
            <a:ext cx="1670853" cy="388585"/>
          </a:xfrm>
          <a:prstGeom prst="rect">
            <a:avLst/>
          </a:prstGeom>
          <a:solidFill>
            <a:schemeClr val="accent1"/>
          </a:solidFill>
          <a:ln w="9525" cap="flat" cmpd="sng" algn="ctr">
            <a:noFill/>
            <a:prstDash val="solid"/>
          </a:ln>
          <a:effectLst/>
        </p:spPr>
        <p:txBody>
          <a:bodyPr lIns="0" tIns="46623" rIns="0" bIns="46623" rtlCol="0" anchor="ctr" anchorCtr="0"/>
          <a:lstStyle/>
          <a:p>
            <a:pPr algn="ctr" defTabSz="1243017"/>
            <a:r>
              <a:rPr lang="de-AT" sz="1530" dirty="0" smtClean="0">
                <a:gradFill>
                  <a:gsLst>
                    <a:gs pos="0">
                      <a:srgbClr val="FFFFFF"/>
                    </a:gs>
                    <a:gs pos="100000">
                      <a:srgbClr val="FFFFFF"/>
                    </a:gs>
                  </a:gsLst>
                  <a:lin ang="5400000" scaled="0"/>
                </a:gradFill>
                <a:ea typeface="Segoe UI" pitchFamily="34" charset="0"/>
                <a:cs typeface="Segoe UI" pitchFamily="34" charset="0"/>
              </a:rPr>
              <a:t>End Point </a:t>
            </a:r>
            <a:r>
              <a:rPr lang="de-AT" sz="1530" dirty="0" err="1" smtClean="0">
                <a:gradFill>
                  <a:gsLst>
                    <a:gs pos="0">
                      <a:srgbClr val="FFFFFF"/>
                    </a:gs>
                    <a:gs pos="100000">
                      <a:srgbClr val="FFFFFF"/>
                    </a:gs>
                  </a:gsLst>
                  <a:lin ang="5400000" scaled="0"/>
                </a:gradFill>
                <a:ea typeface="Segoe UI" pitchFamily="34" charset="0"/>
                <a:cs typeface="Segoe UI" pitchFamily="34" charset="0"/>
              </a:rPr>
              <a:t>Mgmt</a:t>
            </a:r>
            <a:endParaRPr lang="en-US" sz="153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a:xfrm>
            <a:off x="4008019" y="2838101"/>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0" name="Rectangle 19"/>
          <p:cNvSpPr/>
          <p:nvPr/>
        </p:nvSpPr>
        <p:spPr>
          <a:xfrm>
            <a:off x="1363262" y="1569671"/>
            <a:ext cx="1759701"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smtClean="0">
                <a:gradFill>
                  <a:gsLst>
                    <a:gs pos="0">
                      <a:schemeClr val="tx1"/>
                    </a:gs>
                    <a:gs pos="100000">
                      <a:schemeClr val="tx1"/>
                    </a:gs>
                  </a:gsLst>
                  <a:lin ang="5400000" scaled="0"/>
                </a:gradFill>
                <a:ea typeface="Kozuka Gothic Pro R" pitchFamily="34" charset="-128"/>
              </a:rPr>
              <a:t>Virtual Machines</a:t>
            </a:r>
            <a:endParaRPr lang="en-US" sz="1072" dirty="0">
              <a:gradFill>
                <a:gsLst>
                  <a:gs pos="0">
                    <a:schemeClr val="tx1"/>
                  </a:gs>
                  <a:gs pos="100000">
                    <a:schemeClr val="tx1"/>
                  </a:gs>
                </a:gsLst>
                <a:lin ang="5400000" scaled="0"/>
              </a:gradFill>
              <a:ea typeface="Kozuka Gothic Pro R" pitchFamily="34" charset="-128"/>
            </a:endParaRPr>
          </a:p>
        </p:txBody>
      </p:sp>
      <p:sp>
        <p:nvSpPr>
          <p:cNvPr id="21" name="Rectangle 20"/>
          <p:cNvSpPr/>
          <p:nvPr/>
        </p:nvSpPr>
        <p:spPr>
          <a:xfrm>
            <a:off x="1407686" y="3783168"/>
            <a:ext cx="1670854" cy="388585"/>
          </a:xfrm>
          <a:prstGeom prst="rect">
            <a:avLst/>
          </a:prstGeom>
          <a:solidFill>
            <a:schemeClr val="accent5"/>
          </a:solidFill>
          <a:ln w="9525" cap="flat" cmpd="sng" algn="ctr">
            <a:noFill/>
            <a:prstDash val="solid"/>
          </a:ln>
          <a:effectLst/>
        </p:spPr>
        <p:txBody>
          <a:bodyPr lIns="0" tIns="46623" rIns="0" bIns="46623"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22" name="Rectangle 21"/>
          <p:cNvSpPr/>
          <p:nvPr/>
        </p:nvSpPr>
        <p:spPr>
          <a:xfrm>
            <a:off x="1407686" y="2838101"/>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3" name="Rectangle 22"/>
          <p:cNvSpPr/>
          <p:nvPr/>
        </p:nvSpPr>
        <p:spPr>
          <a:xfrm>
            <a:off x="1407686" y="2374228"/>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24" name="Rectangle 23"/>
          <p:cNvSpPr/>
          <p:nvPr/>
        </p:nvSpPr>
        <p:spPr>
          <a:xfrm>
            <a:off x="1407686" y="3319295"/>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25" name="Rectangle 24"/>
          <p:cNvSpPr/>
          <p:nvPr/>
        </p:nvSpPr>
        <p:spPr>
          <a:xfrm>
            <a:off x="1407686" y="4247042"/>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O/S</a:t>
            </a:r>
          </a:p>
        </p:txBody>
      </p:sp>
      <p:sp>
        <p:nvSpPr>
          <p:cNvPr id="26" name="Pentagon 25"/>
          <p:cNvSpPr/>
          <p:nvPr/>
        </p:nvSpPr>
        <p:spPr bwMode="auto">
          <a:xfrm>
            <a:off x="642753" y="6041885"/>
            <a:ext cx="11260156" cy="381425"/>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57" fontAlgn="base">
              <a:spcBef>
                <a:spcPct val="0"/>
              </a:spcBef>
              <a:spcAft>
                <a:spcPct val="0"/>
              </a:spcAft>
            </a:pPr>
            <a:r>
              <a:rPr lang="en-US" sz="1428"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27" name="Picture 2" descr="C:\Users\Jonahs\Dropbox\Critical Resources\Helveticons Basic\Png\512x512\Company 512x512.png"/>
          <p:cNvPicPr>
            <a:picLocks noChangeAspect="1" noChangeArrowheads="1"/>
          </p:cNvPicPr>
          <p:nvPr/>
        </p:nvPicPr>
        <p:blipFill>
          <a:blip r:embed="rId3" cstate="print">
            <a:duotone>
              <a:prstClr val="black"/>
              <a:schemeClr val="bg2">
                <a:lumMod val="10000"/>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217267" y="4228774"/>
            <a:ext cx="1046042" cy="104604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9126967" y="1569674"/>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Mobile </a:t>
            </a:r>
            <a:r>
              <a:rPr lang="en-US" sz="2040" dirty="0" smtClean="0">
                <a:gradFill>
                  <a:gsLst>
                    <a:gs pos="0">
                      <a:schemeClr val="tx1"/>
                    </a:gs>
                    <a:gs pos="100000">
                      <a:schemeClr val="tx1"/>
                    </a:gs>
                  </a:gsLst>
                  <a:lin ang="5400000" scaled="0"/>
                </a:gradFill>
                <a:ea typeface="Kozuka Gothic Pro R" pitchFamily="34" charset="-128"/>
              </a:rPr>
              <a:t>Services</a:t>
            </a:r>
            <a:endParaRPr lang="en-US" sz="2040" dirty="0">
              <a:gradFill>
                <a:gsLst>
                  <a:gs pos="0">
                    <a:schemeClr val="tx1"/>
                  </a:gs>
                  <a:gs pos="100000">
                    <a:schemeClr val="tx1"/>
                  </a:gs>
                </a:gsLst>
                <a:lin ang="5400000" scaled="0"/>
              </a:gradFill>
              <a:ea typeface="Kozuka Gothic Pro R" pitchFamily="34" charset="-128"/>
            </a:endParaRPr>
          </a:p>
        </p:txBody>
      </p:sp>
      <p:sp>
        <p:nvSpPr>
          <p:cNvPr id="32" name="Rectangle 31"/>
          <p:cNvSpPr/>
          <p:nvPr/>
        </p:nvSpPr>
        <p:spPr>
          <a:xfrm>
            <a:off x="9126967" y="237422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Mobile Apps</a:t>
            </a:r>
          </a:p>
        </p:txBody>
      </p:sp>
      <p:sp>
        <p:nvSpPr>
          <p:cNvPr id="33" name="Rectangle 32"/>
          <p:cNvSpPr/>
          <p:nvPr/>
        </p:nvSpPr>
        <p:spPr>
          <a:xfrm>
            <a:off x="9126967" y="2838101"/>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2" name="Gruppieren 1"/>
          <p:cNvGrpSpPr/>
          <p:nvPr/>
        </p:nvGrpSpPr>
        <p:grpSpPr>
          <a:xfrm>
            <a:off x="1223347" y="4771407"/>
            <a:ext cx="2187907" cy="1214827"/>
            <a:chOff x="1223347" y="4771407"/>
            <a:chExt cx="2187907" cy="1214827"/>
          </a:xfrm>
        </p:grpSpPr>
        <p:sp>
          <p:nvSpPr>
            <p:cNvPr id="28" name="Geschweifte Klammer rechts 27"/>
            <p:cNvSpPr/>
            <p:nvPr/>
          </p:nvSpPr>
          <p:spPr>
            <a:xfrm rot="5400000">
              <a:off x="2084148" y="3929122"/>
              <a:ext cx="365756" cy="2050325"/>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feld 4"/>
            <p:cNvSpPr txBox="1"/>
            <p:nvPr/>
          </p:nvSpPr>
          <p:spPr>
            <a:xfrm>
              <a:off x="1223347" y="5025971"/>
              <a:ext cx="2187907" cy="960263"/>
            </a:xfrm>
            <a:prstGeom prst="rect">
              <a:avLst/>
            </a:prstGeom>
            <a:noFill/>
          </p:spPr>
          <p:txBody>
            <a:bodyPr wrap="none" lIns="182880" tIns="146304" rIns="182880" bIns="146304" rtlCol="0">
              <a:spAutoFit/>
            </a:bodyPr>
            <a:lstStyle/>
            <a:p>
              <a:pPr algn="ctr">
                <a:lnSpc>
                  <a:spcPct val="90000"/>
                </a:lnSpc>
              </a:pPr>
              <a:r>
                <a:rPr lang="de-AT" sz="2400" dirty="0" smtClean="0">
                  <a:gradFill>
                    <a:gsLst>
                      <a:gs pos="2917">
                        <a:schemeClr val="tx1"/>
                      </a:gs>
                      <a:gs pos="30000">
                        <a:schemeClr val="tx1"/>
                      </a:gs>
                    </a:gsLst>
                    <a:lin ang="5400000" scaled="0"/>
                  </a:gradFill>
                </a:rPr>
                <a:t>Infrastructure</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grpSp>
      <p:grpSp>
        <p:nvGrpSpPr>
          <p:cNvPr id="6" name="Gruppieren 5"/>
          <p:cNvGrpSpPr/>
          <p:nvPr/>
        </p:nvGrpSpPr>
        <p:grpSpPr>
          <a:xfrm>
            <a:off x="3749383" y="4777408"/>
            <a:ext cx="7589439" cy="1203940"/>
            <a:chOff x="3749383" y="4777408"/>
            <a:chExt cx="7589439" cy="1203940"/>
          </a:xfrm>
        </p:grpSpPr>
        <p:sp>
          <p:nvSpPr>
            <p:cNvPr id="4" name="Geschweifte Klammer rechts 3"/>
            <p:cNvSpPr/>
            <p:nvPr/>
          </p:nvSpPr>
          <p:spPr>
            <a:xfrm rot="5400000">
              <a:off x="7361225" y="1165566"/>
              <a:ext cx="365756" cy="7589439"/>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feld 28"/>
            <p:cNvSpPr txBox="1"/>
            <p:nvPr/>
          </p:nvSpPr>
          <p:spPr>
            <a:xfrm>
              <a:off x="6567809" y="5021085"/>
              <a:ext cx="1952586" cy="960263"/>
            </a:xfrm>
            <a:prstGeom prst="rect">
              <a:avLst/>
            </a:prstGeom>
            <a:noFill/>
          </p:spPr>
          <p:txBody>
            <a:bodyPr wrap="none" lIns="182880" tIns="146304" rIns="182880" bIns="146304" rtlCol="0">
              <a:spAutoFit/>
            </a:bodyPr>
            <a:lstStyle/>
            <a:p>
              <a:pPr algn="ctr">
                <a:lnSpc>
                  <a:spcPct val="90000"/>
                </a:lnSpc>
              </a:pPr>
              <a:r>
                <a:rPr lang="de-AT" sz="2400" dirty="0" err="1" smtClean="0">
                  <a:gradFill>
                    <a:gsLst>
                      <a:gs pos="2917">
                        <a:schemeClr val="tx1"/>
                      </a:gs>
                      <a:gs pos="30000">
                        <a:schemeClr val="tx1"/>
                      </a:gs>
                    </a:gsLst>
                    <a:lin ang="5400000" scaled="0"/>
                  </a:gradFill>
                </a:rPr>
                <a:t>Platform</a:t>
              </a:r>
              <a:r>
                <a:rPr lang="de-AT" sz="2400" dirty="0" smtClean="0">
                  <a:gradFill>
                    <a:gsLst>
                      <a:gs pos="2917">
                        <a:schemeClr val="tx1"/>
                      </a:gs>
                      <a:gs pos="30000">
                        <a:schemeClr val="tx1"/>
                      </a:gs>
                    </a:gsLst>
                    <a:lin ang="5400000" scaled="0"/>
                  </a:gradFill>
                </a:rPr>
                <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grpSp>
      <p:sp>
        <p:nvSpPr>
          <p:cNvPr id="30" name="Rechteck 29"/>
          <p:cNvSpPr/>
          <p:nvPr/>
        </p:nvSpPr>
        <p:spPr bwMode="auto">
          <a:xfrm>
            <a:off x="683146" y="1351395"/>
            <a:ext cx="3019283" cy="4552905"/>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hteck 33"/>
          <p:cNvSpPr/>
          <p:nvPr/>
        </p:nvSpPr>
        <p:spPr bwMode="auto">
          <a:xfrm>
            <a:off x="6451911" y="1428443"/>
            <a:ext cx="4612593" cy="3342964"/>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0855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125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2" presetClass="entr" presetSubtype="8" fill="hold" grpId="0" nodeType="withEffect">
                                  <p:stCondLst>
                                    <p:cond delay="5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22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up)">
                                      <p:cBhvr>
                                        <p:cTn id="71" dur="500"/>
                                        <p:tgtEl>
                                          <p:spTgt spid="2"/>
                                        </p:tgtEl>
                                      </p:cBhvr>
                                    </p:animEffect>
                                  </p:childTnLst>
                                </p:cTn>
                              </p:par>
                              <p:par>
                                <p:cTn id="72" presetID="22" presetClass="entr" presetSubtype="1" fill="hold" nodeType="with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up)">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p:bldP spid="16" grpId="0" animBg="1"/>
      <p:bldP spid="17" grpId="0" animBg="1"/>
      <p:bldP spid="18" grpId="0" animBg="1"/>
      <p:bldP spid="20" grpId="0"/>
      <p:bldP spid="21" grpId="0" animBg="1"/>
      <p:bldP spid="22" grpId="0" animBg="1"/>
      <p:bldP spid="23" grpId="0" animBg="1"/>
      <p:bldP spid="24" grpId="0" animBg="1"/>
      <p:bldP spid="25" grpId="0" animBg="1"/>
      <p:bldP spid="26" grpId="0" animBg="1"/>
      <p:bldP spid="31" grpId="0"/>
      <p:bldP spid="32" grpId="0" animBg="1"/>
      <p:bldP spid="33" grpId="0" animBg="1"/>
      <p:bldP spid="30"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Application</a:t>
            </a:r>
            <a:br>
              <a:rPr lang="en-US" dirty="0" smtClean="0"/>
            </a:br>
            <a:r>
              <a:rPr lang="en-US" dirty="0" smtClean="0"/>
              <a:t>Building Blocks</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822557" y="2517096"/>
            <a:ext cx="1934313" cy="1807931"/>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805996" y="2515363"/>
            <a:ext cx="1934313" cy="1807931"/>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805995" y="4401747"/>
            <a:ext cx="1934313" cy="1807931"/>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814335" y="635114"/>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6"/>
          <p:cNvGrpSpPr/>
          <p:nvPr/>
        </p:nvGrpSpPr>
        <p:grpSpPr>
          <a:xfrm>
            <a:off x="5788716" y="635114"/>
            <a:ext cx="1934313" cy="1807931"/>
            <a:chOff x="5665775" y="2466267"/>
            <a:chExt cx="1896557" cy="1772642"/>
          </a:xfrm>
        </p:grpSpPr>
        <p:sp>
          <p:nvSpPr>
            <p:cNvPr id="40" name="Rectangle 16"/>
            <p:cNvSpPr/>
            <p:nvPr/>
          </p:nvSpPr>
          <p:spPr bwMode="auto">
            <a:xfrm>
              <a:off x="5665775" y="2466267"/>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Storage</a:t>
              </a:r>
            </a:p>
          </p:txBody>
        </p:sp>
        <p:pic>
          <p:nvPicPr>
            <p:cNvPr id="41"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2" name="Group 35"/>
          <p:cNvGrpSpPr/>
          <p:nvPr/>
        </p:nvGrpSpPr>
        <p:grpSpPr>
          <a:xfrm>
            <a:off x="5788284" y="2517096"/>
            <a:ext cx="1934313" cy="1807931"/>
            <a:chOff x="3671322" y="4341709"/>
            <a:chExt cx="1896557" cy="1772642"/>
          </a:xfrm>
        </p:grpSpPr>
        <p:sp>
          <p:nvSpPr>
            <p:cNvPr id="43" name="Rectangle 25"/>
            <p:cNvSpPr/>
            <p:nvPr/>
          </p:nvSpPr>
          <p:spPr bwMode="auto">
            <a:xfrm>
              <a:off x="3671322"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44"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5" name="Group 37"/>
          <p:cNvGrpSpPr/>
          <p:nvPr/>
        </p:nvGrpSpPr>
        <p:grpSpPr>
          <a:xfrm>
            <a:off x="5788285" y="4401747"/>
            <a:ext cx="1934313" cy="1807931"/>
            <a:chOff x="5656726" y="4341709"/>
            <a:chExt cx="1896557" cy="1772642"/>
          </a:xfrm>
        </p:grpSpPr>
        <p:sp>
          <p:nvSpPr>
            <p:cNvPr id="46" name="Rectangle 28"/>
            <p:cNvSpPr/>
            <p:nvPr/>
          </p:nvSpPr>
          <p:spPr bwMode="auto">
            <a:xfrm>
              <a:off x="5656726"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47"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8" name="Group 5"/>
          <p:cNvGrpSpPr/>
          <p:nvPr/>
        </p:nvGrpSpPr>
        <p:grpSpPr>
          <a:xfrm>
            <a:off x="9821408" y="2517096"/>
            <a:ext cx="1934313" cy="1807931"/>
            <a:chOff x="9645631" y="2476591"/>
            <a:chExt cx="1896557" cy="1772642"/>
          </a:xfrm>
        </p:grpSpPr>
        <p:sp>
          <p:nvSpPr>
            <p:cNvPr id="49" name="Rectangle 22"/>
            <p:cNvSpPr/>
            <p:nvPr/>
          </p:nvSpPr>
          <p:spPr bwMode="auto">
            <a:xfrm>
              <a:off x="9645631" y="2476591"/>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50"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spTree>
    <p:extLst>
      <p:ext uri="{BB962C8B-B14F-4D97-AF65-F5344CB8AC3E}">
        <p14:creationId xmlns:p14="http://schemas.microsoft.com/office/powerpoint/2010/main" val="37993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MSVID_Product_Brand_template_16-9_WHITE_Cyan-accent.potx</Template>
  <TotalTime>0</TotalTime>
  <Words>3971</Words>
  <Application>Microsoft Office PowerPoint</Application>
  <PresentationFormat>Benutzerdefiniert</PresentationFormat>
  <Paragraphs>395</Paragraphs>
  <Slides>30</Slides>
  <Notes>25</Notes>
  <HiddenSlides>5</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30</vt:i4>
      </vt:variant>
    </vt:vector>
  </HeadingPairs>
  <TitlesOfParts>
    <vt:vector size="37" baseType="lpstr">
      <vt:lpstr>Arial</vt:lpstr>
      <vt:lpstr>Kozuka Gothic Pro R</vt:lpstr>
      <vt:lpstr>Segoe</vt:lpstr>
      <vt:lpstr>Segoe UI</vt:lpstr>
      <vt:lpstr>Segoe UI Light</vt:lpstr>
      <vt:lpstr>Wingdings</vt:lpstr>
      <vt:lpstr>MSVID_Product_Brand_template_16-9_WHITE_Cyan-accent</vt:lpstr>
      <vt:lpstr>Windows Azure, Java and NoSQL</vt:lpstr>
      <vt:lpstr>A „realistic“ Scenario;)</vt:lpstr>
      <vt:lpstr>Startup Company &amp; Book Store</vt:lpstr>
      <vt:lpstr>Decision for Public Cloud Platform</vt:lpstr>
      <vt:lpstr>Platform-as-a-Service…</vt:lpstr>
      <vt:lpstr>Building on top of Windows Azure…</vt:lpstr>
      <vt:lpstr>Azure – PaaS and Open!!</vt:lpstr>
      <vt:lpstr>Environments for Running Applications</vt:lpstr>
      <vt:lpstr>Application Building Blocks</vt:lpstr>
      <vt:lpstr>3rd-Party Building Blocks (some examples)</vt:lpstr>
      <vt:lpstr>Migration Strategy to Azure</vt:lpstr>
      <vt:lpstr>NoSQL on Azure…</vt:lpstr>
      <vt:lpstr>Persistence Options on Azure</vt:lpstr>
      <vt:lpstr>MongoDB and Windows Azure</vt:lpstr>
      <vt:lpstr>Java Apps on Azure Cloud Services (PaaS)…</vt:lpstr>
      <vt:lpstr>Windows Azure &amp; Java</vt:lpstr>
      <vt:lpstr>Front-end #1: No dynamic content locally</vt:lpstr>
      <vt:lpstr>Front-End #2: Deal with Session State</vt:lpstr>
      <vt:lpstr>Front-End #3: Identity Management</vt:lpstr>
      <vt:lpstr>Get to a deployment on Azure…</vt:lpstr>
      <vt:lpstr>Summary</vt:lpstr>
      <vt:lpstr>Summary</vt:lpstr>
      <vt:lpstr>Migration Strategy to Azure - Summary</vt:lpstr>
      <vt:lpstr>Links and Resources</vt:lpstr>
      <vt:lpstr>Thank You!!</vt:lpstr>
      <vt:lpstr>Appendix…</vt:lpstr>
      <vt:lpstr>Data Center Locations</vt:lpstr>
      <vt:lpstr>SQL-Options on Windows Azure</vt:lpstr>
      <vt:lpstr>NoSQL-Options on Windows Azure</vt:lpstr>
      <vt:lpstr>Windows Azure Table Storage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2012-09-17T13:48:42Z</dcterms:created>
  <dcterms:modified xsi:type="dcterms:W3CDTF">2013-04-10T08:22:03Z</dcterms:modified>
</cp:coreProperties>
</file>