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30"/>
  </p:notesMasterIdLst>
  <p:handoutMasterIdLst>
    <p:handoutMasterId r:id="rId31"/>
  </p:handoutMasterIdLst>
  <p:sldIdLst>
    <p:sldId id="1070" r:id="rId2"/>
    <p:sldId id="1147" r:id="rId3"/>
    <p:sldId id="1148" r:id="rId4"/>
    <p:sldId id="1149" r:id="rId5"/>
    <p:sldId id="1150" r:id="rId6"/>
    <p:sldId id="1127" r:id="rId7"/>
    <p:sldId id="1126" r:id="rId8"/>
    <p:sldId id="1124" r:id="rId9"/>
    <p:sldId id="1125" r:id="rId10"/>
    <p:sldId id="1151" r:id="rId11"/>
    <p:sldId id="1158" r:id="rId12"/>
    <p:sldId id="1128" r:id="rId13"/>
    <p:sldId id="1129" r:id="rId14"/>
    <p:sldId id="1133" r:id="rId15"/>
    <p:sldId id="1136" r:id="rId16"/>
    <p:sldId id="1141" r:id="rId17"/>
    <p:sldId id="1143" r:id="rId18"/>
    <p:sldId id="1157" r:id="rId19"/>
    <p:sldId id="1144" r:id="rId20"/>
    <p:sldId id="1145" r:id="rId21"/>
    <p:sldId id="1139" r:id="rId22"/>
    <p:sldId id="1140" r:id="rId23"/>
    <p:sldId id="1160" r:id="rId24"/>
    <p:sldId id="1119" r:id="rId25"/>
    <p:sldId id="1159" r:id="rId26"/>
    <p:sldId id="1130" r:id="rId27"/>
    <p:sldId id="1131" r:id="rId28"/>
    <p:sldId id="1132"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1070"/>
            <p14:sldId id="1147"/>
            <p14:sldId id="1148"/>
            <p14:sldId id="1149"/>
            <p14:sldId id="1150"/>
            <p14:sldId id="1127"/>
            <p14:sldId id="1126"/>
            <p14:sldId id="1124"/>
            <p14:sldId id="1125"/>
            <p14:sldId id="1151"/>
            <p14:sldId id="1158"/>
            <p14:sldId id="1128"/>
            <p14:sldId id="1129"/>
            <p14:sldId id="1133"/>
            <p14:sldId id="1136"/>
            <p14:sldId id="1141"/>
            <p14:sldId id="1143"/>
            <p14:sldId id="1157"/>
            <p14:sldId id="1144"/>
            <p14:sldId id="1145"/>
            <p14:sldId id="1139"/>
            <p14:sldId id="1140"/>
            <p14:sldId id="1160"/>
            <p14:sldId id="1119"/>
            <p14:sldId id="1159"/>
            <p14:sldId id="1130"/>
            <p14:sldId id="1131"/>
            <p14:sldId id="1132"/>
          </p14:sldIdLst>
        </p14:section>
        <p14:section name="Icons" id="{43A60019-8B62-42D1-9C30-6C468ED1A77C}">
          <p14:sldIdLst/>
        </p14:section>
      </p14:sectionLst>
    </p:ext>
    <p:ext uri="{EFAFB233-063F-42B5-8137-9DF3F51BA10A}">
      <p15:sldGuideLst xmlns:p15="http://schemas.microsoft.com/office/powerpoint/2012/main">
        <p15:guide id="1" orient="horz" pos="187">
          <p15:clr>
            <a:srgbClr val="A4A3A4"/>
          </p15:clr>
        </p15:guide>
        <p15:guide id="2" orient="horz" pos="648">
          <p15:clr>
            <a:srgbClr val="A4A3A4"/>
          </p15:clr>
        </p15:guide>
        <p15:guide id="3" orient="horz" pos="1281">
          <p15:clr>
            <a:srgbClr val="A4A3A4"/>
          </p15:clr>
        </p15:guide>
        <p15:guide id="4" orient="horz" pos="2261">
          <p15:clr>
            <a:srgbClr val="A4A3A4"/>
          </p15:clr>
        </p15:guide>
        <p15:guide id="5" orient="horz" pos="4219">
          <p15:clr>
            <a:srgbClr val="A4A3A4"/>
          </p15:clr>
        </p15:guide>
        <p15:guide id="6" orient="horz" pos="3989">
          <p15:clr>
            <a:srgbClr val="A4A3A4"/>
          </p15:clr>
        </p15:guide>
        <p15:guide id="7" orient="horz" pos="3067">
          <p15:clr>
            <a:srgbClr val="A4A3A4"/>
          </p15:clr>
        </p15:guide>
        <p15:guide id="8" orient="horz" pos="1915">
          <p15:clr>
            <a:srgbClr val="A4A3A4"/>
          </p15:clr>
        </p15:guide>
        <p15:guide id="9" orient="horz" pos="302">
          <p15:clr>
            <a:srgbClr val="A4A3A4"/>
          </p15:clr>
        </p15:guide>
        <p15:guide id="10" orient="horz" pos="3643">
          <p15:clr>
            <a:srgbClr val="A4A3A4"/>
          </p15:clr>
        </p15:guide>
        <p15:guide id="11">
          <p15:clr>
            <a:srgbClr val="A4A3A4"/>
          </p15:clr>
        </p15:guide>
        <p15:guide id="12" pos="1325">
          <p15:clr>
            <a:srgbClr val="A4A3A4"/>
          </p15:clr>
        </p15:guide>
        <p15:guide id="13" pos="7661">
          <p15:clr>
            <a:srgbClr val="A4A3A4"/>
          </p15:clr>
        </p15:guide>
        <p15:guide id="14" pos="749">
          <p15:clr>
            <a:srgbClr val="A4A3A4"/>
          </p15:clr>
        </p15:guide>
        <p15:guide id="15" pos="6163">
          <p15:clr>
            <a:srgbClr val="A4A3A4"/>
          </p15:clr>
        </p15:guide>
        <p15:guide id="16" pos="3629">
          <p15:clr>
            <a:srgbClr val="A4A3A4"/>
          </p15:clr>
        </p15:guide>
        <p15:guide id="17" pos="4263">
          <p15:clr>
            <a:srgbClr val="A4A3A4"/>
          </p15:clr>
        </p15:guide>
        <p15:guide id="18" pos="2477">
          <p15:clr>
            <a:srgbClr val="A4A3A4"/>
          </p15:clr>
        </p15:guide>
        <p15:guide id="19" pos="1843">
          <p15:clr>
            <a:srgbClr val="A4A3A4"/>
          </p15:clr>
        </p15:guide>
        <p15:guide id="20" pos="4781">
          <p15:clr>
            <a:srgbClr val="A4A3A4"/>
          </p15:clr>
        </p15:guide>
        <p15:guide id="21" pos="5760">
          <p15:clr>
            <a:srgbClr val="A4A3A4"/>
          </p15:clr>
        </p15:guide>
        <p15:guide id="22" pos="7085">
          <p15:clr>
            <a:srgbClr val="A4A3A4"/>
          </p15:clr>
        </p15:guide>
        <p15:guide id="23" pos="3053">
          <p15:clr>
            <a:srgbClr val="A4A3A4"/>
          </p15:clr>
        </p15:guide>
        <p15:guide id="24" pos="6567">
          <p15:clr>
            <a:srgbClr val="A4A3A4"/>
          </p15:clr>
        </p15:guide>
        <p15:guide id="25" pos="288">
          <p15:clr>
            <a:srgbClr val="A4A3A4"/>
          </p15:clr>
        </p15:guide>
        <p15:guide id="26" pos="73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939598"/>
    <a:srgbClr val="0054A6"/>
    <a:srgbClr val="505050"/>
    <a:srgbClr val="0072C6"/>
    <a:srgbClr val="000000"/>
    <a:srgbClr val="FFFFFF"/>
    <a:srgbClr val="CC00CC"/>
    <a:srgbClr val="00FFFF"/>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173" autoAdjust="0"/>
    <p:restoredTop sz="95220" autoAdjust="0"/>
  </p:normalViewPr>
  <p:slideViewPr>
    <p:cSldViewPr>
      <p:cViewPr varScale="1">
        <p:scale>
          <a:sx n="98" d="100"/>
          <a:sy n="98" d="100"/>
        </p:scale>
        <p:origin x="96" y="354"/>
      </p:cViewPr>
      <p:guideLst>
        <p:guide orient="horz" pos="187"/>
        <p:guide orient="horz" pos="648"/>
        <p:guide orient="horz" pos="1281"/>
        <p:guide orient="horz" pos="2261"/>
        <p:guide orient="horz" pos="4219"/>
        <p:guide orient="horz" pos="3989"/>
        <p:guide orient="horz" pos="3067"/>
        <p:guide orient="horz" pos="1915"/>
        <p:guide orient="horz" pos="302"/>
        <p:guide orient="horz" pos="3643"/>
        <p:guide/>
        <p:guide pos="1325"/>
        <p:guide pos="7661"/>
        <p:guide pos="749"/>
        <p:guide pos="6163"/>
        <p:guide pos="3629"/>
        <p:guide pos="4263"/>
        <p:guide pos="2477"/>
        <p:guide pos="1843"/>
        <p:guide pos="4781"/>
        <p:guide pos="5760"/>
        <p:guide pos="7085"/>
        <p:guide pos="3053"/>
        <p:guide pos="6567"/>
        <p:guide pos="288"/>
        <p:guide pos="73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4/5/2013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4/5/2013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E9D031B-F064-4166-90F0-6C358A8243C8}"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4190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0001348-F9BA-46C9-BC47-FC58785CE5A3}"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2923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0890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CDB01C1-0CA3-48B1-B5DF-0CA1E4BF1869}"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76567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marioszp</a:t>
            </a:r>
            <a:endParaRPr lang="en-US" dirty="0"/>
          </a:p>
        </p:txBody>
      </p:sp>
      <p:sp>
        <p:nvSpPr>
          <p:cNvPr id="4" name="Slide Number Placeholder 3"/>
          <p:cNvSpPr>
            <a:spLocks noGrp="1"/>
          </p:cNvSpPr>
          <p:nvPr>
            <p:ph type="sldNum" sz="quarter" idx="10"/>
          </p:nvPr>
        </p:nvSpPr>
        <p:spPr/>
        <p:txBody>
          <a:bodyPr/>
          <a:lstStyle/>
          <a:p>
            <a:fld id="{959C1614-4AAF-4D69-85C8-D9CD7D7609B4}" type="slidenum">
              <a:rPr lang="en-US" smtClean="0"/>
              <a:t>13</a:t>
            </a:fld>
            <a:endParaRPr lang="en-US"/>
          </a:p>
        </p:txBody>
      </p:sp>
    </p:spTree>
    <p:extLst>
      <p:ext uri="{BB962C8B-B14F-4D97-AF65-F5344CB8AC3E}">
        <p14:creationId xmlns:p14="http://schemas.microsoft.com/office/powerpoint/2010/main" val="4270486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113E612-A2F0-4161-B035-B16B48E77401}"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20227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15641147-DB70-4C27-B1D9-DA459101BFA5}"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1077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5C1EBA8-B87A-446D-8356-B765304EB71E}"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84093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E886B8D5-5E4A-4D6D-A5BC-DC4FE1411885}"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48835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5303950-C782-41AD-BFF8-6896CCF89628}"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76518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3B651AD-8189-4580-AF97-7C7DEB018C08}"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7118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172B2AF-184C-43EE-8FAC-42E1F6480A31}"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5760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5C0B71BD-2669-4133-B55F-B6097B6DF93D}"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836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0CF137D4-1EA2-4A03-B90A-4BC11B19C633}"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054371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0E6BCC84-99EC-4582-82B9-219BC5EFC47F}"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2794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42E6EDF-8E42-4E8F-AF92-9D337ADA68E3}"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8343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2B6C3FD-9E4E-449D-A42B-3AC5479E5BCF}"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780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A5BF69C-BE66-48B1-B48D-835E2BE4D176}"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0715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B76E83D-B42F-4D97-9590-E03A81314DD1}"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8932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78E9AC3-82A3-47F3-B4F1-3CF6C6F9A9BE}"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1036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D411CEE-C298-416A-930E-3D217717464A}"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0016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DC12678D-2247-4665-9206-21E95D56D9BB}"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079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134C568-BE70-4F64-9F66-85C019D09A90}"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2142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BFB794B-CF28-440B-8AF7-BC6DD1DD12BC}" type="datetime1">
              <a:rPr lang="en-US" smtClean="0"/>
              <a:t>4/5/2013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29978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2" name="Picture 1"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nvPr>
        </p:nvSpPr>
        <p:spPr>
          <a:xfrm>
            <a:off x="274702" y="2582872"/>
            <a:ext cx="6399213" cy="640059"/>
          </a:xfrm>
          <a:noFill/>
        </p:spPr>
        <p:txBody>
          <a:bodyPr lIns="146304" tIns="109728" rIns="146304" bIns="109728">
            <a:noAutofit/>
          </a:bodyPr>
          <a:lstStyle>
            <a:lvl1pPr marL="0" indent="0">
              <a:spcBef>
                <a:spcPts val="0"/>
              </a:spcBef>
              <a:buNone/>
              <a:defRPr sz="2400"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2469033"/>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31280" y="1476623"/>
            <a:ext cx="5504574" cy="2592633"/>
          </a:xfrm>
        </p:spPr>
        <p:txBody>
          <a:bodyPr>
            <a:spAutoFit/>
          </a:bodyPr>
          <a:lstStyle>
            <a:lvl1pPr marL="297833" indent="-297833">
              <a:spcBef>
                <a:spcPts val="1224"/>
              </a:spcBef>
              <a:buClr>
                <a:schemeClr val="tx1"/>
              </a:buClr>
              <a:buFont typeface="Wingdings" pitchFamily="2" charset="2"/>
              <a:buChar char=""/>
              <a:defRPr/>
            </a:lvl1pPr>
            <a:lvl2pPr marL="530919" indent="-233087">
              <a:defRPr sz="2040"/>
            </a:lvl2pPr>
            <a:lvl3pPr marL="699259" indent="-168339">
              <a:tabLst/>
              <a:defRPr sz="2040"/>
            </a:lvl3pPr>
            <a:lvl4pPr marL="880549" indent="-181290">
              <a:defRPr/>
            </a:lvl4pPr>
            <a:lvl5pPr marL="1048888" indent="-16833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4"/>
            <a:ext cx="5504574" cy="2583015"/>
          </a:xfrm>
        </p:spPr>
        <p:txBody>
          <a:bodyPr>
            <a:spAutoFit/>
          </a:bodyPr>
          <a:lstStyle>
            <a:lvl1pPr marL="346394" indent="-346394">
              <a:spcBef>
                <a:spcPts val="1224"/>
              </a:spcBef>
              <a:buFont typeface="Wingdings" pitchFamily="2" charset="2"/>
              <a:buChar char=""/>
              <a:defRPr lang="en-US" sz="3672" kern="1200" spc="-72" baseline="0" dirty="0" smtClean="0">
                <a:gradFill>
                  <a:gsLst>
                    <a:gs pos="1250">
                      <a:schemeClr val="tx1"/>
                    </a:gs>
                    <a:gs pos="100000">
                      <a:schemeClr val="tx1"/>
                    </a:gs>
                  </a:gsLst>
                  <a:lin ang="5400000" scaled="0"/>
                </a:gradFill>
                <a:latin typeface="+mj-lt"/>
                <a:ea typeface="+mn-ea"/>
                <a:cs typeface="+mn-cs"/>
              </a:defRPr>
            </a:lvl1pPr>
            <a:lvl2pPr marL="647463" indent="-349629">
              <a:defRPr lang="en-US" sz="2040" kern="1200" spc="0" baseline="0" dirty="0" smtClean="0">
                <a:gradFill>
                  <a:gsLst>
                    <a:gs pos="1250">
                      <a:schemeClr val="tx1"/>
                    </a:gs>
                    <a:gs pos="100000">
                      <a:schemeClr val="tx1"/>
                    </a:gs>
                  </a:gsLst>
                  <a:lin ang="5400000" scaled="0"/>
                </a:gradFill>
                <a:latin typeface="+mn-lt"/>
                <a:ea typeface="+mn-ea"/>
                <a:cs typeface="+mn-cs"/>
              </a:defRPr>
            </a:lvl2pPr>
            <a:lvl3pPr marL="880549" indent="-349629">
              <a:defRPr lang="en-US" sz="2040" kern="1200" spc="0" baseline="0" dirty="0" smtClean="0">
                <a:gradFill>
                  <a:gsLst>
                    <a:gs pos="1250">
                      <a:schemeClr val="tx1"/>
                    </a:gs>
                    <a:gs pos="100000">
                      <a:schemeClr val="tx1"/>
                    </a:gs>
                  </a:gsLst>
                  <a:lin ang="5400000" scaled="0"/>
                </a:gradFill>
                <a:latin typeface="+mn-lt"/>
                <a:ea typeface="+mn-ea"/>
                <a:cs typeface="+mn-cs"/>
              </a:defRPr>
            </a:lvl3pPr>
            <a:lvl4pPr marL="1048888" indent="-349629">
              <a:defRPr lang="en-US" sz="2040" kern="1200" spc="0" baseline="0" dirty="0" smtClean="0">
                <a:gradFill>
                  <a:gsLst>
                    <a:gs pos="1250">
                      <a:schemeClr val="tx1"/>
                    </a:gs>
                    <a:gs pos="100000">
                      <a:schemeClr val="tx1"/>
                    </a:gs>
                  </a:gsLst>
                  <a:lin ang="5400000" scaled="0"/>
                </a:gradFill>
                <a:latin typeface="+mn-lt"/>
                <a:ea typeface="+mn-ea"/>
                <a:cs typeface="+mn-cs"/>
              </a:defRPr>
            </a:lvl4pPr>
            <a:lvl5pPr marL="1230178" indent="-349629">
              <a:defRPr lang="en-US" sz="2040" kern="1200" spc="0" baseline="0" dirty="0">
                <a:gradFill>
                  <a:gsLst>
                    <a:gs pos="1250">
                      <a:schemeClr val="tx1"/>
                    </a:gs>
                    <a:gs pos="100000">
                      <a:schemeClr val="tx1"/>
                    </a:gs>
                  </a:gsLst>
                  <a:lin ang="5400000" scaled="0"/>
                </a:gradFill>
                <a:latin typeface="+mn-lt"/>
                <a:ea typeface="+mn-ea"/>
                <a:cs typeface="+mn-cs"/>
              </a:defRPr>
            </a:lvl5pPr>
          </a:lstStyle>
          <a:p>
            <a:pPr marL="297833" marR="0" lvl="0"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7833" marR="0" lvl="1"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7833" marR="0" lvl="2"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7833" marR="0" lvl="3"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7833" marR="0" lvl="4"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7732868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6" y="233154"/>
            <a:ext cx="11375537" cy="77691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6" y="1476626"/>
            <a:ext cx="11375537"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3720248"/>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4" name="Picture 3"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10890937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825501"/>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4"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6" name="TextBox 15"/>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
        <p:nvSpPr>
          <p:cNvPr id="15" name="Slide Number Placeholder 5"/>
          <p:cNvSpPr txBox="1">
            <a:spLocks/>
          </p:cNvSpPr>
          <p:nvPr userDrawn="1"/>
        </p:nvSpPr>
        <p:spPr>
          <a:xfrm>
            <a:off x="11723017"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2</a:t>
            </a:r>
            <a:endParaRPr lang="en-US" sz="800" dirty="0">
              <a:solidFill>
                <a:srgbClr val="FFFFFF"/>
              </a:solidFill>
            </a:endParaRPr>
          </a:p>
        </p:txBody>
      </p:sp>
      <p:sp>
        <p:nvSpPr>
          <p:cNvPr id="17" name="TextBox 16"/>
          <p:cNvSpPr txBox="1"/>
          <p:nvPr userDrawn="1"/>
        </p:nvSpPr>
        <p:spPr>
          <a:xfrm>
            <a:off x="4041004" y="2224455"/>
            <a:ext cx="7223682" cy="1631216"/>
          </a:xfrm>
          <a:prstGeom prst="rect">
            <a:avLst/>
          </a:prstGeom>
          <a:noFill/>
        </p:spPr>
        <p:txBody>
          <a:bodyPr wrap="square" lIns="182880" tIns="146304" rIns="182880" bIns="146304" rtlCol="0">
            <a:spAutoFit/>
          </a:bodyPr>
          <a:lstStyle/>
          <a:p>
            <a:pPr>
              <a:lnSpc>
                <a:spcPct val="90000"/>
              </a:lnSpc>
            </a:pPr>
            <a:r>
              <a:rPr lang="en-US" sz="2400" dirty="0">
                <a:solidFill>
                  <a:srgbClr val="FFFFFF"/>
                </a:solidFill>
                <a:latin typeface="+mj-lt"/>
              </a:rPr>
              <a:t>Body </a:t>
            </a:r>
            <a:r>
              <a:rPr lang="en-US" sz="2400" dirty="0" err="1">
                <a:solidFill>
                  <a:srgbClr val="FFFFFF"/>
                </a:solidFill>
                <a:latin typeface="+mj-lt"/>
              </a:rPr>
              <a:t>magnimu</a:t>
            </a:r>
            <a:r>
              <a:rPr lang="en-US" sz="2400" dirty="0">
                <a:solidFill>
                  <a:srgbClr val="FFFFFF"/>
                </a:solidFill>
                <a:latin typeface="+mj-lt"/>
              </a:rPr>
              <a:t> </a:t>
            </a:r>
            <a:r>
              <a:rPr lang="en-US" sz="2400" dirty="0" err="1">
                <a:solidFill>
                  <a:srgbClr val="FFFFFF"/>
                </a:solidFill>
                <a:latin typeface="+mj-lt"/>
              </a:rPr>
              <a:t>sanducil</a:t>
            </a:r>
            <a:r>
              <a:rPr lang="en-US" sz="2400" dirty="0">
                <a:solidFill>
                  <a:srgbClr val="FFFFFF"/>
                </a:solidFill>
                <a:latin typeface="+mj-lt"/>
              </a:rPr>
              <a:t> et et </a:t>
            </a:r>
            <a:r>
              <a:rPr lang="en-US" sz="2400" dirty="0" err="1">
                <a:solidFill>
                  <a:srgbClr val="FFFFFF"/>
                </a:solidFill>
                <a:latin typeface="+mj-lt"/>
              </a:rPr>
              <a:t>quia</a:t>
            </a:r>
            <a:r>
              <a:rPr lang="en-US" sz="2400" dirty="0">
                <a:solidFill>
                  <a:srgbClr val="FFFFFF"/>
                </a:solidFill>
                <a:latin typeface="+mj-lt"/>
              </a:rPr>
              <a:t> </a:t>
            </a:r>
            <a:r>
              <a:rPr lang="en-US" sz="2400" dirty="0" err="1">
                <a:solidFill>
                  <a:srgbClr val="FFFFFF"/>
                </a:solidFill>
                <a:latin typeface="+mj-lt"/>
              </a:rPr>
              <a:t>volo</a:t>
            </a:r>
            <a:r>
              <a:rPr lang="en-US" sz="2400" dirty="0">
                <a:solidFill>
                  <a:srgbClr val="FFFFFF"/>
                </a:solidFill>
                <a:latin typeface="+mj-lt"/>
              </a:rPr>
              <a:t> </a:t>
            </a:r>
            <a:r>
              <a:rPr lang="en-US" sz="2400" dirty="0" err="1">
                <a:solidFill>
                  <a:srgbClr val="FFFFFF"/>
                </a:solidFill>
                <a:latin typeface="+mj-lt"/>
              </a:rPr>
              <a:t>exera</a:t>
            </a:r>
            <a:r>
              <a:rPr lang="en-US" sz="2400" dirty="0">
                <a:solidFill>
                  <a:srgbClr val="FFFFFF"/>
                </a:solidFill>
                <a:latin typeface="+mj-lt"/>
              </a:rPr>
              <a:t> </a:t>
            </a:r>
            <a:r>
              <a:rPr lang="en-US" sz="2400" dirty="0" err="1">
                <a:solidFill>
                  <a:srgbClr val="FFFFFF"/>
                </a:solidFill>
                <a:latin typeface="+mj-lt"/>
              </a:rPr>
              <a:t>venim</a:t>
            </a:r>
            <a:r>
              <a:rPr lang="en-US" sz="2400" dirty="0">
                <a:solidFill>
                  <a:srgbClr val="FFFFFF"/>
                </a:solidFill>
                <a:latin typeface="+mj-lt"/>
              </a:rPr>
              <a:t> </a:t>
            </a:r>
            <a:r>
              <a:rPr lang="en-US" sz="2400" dirty="0" err="1">
                <a:solidFill>
                  <a:srgbClr val="FFFFFF"/>
                </a:solidFill>
                <a:latin typeface="+mj-lt"/>
              </a:rPr>
              <a:t>os</a:t>
            </a:r>
            <a:r>
              <a:rPr lang="en-US" sz="2400" dirty="0">
                <a:solidFill>
                  <a:srgbClr val="FFFFFF"/>
                </a:solidFill>
                <a:latin typeface="+mj-lt"/>
              </a:rPr>
              <a:t> am </a:t>
            </a:r>
            <a:r>
              <a:rPr lang="en-US" sz="2400" dirty="0" err="1">
                <a:solidFill>
                  <a:srgbClr val="FFFFFF"/>
                </a:solidFill>
                <a:latin typeface="+mj-lt"/>
              </a:rPr>
              <a:t>duciderit</a:t>
            </a:r>
            <a:r>
              <a:rPr lang="en-US" sz="2400" dirty="0">
                <a:solidFill>
                  <a:srgbClr val="FFFFFF"/>
                </a:solidFill>
                <a:latin typeface="+mj-lt"/>
              </a:rPr>
              <a:t> </a:t>
            </a:r>
            <a:r>
              <a:rPr lang="en-US" sz="2400" dirty="0" err="1">
                <a:solidFill>
                  <a:srgbClr val="FFFFFF"/>
                </a:solidFill>
                <a:latin typeface="+mj-lt"/>
              </a:rPr>
              <a:t>aut</a:t>
            </a:r>
            <a:r>
              <a:rPr lang="en-US" sz="2400" dirty="0">
                <a:solidFill>
                  <a:srgbClr val="FFFFFF"/>
                </a:solidFill>
                <a:latin typeface="+mj-lt"/>
              </a:rPr>
              <a:t> </a:t>
            </a:r>
            <a:r>
              <a:rPr lang="en-US" sz="2400" dirty="0" err="1">
                <a:solidFill>
                  <a:srgbClr val="FFFFFF"/>
                </a:solidFill>
                <a:latin typeface="+mj-lt"/>
              </a:rPr>
              <a:t>odior</a:t>
            </a:r>
            <a:r>
              <a:rPr lang="en-US" sz="2400" dirty="0">
                <a:solidFill>
                  <a:srgbClr val="FFFFFF"/>
                </a:solidFill>
                <a:latin typeface="+mj-lt"/>
              </a:rPr>
              <a:t> </a:t>
            </a:r>
            <a:r>
              <a:rPr lang="en-US" sz="2400" dirty="0" err="1">
                <a:solidFill>
                  <a:srgbClr val="FFFFFF"/>
                </a:solidFill>
                <a:latin typeface="+mj-lt"/>
              </a:rPr>
              <a:t>sitati</a:t>
            </a:r>
            <a:r>
              <a:rPr lang="en-US" sz="2400" dirty="0">
                <a:solidFill>
                  <a:srgbClr val="FFFFFF"/>
                </a:solidFill>
                <a:latin typeface="+mj-lt"/>
              </a:rPr>
              <a:t> </a:t>
            </a:r>
            <a:r>
              <a:rPr lang="en-US" sz="2400" dirty="0" err="1">
                <a:solidFill>
                  <a:srgbClr val="FFFFFF"/>
                </a:solidFill>
                <a:latin typeface="+mj-lt"/>
              </a:rPr>
              <a:t>nulpa</a:t>
            </a:r>
            <a:r>
              <a:rPr lang="en-US" sz="2400" dirty="0">
                <a:solidFill>
                  <a:srgbClr val="FFFFFF"/>
                </a:solidFill>
                <a:latin typeface="+mj-lt"/>
              </a:rPr>
              <a:t> </a:t>
            </a:r>
            <a:r>
              <a:rPr lang="en-US" sz="2400" dirty="0" err="1">
                <a:solidFill>
                  <a:srgbClr val="FFFFFF"/>
                </a:solidFill>
                <a:latin typeface="+mj-lt"/>
              </a:rPr>
              <a:t>vo</a:t>
            </a:r>
            <a:r>
              <a:rPr lang="en-US" sz="2400" dirty="0">
                <a:solidFill>
                  <a:srgbClr val="FFFFFF"/>
                </a:solidFill>
                <a:latin typeface="+mj-lt"/>
              </a:rPr>
              <a:t> </a:t>
            </a:r>
            <a:r>
              <a:rPr lang="en-US" sz="2400" dirty="0" err="1">
                <a:solidFill>
                  <a:srgbClr val="FFFFFF"/>
                </a:solidFill>
                <a:latin typeface="+mj-lt"/>
              </a:rPr>
              <a:t>luptatur</a:t>
            </a:r>
            <a:r>
              <a:rPr lang="en-US" sz="2400" dirty="0">
                <a:solidFill>
                  <a:srgbClr val="FFFFFF"/>
                </a:solidFill>
                <a:latin typeface="+mj-lt"/>
              </a:rPr>
              <a:t> </a:t>
            </a:r>
            <a:r>
              <a:rPr lang="en-US" sz="2400" dirty="0" err="1">
                <a:solidFill>
                  <a:srgbClr val="FFFFFF"/>
                </a:solidFill>
                <a:latin typeface="+mj-lt"/>
              </a:rPr>
              <a:t>sunti</a:t>
            </a:r>
            <a:r>
              <a:rPr lang="en-US" sz="2400" dirty="0">
                <a:solidFill>
                  <a:srgbClr val="FFFFFF"/>
                </a:solidFill>
                <a:latin typeface="+mj-lt"/>
              </a:rPr>
              <a:t> sit </a:t>
            </a:r>
            <a:r>
              <a:rPr lang="en-US" sz="2400" dirty="0" err="1">
                <a:solidFill>
                  <a:srgbClr val="FFFFFF"/>
                </a:solidFill>
                <a:latin typeface="+mj-lt"/>
              </a:rPr>
              <a:t>voluptae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fugiatiscid</a:t>
            </a:r>
            <a:r>
              <a:rPr lang="en-US" sz="2400" dirty="0">
                <a:solidFill>
                  <a:srgbClr val="FFFFFF"/>
                </a:solidFill>
                <a:latin typeface="+mj-lt"/>
              </a:rPr>
              <a:t> qui al </a:t>
            </a:r>
            <a:r>
              <a:rPr lang="en-US" sz="2400" dirty="0" err="1">
                <a:solidFill>
                  <a:srgbClr val="FFFFFF"/>
                </a:solidFill>
                <a:latin typeface="+mj-lt"/>
              </a:rPr>
              <a:t>iquam</a:t>
            </a:r>
            <a:r>
              <a:rPr lang="en-US" sz="2400" dirty="0">
                <a:solidFill>
                  <a:srgbClr val="FFFFFF"/>
                </a:solidFill>
                <a:latin typeface="+mj-lt"/>
              </a:rPr>
              <a:t> </a:t>
            </a:r>
            <a:r>
              <a:rPr lang="en-US" sz="2400" dirty="0" err="1">
                <a:solidFill>
                  <a:srgbClr val="FFFFFF"/>
                </a:solidFill>
                <a:latin typeface="+mj-lt"/>
              </a:rPr>
              <a:t>sundit</a:t>
            </a:r>
            <a:r>
              <a:rPr lang="en-US" sz="2400" dirty="0">
                <a:solidFill>
                  <a:srgbClr val="FFFFFF"/>
                </a:solidFill>
                <a:latin typeface="+mj-lt"/>
              </a:rPr>
              <a:t> fugit </a:t>
            </a:r>
            <a:r>
              <a:rPr lang="en-US" sz="2400" dirty="0" err="1">
                <a:solidFill>
                  <a:srgbClr val="FFFFFF"/>
                </a:solidFill>
                <a:latin typeface="+mj-lt"/>
              </a:rPr>
              <a:t>labore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ipsantiumet</a:t>
            </a:r>
            <a:r>
              <a:rPr lang="en-US" sz="2400" dirty="0">
                <a:solidFill>
                  <a:srgbClr val="FFFFFF"/>
                </a:solidFill>
                <a:latin typeface="+mj-lt"/>
              </a:rPr>
              <a:t> </a:t>
            </a:r>
            <a:r>
              <a:rPr lang="en-US" sz="2400" dirty="0" err="1">
                <a:solidFill>
                  <a:srgbClr val="FFFFFF"/>
                </a:solidFill>
                <a:latin typeface="+mj-lt"/>
              </a:rPr>
              <a:t>ve</a:t>
            </a:r>
            <a:r>
              <a:rPr lang="en-US" sz="2400" dirty="0">
                <a:solidFill>
                  <a:srgbClr val="FFFFFF"/>
                </a:solidFill>
                <a:latin typeface="+mj-lt"/>
              </a:rPr>
              <a:t> </a:t>
            </a:r>
            <a:r>
              <a:rPr lang="en-US" sz="2400" dirty="0" err="1">
                <a:solidFill>
                  <a:srgbClr val="FFFFFF"/>
                </a:solidFill>
                <a:latin typeface="+mj-lt"/>
              </a:rPr>
              <a:t>nda</a:t>
            </a:r>
            <a:r>
              <a:rPr lang="en-US" sz="2400" dirty="0">
                <a:solidFill>
                  <a:srgbClr val="FFFFFF"/>
                </a:solidFill>
                <a:latin typeface="+mj-lt"/>
              </a:rPr>
              <a:t> </a:t>
            </a:r>
            <a:r>
              <a:rPr lang="en-US" sz="2400" dirty="0" err="1">
                <a:solidFill>
                  <a:srgbClr val="FFFFFF"/>
                </a:solidFill>
                <a:latin typeface="+mj-lt"/>
              </a:rPr>
              <a:t>que</a:t>
            </a:r>
            <a:r>
              <a:rPr lang="en-US" sz="2400" dirty="0">
                <a:solidFill>
                  <a:srgbClr val="FFFFFF"/>
                </a:solidFill>
                <a:latin typeface="+mj-lt"/>
              </a:rPr>
              <a:t> pa </a:t>
            </a:r>
            <a:r>
              <a:rPr lang="en-US" sz="2400" dirty="0" err="1">
                <a:solidFill>
                  <a:srgbClr val="FFFFFF"/>
                </a:solidFill>
                <a:latin typeface="+mj-lt"/>
              </a:rPr>
              <a:t>ipis</a:t>
            </a:r>
            <a:r>
              <a:rPr lang="en-US" sz="2400" dirty="0">
                <a:solidFill>
                  <a:srgbClr val="FFFFFF"/>
                </a:solidFill>
                <a:latin typeface="+mj-lt"/>
              </a:rPr>
              <a:t>.</a:t>
            </a:r>
            <a:endParaRPr lang="en-US" sz="2400" dirty="0" smtClean="0">
              <a:solidFill>
                <a:srgbClr val="FFFFFF"/>
              </a:solidFill>
              <a:latin typeface="+mj-lt"/>
            </a:endParaRPr>
          </a:p>
        </p:txBody>
      </p:sp>
      <p:sp>
        <p:nvSpPr>
          <p:cNvPr id="20" name="Text Placeholder 4"/>
          <p:cNvSpPr>
            <a:spLocks noGrp="1"/>
          </p:cNvSpPr>
          <p:nvPr userDrawn="1">
            <p:ph type="body" sz="quarter" idx="13"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FFFFFF"/>
                </a:solidFill>
                <a:latin typeface="+mj-lt"/>
              </a:defRPr>
            </a:lvl1pPr>
          </a:lstStyle>
          <a:p>
            <a:pPr lvl="0"/>
            <a:r>
              <a:rPr lang="en-US" dirty="0" smtClean="0"/>
              <a:t>Secondary title</a:t>
            </a:r>
          </a:p>
        </p:txBody>
      </p:sp>
    </p:spTree>
    <p:extLst>
      <p:ext uri="{BB962C8B-B14F-4D97-AF65-F5344CB8AC3E}">
        <p14:creationId xmlns:p14="http://schemas.microsoft.com/office/powerpoint/2010/main" val="455771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3" hasCustomPrompt="1"/>
          </p:nvPr>
        </p:nvSpPr>
        <p:spPr>
          <a:xfrm>
            <a:off x="4023701"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nvPr>
        </p:nvSpPr>
        <p:spPr>
          <a:xfrm>
            <a:off x="274638"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7" name="Picture 6"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1"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5" name="Picture Placeholder 3"/>
          <p:cNvSpPr>
            <a:spLocks noGrp="1"/>
          </p:cNvSpPr>
          <p:nvPr userDrawn="1">
            <p:ph type="pic" sz="quarter" idx="14" hasCustomPrompt="1"/>
          </p:nvPr>
        </p:nvSpPr>
        <p:spPr>
          <a:xfrm>
            <a:off x="7772700"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nvPr>
        </p:nvSpPr>
        <p:spPr>
          <a:xfrm>
            <a:off x="272274" y="295274"/>
            <a:ext cx="11889564" cy="825501"/>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Secondary title</a:t>
            </a:r>
          </a:p>
        </p:txBody>
      </p:sp>
      <p:sp>
        <p:nvSpPr>
          <p:cNvPr id="19" name="TextBox 1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22759261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029044"/>
            <a:ext cx="11889564" cy="2561915"/>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pic>
        <p:nvPicPr>
          <p:cNvPr id="4" name="Picture 3"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7"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4</a:t>
            </a:r>
            <a:endParaRPr lang="en-US" sz="800" dirty="0">
              <a:solidFill>
                <a:srgbClr val="FFFFFF"/>
              </a:solidFill>
            </a:endParaRPr>
          </a:p>
        </p:txBody>
      </p:sp>
      <p:sp>
        <p:nvSpPr>
          <p:cNvPr id="9" name="TextBox 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35463975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361286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23182" y="2950297"/>
            <a:ext cx="11456577" cy="1456121"/>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23181" y="4429866"/>
            <a:ext cx="7666298" cy="649454"/>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4" name="Picture 3"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45572" y="6491355"/>
            <a:ext cx="1628072" cy="273708"/>
          </a:xfrm>
          <a:prstGeom prst="rect">
            <a:avLst/>
          </a:prstGeom>
          <a:noFill/>
          <a:ln>
            <a:noFill/>
          </a:ln>
        </p:spPr>
      </p:pic>
    </p:spTree>
    <p:extLst>
      <p:ext uri="{BB962C8B-B14F-4D97-AF65-F5344CB8AC3E}">
        <p14:creationId xmlns:p14="http://schemas.microsoft.com/office/powerpoint/2010/main" val="867817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621530"/>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29662" y="1476622"/>
            <a:ext cx="11375535" cy="2092881"/>
          </a:xfrm>
        </p:spPr>
        <p:txBody>
          <a:bodyPr>
            <a:spAutoFit/>
          </a:bodyPr>
          <a:lstStyle>
            <a:lvl1pPr marL="469548" indent="-469548">
              <a:buFont typeface="Arial" pitchFamily="34" charset="0"/>
              <a:buChar char="•"/>
              <a:defRPr/>
            </a:lvl1pPr>
            <a:lvl2pPr marL="872712" indent="-403164">
              <a:buFont typeface="Arial" pitchFamily="34" charset="0"/>
              <a:buChar char="•"/>
              <a:defRPr/>
            </a:lvl2pPr>
            <a:lvl3pPr marL="1283971" indent="-411260">
              <a:buFont typeface="Arial" pitchFamily="34" charset="0"/>
              <a:buChar char="•"/>
              <a:defRPr/>
            </a:lvl3pPr>
            <a:lvl4pPr marL="1636942" indent="-352970">
              <a:buFont typeface="Arial" pitchFamily="34" charset="0"/>
              <a:buChar char="•"/>
              <a:defRPr/>
            </a:lvl4pPr>
            <a:lvl5pPr marL="1980198" indent="-34325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69142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11" name="Content Placeholder 12"/>
          <p:cNvSpPr>
            <a:spLocks noGrp="1"/>
          </p:cNvSpPr>
          <p:nvPr>
            <p:ph sz="quarter" idx="10" hasCustomPrompt="1"/>
          </p:nvPr>
        </p:nvSpPr>
        <p:spPr>
          <a:xfrm>
            <a:off x="636937" y="1832825"/>
            <a:ext cx="8910649" cy="3109697"/>
          </a:xfrm>
        </p:spPr>
        <p:txBody>
          <a:bodyPr/>
          <a:lstStyle>
            <a:lvl1pPr marL="0" indent="0">
              <a:buNone/>
              <a:tabLst>
                <a:tab pos="7756671" algn="l"/>
              </a:tabLst>
              <a:defRPr sz="4080" baseline="0"/>
            </a:lvl1pPr>
            <a:lvl2pPr marL="0" indent="0">
              <a:buNone/>
              <a:tabLst>
                <a:tab pos="7756671" algn="l"/>
              </a:tabLst>
              <a:defRPr sz="2040">
                <a:latin typeface="+mn-lt"/>
              </a:defRPr>
            </a:lvl2pPr>
            <a:lvl3pPr marL="0" indent="0">
              <a:buNone/>
              <a:tabLst>
                <a:tab pos="7754558" algn="l"/>
              </a:tabLst>
              <a:defRPr sz="2040" baseline="0">
                <a:latin typeface="+mn-lt"/>
              </a:defRPr>
            </a:lvl3pPr>
            <a:lvl4pPr marL="308715" indent="-308715">
              <a:defRPr/>
            </a:lvl4pPr>
            <a:lvl5pPr marL="626064" indent="-317350" defTabSz="310873">
              <a:tabLst/>
              <a:defRPr/>
            </a:lvl5pPr>
            <a:lvl6pPr marL="934779" indent="-308715" defTabSz="313033">
              <a:defRPr/>
            </a:lvl6pPr>
          </a:lstStyle>
          <a:p>
            <a:pPr lvl="0"/>
            <a:r>
              <a:rPr lang="en-US" dirty="0" smtClean="0"/>
              <a:t>Topic	xx</a:t>
            </a:r>
          </a:p>
          <a:p>
            <a:pPr lvl="2"/>
            <a:r>
              <a:rPr lang="en-US" dirty="0" smtClean="0"/>
              <a:t>Subtopic</a:t>
            </a:r>
          </a:p>
          <a:p>
            <a:pPr lvl="3"/>
            <a:r>
              <a:rPr lang="en-US" dirty="0" smtClean="0"/>
              <a:t>Subtopic Info</a:t>
            </a:r>
          </a:p>
          <a:p>
            <a:pPr lvl="4"/>
            <a:r>
              <a:rPr lang="en-US" dirty="0" smtClean="0"/>
              <a:t>Level 4</a:t>
            </a:r>
          </a:p>
          <a:p>
            <a:pPr lvl="5"/>
            <a:r>
              <a:rPr lang="en-US" dirty="0" smtClean="0"/>
              <a:t>Level 5</a:t>
            </a:r>
          </a:p>
          <a:p>
            <a:pPr lvl="0"/>
            <a:r>
              <a:rPr lang="en-US" dirty="0" smtClean="0"/>
              <a:t>Topic	xx</a:t>
            </a:r>
          </a:p>
          <a:p>
            <a:pPr lvl="2"/>
            <a:r>
              <a:rPr lang="en-US" dirty="0" smtClean="0"/>
              <a:t>Subtopic	xx</a:t>
            </a:r>
          </a:p>
        </p:txBody>
      </p:sp>
      <p:sp>
        <p:nvSpPr>
          <p:cNvPr id="12" name="Rectangle 11"/>
          <p:cNvSpPr/>
          <p:nvPr userDrawn="1"/>
        </p:nvSpPr>
        <p:spPr bwMode="auto">
          <a:xfrm>
            <a:off x="9646904" y="1832826"/>
            <a:ext cx="2152634" cy="214369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3" tIns="46637" rIns="46637" bIns="93273" numCol="1" spcCol="0" rtlCol="0" fromWordArt="0" anchor="b" anchorCtr="0" forceAA="0" compatLnSpc="1">
            <a:prstTxWarp prst="textNoShape">
              <a:avLst/>
            </a:prstTxWarp>
            <a:noAutofit/>
          </a:bodyPr>
          <a:lstStyle/>
          <a:p>
            <a:pPr algn="ctr" defTabSz="932437" fontAlgn="base">
              <a:spcBef>
                <a:spcPct val="0"/>
              </a:spcBef>
              <a:spcAft>
                <a:spcPct val="0"/>
              </a:spcAft>
            </a:pPr>
            <a:endParaRPr lang="en-US" sz="2448" spc="-52"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075" name="Picture 3" descr="C:\Temp\Agenda.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389626" y="2268491"/>
            <a:ext cx="654890" cy="130221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userDrawn="1"/>
        </p:nvSpPr>
        <p:spPr>
          <a:xfrm>
            <a:off x="9765706" y="3616170"/>
            <a:ext cx="835165" cy="293029"/>
          </a:xfrm>
          <a:prstGeom prst="rect">
            <a:avLst/>
          </a:prstGeom>
          <a:noFill/>
        </p:spPr>
        <p:txBody>
          <a:bodyPr wrap="none" lIns="0" tIns="0" rIns="0" bIns="0" rtlCol="0">
            <a:spAutoFit/>
          </a:bodyPr>
          <a:lstStyle/>
          <a:p>
            <a:r>
              <a:rPr lang="en-US" sz="1904" dirty="0" smtClean="0">
                <a:solidFill>
                  <a:schemeClr val="bg1"/>
                </a:solidFill>
                <a:latin typeface="+mn-lt"/>
              </a:rPr>
              <a:t>Agenda</a:t>
            </a:r>
          </a:p>
        </p:txBody>
      </p:sp>
    </p:spTree>
    <p:extLst>
      <p:ext uri="{BB962C8B-B14F-4D97-AF65-F5344CB8AC3E}">
        <p14:creationId xmlns:p14="http://schemas.microsoft.com/office/powerpoint/2010/main" val="2041367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3.70409E-6 -1.11111E-6 L 3.70409E-6 -0.05393 " pathEditMode="relative" rAng="0" ptsTypes="AA">
                                      <p:cBhvr>
                                        <p:cTn id="6" dur="500" fill="hold"/>
                                        <p:tgtEl>
                                          <p:spTgt spid="3075"/>
                                        </p:tgtEl>
                                        <p:attrNameLst>
                                          <p:attrName>ppt_x</p:attrName>
                                          <p:attrName>ppt_y</p:attrName>
                                        </p:attrNameLst>
                                      </p:cBhvr>
                                      <p:rCtr x="0" y="-2708"/>
                                    </p:animMotion>
                                  </p:childTnLst>
                                </p:cTn>
                              </p:par>
                              <p:par>
                                <p:cTn id="7" presetID="1" presetClass="entr" presetSubtype="0" fill="hold" grpId="0" nodeType="withEffect">
                                  <p:stCondLst>
                                    <p:cond delay="500"/>
                                  </p:stCondLst>
                                  <p:childTnLst>
                                    <p:set>
                                      <p:cBhvr>
                                        <p:cTn id="8" dur="1" fill="hold">
                                          <p:stCondLst>
                                            <p:cond delay="0"/>
                                          </p:stCondLst>
                                        </p:cTn>
                                        <p:tgtEl>
                                          <p:spTgt spid="14"/>
                                        </p:tgtEl>
                                        <p:attrNameLst>
                                          <p:attrName>style.visibility</p:attrName>
                                        </p:attrNameLst>
                                      </p:cBhvr>
                                      <p:to>
                                        <p:strVal val="visible"/>
                                      </p:to>
                                    </p:set>
                                  </p:childTnLst>
                                </p:cTn>
                              </p:par>
                              <p:par>
                                <p:cTn id="9" presetID="42" presetClass="path" presetSubtype="0" accel="50000" decel="50000" fill="hold" grpId="1" nodeType="withEffect">
                                  <p:stCondLst>
                                    <p:cond delay="500"/>
                                  </p:stCondLst>
                                  <p:childTnLst>
                                    <p:animMotion origin="layout" path="M -4.17296E-6 2.96296E-6 L -4.17296E-6 0.04722 " pathEditMode="relative" rAng="0" ptsTypes="AA">
                                      <p:cBhvr>
                                        <p:cTn id="10" dur="500" spd="-100000" fill="hold"/>
                                        <p:tgtEl>
                                          <p:spTgt spid="14"/>
                                        </p:tgtEl>
                                        <p:attrNameLst>
                                          <p:attrName>ppt_x</p:attrName>
                                          <p:attrName>ppt_y</p:attrName>
                                        </p:attrNameLst>
                                      </p:cBhvr>
                                      <p:rCtr x="0" y="23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0813" y="6397116"/>
            <a:ext cx="2490221" cy="597409"/>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7" r:id="rId2"/>
    <p:sldLayoutId id="2147484194" r:id="rId3"/>
    <p:sldLayoutId id="2147484195" r:id="rId4"/>
    <p:sldLayoutId id="2147484196" r:id="rId5"/>
    <p:sldLayoutId id="2147484200" r:id="rId6"/>
    <p:sldLayoutId id="2147484205" r:id="rId7"/>
    <p:sldLayoutId id="2147484207" r:id="rId8"/>
    <p:sldLayoutId id="2147484208" r:id="rId9"/>
    <p:sldLayoutId id="2147484209" r:id="rId10"/>
    <p:sldLayoutId id="2147484211" r:id="rId11"/>
    <p:sldLayoutId id="2147484212" r:id="rId12"/>
  </p:sldLayoutIdLst>
  <p:transition>
    <p:fade/>
  </p:transition>
  <p:timing>
    <p:tnLst>
      <p:par>
        <p:cTn id="1" dur="indefinite" restart="never" nodeType="tmRoot"/>
      </p:par>
    </p:tnLst>
  </p:timing>
  <p:hf sldNum="0"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15.png"/><Relationship Id="rId7"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19.png"/><Relationship Id="rId9"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29.jpeg"/><Relationship Id="rId4" Type="http://schemas.openxmlformats.org/officeDocument/2006/relationships/image" Target="../media/image28.jpe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9" y="4684712"/>
            <a:ext cx="4572013" cy="1830388"/>
          </a:xfrm>
        </p:spPr>
        <p:txBody>
          <a:bodyPr/>
          <a:lstStyle/>
          <a:p>
            <a:r>
              <a:rPr lang="en-US" sz="2800" dirty="0" smtClean="0"/>
              <a:t>Mario Szpuszta</a:t>
            </a:r>
          </a:p>
          <a:p>
            <a:r>
              <a:rPr lang="en-US" sz="2400" dirty="0" smtClean="0"/>
              <a:t>Technical Evangelist</a:t>
            </a:r>
          </a:p>
          <a:p>
            <a:r>
              <a:rPr lang="en-US" sz="1800" dirty="0" smtClean="0"/>
              <a:t>Windows Azure ISV Incubation</a:t>
            </a:r>
          </a:p>
          <a:p>
            <a:r>
              <a:rPr lang="de-AT" sz="1800" dirty="0" smtClean="0"/>
              <a:t>Microsoft Corp</a:t>
            </a:r>
            <a:r>
              <a:rPr lang="de-AT" sz="2400" dirty="0" smtClean="0"/>
              <a:t>.</a:t>
            </a:r>
            <a:endParaRPr lang="en-US" sz="2400" dirty="0" smtClean="0"/>
          </a:p>
        </p:txBody>
      </p:sp>
      <p:sp>
        <p:nvSpPr>
          <p:cNvPr id="3" name="Title 2"/>
          <p:cNvSpPr>
            <a:spLocks noGrp="1"/>
          </p:cNvSpPr>
          <p:nvPr>
            <p:ph type="title"/>
          </p:nvPr>
        </p:nvSpPr>
        <p:spPr>
          <a:xfrm>
            <a:off x="274637" y="2938494"/>
            <a:ext cx="10881305" cy="1837298"/>
          </a:xfrm>
        </p:spPr>
        <p:txBody>
          <a:bodyPr/>
          <a:lstStyle/>
          <a:p>
            <a:r>
              <a:rPr lang="de-AT" dirty="0" smtClean="0"/>
              <a:t>Windows Azure, Java </a:t>
            </a:r>
            <a:r>
              <a:rPr lang="de-AT" dirty="0" err="1" smtClean="0"/>
              <a:t>and</a:t>
            </a:r>
            <a:r>
              <a:rPr lang="de-AT" dirty="0" smtClean="0"/>
              <a:t> </a:t>
            </a:r>
            <a:r>
              <a:rPr lang="de-AT" dirty="0" err="1" smtClean="0"/>
              <a:t>NoSQL</a:t>
            </a:r>
            <a:endParaRPr lang="en-US" dirty="0"/>
          </a:p>
        </p:txBody>
      </p:sp>
      <p:sp>
        <p:nvSpPr>
          <p:cNvPr id="4" name="Text Placeholder 3"/>
          <p:cNvSpPr>
            <a:spLocks noGrp="1"/>
          </p:cNvSpPr>
          <p:nvPr>
            <p:ph type="body" sz="quarter" idx="13"/>
          </p:nvPr>
        </p:nvSpPr>
        <p:spPr/>
        <p:txBody>
          <a:bodyPr/>
          <a:lstStyle/>
          <a:p>
            <a:r>
              <a:rPr lang="en-US" dirty="0" smtClean="0"/>
              <a:t>Developing Professional Solutions with</a:t>
            </a:r>
            <a:endParaRPr lang="en-US" dirty="0"/>
          </a:p>
        </p:txBody>
      </p:sp>
      <p:sp>
        <p:nvSpPr>
          <p:cNvPr id="5" name="Text Placeholder 1"/>
          <p:cNvSpPr txBox="1">
            <a:spLocks/>
          </p:cNvSpPr>
          <p:nvPr/>
        </p:nvSpPr>
        <p:spPr>
          <a:xfrm>
            <a:off x="5120969" y="4684712"/>
            <a:ext cx="4572013"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solidFill>
                  <a:srgbClr val="0054A6"/>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Jürgen Mayrbäurl</a:t>
            </a:r>
          </a:p>
          <a:p>
            <a:r>
              <a:rPr lang="en-US" sz="2400" dirty="0" smtClean="0"/>
              <a:t>Principal Technical Evangelist</a:t>
            </a:r>
          </a:p>
          <a:p>
            <a:r>
              <a:rPr lang="en-US" sz="1800" dirty="0" smtClean="0"/>
              <a:t>Developer &amp; Platform Evangelism</a:t>
            </a:r>
          </a:p>
          <a:p>
            <a:r>
              <a:rPr lang="de-AT" sz="1800" dirty="0" smtClean="0"/>
              <a:t>Microsoft Austria</a:t>
            </a:r>
            <a:endParaRPr lang="en-US" sz="1800" dirty="0" smtClean="0"/>
          </a:p>
        </p:txBody>
      </p:sp>
    </p:spTree>
    <p:extLst>
      <p:ext uri="{BB962C8B-B14F-4D97-AF65-F5344CB8AC3E}">
        <p14:creationId xmlns:p14="http://schemas.microsoft.com/office/powerpoint/2010/main" val="2847132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3</a:t>
            </a:r>
            <a:r>
              <a:rPr lang="en-US" baseline="30000" dirty="0" smtClean="0"/>
              <a:t>rd</a:t>
            </a:r>
            <a:r>
              <a:rPr lang="en-US" dirty="0" smtClean="0"/>
              <a:t>-Party</a:t>
            </a:r>
            <a:br>
              <a:rPr lang="en-US" dirty="0" smtClean="0"/>
            </a:br>
            <a:r>
              <a:rPr lang="en-US" dirty="0" smtClean="0"/>
              <a:t>Building Blocks</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de-AT" sz="1428" dirty="0" err="1" smtClean="0">
                  <a:gradFill>
                    <a:gsLst>
                      <a:gs pos="0">
                        <a:srgbClr val="FFFFFF"/>
                      </a:gs>
                      <a:gs pos="100000">
                        <a:srgbClr val="FFFFFF"/>
                      </a:gs>
                    </a:gsLst>
                    <a:lin ang="5400000" scaled="0"/>
                  </a:gradFill>
                </a:rPr>
                <a:t>ClearDB</a:t>
              </a:r>
              <a:r>
                <a:rPr lang="de-AT" sz="1428" dirty="0" smtClean="0">
                  <a:gradFill>
                    <a:gsLst>
                      <a:gs pos="0">
                        <a:srgbClr val="FFFFFF"/>
                      </a:gs>
                      <a:gs pos="100000">
                        <a:srgbClr val="FFFFFF"/>
                      </a:gs>
                    </a:gsLst>
                    <a:lin ang="5400000" scaled="0"/>
                  </a:gradFill>
                </a:rPr>
                <a:t> (MySQL)</a:t>
              </a:r>
              <a:endParaRPr lang="en-US" sz="1428" dirty="0">
                <a:gradFill>
                  <a:gsLst>
                    <a:gs pos="0">
                      <a:srgbClr val="FFFFFF"/>
                    </a:gs>
                    <a:gs pos="100000">
                      <a:srgbClr val="FFFFFF"/>
                    </a:gs>
                  </a:gsLst>
                  <a:lin ang="5400000" scaled="0"/>
                </a:gradFill>
              </a:endParaRP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822557" y="2517096"/>
            <a:ext cx="1934313" cy="1807931"/>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805996" y="2515363"/>
            <a:ext cx="1934313" cy="1807931"/>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805995" y="4401747"/>
            <a:ext cx="1934313" cy="1807931"/>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814335" y="635114"/>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feld 6"/>
          <p:cNvSpPr txBox="1"/>
          <p:nvPr/>
        </p:nvSpPr>
        <p:spPr>
          <a:xfrm>
            <a:off x="366141" y="4960286"/>
            <a:ext cx="1300677" cy="794064"/>
          </a:xfrm>
          <a:prstGeom prst="rect">
            <a:avLst/>
          </a:prstGeom>
          <a:noFill/>
        </p:spPr>
        <p:txBody>
          <a:bodyPr wrap="none" lIns="182880" tIns="146304" rIns="182880" bIns="146304" rtlCol="0">
            <a:spAutoFit/>
          </a:bodyPr>
          <a:lstStyle/>
          <a:p>
            <a:pPr>
              <a:lnSpc>
                <a:spcPct val="90000"/>
              </a:lnSpc>
            </a:pPr>
            <a:r>
              <a:rPr lang="de-AT" sz="1200" dirty="0" err="1" smtClean="0">
                <a:gradFill>
                  <a:gsLst>
                    <a:gs pos="2917">
                      <a:schemeClr val="tx1"/>
                    </a:gs>
                    <a:gs pos="30000">
                      <a:schemeClr val="tx1"/>
                    </a:gs>
                  </a:gsLst>
                  <a:lin ang="5400000" scaled="0"/>
                </a:gradFill>
              </a:rPr>
              <a:t>AppDynamics</a:t>
            </a:r>
            <a:endParaRPr lang="de-AT" sz="1200" dirty="0" smtClean="0">
              <a:gradFill>
                <a:gsLst>
                  <a:gs pos="2917">
                    <a:schemeClr val="tx1"/>
                  </a:gs>
                  <a:gs pos="30000">
                    <a:schemeClr val="tx1"/>
                  </a:gs>
                </a:gsLst>
                <a:lin ang="5400000" scaled="0"/>
              </a:gradFill>
            </a:endParaRPr>
          </a:p>
          <a:p>
            <a:pPr>
              <a:lnSpc>
                <a:spcPct val="90000"/>
              </a:lnSpc>
            </a:pPr>
            <a:r>
              <a:rPr lang="de-AT" sz="1200" dirty="0" err="1" smtClean="0">
                <a:gradFill>
                  <a:gsLst>
                    <a:gs pos="2917">
                      <a:schemeClr val="tx1"/>
                    </a:gs>
                    <a:gs pos="30000">
                      <a:schemeClr val="tx1"/>
                    </a:gs>
                  </a:gsLst>
                  <a:lin ang="5400000" scaled="0"/>
                </a:gradFill>
              </a:rPr>
              <a:t>Newrelic</a:t>
            </a:r>
            <a:endParaRPr lang="de-AT" sz="1200" dirty="0" smtClean="0">
              <a:gradFill>
                <a:gsLst>
                  <a:gs pos="2917">
                    <a:schemeClr val="tx1"/>
                  </a:gs>
                  <a:gs pos="30000">
                    <a:schemeClr val="tx1"/>
                  </a:gs>
                </a:gsLst>
                <a:lin ang="5400000" scaled="0"/>
              </a:gradFill>
            </a:endParaRPr>
          </a:p>
          <a:p>
            <a:pPr>
              <a:lnSpc>
                <a:spcPct val="90000"/>
              </a:lnSpc>
            </a:pPr>
            <a:r>
              <a:rPr lang="de-AT" sz="1200" dirty="0" smtClean="0">
                <a:gradFill>
                  <a:gsLst>
                    <a:gs pos="2917">
                      <a:schemeClr val="tx1"/>
                    </a:gs>
                    <a:gs pos="30000">
                      <a:schemeClr val="tx1"/>
                    </a:gs>
                  </a:gsLst>
                  <a:lin ang="5400000" scaled="0"/>
                </a:gradFill>
              </a:rPr>
              <a:t>…</a:t>
            </a:r>
            <a:endParaRPr lang="en-US" sz="12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82479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t>
            </a:r>
            <a:r>
              <a:rPr lang="de-AT" dirty="0" err="1" smtClean="0"/>
              <a:t>Strategy</a:t>
            </a:r>
            <a:r>
              <a:rPr lang="de-AT" dirty="0" smtClean="0"/>
              <a:t> </a:t>
            </a:r>
            <a:r>
              <a:rPr lang="de-AT" dirty="0" err="1" smtClean="0"/>
              <a:t>to</a:t>
            </a:r>
            <a:r>
              <a:rPr lang="de-AT" dirty="0" smtClean="0"/>
              <a:t> Azure</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spTree>
    <p:extLst>
      <p:ext uri="{BB962C8B-B14F-4D97-AF65-F5344CB8AC3E}">
        <p14:creationId xmlns:p14="http://schemas.microsoft.com/office/powerpoint/2010/main" val="2127902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NoSQL</a:t>
            </a:r>
            <a:r>
              <a:rPr lang="de-AT" dirty="0" smtClean="0"/>
              <a:t> on Azure…</a:t>
            </a:r>
            <a:endParaRPr lang="en-US" dirty="0"/>
          </a:p>
        </p:txBody>
      </p:sp>
    </p:spTree>
    <p:extLst>
      <p:ext uri="{BB962C8B-B14F-4D97-AF65-F5344CB8AC3E}">
        <p14:creationId xmlns:p14="http://schemas.microsoft.com/office/powerpoint/2010/main" val="2054874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Persistence Options on Azure</a:t>
            </a:r>
            <a:endParaRPr lang="en-US" dirty="0"/>
          </a:p>
        </p:txBody>
      </p:sp>
      <p:grpSp>
        <p:nvGrpSpPr>
          <p:cNvPr id="20" name="Group 13"/>
          <p:cNvGrpSpPr/>
          <p:nvPr/>
        </p:nvGrpSpPr>
        <p:grpSpPr>
          <a:xfrm>
            <a:off x="8802460" y="1211287"/>
            <a:ext cx="1896288" cy="1772391"/>
            <a:chOff x="5665775" y="2466267"/>
            <a:chExt cx="1896557" cy="1772642"/>
          </a:xfrm>
        </p:grpSpPr>
        <p:sp>
          <p:nvSpPr>
            <p:cNvPr id="21"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22"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16"/>
          <p:cNvGrpSpPr/>
          <p:nvPr/>
        </p:nvGrpSpPr>
        <p:grpSpPr>
          <a:xfrm>
            <a:off x="6808765" y="1211288"/>
            <a:ext cx="1896288" cy="1772391"/>
            <a:chOff x="3671323" y="596839"/>
            <a:chExt cx="1896557" cy="1772642"/>
          </a:xfrm>
        </p:grpSpPr>
        <p:sp>
          <p:nvSpPr>
            <p:cNvPr id="24"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25"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0993" y="3055690"/>
            <a:ext cx="2427932" cy="1772391"/>
          </a:xfrm>
          <a:prstGeom prst="rect">
            <a:avLst/>
          </a:prstGeom>
        </p:spPr>
      </p:pic>
      <p:grpSp>
        <p:nvGrpSpPr>
          <p:cNvPr id="9" name="Gruppieren 8"/>
          <p:cNvGrpSpPr/>
          <p:nvPr/>
        </p:nvGrpSpPr>
        <p:grpSpPr>
          <a:xfrm>
            <a:off x="464127" y="3683673"/>
            <a:ext cx="3727966" cy="1253149"/>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29" name="Picture 8" descr="http://blog.inetu.net/wp-content/uploads/2012/09/SQL-Server-201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65" y="4936822"/>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https://encrypted-tbn3.gstatic.com/images?q=tbn:ANd9GcTwoTrnWescKMArM8_A5z2oszcF3ZbR30cwKkjznVNTWFhnjIW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079" y="5610949"/>
            <a:ext cx="4090846" cy="99798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http://pappert.de/wp-content/uploads/2012/02/cass-logo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7093" y="1724126"/>
            <a:ext cx="1842571" cy="1206884"/>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4"/>
          <p:cNvSpPr/>
          <p:nvPr/>
        </p:nvSpPr>
        <p:spPr>
          <a:xfrm>
            <a:off x="2641523" y="1220481"/>
            <a:ext cx="2533873" cy="769441"/>
          </a:xfrm>
          <a:prstGeom prst="rect">
            <a:avLst/>
          </a:prstGeom>
        </p:spPr>
        <p:txBody>
          <a:bodyPr wrap="square">
            <a:spAutoFit/>
          </a:bodyPr>
          <a:lstStyle/>
          <a:p>
            <a:r>
              <a:rPr lang="en-US" sz="4400" dirty="0" smtClean="0">
                <a:ln w="0"/>
                <a:effectLst>
                  <a:outerShdw blurRad="38100" dist="19050" dir="2700000" algn="tl" rotWithShape="0">
                    <a:schemeClr val="dk1">
                      <a:alpha val="40000"/>
                    </a:schemeClr>
                  </a:outerShdw>
                </a:effectLst>
              </a:rPr>
              <a:t>SQL</a:t>
            </a:r>
            <a:endParaRPr lang="en-US" sz="4400" dirty="0">
              <a:ln w="0"/>
              <a:effectLst>
                <a:outerShdw blurRad="38100" dist="19050" dir="2700000" algn="tl" rotWithShape="0">
                  <a:schemeClr val="dk1">
                    <a:alpha val="40000"/>
                  </a:schemeClr>
                </a:outerShdw>
              </a:effectLst>
            </a:endParaRPr>
          </a:p>
        </p:txBody>
      </p:sp>
      <p:sp>
        <p:nvSpPr>
          <p:cNvPr id="33" name="Rectangle 26"/>
          <p:cNvSpPr/>
          <p:nvPr/>
        </p:nvSpPr>
        <p:spPr>
          <a:xfrm>
            <a:off x="7621421" y="1223419"/>
            <a:ext cx="2533873" cy="769441"/>
          </a:xfrm>
          <a:prstGeom prst="rect">
            <a:avLst/>
          </a:prstGeom>
        </p:spPr>
        <p:txBody>
          <a:bodyPr wrap="square">
            <a:spAutoFit/>
          </a:bodyPr>
          <a:lstStyle/>
          <a:p>
            <a:r>
              <a:rPr lang="en-US" sz="4400" dirty="0" smtClean="0">
                <a:ln w="0"/>
                <a:effectLst>
                  <a:outerShdw blurRad="38100" dist="19050" dir="2700000" algn="tl" rotWithShape="0">
                    <a:schemeClr val="dk1">
                      <a:alpha val="40000"/>
                    </a:schemeClr>
                  </a:outerShdw>
                </a:effectLst>
              </a:rPr>
              <a:t>NoSQL</a:t>
            </a:r>
            <a:endParaRPr lang="en-US" sz="4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92663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35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56" presetClass="path" presetSubtype="0" accel="50000" decel="50000" fill="hold" nodeType="clickEffect">
                                  <p:stCondLst>
                                    <p:cond delay="0"/>
                                  </p:stCondLst>
                                  <p:childTnLst>
                                    <p:animMotion origin="layout" path="M 4.69747E-7 -2.23786E-6 L -0.47792 -0.42873 " pathEditMode="relative" rAng="0" ptsTypes="AA">
                                      <p:cBhvr>
                                        <p:cTn id="14" dur="2000" fill="hold"/>
                                        <p:tgtEl>
                                          <p:spTgt spid="29"/>
                                        </p:tgtEl>
                                        <p:attrNameLst>
                                          <p:attrName>ppt_x</p:attrName>
                                          <p:attrName>ppt_y</p:attrName>
                                        </p:attrNameLst>
                                      </p:cBhvr>
                                      <p:rCtr x="-23896" y="-21448"/>
                                    </p:animMotion>
                                  </p:childTnLst>
                                </p:cTn>
                              </p:par>
                              <p:par>
                                <p:cTn id="15" presetID="56" presetClass="path" presetSubtype="0" accel="50000" decel="50000" fill="hold" nodeType="withEffect">
                                  <p:stCondLst>
                                    <p:cond delay="0"/>
                                  </p:stCondLst>
                                  <p:childTnLst>
                                    <p:animMotion origin="layout" path="M -0.05872 -0.1557 L -2.1879E-6 2.95052E-7 " pathEditMode="relative" rAng="0" ptsTypes="AA">
                                      <p:cBhvr>
                                        <p:cTn id="16" dur="2000" spd="-100000" fill="hold"/>
                                        <p:tgtEl>
                                          <p:spTgt spid="26"/>
                                        </p:tgtEl>
                                        <p:attrNameLst>
                                          <p:attrName>ppt_x</p:attrName>
                                          <p:attrName>ppt_y</p:attrName>
                                        </p:attrNameLst>
                                      </p:cBhvr>
                                      <p:rCtr x="2936" y="7785"/>
                                    </p:animMotion>
                                  </p:childTnLst>
                                </p:cTn>
                              </p:par>
                              <p:par>
                                <p:cTn id="17" presetID="56" presetClass="path" presetSubtype="0" accel="50000" decel="50000" fill="hold" nodeType="withEffect">
                                  <p:stCondLst>
                                    <p:cond delay="0"/>
                                  </p:stCondLst>
                                  <p:childTnLst>
                                    <p:animMotion origin="layout" path="M -1.60071E-6 1.57059E-6 L -0.2641 0.39106 " pathEditMode="relative" rAng="0" ptsTypes="AA">
                                      <p:cBhvr>
                                        <p:cTn id="18" dur="2000" fill="hold"/>
                                        <p:tgtEl>
                                          <p:spTgt spid="23"/>
                                        </p:tgtEl>
                                        <p:attrNameLst>
                                          <p:attrName>ppt_x</p:attrName>
                                          <p:attrName>ppt_y</p:attrName>
                                        </p:attrNameLst>
                                      </p:cBhvr>
                                      <p:rCtr x="-13212" y="19542"/>
                                    </p:animMotion>
                                  </p:childTnLst>
                                </p:cTn>
                              </p:par>
                              <p:par>
                                <p:cTn id="19" presetID="56" presetClass="path" presetSubtype="0" accel="50000" decel="50000" fill="hold" nodeType="withEffect">
                                  <p:stCondLst>
                                    <p:cond delay="0"/>
                                  </p:stCondLst>
                                  <p:childTnLst>
                                    <p:animMotion origin="layout" path="M -4.26347E-6 -4.51657E-6 L 0.33291 -0.03336 " pathEditMode="relative" rAng="0" ptsTypes="AA">
                                      <p:cBhvr>
                                        <p:cTn id="20" dur="2000" fill="hold"/>
                                        <p:tgtEl>
                                          <p:spTgt spid="30"/>
                                        </p:tgtEl>
                                        <p:attrNameLst>
                                          <p:attrName>ppt_x</p:attrName>
                                          <p:attrName>ppt_y</p:attrName>
                                        </p:attrNameLst>
                                      </p:cBhvr>
                                      <p:rCtr x="16645" y="-1680"/>
                                    </p:animMotion>
                                  </p:childTnLst>
                                </p:cTn>
                              </p:par>
                              <p:par>
                                <p:cTn id="21" presetID="42" presetClass="path" presetSubtype="0" accel="50000" decel="50000" fill="hold" nodeType="withEffect">
                                  <p:stCondLst>
                                    <p:cond delay="0"/>
                                  </p:stCondLst>
                                  <p:childTnLst>
                                    <p:animMotion origin="layout" path="M 1.61859E-6 1.57059E-6 L -0.00179 0.12937 " pathEditMode="relative" rAng="0" ptsTypes="AA">
                                      <p:cBhvr>
                                        <p:cTn id="22" dur="2000" fill="hold"/>
                                        <p:tgtEl>
                                          <p:spTgt spid="20"/>
                                        </p:tgtEl>
                                        <p:attrNameLst>
                                          <p:attrName>ppt_x</p:attrName>
                                          <p:attrName>ppt_y</p:attrName>
                                        </p:attrNameLst>
                                      </p:cBhvr>
                                      <p:rCtr x="-89" y="6468"/>
                                    </p:animMotion>
                                  </p:childTnLst>
                                </p:cTn>
                              </p:par>
                              <p:par>
                                <p:cTn id="23" presetID="49" presetClass="path" presetSubtype="0" accel="50000" decel="50000" fill="hold" nodeType="withEffect">
                                  <p:stCondLst>
                                    <p:cond delay="0"/>
                                  </p:stCondLst>
                                  <p:childTnLst>
                                    <p:animMotion origin="layout" path="M 1.95558E-6 1.90195E-6 L 0.37082 0.0547 " pathEditMode="relative" rAng="0" ptsTypes="AA">
                                      <p:cBhvr>
                                        <p:cTn id="24" dur="2000" fill="hold"/>
                                        <p:tgtEl>
                                          <p:spTgt spid="31"/>
                                        </p:tgtEl>
                                        <p:attrNameLst>
                                          <p:attrName>ppt_x</p:attrName>
                                          <p:attrName>ppt_y</p:attrName>
                                        </p:attrNameLst>
                                      </p:cBhvr>
                                      <p:rCtr x="18535" y="2724"/>
                                    </p:animMotion>
                                  </p:childTnLst>
                                </p:cTn>
                              </p:par>
                              <p:par>
                                <p:cTn id="25" presetID="42" presetClass="path" presetSubtype="0" accel="50000" decel="50000" fill="hold" nodeType="withEffect">
                                  <p:stCondLst>
                                    <p:cond delay="0"/>
                                  </p:stCondLst>
                                  <p:childTnLst>
                                    <p:animMotion origin="layout" path="M -3.00996E-6 0.00068 L 0.52068 0.04561 " pathEditMode="relative" rAng="0" ptsTypes="AA">
                                      <p:cBhvr>
                                        <p:cTn id="26" dur="2000" fill="hold"/>
                                        <p:tgtEl>
                                          <p:spTgt spid="9"/>
                                        </p:tgtEl>
                                        <p:attrNameLst>
                                          <p:attrName>ppt_x</p:attrName>
                                          <p:attrName>ppt_y</p:attrName>
                                        </p:attrNameLst>
                                      </p:cBhvr>
                                      <p:rCtr x="26028" y="2247"/>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MongoDB</a:t>
            </a:r>
            <a:r>
              <a:rPr lang="de-AT" dirty="0" smtClean="0"/>
              <a:t> </a:t>
            </a:r>
            <a:r>
              <a:rPr lang="de-AT" dirty="0" err="1" smtClean="0"/>
              <a:t>and</a:t>
            </a:r>
            <a:r>
              <a:rPr lang="de-AT" dirty="0" smtClean="0"/>
              <a:t> Windows Azure</a:t>
            </a:r>
            <a:endParaRPr lang="en-US" dirty="0"/>
          </a:p>
        </p:txBody>
      </p:sp>
      <p:sp>
        <p:nvSpPr>
          <p:cNvPr id="3" name="Textplatzhalter 2"/>
          <p:cNvSpPr>
            <a:spLocks noGrp="1"/>
          </p:cNvSpPr>
          <p:nvPr>
            <p:ph type="body" sz="quarter" idx="10"/>
          </p:nvPr>
        </p:nvSpPr>
        <p:spPr>
          <a:xfrm>
            <a:off x="529666" y="1476626"/>
            <a:ext cx="11375537" cy="4185761"/>
          </a:xfrm>
        </p:spPr>
        <p:txBody>
          <a:bodyPr/>
          <a:lstStyle/>
          <a:p>
            <a:r>
              <a:rPr lang="de-AT" dirty="0" err="1" smtClean="0"/>
              <a:t>Document</a:t>
            </a:r>
            <a:r>
              <a:rPr lang="de-AT" dirty="0" smtClean="0"/>
              <a:t> DB</a:t>
            </a:r>
          </a:p>
          <a:p>
            <a:pPr lvl="1"/>
            <a:r>
              <a:rPr lang="de-AT" dirty="0" smtClean="0"/>
              <a:t>JSON-</a:t>
            </a:r>
            <a:r>
              <a:rPr lang="de-AT" dirty="0" err="1" smtClean="0"/>
              <a:t>based</a:t>
            </a:r>
            <a:r>
              <a:rPr lang="de-AT" dirty="0" smtClean="0"/>
              <a:t> </a:t>
            </a:r>
            <a:r>
              <a:rPr lang="de-AT" dirty="0" err="1" smtClean="0"/>
              <a:t>serialization</a:t>
            </a:r>
            <a:endParaRPr lang="de-AT" dirty="0" smtClean="0"/>
          </a:p>
          <a:p>
            <a:pPr lvl="1"/>
            <a:r>
              <a:rPr lang="de-AT" dirty="0" err="1" smtClean="0"/>
              <a:t>Similar</a:t>
            </a:r>
            <a:r>
              <a:rPr lang="de-AT" dirty="0" smtClean="0"/>
              <a:t> </a:t>
            </a:r>
            <a:r>
              <a:rPr lang="de-AT" dirty="0" err="1" smtClean="0"/>
              <a:t>to</a:t>
            </a:r>
            <a:r>
              <a:rPr lang="de-AT" dirty="0" smtClean="0"/>
              <a:t> OO-</a:t>
            </a:r>
            <a:r>
              <a:rPr lang="de-AT" dirty="0" err="1" smtClean="0"/>
              <a:t>based</a:t>
            </a:r>
            <a:r>
              <a:rPr lang="de-AT" dirty="0" smtClean="0"/>
              <a:t> </a:t>
            </a:r>
            <a:r>
              <a:rPr lang="de-AT" dirty="0" err="1" smtClean="0"/>
              <a:t>data</a:t>
            </a:r>
            <a:r>
              <a:rPr lang="de-AT" dirty="0" smtClean="0"/>
              <a:t> </a:t>
            </a:r>
            <a:r>
              <a:rPr lang="de-AT" dirty="0" err="1" smtClean="0"/>
              <a:t>modeling</a:t>
            </a:r>
            <a:endParaRPr lang="de-AT" dirty="0" smtClean="0"/>
          </a:p>
          <a:p>
            <a:pPr lvl="1"/>
            <a:r>
              <a:rPr lang="de-AT" dirty="0" err="1" smtClean="0"/>
              <a:t>Queries</a:t>
            </a:r>
            <a:r>
              <a:rPr lang="de-AT" dirty="0" smtClean="0"/>
              <a:t> </a:t>
            </a:r>
            <a:r>
              <a:rPr lang="de-AT" dirty="0" err="1" smtClean="0"/>
              <a:t>are</a:t>
            </a:r>
            <a:r>
              <a:rPr lang="de-AT" dirty="0" smtClean="0"/>
              <a:t> SQL-</a:t>
            </a:r>
            <a:r>
              <a:rPr lang="de-AT" dirty="0" err="1" smtClean="0"/>
              <a:t>alike</a:t>
            </a:r>
            <a:endParaRPr lang="de-AT" dirty="0" smtClean="0"/>
          </a:p>
          <a:p>
            <a:pPr lvl="1"/>
            <a:r>
              <a:rPr lang="de-AT" dirty="0" err="1" smtClean="0"/>
              <a:t>Similar</a:t>
            </a:r>
            <a:r>
              <a:rPr lang="de-AT" dirty="0" smtClean="0"/>
              <a:t> </a:t>
            </a:r>
            <a:r>
              <a:rPr lang="de-AT" dirty="0" err="1" smtClean="0"/>
              <a:t>to</a:t>
            </a:r>
            <a:r>
              <a:rPr lang="de-AT" dirty="0" smtClean="0"/>
              <a:t> </a:t>
            </a:r>
            <a:r>
              <a:rPr lang="de-AT" dirty="0" err="1" smtClean="0"/>
              <a:t>RavenDB</a:t>
            </a:r>
            <a:r>
              <a:rPr lang="de-AT" dirty="0" smtClean="0"/>
              <a:t> </a:t>
            </a:r>
            <a:r>
              <a:rPr lang="de-AT" dirty="0" err="1" smtClean="0"/>
              <a:t>or</a:t>
            </a:r>
            <a:r>
              <a:rPr lang="de-AT" dirty="0" smtClean="0"/>
              <a:t> </a:t>
            </a:r>
            <a:r>
              <a:rPr lang="de-AT" dirty="0" err="1" smtClean="0"/>
              <a:t>CouchDB</a:t>
            </a:r>
            <a:r>
              <a:rPr lang="de-AT" dirty="0" smtClean="0"/>
              <a:t/>
            </a:r>
            <a:br>
              <a:rPr lang="de-AT" dirty="0" smtClean="0"/>
            </a:br>
            <a:endParaRPr lang="de-AT" dirty="0" smtClean="0"/>
          </a:p>
          <a:p>
            <a:r>
              <a:rPr lang="de-AT" dirty="0" err="1" smtClean="0"/>
              <a:t>MongoDB</a:t>
            </a:r>
            <a:r>
              <a:rPr lang="de-AT" dirty="0" smtClean="0"/>
              <a:t> on Azure</a:t>
            </a:r>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endParaRPr lang="de-AT" dirty="0" smtClean="0"/>
          </a:p>
          <a:p>
            <a:pPr lvl="1"/>
            <a:r>
              <a:rPr lang="de-AT" dirty="0" err="1" smtClean="0"/>
              <a:t>MongoDB</a:t>
            </a:r>
            <a:r>
              <a:rPr lang="de-AT" dirty="0" smtClean="0"/>
              <a:t> in Azure VM – </a:t>
            </a:r>
            <a:r>
              <a:rPr lang="de-AT" dirty="0" err="1" smtClean="0"/>
              <a:t>full</a:t>
            </a:r>
            <a:r>
              <a:rPr lang="de-AT" dirty="0" smtClean="0"/>
              <a:t> </a:t>
            </a:r>
            <a:r>
              <a:rPr lang="de-AT" dirty="0" err="1" smtClean="0"/>
              <a:t>control</a:t>
            </a:r>
            <a:r>
              <a:rPr lang="de-AT" dirty="0" smtClean="0"/>
              <a:t>, but </a:t>
            </a:r>
            <a:r>
              <a:rPr lang="de-AT" dirty="0" err="1" smtClean="0"/>
              <a:t>maintained</a:t>
            </a:r>
            <a:r>
              <a:rPr lang="de-AT" dirty="0" smtClean="0"/>
              <a:t> </a:t>
            </a:r>
            <a:r>
              <a:rPr lang="de-AT" dirty="0" err="1" smtClean="0"/>
              <a:t>by</a:t>
            </a:r>
            <a:r>
              <a:rPr lang="de-AT" dirty="0" smtClean="0"/>
              <a:t> </a:t>
            </a:r>
            <a:r>
              <a:rPr lang="de-AT" dirty="0" err="1" smtClean="0"/>
              <a:t>yourself</a:t>
            </a:r>
            <a:endParaRPr lang="de-AT" dirty="0" smtClean="0"/>
          </a:p>
        </p:txBody>
      </p:sp>
      <p:pic>
        <p:nvPicPr>
          <p:cNvPr id="4" name="Picture 5"/>
          <p:cNvPicPr>
            <a:picLocks noChangeAspect="1"/>
          </p:cNvPicPr>
          <p:nvPr/>
        </p:nvPicPr>
        <p:blipFill>
          <a:blip r:embed="rId3"/>
          <a:stretch>
            <a:fillRect/>
          </a:stretch>
        </p:blipFill>
        <p:spPr>
          <a:xfrm>
            <a:off x="6241255" y="1211287"/>
            <a:ext cx="5875527" cy="1971352"/>
          </a:xfrm>
          <a:prstGeom prst="rect">
            <a:avLst/>
          </a:prstGeom>
          <a:ln>
            <a:noFill/>
          </a:ln>
          <a:effectLst>
            <a:outerShdw blurRad="292100" dist="139700" dir="2700000" algn="tl" rotWithShape="0">
              <a:srgbClr val="333333">
                <a:alpha val="65000"/>
              </a:srgbClr>
            </a:outerShdw>
          </a:effectLst>
        </p:spPr>
      </p:pic>
      <p:grpSp>
        <p:nvGrpSpPr>
          <p:cNvPr id="5" name="Gruppieren 4"/>
          <p:cNvGrpSpPr/>
          <p:nvPr/>
        </p:nvGrpSpPr>
        <p:grpSpPr>
          <a:xfrm>
            <a:off x="8321334" y="3588701"/>
            <a:ext cx="3458393" cy="1184876"/>
            <a:chOff x="143147" y="3884170"/>
            <a:chExt cx="3727966" cy="1253149"/>
          </a:xfrm>
        </p:grpSpPr>
        <p:sp>
          <p:nvSpPr>
            <p:cNvPr id="6" name="Rechteck 5"/>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spTree>
    <p:extLst>
      <p:ext uri="{BB962C8B-B14F-4D97-AF65-F5344CB8AC3E}">
        <p14:creationId xmlns:p14="http://schemas.microsoft.com/office/powerpoint/2010/main" val="2337865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Java Apps on Azure Cloud Services (PaaS)…</a:t>
            </a:r>
            <a:endParaRPr lang="en-US" dirty="0"/>
          </a:p>
        </p:txBody>
      </p:sp>
    </p:spTree>
    <p:extLst>
      <p:ext uri="{BB962C8B-B14F-4D97-AF65-F5344CB8AC3E}">
        <p14:creationId xmlns:p14="http://schemas.microsoft.com/office/powerpoint/2010/main" val="3723742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Windows Azure </a:t>
            </a:r>
            <a:r>
              <a:rPr lang="de-AT" dirty="0" smtClean="0"/>
              <a:t>&amp; Java</a:t>
            </a:r>
            <a:endParaRPr lang="en-US" dirty="0"/>
          </a:p>
        </p:txBody>
      </p:sp>
      <p:sp>
        <p:nvSpPr>
          <p:cNvPr id="4" name="Textplatzhalter 3"/>
          <p:cNvSpPr>
            <a:spLocks noGrp="1"/>
          </p:cNvSpPr>
          <p:nvPr>
            <p:ph type="body" sz="quarter" idx="10"/>
          </p:nvPr>
        </p:nvSpPr>
        <p:spPr>
          <a:xfrm>
            <a:off x="529666" y="1476626"/>
            <a:ext cx="11375537" cy="3853363"/>
          </a:xfrm>
        </p:spPr>
        <p:txBody>
          <a:bodyPr/>
          <a:lstStyle/>
          <a:p>
            <a:r>
              <a:rPr lang="de-AT" dirty="0" smtClean="0"/>
              <a:t>Java SDK </a:t>
            </a:r>
            <a:r>
              <a:rPr lang="de-AT" dirty="0" err="1" smtClean="0"/>
              <a:t>for</a:t>
            </a:r>
            <a:r>
              <a:rPr lang="de-AT" dirty="0" smtClean="0"/>
              <a:t> Windows Azure</a:t>
            </a:r>
          </a:p>
          <a:p>
            <a:pPr lvl="1"/>
            <a:r>
              <a:rPr lang="de-AT" dirty="0" err="1" smtClean="0"/>
              <a:t>Encapsulates</a:t>
            </a:r>
            <a:r>
              <a:rPr lang="de-AT" dirty="0" smtClean="0"/>
              <a:t> </a:t>
            </a:r>
            <a:r>
              <a:rPr lang="de-AT" dirty="0" err="1" smtClean="0"/>
              <a:t>access</a:t>
            </a:r>
            <a:r>
              <a:rPr lang="de-AT" dirty="0" smtClean="0"/>
              <a:t> </a:t>
            </a:r>
            <a:r>
              <a:rPr lang="de-AT" dirty="0" err="1" smtClean="0"/>
              <a:t>to</a:t>
            </a:r>
            <a:r>
              <a:rPr lang="de-AT" dirty="0" smtClean="0"/>
              <a:t> </a:t>
            </a:r>
            <a:r>
              <a:rPr lang="de-AT" dirty="0" err="1" smtClean="0"/>
              <a:t>application</a:t>
            </a:r>
            <a:r>
              <a:rPr lang="de-AT" dirty="0" smtClean="0"/>
              <a:t> </a:t>
            </a:r>
            <a:r>
              <a:rPr lang="de-AT" dirty="0" err="1" smtClean="0"/>
              <a:t>building</a:t>
            </a:r>
            <a:r>
              <a:rPr lang="de-AT" dirty="0" smtClean="0"/>
              <a:t> block </a:t>
            </a:r>
            <a:r>
              <a:rPr lang="de-AT" dirty="0" err="1" smtClean="0"/>
              <a:t>services</a:t>
            </a:r>
            <a:endParaRPr lang="de-AT" dirty="0" smtClean="0"/>
          </a:p>
          <a:p>
            <a:pPr lvl="1"/>
            <a:r>
              <a:rPr lang="de-AT" dirty="0" smtClean="0"/>
              <a:t>Access </a:t>
            </a:r>
            <a:r>
              <a:rPr lang="de-AT" dirty="0" err="1" smtClean="0"/>
              <a:t>to</a:t>
            </a:r>
            <a:r>
              <a:rPr lang="de-AT" dirty="0" smtClean="0"/>
              <a:t> </a:t>
            </a:r>
            <a:r>
              <a:rPr lang="de-AT" dirty="0" err="1" smtClean="0"/>
              <a:t>hosting</a:t>
            </a:r>
            <a:r>
              <a:rPr lang="de-AT" dirty="0" smtClean="0"/>
              <a:t>-environment </a:t>
            </a:r>
            <a:r>
              <a:rPr lang="de-AT" dirty="0" err="1" smtClean="0"/>
              <a:t>configuration</a:t>
            </a:r>
            <a:endParaRPr lang="de-AT" dirty="0" smtClean="0"/>
          </a:p>
          <a:p>
            <a:pPr lvl="1"/>
            <a:r>
              <a:rPr lang="de-AT" dirty="0" smtClean="0"/>
              <a:t>Open </a:t>
            </a:r>
            <a:r>
              <a:rPr lang="de-AT" dirty="0" err="1" smtClean="0"/>
              <a:t>source</a:t>
            </a:r>
            <a:r>
              <a:rPr lang="de-AT" dirty="0" smtClean="0"/>
              <a:t> – </a:t>
            </a:r>
            <a:r>
              <a:rPr lang="de-AT" dirty="0" err="1" smtClean="0"/>
              <a:t>available</a:t>
            </a:r>
            <a:r>
              <a:rPr lang="de-AT" dirty="0" smtClean="0"/>
              <a:t> on </a:t>
            </a:r>
            <a:r>
              <a:rPr lang="de-AT" dirty="0" err="1" smtClean="0"/>
              <a:t>GitHub</a:t>
            </a:r>
            <a:endParaRPr lang="de-AT" dirty="0" smtClean="0"/>
          </a:p>
          <a:p>
            <a:pPr lvl="1"/>
            <a:endParaRPr lang="de-AT" dirty="0"/>
          </a:p>
          <a:p>
            <a:r>
              <a:rPr lang="de-AT" dirty="0" err="1" smtClean="0"/>
              <a:t>Tooling</a:t>
            </a:r>
            <a:endParaRPr lang="de-AT" dirty="0" smtClean="0"/>
          </a:p>
          <a:p>
            <a:pPr lvl="1"/>
            <a:r>
              <a:rPr lang="de-AT" dirty="0" err="1" smtClean="0"/>
              <a:t>Eclipse</a:t>
            </a:r>
            <a:r>
              <a:rPr lang="de-AT" dirty="0" smtClean="0"/>
              <a:t> </a:t>
            </a:r>
            <a:r>
              <a:rPr lang="de-AT" dirty="0" err="1" smtClean="0"/>
              <a:t>Plugins</a:t>
            </a:r>
            <a:r>
              <a:rPr lang="de-AT" dirty="0" smtClean="0"/>
              <a:t> </a:t>
            </a:r>
            <a:r>
              <a:rPr lang="de-AT" dirty="0" err="1" smtClean="0"/>
              <a:t>for</a:t>
            </a:r>
            <a:r>
              <a:rPr lang="de-AT" dirty="0" smtClean="0"/>
              <a:t> Windows Azure </a:t>
            </a:r>
            <a:r>
              <a:rPr lang="de-AT" dirty="0" err="1" smtClean="0"/>
              <a:t>development</a:t>
            </a:r>
            <a:endParaRPr lang="de-AT" dirty="0" smtClean="0"/>
          </a:p>
          <a:p>
            <a:pPr lvl="1"/>
            <a:r>
              <a:rPr lang="de-AT" dirty="0" smtClean="0"/>
              <a:t>Windows Azure Emulator </a:t>
            </a:r>
            <a:r>
              <a:rPr lang="de-AT" dirty="0" err="1" smtClean="0"/>
              <a:t>for</a:t>
            </a:r>
            <a:r>
              <a:rPr lang="de-AT" dirty="0" smtClean="0"/>
              <a:t> </a:t>
            </a:r>
            <a:r>
              <a:rPr lang="de-AT" dirty="0" err="1" smtClean="0"/>
              <a:t>first</a:t>
            </a:r>
            <a:r>
              <a:rPr lang="de-AT" dirty="0" smtClean="0"/>
              <a:t> </a:t>
            </a:r>
            <a:r>
              <a:rPr lang="de-AT" dirty="0" err="1" smtClean="0"/>
              <a:t>local</a:t>
            </a:r>
            <a:r>
              <a:rPr lang="de-AT" dirty="0" smtClean="0"/>
              <a:t> </a:t>
            </a:r>
            <a:r>
              <a:rPr lang="de-AT" dirty="0" err="1" smtClean="0"/>
              <a:t>testing</a:t>
            </a:r>
            <a:r>
              <a:rPr lang="de-AT" dirty="0" smtClean="0"/>
              <a:t> &amp; </a:t>
            </a:r>
            <a:r>
              <a:rPr lang="de-AT" dirty="0" err="1" smtClean="0"/>
              <a:t>evaluation</a:t>
            </a:r>
            <a:endParaRPr lang="de-AT" dirty="0"/>
          </a:p>
        </p:txBody>
      </p:sp>
    </p:spTree>
    <p:extLst>
      <p:ext uri="{BB962C8B-B14F-4D97-AF65-F5344CB8AC3E}">
        <p14:creationId xmlns:p14="http://schemas.microsoft.com/office/powerpoint/2010/main" val="1640973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sz="4800" dirty="0" smtClean="0"/>
              <a:t>Front-end #1: </a:t>
            </a:r>
            <a:r>
              <a:rPr lang="de-AT" sz="4800" dirty="0" err="1" smtClean="0"/>
              <a:t>No</a:t>
            </a:r>
            <a:r>
              <a:rPr lang="de-AT" sz="4800" dirty="0" smtClean="0"/>
              <a:t> </a:t>
            </a:r>
            <a:r>
              <a:rPr lang="de-AT" sz="4800" dirty="0" err="1" smtClean="0"/>
              <a:t>dynamic</a:t>
            </a:r>
            <a:r>
              <a:rPr lang="de-AT" sz="4800" dirty="0" smtClean="0"/>
              <a:t> </a:t>
            </a:r>
            <a:r>
              <a:rPr lang="de-AT" sz="4800" dirty="0" err="1" smtClean="0"/>
              <a:t>content</a:t>
            </a:r>
            <a:r>
              <a:rPr lang="de-AT" sz="4800" dirty="0" smtClean="0"/>
              <a:t> </a:t>
            </a:r>
            <a:r>
              <a:rPr lang="de-AT" sz="4800" dirty="0" err="1" smtClean="0"/>
              <a:t>locally</a:t>
            </a:r>
            <a:endParaRPr lang="en-US" sz="4800" dirty="0"/>
          </a:p>
        </p:txBody>
      </p:sp>
      <p:sp>
        <p:nvSpPr>
          <p:cNvPr id="4" name="Textplatzhalter 3"/>
          <p:cNvSpPr>
            <a:spLocks noGrp="1"/>
          </p:cNvSpPr>
          <p:nvPr>
            <p:ph type="body" sz="quarter" idx="10"/>
          </p:nvPr>
        </p:nvSpPr>
        <p:spPr>
          <a:xfrm>
            <a:off x="529666" y="1476626"/>
            <a:ext cx="11375537" cy="3447098"/>
          </a:xfrm>
        </p:spPr>
        <p:txBody>
          <a:bodyPr/>
          <a:lstStyle/>
          <a:p>
            <a:r>
              <a:rPr lang="de-AT" dirty="0" smtClean="0"/>
              <a:t>Long-term </a:t>
            </a:r>
            <a:r>
              <a:rPr lang="de-AT" dirty="0" err="1" smtClean="0"/>
              <a:t>persistence</a:t>
            </a:r>
            <a:r>
              <a:rPr lang="de-AT" dirty="0" smtClean="0"/>
              <a:t> </a:t>
            </a:r>
            <a:r>
              <a:rPr lang="de-AT" dirty="0" err="1" smtClean="0"/>
              <a:t>of</a:t>
            </a:r>
            <a:r>
              <a:rPr lang="de-AT" dirty="0" smtClean="0"/>
              <a:t> </a:t>
            </a:r>
            <a:r>
              <a:rPr lang="de-AT" dirty="0" err="1" smtClean="0"/>
              <a:t>files</a:t>
            </a:r>
            <a:r>
              <a:rPr lang="de-AT" dirty="0" smtClean="0"/>
              <a:t> </a:t>
            </a:r>
            <a:r>
              <a:rPr lang="de-AT" dirty="0" smtClean="0">
                <a:sym typeface="Wingdings" panose="05000000000000000000" pitchFamily="2" charset="2"/>
              </a:rPr>
              <a:t> BLOB </a:t>
            </a:r>
            <a:r>
              <a:rPr lang="de-AT" dirty="0" err="1" smtClean="0">
                <a:sym typeface="Wingdings" panose="05000000000000000000" pitchFamily="2" charset="2"/>
              </a:rPr>
              <a:t>storage</a:t>
            </a:r>
            <a:endParaRPr lang="de-AT" dirty="0" smtClean="0"/>
          </a:p>
          <a:p>
            <a:pPr lvl="1"/>
            <a:r>
              <a:rPr lang="de-AT" dirty="0" err="1" smtClean="0"/>
              <a:t>Remember</a:t>
            </a:r>
            <a:r>
              <a:rPr lang="de-AT" dirty="0" smtClean="0"/>
              <a:t>: </a:t>
            </a:r>
            <a:r>
              <a:rPr lang="de-AT" dirty="0" err="1" smtClean="0"/>
              <a:t>compute</a:t>
            </a:r>
            <a:r>
              <a:rPr lang="de-AT" dirty="0" smtClean="0"/>
              <a:t> </a:t>
            </a:r>
            <a:r>
              <a:rPr lang="de-AT" dirty="0" err="1" smtClean="0"/>
              <a:t>instances</a:t>
            </a:r>
            <a:r>
              <a:rPr lang="de-AT" dirty="0" smtClean="0"/>
              <a:t> </a:t>
            </a:r>
            <a:r>
              <a:rPr lang="de-AT" dirty="0" err="1" smtClean="0"/>
              <a:t>are</a:t>
            </a:r>
            <a:r>
              <a:rPr lang="de-AT" dirty="0" smtClean="0"/>
              <a:t> </a:t>
            </a:r>
            <a:r>
              <a:rPr lang="de-AT" dirty="0" err="1" smtClean="0"/>
              <a:t>automatically</a:t>
            </a:r>
            <a:r>
              <a:rPr lang="de-AT" dirty="0" smtClean="0"/>
              <a:t> </a:t>
            </a:r>
            <a:r>
              <a:rPr lang="de-AT" dirty="0" err="1" smtClean="0"/>
              <a:t>managed</a:t>
            </a:r>
            <a:endParaRPr lang="de-AT" dirty="0" smtClean="0"/>
          </a:p>
          <a:p>
            <a:pPr lvl="1"/>
            <a:endParaRPr lang="de-AT" dirty="0" smtClean="0"/>
          </a:p>
          <a:p>
            <a:r>
              <a:rPr lang="de-AT" dirty="0" err="1" smtClean="0"/>
              <a:t>What</a:t>
            </a:r>
            <a:r>
              <a:rPr lang="de-AT" dirty="0" smtClean="0"/>
              <a:t> do </a:t>
            </a:r>
            <a:r>
              <a:rPr lang="de-AT" dirty="0" err="1" smtClean="0"/>
              <a:t>we</a:t>
            </a:r>
            <a:r>
              <a:rPr lang="de-AT" dirty="0" smtClean="0"/>
              <a:t> </a:t>
            </a:r>
            <a:r>
              <a:rPr lang="de-AT" dirty="0" err="1" smtClean="0"/>
              <a:t>need</a:t>
            </a:r>
            <a:r>
              <a:rPr lang="de-AT" dirty="0" smtClean="0"/>
              <a:t> </a:t>
            </a:r>
            <a:r>
              <a:rPr lang="de-AT" dirty="0" err="1" smtClean="0"/>
              <a:t>to</a:t>
            </a:r>
            <a:r>
              <a:rPr lang="de-AT" dirty="0" smtClean="0"/>
              <a:t> do?</a:t>
            </a:r>
          </a:p>
          <a:p>
            <a:pPr lvl="1"/>
            <a:r>
              <a:rPr lang="de-AT" dirty="0" smtClean="0"/>
              <a:t>Store all </a:t>
            </a:r>
            <a:r>
              <a:rPr lang="de-AT" dirty="0" err="1" smtClean="0"/>
              <a:t>files</a:t>
            </a:r>
            <a:r>
              <a:rPr lang="de-AT" dirty="0" smtClean="0"/>
              <a:t> (e.g. </a:t>
            </a:r>
            <a:r>
              <a:rPr lang="de-AT" dirty="0" err="1" smtClean="0"/>
              <a:t>images</a:t>
            </a:r>
            <a:r>
              <a:rPr lang="de-AT" dirty="0" smtClean="0"/>
              <a:t>, </a:t>
            </a:r>
            <a:r>
              <a:rPr lang="de-AT" dirty="0" err="1" smtClean="0"/>
              <a:t>excerpts</a:t>
            </a:r>
            <a:r>
              <a:rPr lang="de-AT" dirty="0" smtClean="0"/>
              <a:t> </a:t>
            </a:r>
            <a:r>
              <a:rPr lang="de-AT" dirty="0" err="1" smtClean="0"/>
              <a:t>as</a:t>
            </a:r>
            <a:r>
              <a:rPr lang="de-AT" dirty="0" smtClean="0"/>
              <a:t> PDF...) </a:t>
            </a:r>
            <a:r>
              <a:rPr lang="de-AT" dirty="0" err="1" smtClean="0"/>
              <a:t>for</a:t>
            </a:r>
            <a:r>
              <a:rPr lang="de-AT" dirty="0" smtClean="0"/>
              <a:t> </a:t>
            </a:r>
            <a:r>
              <a:rPr lang="de-AT" dirty="0" err="1" smtClean="0"/>
              <a:t>books</a:t>
            </a:r>
            <a:r>
              <a:rPr lang="de-AT" dirty="0" smtClean="0"/>
              <a:t> in Azure BLOB </a:t>
            </a:r>
            <a:r>
              <a:rPr lang="de-AT" dirty="0" err="1" smtClean="0"/>
              <a:t>storage</a:t>
            </a:r>
            <a:endParaRPr lang="de-AT" dirty="0" smtClean="0"/>
          </a:p>
          <a:p>
            <a:pPr lvl="1"/>
            <a:r>
              <a:rPr lang="de-AT" dirty="0" err="1" smtClean="0"/>
              <a:t>Use</a:t>
            </a:r>
            <a:r>
              <a:rPr lang="de-AT" dirty="0" smtClean="0"/>
              <a:t> CDN </a:t>
            </a:r>
            <a:r>
              <a:rPr lang="de-AT" dirty="0" err="1" smtClean="0"/>
              <a:t>for</a:t>
            </a:r>
            <a:r>
              <a:rPr lang="de-AT" dirty="0" smtClean="0"/>
              <a:t> </a:t>
            </a:r>
            <a:r>
              <a:rPr lang="de-AT" dirty="0" err="1" smtClean="0"/>
              <a:t>reduced</a:t>
            </a:r>
            <a:r>
              <a:rPr lang="de-AT" dirty="0" smtClean="0"/>
              <a:t> </a:t>
            </a:r>
            <a:r>
              <a:rPr lang="de-AT" dirty="0" err="1" smtClean="0"/>
              <a:t>latency</a:t>
            </a:r>
            <a:r>
              <a:rPr lang="de-AT" dirty="0" smtClean="0"/>
              <a:t> </a:t>
            </a:r>
            <a:r>
              <a:rPr lang="de-AT" dirty="0" err="1" smtClean="0"/>
              <a:t>of</a:t>
            </a:r>
            <a:r>
              <a:rPr lang="de-AT" dirty="0" smtClean="0"/>
              <a:t> </a:t>
            </a:r>
            <a:r>
              <a:rPr lang="de-AT" dirty="0" err="1" smtClean="0"/>
              <a:t>delivery</a:t>
            </a:r>
            <a:r>
              <a:rPr lang="de-AT" dirty="0" smtClean="0"/>
              <a:t> </a:t>
            </a:r>
            <a:r>
              <a:rPr lang="de-AT" dirty="0" err="1" smtClean="0"/>
              <a:t>to</a:t>
            </a:r>
            <a:r>
              <a:rPr lang="de-AT" dirty="0" smtClean="0"/>
              <a:t> end </a:t>
            </a:r>
            <a:r>
              <a:rPr lang="de-AT" dirty="0" err="1" smtClean="0"/>
              <a:t>users</a:t>
            </a:r>
            <a:endParaRPr lang="de-AT" dirty="0" smtClean="0"/>
          </a:p>
          <a:p>
            <a:pPr lvl="1"/>
            <a:r>
              <a:rPr lang="de-AT" dirty="0" err="1" smtClean="0"/>
              <a:t>Replace</a:t>
            </a:r>
            <a:r>
              <a:rPr lang="de-AT" dirty="0" smtClean="0"/>
              <a:t> URLs </a:t>
            </a:r>
            <a:r>
              <a:rPr lang="de-AT" dirty="0" err="1" smtClean="0"/>
              <a:t>to</a:t>
            </a:r>
            <a:r>
              <a:rPr lang="de-AT" dirty="0" smtClean="0"/>
              <a:t> </a:t>
            </a:r>
            <a:r>
              <a:rPr lang="de-AT" dirty="0" err="1" smtClean="0"/>
              <a:t>files</a:t>
            </a:r>
            <a:r>
              <a:rPr lang="de-AT" dirty="0" smtClean="0"/>
              <a:t> in </a:t>
            </a:r>
            <a:r>
              <a:rPr lang="de-AT" dirty="0" err="1" smtClean="0"/>
              <a:t>database</a:t>
            </a:r>
            <a:r>
              <a:rPr lang="de-AT" dirty="0" smtClean="0"/>
              <a:t> </a:t>
            </a:r>
            <a:r>
              <a:rPr lang="de-AT" dirty="0" err="1" smtClean="0"/>
              <a:t>to</a:t>
            </a:r>
            <a:r>
              <a:rPr lang="de-AT" dirty="0" smtClean="0"/>
              <a:t> CDN-content URLs</a:t>
            </a:r>
            <a:endParaRPr lang="en-US" dirty="0"/>
          </a:p>
        </p:txBody>
      </p:sp>
    </p:spTree>
    <p:extLst>
      <p:ext uri="{BB962C8B-B14F-4D97-AF65-F5344CB8AC3E}">
        <p14:creationId xmlns:p14="http://schemas.microsoft.com/office/powerpoint/2010/main" val="3193312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#2: Deal </a:t>
            </a:r>
            <a:r>
              <a:rPr lang="de-AT" dirty="0" err="1" smtClean="0"/>
              <a:t>with</a:t>
            </a:r>
            <a:r>
              <a:rPr lang="de-AT" dirty="0" smtClean="0"/>
              <a:t> Session State</a:t>
            </a:r>
            <a:endParaRPr lang="en-US" dirty="0"/>
          </a:p>
        </p:txBody>
      </p:sp>
      <p:sp>
        <p:nvSpPr>
          <p:cNvPr id="4" name="Textplatzhalter 3"/>
          <p:cNvSpPr>
            <a:spLocks noGrp="1"/>
          </p:cNvSpPr>
          <p:nvPr>
            <p:ph type="body" sz="quarter" idx="10"/>
          </p:nvPr>
        </p:nvSpPr>
        <p:spPr>
          <a:xfrm>
            <a:off x="529666" y="1476626"/>
            <a:ext cx="11375537" cy="4678204"/>
          </a:xfrm>
        </p:spPr>
        <p:txBody>
          <a:bodyPr/>
          <a:lstStyle/>
          <a:p>
            <a:r>
              <a:rPr lang="de-AT" sz="3600" dirty="0" err="1" smtClean="0"/>
              <a:t>Two</a:t>
            </a:r>
            <a:r>
              <a:rPr lang="de-AT" sz="3600" dirty="0" smtClean="0"/>
              <a:t> </a:t>
            </a:r>
            <a:r>
              <a:rPr lang="de-AT" sz="3600" dirty="0" err="1" smtClean="0"/>
              <a:t>options</a:t>
            </a:r>
            <a:r>
              <a:rPr lang="de-AT" sz="3600" dirty="0" smtClean="0"/>
              <a:t> </a:t>
            </a:r>
            <a:r>
              <a:rPr lang="de-AT" sz="3600" dirty="0" err="1" smtClean="0"/>
              <a:t>for</a:t>
            </a:r>
            <a:r>
              <a:rPr lang="de-AT" sz="3600" dirty="0" smtClean="0"/>
              <a:t> </a:t>
            </a:r>
            <a:r>
              <a:rPr lang="de-AT" sz="3600" dirty="0" err="1" smtClean="0"/>
              <a:t>session</a:t>
            </a:r>
            <a:r>
              <a:rPr lang="de-AT" sz="3600" dirty="0" smtClean="0"/>
              <a:t> </a:t>
            </a:r>
            <a:r>
              <a:rPr lang="de-AT" sz="3600" dirty="0" err="1" smtClean="0"/>
              <a:t>state</a:t>
            </a:r>
            <a:r>
              <a:rPr lang="de-AT" sz="3600" dirty="0" smtClean="0"/>
              <a:t>:</a:t>
            </a:r>
          </a:p>
          <a:p>
            <a:pPr lvl="1"/>
            <a:r>
              <a:rPr lang="de-AT" sz="2000" dirty="0" err="1" smtClean="0"/>
              <a:t>Sticky</a:t>
            </a:r>
            <a:r>
              <a:rPr lang="de-AT" sz="2000" dirty="0" smtClean="0"/>
              <a:t> </a:t>
            </a:r>
            <a:r>
              <a:rPr lang="de-AT" sz="2000" dirty="0" err="1" smtClean="0"/>
              <a:t>sessions</a:t>
            </a:r>
            <a:endParaRPr lang="de-AT" sz="2000" dirty="0"/>
          </a:p>
          <a:p>
            <a:pPr lvl="1"/>
            <a:r>
              <a:rPr lang="de-AT" sz="2000" dirty="0" err="1" smtClean="0"/>
              <a:t>Use</a:t>
            </a:r>
            <a:r>
              <a:rPr lang="de-AT" sz="2000" dirty="0" smtClean="0"/>
              <a:t> </a:t>
            </a:r>
            <a:r>
              <a:rPr lang="de-AT" sz="2000" dirty="0" err="1" smtClean="0"/>
              <a:t>distributed</a:t>
            </a:r>
            <a:r>
              <a:rPr lang="de-AT" sz="2000" dirty="0" smtClean="0"/>
              <a:t> </a:t>
            </a:r>
            <a:r>
              <a:rPr lang="de-AT" sz="2000" dirty="0" err="1" smtClean="0"/>
              <a:t>caching</a:t>
            </a:r>
            <a:r>
              <a:rPr lang="de-AT" sz="2000" dirty="0" smtClean="0"/>
              <a:t> </a:t>
            </a:r>
            <a:r>
              <a:rPr lang="de-AT" sz="2000" dirty="0" err="1" smtClean="0"/>
              <a:t>for</a:t>
            </a:r>
            <a:r>
              <a:rPr lang="de-AT" sz="2000" dirty="0" smtClean="0"/>
              <a:t> </a:t>
            </a:r>
            <a:r>
              <a:rPr lang="de-AT" sz="2000" dirty="0" err="1" smtClean="0"/>
              <a:t>better</a:t>
            </a:r>
            <a:r>
              <a:rPr lang="de-AT" sz="2000" dirty="0" smtClean="0"/>
              <a:t> </a:t>
            </a:r>
            <a:r>
              <a:rPr lang="de-AT" sz="2000" dirty="0" err="1" smtClean="0"/>
              <a:t>scalability</a:t>
            </a:r>
            <a:endParaRPr lang="de-AT" sz="2000" dirty="0" smtClean="0"/>
          </a:p>
          <a:p>
            <a:pPr lvl="1"/>
            <a:endParaRPr lang="de-AT" sz="2000" dirty="0"/>
          </a:p>
          <a:p>
            <a:r>
              <a:rPr lang="de-AT" sz="3600" dirty="0" err="1" smtClean="0"/>
              <a:t>We</a:t>
            </a:r>
            <a:r>
              <a:rPr lang="de-AT" sz="3600" dirty="0" smtClean="0"/>
              <a:t> </a:t>
            </a:r>
            <a:r>
              <a:rPr lang="de-AT" sz="3600" dirty="0" err="1" smtClean="0"/>
              <a:t>start</a:t>
            </a:r>
            <a:r>
              <a:rPr lang="de-AT" sz="3600" dirty="0" smtClean="0"/>
              <a:t> </a:t>
            </a:r>
            <a:r>
              <a:rPr lang="de-AT" sz="3600" dirty="0" err="1" smtClean="0"/>
              <a:t>with</a:t>
            </a:r>
            <a:r>
              <a:rPr lang="de-AT" sz="3600" dirty="0" smtClean="0"/>
              <a:t> </a:t>
            </a:r>
            <a:r>
              <a:rPr lang="de-AT" sz="3600" dirty="0" err="1" smtClean="0"/>
              <a:t>sticky</a:t>
            </a:r>
            <a:r>
              <a:rPr lang="de-AT" sz="3600" dirty="0" smtClean="0"/>
              <a:t> </a:t>
            </a:r>
            <a:r>
              <a:rPr lang="de-AT" sz="3600" dirty="0" err="1" smtClean="0"/>
              <a:t>sessions</a:t>
            </a:r>
            <a:r>
              <a:rPr lang="de-AT" sz="3600" dirty="0" smtClean="0"/>
              <a:t> (</a:t>
            </a:r>
            <a:r>
              <a:rPr lang="de-AT" sz="3600" dirty="0" err="1" smtClean="0"/>
              <a:t>simplicity</a:t>
            </a:r>
            <a:r>
              <a:rPr lang="de-AT" sz="3600" dirty="0" smtClean="0"/>
              <a:t>)</a:t>
            </a:r>
          </a:p>
          <a:p>
            <a:pPr lvl="1"/>
            <a:endParaRPr lang="de-AT" sz="2000" dirty="0" smtClean="0"/>
          </a:p>
          <a:p>
            <a:r>
              <a:rPr lang="de-AT" sz="3600" dirty="0" err="1" smtClean="0"/>
              <a:t>Our</a:t>
            </a:r>
            <a:r>
              <a:rPr lang="de-AT" sz="3600" dirty="0" smtClean="0"/>
              <a:t> </a:t>
            </a:r>
            <a:r>
              <a:rPr lang="de-AT" sz="3600" dirty="0" err="1" smtClean="0"/>
              <a:t>future</a:t>
            </a:r>
            <a:r>
              <a:rPr lang="de-AT" sz="3600" dirty="0" smtClean="0"/>
              <a:t> </a:t>
            </a:r>
            <a:r>
              <a:rPr lang="de-AT" sz="3600" dirty="0" err="1" smtClean="0"/>
              <a:t>road</a:t>
            </a:r>
            <a:r>
              <a:rPr lang="de-AT" sz="3600" dirty="0" smtClean="0"/>
              <a:t> </a:t>
            </a:r>
            <a:r>
              <a:rPr lang="de-AT" sz="3600" dirty="0" err="1" smtClean="0"/>
              <a:t>map</a:t>
            </a:r>
            <a:r>
              <a:rPr lang="de-AT" sz="3600" dirty="0" smtClean="0"/>
              <a:t>: </a:t>
            </a:r>
            <a:r>
              <a:rPr lang="de-AT" sz="3600" dirty="0" err="1" smtClean="0"/>
              <a:t>distributed</a:t>
            </a:r>
            <a:r>
              <a:rPr lang="de-AT" sz="3600" dirty="0" smtClean="0"/>
              <a:t> </a:t>
            </a:r>
            <a:r>
              <a:rPr lang="de-AT" sz="3600" dirty="0" err="1" smtClean="0"/>
              <a:t>caching</a:t>
            </a:r>
            <a:r>
              <a:rPr lang="de-AT" sz="3600" dirty="0" smtClean="0"/>
              <a:t> (</a:t>
            </a:r>
            <a:r>
              <a:rPr lang="de-AT" sz="2000" dirty="0" err="1" smtClean="0"/>
              <a:t>if</a:t>
            </a:r>
            <a:r>
              <a:rPr lang="de-AT" sz="2000" dirty="0" smtClean="0"/>
              <a:t> </a:t>
            </a:r>
            <a:r>
              <a:rPr lang="de-AT" sz="2000" dirty="0" err="1" smtClean="0"/>
              <a:t>possible</a:t>
            </a:r>
            <a:r>
              <a:rPr lang="de-AT" sz="3600" dirty="0" smtClean="0"/>
              <a:t>)</a:t>
            </a:r>
          </a:p>
          <a:p>
            <a:pPr lvl="1"/>
            <a:r>
              <a:rPr lang="de-AT" sz="2000" dirty="0" err="1" smtClean="0"/>
              <a:t>Configure</a:t>
            </a:r>
            <a:r>
              <a:rPr lang="de-AT" sz="2000" dirty="0" smtClean="0"/>
              <a:t> Azure </a:t>
            </a:r>
            <a:r>
              <a:rPr lang="de-AT" sz="2000" dirty="0" err="1" smtClean="0"/>
              <a:t>co-located</a:t>
            </a:r>
            <a:r>
              <a:rPr lang="de-AT" sz="2000" dirty="0" smtClean="0"/>
              <a:t> </a:t>
            </a:r>
            <a:r>
              <a:rPr lang="de-AT" sz="2000" dirty="0" err="1" smtClean="0"/>
              <a:t>caching</a:t>
            </a:r>
            <a:endParaRPr lang="de-AT" sz="2000" dirty="0"/>
          </a:p>
          <a:p>
            <a:pPr lvl="1"/>
            <a:r>
              <a:rPr lang="de-AT" sz="2000" dirty="0" smtClean="0"/>
              <a:t>Co-</a:t>
            </a:r>
            <a:r>
              <a:rPr lang="de-AT" sz="2000" dirty="0" err="1" smtClean="0"/>
              <a:t>located</a:t>
            </a:r>
            <a:r>
              <a:rPr lang="de-AT" sz="2000" dirty="0" smtClean="0"/>
              <a:t> </a:t>
            </a:r>
            <a:r>
              <a:rPr lang="de-AT" sz="2000" dirty="0" err="1" smtClean="0"/>
              <a:t>caches</a:t>
            </a:r>
            <a:r>
              <a:rPr lang="de-AT" sz="2000" dirty="0" smtClean="0"/>
              <a:t> </a:t>
            </a:r>
            <a:r>
              <a:rPr lang="de-AT" sz="2000" dirty="0" err="1" smtClean="0"/>
              <a:t>run</a:t>
            </a:r>
            <a:r>
              <a:rPr lang="de-AT" sz="2000" dirty="0" smtClean="0"/>
              <a:t> on </a:t>
            </a:r>
            <a:r>
              <a:rPr lang="de-AT" sz="2000" dirty="0" err="1" smtClean="0"/>
              <a:t>compute</a:t>
            </a:r>
            <a:r>
              <a:rPr lang="de-AT" sz="2000" dirty="0" smtClean="0"/>
              <a:t> </a:t>
            </a:r>
            <a:r>
              <a:rPr lang="de-AT" sz="2000" dirty="0" err="1" smtClean="0"/>
              <a:t>instances</a:t>
            </a:r>
            <a:r>
              <a:rPr lang="de-AT" sz="2000" dirty="0" smtClean="0"/>
              <a:t> </a:t>
            </a:r>
            <a:r>
              <a:rPr lang="de-AT" sz="2000" dirty="0" err="1" smtClean="0"/>
              <a:t>of</a:t>
            </a:r>
            <a:r>
              <a:rPr lang="de-AT" sz="2000" dirty="0" smtClean="0"/>
              <a:t> </a:t>
            </a:r>
            <a:r>
              <a:rPr lang="de-AT" sz="2000" dirty="0" err="1" smtClean="0"/>
              <a:t>your</a:t>
            </a:r>
            <a:r>
              <a:rPr lang="de-AT" sz="2000" dirty="0" smtClean="0"/>
              <a:t> </a:t>
            </a:r>
            <a:r>
              <a:rPr lang="de-AT" sz="2000" dirty="0" err="1" smtClean="0"/>
              <a:t>own</a:t>
            </a:r>
            <a:r>
              <a:rPr lang="de-AT" sz="2000" dirty="0"/>
              <a:t> </a:t>
            </a:r>
            <a:r>
              <a:rPr lang="de-AT" sz="2000" dirty="0" err="1" smtClean="0"/>
              <a:t>app</a:t>
            </a:r>
            <a:endParaRPr lang="de-AT" sz="2000" dirty="0"/>
          </a:p>
          <a:p>
            <a:pPr lvl="1"/>
            <a:r>
              <a:rPr lang="de-AT" sz="2000" dirty="0" smtClean="0"/>
              <a:t>Access </a:t>
            </a:r>
            <a:r>
              <a:rPr lang="de-AT" sz="2000" dirty="0" err="1" smtClean="0"/>
              <a:t>cache</a:t>
            </a:r>
            <a:r>
              <a:rPr lang="de-AT" sz="2000" dirty="0" smtClean="0"/>
              <a:t> </a:t>
            </a:r>
            <a:r>
              <a:rPr lang="de-AT" sz="2000" dirty="0" err="1" smtClean="0"/>
              <a:t>using</a:t>
            </a:r>
            <a:r>
              <a:rPr lang="de-AT" sz="2000" dirty="0" smtClean="0"/>
              <a:t> </a:t>
            </a:r>
            <a:r>
              <a:rPr lang="de-AT" sz="2000" dirty="0" err="1" smtClean="0"/>
              <a:t>memcached</a:t>
            </a:r>
            <a:r>
              <a:rPr lang="de-AT" sz="2000" dirty="0" smtClean="0"/>
              <a:t> in </a:t>
            </a:r>
            <a:r>
              <a:rPr lang="de-AT" sz="2000" dirty="0" err="1" smtClean="0"/>
              <a:t>your</a:t>
            </a:r>
            <a:r>
              <a:rPr lang="de-AT" sz="2000" dirty="0" smtClean="0"/>
              <a:t> </a:t>
            </a:r>
            <a:r>
              <a:rPr lang="de-AT" sz="2000" dirty="0" err="1" smtClean="0"/>
              <a:t>app</a:t>
            </a:r>
            <a:endParaRPr lang="de-AT" sz="2000" dirty="0" smtClean="0"/>
          </a:p>
          <a:p>
            <a:pPr lvl="1"/>
            <a:r>
              <a:rPr lang="de-AT" sz="2000" dirty="0" err="1" smtClean="0"/>
              <a:t>Configure</a:t>
            </a:r>
            <a:r>
              <a:rPr lang="de-AT" sz="2000" dirty="0" smtClean="0"/>
              <a:t> </a:t>
            </a:r>
            <a:r>
              <a:rPr lang="de-AT" sz="2000" dirty="0" err="1" smtClean="0"/>
              <a:t>memcached</a:t>
            </a:r>
            <a:r>
              <a:rPr lang="de-AT" sz="2000" dirty="0" smtClean="0"/>
              <a:t> </a:t>
            </a:r>
            <a:r>
              <a:rPr lang="de-AT" sz="2000" dirty="0" err="1" smtClean="0"/>
              <a:t>session</a:t>
            </a:r>
            <a:r>
              <a:rPr lang="de-AT" sz="2000" dirty="0" smtClean="0"/>
              <a:t> </a:t>
            </a:r>
            <a:r>
              <a:rPr lang="de-AT" sz="2000" dirty="0" err="1" smtClean="0"/>
              <a:t>state</a:t>
            </a:r>
            <a:r>
              <a:rPr lang="de-AT" sz="2000" dirty="0" smtClean="0"/>
              <a:t> </a:t>
            </a:r>
            <a:r>
              <a:rPr lang="de-AT" sz="2000" dirty="0" err="1" smtClean="0"/>
              <a:t>provider</a:t>
            </a:r>
            <a:r>
              <a:rPr lang="de-AT" sz="2000" dirty="0" smtClean="0"/>
              <a:t> </a:t>
            </a:r>
            <a:r>
              <a:rPr lang="de-AT" sz="2000" dirty="0" err="1" smtClean="0"/>
              <a:t>for</a:t>
            </a:r>
            <a:r>
              <a:rPr lang="de-AT" sz="2000" dirty="0" smtClean="0"/>
              <a:t> </a:t>
            </a:r>
            <a:r>
              <a:rPr lang="de-AT" sz="2000" dirty="0" err="1" smtClean="0"/>
              <a:t>Tomcat</a:t>
            </a:r>
            <a:endParaRPr lang="en-US" sz="2000" dirty="0"/>
          </a:p>
        </p:txBody>
      </p:sp>
    </p:spTree>
    <p:extLst>
      <p:ext uri="{BB962C8B-B14F-4D97-AF65-F5344CB8AC3E}">
        <p14:creationId xmlns:p14="http://schemas.microsoft.com/office/powerpoint/2010/main" val="3928372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#3: Identity Management</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err="1" smtClean="0"/>
              <a:t>Leverage</a:t>
            </a:r>
            <a:r>
              <a:rPr lang="de-AT" dirty="0" smtClean="0"/>
              <a:t> </a:t>
            </a:r>
            <a:r>
              <a:rPr lang="de-AT" dirty="0" err="1" smtClean="0"/>
              <a:t>claims-based</a:t>
            </a:r>
            <a:r>
              <a:rPr lang="de-AT" dirty="0" smtClean="0"/>
              <a:t>, </a:t>
            </a:r>
            <a:r>
              <a:rPr lang="de-AT" dirty="0" err="1" smtClean="0"/>
              <a:t>federated</a:t>
            </a:r>
            <a:r>
              <a:rPr lang="de-AT" dirty="0" smtClean="0"/>
              <a:t> </a:t>
            </a:r>
            <a:r>
              <a:rPr lang="de-AT" dirty="0" err="1" smtClean="0"/>
              <a:t>authentication</a:t>
            </a:r>
            <a:endParaRPr lang="de-AT" dirty="0" smtClean="0"/>
          </a:p>
          <a:p>
            <a:pPr lvl="1"/>
            <a:r>
              <a:rPr lang="de-AT" dirty="0" err="1" smtClean="0"/>
              <a:t>Allows</a:t>
            </a:r>
            <a:r>
              <a:rPr lang="de-AT" dirty="0" smtClean="0"/>
              <a:t> </a:t>
            </a:r>
            <a:r>
              <a:rPr lang="de-AT" dirty="0" err="1" smtClean="0"/>
              <a:t>us</a:t>
            </a:r>
            <a:r>
              <a:rPr lang="de-AT" dirty="0" smtClean="0"/>
              <a:t> </a:t>
            </a:r>
            <a:r>
              <a:rPr lang="de-AT" dirty="0" err="1" smtClean="0"/>
              <a:t>to</a:t>
            </a:r>
            <a:r>
              <a:rPr lang="de-AT" dirty="0" smtClean="0"/>
              <a:t> „</a:t>
            </a:r>
            <a:r>
              <a:rPr lang="de-AT" dirty="0" err="1" smtClean="0"/>
              <a:t>delegate</a:t>
            </a:r>
            <a:r>
              <a:rPr lang="de-AT" dirty="0" smtClean="0"/>
              <a:t>“ </a:t>
            </a:r>
            <a:r>
              <a:rPr lang="de-AT" dirty="0" err="1" smtClean="0"/>
              <a:t>authentication</a:t>
            </a:r>
            <a:r>
              <a:rPr lang="de-AT" dirty="0" smtClean="0"/>
              <a:t> </a:t>
            </a:r>
            <a:r>
              <a:rPr lang="de-AT" dirty="0" err="1" smtClean="0"/>
              <a:t>to</a:t>
            </a:r>
            <a:r>
              <a:rPr lang="de-AT" dirty="0" smtClean="0"/>
              <a:t> </a:t>
            </a:r>
            <a:r>
              <a:rPr lang="de-AT" dirty="0" err="1" smtClean="0"/>
              <a:t>proven</a:t>
            </a:r>
            <a:r>
              <a:rPr lang="de-AT" dirty="0" smtClean="0"/>
              <a:t> </a:t>
            </a:r>
            <a:r>
              <a:rPr lang="de-AT" dirty="0" err="1" smtClean="0"/>
              <a:t>identity</a:t>
            </a:r>
            <a:r>
              <a:rPr lang="de-AT" dirty="0" smtClean="0"/>
              <a:t> </a:t>
            </a:r>
            <a:r>
              <a:rPr lang="de-AT" dirty="0" err="1" smtClean="0"/>
              <a:t>providers</a:t>
            </a:r>
            <a:endParaRPr lang="de-AT" dirty="0" smtClean="0"/>
          </a:p>
          <a:p>
            <a:pPr lvl="1"/>
            <a:endParaRPr lang="de-AT" dirty="0"/>
          </a:p>
          <a:p>
            <a:r>
              <a:rPr lang="de-AT" dirty="0" err="1" smtClean="0"/>
              <a:t>For</a:t>
            </a:r>
            <a:r>
              <a:rPr lang="de-AT" dirty="0" smtClean="0"/>
              <a:t> </a:t>
            </a:r>
            <a:r>
              <a:rPr lang="de-AT" dirty="0" err="1" smtClean="0"/>
              <a:t>our</a:t>
            </a:r>
            <a:r>
              <a:rPr lang="de-AT" dirty="0" smtClean="0"/>
              <a:t> </a:t>
            </a:r>
            <a:r>
              <a:rPr lang="de-AT" dirty="0" err="1" smtClean="0"/>
              <a:t>app</a:t>
            </a:r>
            <a:r>
              <a:rPr lang="de-AT" dirty="0" smtClean="0"/>
              <a:t>: </a:t>
            </a:r>
            <a:r>
              <a:rPr lang="de-AT" dirty="0" err="1" smtClean="0"/>
              <a:t>integrate</a:t>
            </a:r>
            <a:r>
              <a:rPr lang="de-AT" dirty="0" smtClean="0"/>
              <a:t> </a:t>
            </a:r>
            <a:r>
              <a:rPr lang="de-AT" dirty="0" err="1" smtClean="0"/>
              <a:t>with</a:t>
            </a:r>
            <a:r>
              <a:rPr lang="de-AT" dirty="0" smtClean="0"/>
              <a:t> Azure ACS</a:t>
            </a:r>
          </a:p>
          <a:p>
            <a:pPr lvl="1"/>
            <a:r>
              <a:rPr lang="de-AT" dirty="0" smtClean="0"/>
              <a:t>Create an Azure Access </a:t>
            </a:r>
            <a:r>
              <a:rPr lang="de-AT" dirty="0" err="1" smtClean="0"/>
              <a:t>Control</a:t>
            </a:r>
            <a:r>
              <a:rPr lang="de-AT" dirty="0" smtClean="0"/>
              <a:t> Service </a:t>
            </a:r>
            <a:r>
              <a:rPr lang="de-AT" dirty="0" err="1" smtClean="0"/>
              <a:t>namespace</a:t>
            </a:r>
            <a:endParaRPr lang="de-AT" dirty="0" smtClean="0"/>
          </a:p>
          <a:p>
            <a:pPr lvl="1"/>
            <a:r>
              <a:rPr lang="de-AT" dirty="0" err="1"/>
              <a:t>Configure</a:t>
            </a:r>
            <a:r>
              <a:rPr lang="de-AT" dirty="0"/>
              <a:t> </a:t>
            </a:r>
            <a:r>
              <a:rPr lang="de-AT" dirty="0" smtClean="0"/>
              <a:t>a „</a:t>
            </a:r>
            <a:r>
              <a:rPr lang="de-AT" dirty="0" err="1" smtClean="0"/>
              <a:t>relying</a:t>
            </a:r>
            <a:r>
              <a:rPr lang="de-AT" dirty="0" smtClean="0"/>
              <a:t> </a:t>
            </a:r>
            <a:r>
              <a:rPr lang="de-AT" dirty="0" err="1"/>
              <a:t>party</a:t>
            </a:r>
            <a:r>
              <a:rPr lang="de-AT" dirty="0"/>
              <a:t>“ in Azure </a:t>
            </a:r>
            <a:r>
              <a:rPr lang="de-AT" dirty="0" smtClean="0"/>
              <a:t>ACS </a:t>
            </a:r>
            <a:r>
              <a:rPr lang="de-AT" dirty="0" err="1" smtClean="0"/>
              <a:t>for</a:t>
            </a:r>
            <a:r>
              <a:rPr lang="de-AT" dirty="0" smtClean="0"/>
              <a:t> </a:t>
            </a:r>
            <a:r>
              <a:rPr lang="de-AT" dirty="0" err="1" smtClean="0"/>
              <a:t>our</a:t>
            </a:r>
            <a:r>
              <a:rPr lang="de-AT" dirty="0" smtClean="0"/>
              <a:t> front-end </a:t>
            </a:r>
            <a:r>
              <a:rPr lang="de-AT" dirty="0" err="1" smtClean="0"/>
              <a:t>application</a:t>
            </a:r>
            <a:endParaRPr lang="en-US" dirty="0"/>
          </a:p>
          <a:p>
            <a:pPr lvl="1"/>
            <a:r>
              <a:rPr lang="de-AT" dirty="0" smtClean="0"/>
              <a:t>Create X.509 </a:t>
            </a:r>
            <a:r>
              <a:rPr lang="de-AT" dirty="0" err="1" smtClean="0"/>
              <a:t>certificate</a:t>
            </a:r>
            <a:r>
              <a:rPr lang="de-AT" dirty="0" smtClean="0"/>
              <a:t> </a:t>
            </a:r>
            <a:r>
              <a:rPr lang="de-AT" dirty="0" err="1" smtClean="0"/>
              <a:t>for</a:t>
            </a:r>
            <a:r>
              <a:rPr lang="de-AT" dirty="0" smtClean="0"/>
              <a:t> </a:t>
            </a:r>
            <a:r>
              <a:rPr lang="de-AT" dirty="0" err="1" smtClean="0"/>
              <a:t>token</a:t>
            </a:r>
            <a:r>
              <a:rPr lang="de-AT" dirty="0" smtClean="0"/>
              <a:t> </a:t>
            </a:r>
            <a:r>
              <a:rPr lang="de-AT" dirty="0" err="1" smtClean="0"/>
              <a:t>signatures</a:t>
            </a:r>
            <a:endParaRPr lang="de-AT" dirty="0" smtClean="0"/>
          </a:p>
          <a:p>
            <a:pPr lvl="1"/>
            <a:r>
              <a:rPr lang="de-AT" dirty="0" err="1" smtClean="0"/>
              <a:t>Configure</a:t>
            </a:r>
            <a:r>
              <a:rPr lang="de-AT" dirty="0" smtClean="0"/>
              <a:t> </a:t>
            </a:r>
            <a:r>
              <a:rPr lang="de-AT" dirty="0" err="1" smtClean="0"/>
              <a:t>servlet</a:t>
            </a:r>
            <a:r>
              <a:rPr lang="de-AT" dirty="0" smtClean="0"/>
              <a:t> </a:t>
            </a:r>
            <a:r>
              <a:rPr lang="de-AT" dirty="0" err="1" smtClean="0"/>
              <a:t>filter</a:t>
            </a:r>
            <a:r>
              <a:rPr lang="de-AT" dirty="0" smtClean="0"/>
              <a:t> </a:t>
            </a:r>
            <a:r>
              <a:rPr lang="de-AT" dirty="0" err="1" smtClean="0"/>
              <a:t>based</a:t>
            </a:r>
            <a:r>
              <a:rPr lang="de-AT" dirty="0" smtClean="0"/>
              <a:t> on Azure ACS Java </a:t>
            </a:r>
            <a:r>
              <a:rPr lang="de-AT" dirty="0" err="1" smtClean="0"/>
              <a:t>library</a:t>
            </a:r>
            <a:endParaRPr lang="de-AT" dirty="0" smtClean="0"/>
          </a:p>
          <a:p>
            <a:pPr lvl="1"/>
            <a:endParaRPr lang="de-AT" dirty="0"/>
          </a:p>
          <a:p>
            <a:r>
              <a:rPr lang="de-AT" dirty="0" smtClean="0"/>
              <a:t>Note: </a:t>
            </a:r>
            <a:r>
              <a:rPr lang="de-AT" dirty="0" err="1" smtClean="0"/>
              <a:t>AuthZ</a:t>
            </a:r>
            <a:r>
              <a:rPr lang="de-AT" dirty="0" smtClean="0"/>
              <a:t> </a:t>
            </a:r>
            <a:r>
              <a:rPr lang="de-AT" dirty="0" err="1" smtClean="0"/>
              <a:t>needs</a:t>
            </a:r>
            <a:r>
              <a:rPr lang="de-AT" dirty="0" smtClean="0"/>
              <a:t> </a:t>
            </a:r>
            <a:r>
              <a:rPr lang="de-AT" dirty="0" err="1" smtClean="0"/>
              <a:t>to</a:t>
            </a:r>
            <a:r>
              <a:rPr lang="de-AT" dirty="0" smtClean="0"/>
              <a:t> </a:t>
            </a:r>
            <a:r>
              <a:rPr lang="de-AT" dirty="0" err="1" smtClean="0"/>
              <a:t>be</a:t>
            </a:r>
            <a:r>
              <a:rPr lang="de-AT" dirty="0" smtClean="0"/>
              <a:t> </a:t>
            </a:r>
            <a:r>
              <a:rPr lang="de-AT" dirty="0" err="1" smtClean="0"/>
              <a:t>don</a:t>
            </a:r>
            <a:r>
              <a:rPr lang="de-AT" dirty="0" err="1" smtClean="0"/>
              <a:t>e</a:t>
            </a:r>
            <a:r>
              <a:rPr lang="de-AT" dirty="0" smtClean="0"/>
              <a:t> </a:t>
            </a:r>
            <a:r>
              <a:rPr lang="de-AT" dirty="0" smtClean="0"/>
              <a:t>in </a:t>
            </a:r>
            <a:r>
              <a:rPr lang="de-AT" dirty="0" err="1" smtClean="0"/>
              <a:t>our</a:t>
            </a:r>
            <a:r>
              <a:rPr lang="de-AT" dirty="0" smtClean="0"/>
              <a:t> </a:t>
            </a:r>
            <a:r>
              <a:rPr lang="de-AT" dirty="0" err="1" smtClean="0"/>
              <a:t>application</a:t>
            </a:r>
            <a:r>
              <a:rPr lang="de-AT" dirty="0" smtClean="0"/>
              <a:t>!</a:t>
            </a:r>
          </a:p>
        </p:txBody>
      </p:sp>
    </p:spTree>
    <p:extLst>
      <p:ext uri="{BB962C8B-B14F-4D97-AF65-F5344CB8AC3E}">
        <p14:creationId xmlns:p14="http://schemas.microsoft.com/office/powerpoint/2010/main" val="2785113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 „</a:t>
            </a:r>
            <a:r>
              <a:rPr lang="de-AT" dirty="0" err="1" smtClean="0"/>
              <a:t>realistic</a:t>
            </a:r>
            <a:r>
              <a:rPr lang="de-AT" dirty="0" smtClean="0"/>
              <a:t>“ Scenario;)</a:t>
            </a:r>
            <a:endParaRPr lang="en-US" dirty="0"/>
          </a:p>
        </p:txBody>
      </p:sp>
    </p:spTree>
    <p:extLst>
      <p:ext uri="{BB962C8B-B14F-4D97-AF65-F5344CB8AC3E}">
        <p14:creationId xmlns:p14="http://schemas.microsoft.com/office/powerpoint/2010/main" val="3465444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Get </a:t>
            </a:r>
            <a:r>
              <a:rPr lang="de-AT" dirty="0" err="1" smtClean="0"/>
              <a:t>to</a:t>
            </a:r>
            <a:r>
              <a:rPr lang="de-AT" dirty="0" smtClean="0"/>
              <a:t> a </a:t>
            </a:r>
            <a:r>
              <a:rPr lang="de-AT" dirty="0" err="1" smtClean="0"/>
              <a:t>deployment</a:t>
            </a:r>
            <a:r>
              <a:rPr lang="de-AT" dirty="0" smtClean="0"/>
              <a:t> on Azure…</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smtClean="0"/>
              <a:t>Add Azure </a:t>
            </a:r>
            <a:r>
              <a:rPr lang="de-AT" dirty="0" err="1" smtClean="0"/>
              <a:t>deployment</a:t>
            </a:r>
            <a:r>
              <a:rPr lang="de-AT" dirty="0" smtClean="0"/>
              <a:t> </a:t>
            </a:r>
            <a:r>
              <a:rPr lang="de-AT" dirty="0" err="1" smtClean="0"/>
              <a:t>project</a:t>
            </a:r>
            <a:endParaRPr lang="de-AT" dirty="0" smtClean="0"/>
          </a:p>
          <a:p>
            <a:pPr lvl="1"/>
            <a:r>
              <a:rPr lang="de-AT" dirty="0" err="1" smtClean="0"/>
              <a:t>Configure</a:t>
            </a:r>
            <a:r>
              <a:rPr lang="de-AT" dirty="0" smtClean="0"/>
              <a:t> </a:t>
            </a:r>
            <a:r>
              <a:rPr lang="de-AT" dirty="0" err="1" smtClean="0"/>
              <a:t>azure</a:t>
            </a:r>
            <a:r>
              <a:rPr lang="de-AT" dirty="0" smtClean="0"/>
              <a:t> </a:t>
            </a:r>
            <a:r>
              <a:rPr lang="de-AT" dirty="0" err="1" smtClean="0"/>
              <a:t>deployment</a:t>
            </a:r>
            <a:r>
              <a:rPr lang="de-AT" dirty="0" smtClean="0"/>
              <a:t> </a:t>
            </a:r>
            <a:r>
              <a:rPr lang="de-AT" dirty="0" err="1" smtClean="0"/>
              <a:t>project</a:t>
            </a:r>
            <a:r>
              <a:rPr lang="de-AT" dirty="0" smtClean="0"/>
              <a:t> (</a:t>
            </a:r>
            <a:r>
              <a:rPr lang="de-AT" dirty="0" err="1" smtClean="0"/>
              <a:t>caching</a:t>
            </a:r>
            <a:r>
              <a:rPr lang="de-AT" dirty="0" smtClean="0"/>
              <a:t>, </a:t>
            </a:r>
            <a:r>
              <a:rPr lang="de-AT" dirty="0" err="1" smtClean="0"/>
              <a:t>communication</a:t>
            </a:r>
            <a:r>
              <a:rPr lang="de-AT" dirty="0" smtClean="0"/>
              <a:t> </a:t>
            </a:r>
            <a:r>
              <a:rPr lang="de-AT" dirty="0" err="1" smtClean="0"/>
              <a:t>endpoints</a:t>
            </a:r>
            <a:r>
              <a:rPr lang="de-AT" dirty="0" smtClean="0"/>
              <a:t> etc.)</a:t>
            </a:r>
            <a:endParaRPr lang="de-AT" dirty="0"/>
          </a:p>
          <a:p>
            <a:pPr lvl="1"/>
            <a:endParaRPr lang="de-AT" dirty="0"/>
          </a:p>
          <a:p>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emulator</a:t>
            </a:r>
            <a:endParaRPr lang="de-AT" dirty="0" smtClean="0"/>
          </a:p>
          <a:p>
            <a:pPr lvl="1"/>
            <a:endParaRPr lang="de-AT" dirty="0"/>
          </a:p>
          <a:p>
            <a:r>
              <a:rPr lang="de-AT" dirty="0" err="1" smtClean="0"/>
              <a:t>Deploy</a:t>
            </a:r>
            <a:r>
              <a:rPr lang="de-AT" dirty="0" smtClean="0"/>
              <a:t> </a:t>
            </a:r>
            <a:r>
              <a:rPr lang="de-AT" dirty="0" err="1" smtClean="0"/>
              <a:t>to</a:t>
            </a:r>
            <a:r>
              <a:rPr lang="de-AT" dirty="0" smtClean="0"/>
              <a:t> Windows Azure</a:t>
            </a:r>
          </a:p>
          <a:p>
            <a:pPr lvl="1"/>
            <a:r>
              <a:rPr lang="de-AT" dirty="0"/>
              <a:t>Upload Java </a:t>
            </a:r>
            <a:r>
              <a:rPr lang="de-AT" dirty="0" err="1"/>
              <a:t>runtime</a:t>
            </a:r>
            <a:r>
              <a:rPr lang="de-AT" dirty="0"/>
              <a:t> </a:t>
            </a:r>
            <a:r>
              <a:rPr lang="de-AT" dirty="0" err="1"/>
              <a:t>version</a:t>
            </a:r>
            <a:r>
              <a:rPr lang="de-AT" dirty="0"/>
              <a:t> </a:t>
            </a:r>
            <a:r>
              <a:rPr lang="de-AT" dirty="0" err="1"/>
              <a:t>to</a:t>
            </a:r>
            <a:r>
              <a:rPr lang="de-AT" dirty="0"/>
              <a:t> </a:t>
            </a:r>
            <a:r>
              <a:rPr lang="de-AT" dirty="0" err="1"/>
              <a:t>blob</a:t>
            </a:r>
            <a:r>
              <a:rPr lang="de-AT" dirty="0"/>
              <a:t> </a:t>
            </a:r>
            <a:r>
              <a:rPr lang="de-AT" dirty="0" err="1"/>
              <a:t>storage</a:t>
            </a:r>
            <a:endParaRPr lang="en-US" dirty="0"/>
          </a:p>
          <a:p>
            <a:pPr lvl="1"/>
            <a:r>
              <a:rPr lang="de-AT" dirty="0" err="1" smtClean="0"/>
              <a:t>Configure</a:t>
            </a:r>
            <a:r>
              <a:rPr lang="de-AT" dirty="0" smtClean="0"/>
              <a:t> </a:t>
            </a:r>
            <a:r>
              <a:rPr lang="de-AT" dirty="0" err="1" smtClean="0"/>
              <a:t>app</a:t>
            </a:r>
            <a:r>
              <a:rPr lang="de-AT" dirty="0" smtClean="0"/>
              <a:t> </a:t>
            </a:r>
            <a:r>
              <a:rPr lang="de-AT" dirty="0" err="1" smtClean="0"/>
              <a:t>server</a:t>
            </a:r>
            <a:r>
              <a:rPr lang="de-AT" dirty="0" smtClean="0"/>
              <a:t> </a:t>
            </a:r>
            <a:r>
              <a:rPr lang="de-AT" dirty="0" err="1" smtClean="0"/>
              <a:t>locally</a:t>
            </a:r>
            <a:r>
              <a:rPr lang="de-AT" dirty="0" smtClean="0"/>
              <a:t> – </a:t>
            </a:r>
            <a:r>
              <a:rPr lang="de-AT" dirty="0" err="1" smtClean="0"/>
              <a:t>upload</a:t>
            </a:r>
            <a:r>
              <a:rPr lang="de-AT" dirty="0" smtClean="0"/>
              <a:t> </a:t>
            </a:r>
            <a:r>
              <a:rPr lang="de-AT" dirty="0" err="1" smtClean="0"/>
              <a:t>configuration</a:t>
            </a:r>
            <a:r>
              <a:rPr lang="de-AT" dirty="0" smtClean="0"/>
              <a:t> </a:t>
            </a:r>
            <a:r>
              <a:rPr lang="de-AT" dirty="0" err="1" smtClean="0"/>
              <a:t>to</a:t>
            </a:r>
            <a:r>
              <a:rPr lang="de-AT" dirty="0" smtClean="0"/>
              <a:t> BLOB </a:t>
            </a:r>
            <a:r>
              <a:rPr lang="de-AT" dirty="0" err="1" smtClean="0"/>
              <a:t>storage</a:t>
            </a:r>
            <a:endParaRPr lang="de-AT" dirty="0" smtClean="0"/>
          </a:p>
          <a:p>
            <a:pPr lvl="1"/>
            <a:r>
              <a:rPr lang="de-AT" dirty="0" smtClean="0"/>
              <a:t>Upload </a:t>
            </a:r>
            <a:r>
              <a:rPr lang="de-AT" dirty="0" err="1" smtClean="0"/>
              <a:t>your</a:t>
            </a:r>
            <a:r>
              <a:rPr lang="de-AT" dirty="0" smtClean="0"/>
              <a:t> Azure </a:t>
            </a:r>
            <a:r>
              <a:rPr lang="de-AT" dirty="0" err="1" smtClean="0"/>
              <a:t>deployment</a:t>
            </a:r>
            <a:r>
              <a:rPr lang="de-AT" dirty="0" smtClean="0"/>
              <a:t> </a:t>
            </a:r>
            <a:r>
              <a:rPr lang="de-AT" dirty="0" err="1" smtClean="0"/>
              <a:t>packages</a:t>
            </a:r>
            <a:r>
              <a:rPr lang="de-AT" dirty="0" smtClean="0"/>
              <a:t> </a:t>
            </a:r>
            <a:r>
              <a:rPr lang="de-AT" dirty="0" err="1" smtClean="0"/>
              <a:t>to</a:t>
            </a:r>
            <a:r>
              <a:rPr lang="de-AT" dirty="0" smtClean="0"/>
              <a:t> Azure </a:t>
            </a:r>
            <a:r>
              <a:rPr lang="de-AT" dirty="0" err="1" smtClean="0"/>
              <a:t>staging</a:t>
            </a:r>
            <a:r>
              <a:rPr lang="de-AT" dirty="0" smtClean="0"/>
              <a:t> &amp; </a:t>
            </a:r>
            <a:r>
              <a:rPr lang="de-AT" dirty="0" err="1" smtClean="0"/>
              <a:t>test</a:t>
            </a:r>
            <a:r>
              <a:rPr lang="de-AT" dirty="0" smtClean="0"/>
              <a:t> in </a:t>
            </a:r>
            <a:r>
              <a:rPr lang="de-AT" dirty="0" err="1" smtClean="0"/>
              <a:t>staging</a:t>
            </a:r>
            <a:endParaRPr lang="de-AT" dirty="0" smtClean="0"/>
          </a:p>
          <a:p>
            <a:pPr lvl="1"/>
            <a:r>
              <a:rPr lang="de-AT" dirty="0" err="1" smtClean="0"/>
              <a:t>Staging</a:t>
            </a:r>
            <a:r>
              <a:rPr lang="de-AT" dirty="0" smtClean="0"/>
              <a:t> OK </a:t>
            </a:r>
            <a:r>
              <a:rPr lang="de-AT" dirty="0" smtClean="0">
                <a:sym typeface="Wingdings" panose="05000000000000000000" pitchFamily="2" charset="2"/>
              </a:rPr>
              <a:t> VIP SWAP in Azure </a:t>
            </a:r>
            <a:r>
              <a:rPr lang="de-AT" dirty="0" err="1" smtClean="0">
                <a:sym typeface="Wingdings" panose="05000000000000000000" pitchFamily="2" charset="2"/>
              </a:rPr>
              <a:t>to</a:t>
            </a:r>
            <a:r>
              <a:rPr lang="de-AT" dirty="0" smtClean="0">
                <a:sym typeface="Wingdings" panose="05000000000000000000" pitchFamily="2" charset="2"/>
              </a:rPr>
              <a:t> </a:t>
            </a:r>
            <a:r>
              <a:rPr lang="de-AT" dirty="0" err="1" smtClean="0">
                <a:sym typeface="Wingdings" panose="05000000000000000000" pitchFamily="2" charset="2"/>
              </a:rPr>
              <a:t>production</a:t>
            </a:r>
            <a:r>
              <a:rPr lang="de-AT" dirty="0" smtClean="0">
                <a:sym typeface="Wingdings" panose="05000000000000000000" pitchFamily="2" charset="2"/>
              </a:rPr>
              <a:t> </a:t>
            </a:r>
            <a:r>
              <a:rPr lang="de-AT" dirty="0" err="1" smtClean="0">
                <a:sym typeface="Wingdings" panose="05000000000000000000" pitchFamily="2" charset="2"/>
              </a:rPr>
              <a:t>environment</a:t>
            </a:r>
            <a:endParaRPr lang="de-AT" dirty="0" smtClean="0"/>
          </a:p>
        </p:txBody>
      </p:sp>
    </p:spTree>
    <p:extLst>
      <p:ext uri="{BB962C8B-B14F-4D97-AF65-F5344CB8AC3E}">
        <p14:creationId xmlns:p14="http://schemas.microsoft.com/office/powerpoint/2010/main" val="1701148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Summary</a:t>
            </a:r>
            <a:endParaRPr lang="en-US" dirty="0"/>
          </a:p>
        </p:txBody>
      </p:sp>
    </p:spTree>
    <p:extLst>
      <p:ext uri="{BB962C8B-B14F-4D97-AF65-F5344CB8AC3E}">
        <p14:creationId xmlns:p14="http://schemas.microsoft.com/office/powerpoint/2010/main" val="238697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smtClean="0"/>
              <a:t>Summary</a:t>
            </a:r>
            <a:endParaRPr lang="de-CH" dirty="0"/>
          </a:p>
        </p:txBody>
      </p:sp>
      <p:sp>
        <p:nvSpPr>
          <p:cNvPr id="6" name="Content Placeholder 5"/>
          <p:cNvSpPr>
            <a:spLocks noGrp="1"/>
          </p:cNvSpPr>
          <p:nvPr>
            <p:ph sz="quarter" idx="10"/>
          </p:nvPr>
        </p:nvSpPr>
        <p:spPr>
          <a:xfrm>
            <a:off x="636937" y="1832825"/>
            <a:ext cx="8910649" cy="3857466"/>
          </a:xfrm>
        </p:spPr>
        <p:txBody>
          <a:bodyPr/>
          <a:lstStyle/>
          <a:p>
            <a:r>
              <a:rPr lang="en-US" dirty="0" smtClean="0"/>
              <a:t>Understanding Windows Azure</a:t>
            </a:r>
          </a:p>
          <a:p>
            <a:pPr lvl="1"/>
            <a:r>
              <a:rPr lang="de-AT" dirty="0" err="1" smtClean="0"/>
              <a:t>Overview</a:t>
            </a:r>
            <a:r>
              <a:rPr lang="de-AT" dirty="0" smtClean="0"/>
              <a:t> </a:t>
            </a:r>
            <a:r>
              <a:rPr lang="de-AT" dirty="0" err="1" smtClean="0"/>
              <a:t>of</a:t>
            </a:r>
            <a:r>
              <a:rPr lang="de-AT" dirty="0" smtClean="0"/>
              <a:t> Azure </a:t>
            </a:r>
            <a:r>
              <a:rPr lang="de-AT" dirty="0" err="1" smtClean="0"/>
              <a:t>and</a:t>
            </a:r>
            <a:r>
              <a:rPr lang="de-AT" dirty="0" smtClean="0"/>
              <a:t> </a:t>
            </a:r>
            <a:r>
              <a:rPr lang="de-AT" dirty="0" err="1" smtClean="0"/>
              <a:t>it‘s</a:t>
            </a:r>
            <a:r>
              <a:rPr lang="de-AT" dirty="0" smtClean="0"/>
              <a:t> </a:t>
            </a:r>
            <a:r>
              <a:rPr lang="de-AT" dirty="0" err="1" smtClean="0"/>
              <a:t>services</a:t>
            </a:r>
            <a:endParaRPr lang="de-AT" dirty="0" smtClean="0"/>
          </a:p>
          <a:p>
            <a:pPr lvl="1"/>
            <a:endParaRPr lang="de-AT" dirty="0" smtClean="0"/>
          </a:p>
          <a:p>
            <a:r>
              <a:rPr lang="de-AT" dirty="0" err="1" smtClean="0"/>
              <a:t>NoSQL</a:t>
            </a:r>
            <a:r>
              <a:rPr lang="de-AT" dirty="0"/>
              <a:t> </a:t>
            </a:r>
            <a:r>
              <a:rPr lang="de-AT" dirty="0" err="1" smtClean="0"/>
              <a:t>and</a:t>
            </a:r>
            <a:r>
              <a:rPr lang="de-AT" dirty="0" smtClean="0"/>
              <a:t> Windows Azure</a:t>
            </a:r>
            <a:endParaRPr lang="en-US" dirty="0" smtClean="0"/>
          </a:p>
          <a:p>
            <a:pPr lvl="2"/>
            <a:r>
              <a:rPr lang="de-AT" dirty="0" err="1" smtClean="0"/>
              <a:t>What</a:t>
            </a:r>
            <a:r>
              <a:rPr lang="de-AT" dirty="0" smtClean="0"/>
              <a:t> </a:t>
            </a:r>
            <a:r>
              <a:rPr lang="de-AT" dirty="0" err="1" smtClean="0"/>
              <a:t>are</a:t>
            </a:r>
            <a:r>
              <a:rPr lang="de-AT" dirty="0" smtClean="0"/>
              <a:t> </a:t>
            </a:r>
            <a:r>
              <a:rPr lang="de-AT" dirty="0" err="1" smtClean="0"/>
              <a:t>your</a:t>
            </a:r>
            <a:r>
              <a:rPr lang="de-AT" dirty="0" smtClean="0"/>
              <a:t> </a:t>
            </a:r>
            <a:r>
              <a:rPr lang="de-AT" dirty="0" err="1" smtClean="0"/>
              <a:t>options</a:t>
            </a:r>
            <a:r>
              <a:rPr lang="de-AT" dirty="0" smtClean="0"/>
              <a:t>? Working </a:t>
            </a:r>
            <a:r>
              <a:rPr lang="de-AT" dirty="0" err="1" smtClean="0"/>
              <a:t>with</a:t>
            </a:r>
            <a:r>
              <a:rPr lang="de-AT" dirty="0" smtClean="0"/>
              <a:t> </a:t>
            </a:r>
            <a:r>
              <a:rPr lang="de-AT" dirty="0" err="1" smtClean="0"/>
              <a:t>MongoDB</a:t>
            </a:r>
            <a:r>
              <a:rPr lang="de-AT" dirty="0" smtClean="0"/>
              <a:t> </a:t>
            </a:r>
            <a:r>
              <a:rPr lang="de-AT" dirty="0" err="1" smtClean="0"/>
              <a:t>as</a:t>
            </a:r>
            <a:r>
              <a:rPr lang="de-AT" dirty="0" smtClean="0"/>
              <a:t> an </a:t>
            </a:r>
            <a:r>
              <a:rPr lang="de-AT" dirty="0" err="1" smtClean="0"/>
              <a:t>example</a:t>
            </a:r>
            <a:r>
              <a:rPr lang="de-AT" dirty="0" smtClean="0"/>
              <a:t>!</a:t>
            </a:r>
          </a:p>
          <a:p>
            <a:pPr lvl="2"/>
            <a:endParaRPr lang="de-AT" dirty="0"/>
          </a:p>
          <a:p>
            <a:r>
              <a:rPr lang="de-AT" dirty="0" smtClean="0"/>
              <a:t>Java-</a:t>
            </a:r>
            <a:r>
              <a:rPr lang="de-AT" dirty="0" err="1" smtClean="0"/>
              <a:t>Applications</a:t>
            </a:r>
            <a:r>
              <a:rPr lang="de-AT" dirty="0" smtClean="0"/>
              <a:t> on Azure PaaS</a:t>
            </a:r>
          </a:p>
          <a:p>
            <a:pPr lvl="1"/>
            <a:r>
              <a:rPr lang="de-AT" dirty="0" err="1" smtClean="0"/>
              <a:t>Using</a:t>
            </a:r>
            <a:r>
              <a:rPr lang="de-AT" dirty="0" smtClean="0"/>
              <a:t> </a:t>
            </a:r>
            <a:r>
              <a:rPr lang="de-AT" dirty="0" err="1" smtClean="0"/>
              <a:t>Eclipse</a:t>
            </a:r>
            <a:r>
              <a:rPr lang="de-AT" dirty="0" smtClean="0"/>
              <a:t>-Tools </a:t>
            </a:r>
            <a:r>
              <a:rPr lang="de-AT" dirty="0" err="1" smtClean="0"/>
              <a:t>and</a:t>
            </a:r>
            <a:r>
              <a:rPr lang="de-AT" dirty="0" smtClean="0"/>
              <a:t> Azure SDK </a:t>
            </a:r>
            <a:r>
              <a:rPr lang="de-AT" dirty="0" err="1" smtClean="0"/>
              <a:t>for</a:t>
            </a:r>
            <a:r>
              <a:rPr lang="de-AT" dirty="0" smtClean="0"/>
              <a:t> Java </a:t>
            </a:r>
            <a:r>
              <a:rPr lang="de-AT" dirty="0" err="1" smtClean="0"/>
              <a:t>for</a:t>
            </a:r>
            <a:r>
              <a:rPr lang="de-AT" dirty="0" smtClean="0"/>
              <a:t> Azure </a:t>
            </a:r>
            <a:r>
              <a:rPr lang="de-AT" dirty="0" err="1" smtClean="0"/>
              <a:t>Platform</a:t>
            </a:r>
            <a:r>
              <a:rPr lang="de-AT" dirty="0" smtClean="0"/>
              <a:t>-</a:t>
            </a:r>
            <a:r>
              <a:rPr lang="de-AT" dirty="0" err="1" smtClean="0"/>
              <a:t>as</a:t>
            </a:r>
            <a:r>
              <a:rPr lang="de-AT" dirty="0" smtClean="0"/>
              <a:t>-a-Service</a:t>
            </a:r>
            <a:endParaRPr lang="en-US" dirty="0"/>
          </a:p>
        </p:txBody>
      </p:sp>
    </p:spTree>
    <p:extLst>
      <p:ext uri="{BB962C8B-B14F-4D97-AF65-F5344CB8AC3E}">
        <p14:creationId xmlns:p14="http://schemas.microsoft.com/office/powerpoint/2010/main" val="2554798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Links </a:t>
            </a:r>
            <a:r>
              <a:rPr lang="de-AT" dirty="0" err="1" smtClean="0"/>
              <a:t>and</a:t>
            </a:r>
            <a:r>
              <a:rPr lang="de-AT" dirty="0" smtClean="0"/>
              <a:t> Resources</a:t>
            </a:r>
            <a:endParaRPr lang="en-US" dirty="0"/>
          </a:p>
        </p:txBody>
      </p:sp>
      <p:sp>
        <p:nvSpPr>
          <p:cNvPr id="4" name="Textplatzhalter 3"/>
          <p:cNvSpPr>
            <a:spLocks noGrp="1"/>
          </p:cNvSpPr>
          <p:nvPr>
            <p:ph type="body" sz="quarter" idx="10"/>
          </p:nvPr>
        </p:nvSpPr>
        <p:spPr>
          <a:xfrm>
            <a:off x="529666" y="1476626"/>
            <a:ext cx="11375537" cy="4801314"/>
          </a:xfrm>
        </p:spPr>
        <p:txBody>
          <a:bodyPr/>
          <a:lstStyle/>
          <a:p>
            <a:r>
              <a:rPr lang="de-AT" dirty="0" smtClean="0"/>
              <a:t>Windows Azure</a:t>
            </a:r>
          </a:p>
          <a:p>
            <a:r>
              <a:rPr lang="de-AT" dirty="0" smtClean="0"/>
              <a:t>Windows Azure SDK </a:t>
            </a:r>
            <a:r>
              <a:rPr lang="de-AT" dirty="0" err="1" smtClean="0"/>
              <a:t>for</a:t>
            </a:r>
            <a:r>
              <a:rPr lang="de-AT" dirty="0" smtClean="0"/>
              <a:t> Java</a:t>
            </a:r>
          </a:p>
          <a:p>
            <a:r>
              <a:rPr lang="de-AT" dirty="0" err="1" smtClean="0"/>
              <a:t>Eclipse</a:t>
            </a:r>
            <a:r>
              <a:rPr lang="de-AT" dirty="0" smtClean="0"/>
              <a:t> Tools </a:t>
            </a:r>
            <a:r>
              <a:rPr lang="de-AT" dirty="0" err="1" smtClean="0"/>
              <a:t>for</a:t>
            </a:r>
            <a:r>
              <a:rPr lang="de-AT" dirty="0" smtClean="0"/>
              <a:t> Windows Azure</a:t>
            </a:r>
          </a:p>
          <a:p>
            <a:r>
              <a:rPr lang="de-AT" dirty="0" err="1" smtClean="0"/>
              <a:t>Memcached</a:t>
            </a:r>
            <a:r>
              <a:rPr lang="de-AT" dirty="0" smtClean="0"/>
              <a:t> </a:t>
            </a:r>
            <a:r>
              <a:rPr lang="de-AT" dirty="0" err="1" smtClean="0"/>
              <a:t>for</a:t>
            </a:r>
            <a:r>
              <a:rPr lang="de-AT" dirty="0" smtClean="0"/>
              <a:t> </a:t>
            </a:r>
            <a:r>
              <a:rPr lang="de-AT" dirty="0" err="1" smtClean="0"/>
              <a:t>Tomcat</a:t>
            </a:r>
            <a:endParaRPr lang="de-AT" dirty="0"/>
          </a:p>
          <a:p>
            <a:r>
              <a:rPr lang="de-AT" dirty="0" smtClean="0"/>
              <a:t>Spring JPA </a:t>
            </a:r>
            <a:r>
              <a:rPr lang="de-AT" dirty="0" err="1" smtClean="0"/>
              <a:t>and</a:t>
            </a:r>
            <a:r>
              <a:rPr lang="de-AT" dirty="0" smtClean="0"/>
              <a:t> </a:t>
            </a:r>
            <a:r>
              <a:rPr lang="de-AT" dirty="0" err="1" smtClean="0"/>
              <a:t>MongoDB</a:t>
            </a:r>
            <a:endParaRPr lang="de-AT" dirty="0" smtClean="0"/>
          </a:p>
          <a:p>
            <a:r>
              <a:rPr lang="de-AT" dirty="0" err="1" smtClean="0"/>
              <a:t>MongoLabs</a:t>
            </a:r>
            <a:endParaRPr lang="de-AT" dirty="0" smtClean="0"/>
          </a:p>
          <a:p>
            <a:r>
              <a:rPr lang="de-AT" dirty="0" smtClean="0"/>
              <a:t>Book Store Demo </a:t>
            </a:r>
            <a:r>
              <a:rPr lang="de-AT" dirty="0" err="1" smtClean="0"/>
              <a:t>GitHub</a:t>
            </a:r>
            <a:r>
              <a:rPr lang="de-AT" dirty="0" smtClean="0"/>
              <a:t> Repository</a:t>
            </a:r>
          </a:p>
        </p:txBody>
      </p:sp>
    </p:spTree>
    <p:extLst>
      <p:ext uri="{BB962C8B-B14F-4D97-AF65-F5344CB8AC3E}">
        <p14:creationId xmlns:p14="http://schemas.microsoft.com/office/powerpoint/2010/main" val="2913595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54457"/>
            <a:ext cx="9601159" cy="1830388"/>
          </a:xfrm>
        </p:spPr>
        <p:txBody>
          <a:bodyPr/>
          <a:lstStyle/>
          <a:p>
            <a:r>
              <a:rPr lang="en-US" dirty="0"/>
              <a:t>http://blogs.msdn.com/mszcool </a:t>
            </a:r>
          </a:p>
          <a:p>
            <a:r>
              <a:rPr lang="de-AT" dirty="0"/>
              <a:t>http://www.codefest.at/author/jm.aspx</a:t>
            </a:r>
            <a:endParaRPr lang="en-US" dirty="0"/>
          </a:p>
        </p:txBody>
      </p:sp>
      <p:sp>
        <p:nvSpPr>
          <p:cNvPr id="6" name="Title 5"/>
          <p:cNvSpPr>
            <a:spLocks noGrp="1"/>
          </p:cNvSpPr>
          <p:nvPr>
            <p:ph type="title"/>
          </p:nvPr>
        </p:nvSpPr>
        <p:spPr/>
        <p:txBody>
          <a:bodyPr/>
          <a:lstStyle/>
          <a:p>
            <a:r>
              <a:rPr lang="en-US" dirty="0" smtClean="0"/>
              <a:t>Thank You!!</a:t>
            </a:r>
            <a:endParaRPr lang="de-DE" dirty="0"/>
          </a:p>
        </p:txBody>
      </p:sp>
    </p:spTree>
    <p:extLst>
      <p:ext uri="{BB962C8B-B14F-4D97-AF65-F5344CB8AC3E}">
        <p14:creationId xmlns:p14="http://schemas.microsoft.com/office/powerpoint/2010/main" val="4221695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Appendix…</a:t>
            </a:r>
            <a:endParaRPr lang="en-US" dirty="0"/>
          </a:p>
        </p:txBody>
      </p:sp>
    </p:spTree>
    <p:extLst>
      <p:ext uri="{BB962C8B-B14F-4D97-AF65-F5344CB8AC3E}">
        <p14:creationId xmlns:p14="http://schemas.microsoft.com/office/powerpoint/2010/main" val="1849373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SQL-Options on Windows Azure</a:t>
            </a:r>
            <a:endParaRPr lang="en-US" dirty="0"/>
          </a:p>
        </p:txBody>
      </p:sp>
      <p:sp>
        <p:nvSpPr>
          <p:cNvPr id="3" name="Textplatzhalter 2"/>
          <p:cNvSpPr>
            <a:spLocks noGrp="1"/>
          </p:cNvSpPr>
          <p:nvPr>
            <p:ph type="body" sz="quarter" idx="10"/>
          </p:nvPr>
        </p:nvSpPr>
        <p:spPr>
          <a:xfrm>
            <a:off x="529666" y="1476626"/>
            <a:ext cx="11375537" cy="4542782"/>
          </a:xfrm>
        </p:spPr>
        <p:txBody>
          <a:bodyPr/>
          <a:lstStyle/>
          <a:p>
            <a:r>
              <a:rPr lang="de-AT" sz="3600" dirty="0" smtClean="0"/>
              <a:t>Windows Azure SQL Database</a:t>
            </a:r>
          </a:p>
          <a:p>
            <a:pPr lvl="1"/>
            <a:r>
              <a:rPr lang="de-AT" sz="2000" dirty="0" smtClean="0"/>
              <a:t>Database-</a:t>
            </a:r>
            <a:r>
              <a:rPr lang="de-AT" sz="2000" dirty="0" err="1" smtClean="0"/>
              <a:t>as</a:t>
            </a:r>
            <a:r>
              <a:rPr lang="de-AT" sz="2000" dirty="0" smtClean="0"/>
              <a:t>-a-Service</a:t>
            </a:r>
          </a:p>
          <a:p>
            <a:pPr lvl="1"/>
            <a:r>
              <a:rPr lang="de-AT" sz="2000" dirty="0" smtClean="0"/>
              <a:t>Request a </a:t>
            </a:r>
            <a:r>
              <a:rPr lang="de-AT" sz="2000" dirty="0" err="1" smtClean="0"/>
              <a:t>new</a:t>
            </a:r>
            <a:r>
              <a:rPr lang="de-AT" sz="2000" dirty="0" smtClean="0"/>
              <a:t> DB, get </a:t>
            </a:r>
            <a:r>
              <a:rPr lang="de-AT" sz="2000" dirty="0" err="1" smtClean="0"/>
              <a:t>the</a:t>
            </a:r>
            <a:r>
              <a:rPr lang="de-AT" sz="2000" dirty="0" smtClean="0"/>
              <a:t> </a:t>
            </a:r>
            <a:r>
              <a:rPr lang="de-AT" sz="2000" dirty="0" err="1" smtClean="0"/>
              <a:t>connection</a:t>
            </a:r>
            <a:r>
              <a:rPr lang="de-AT" sz="2000" dirty="0" smtClean="0"/>
              <a:t> </a:t>
            </a:r>
            <a:r>
              <a:rPr lang="de-AT" sz="2000" dirty="0" err="1" smtClean="0"/>
              <a:t>information</a:t>
            </a:r>
            <a:r>
              <a:rPr lang="de-AT" sz="2000" dirty="0" smtClean="0"/>
              <a:t> </a:t>
            </a:r>
            <a:r>
              <a:rPr lang="de-AT" sz="2000" dirty="0" err="1" smtClean="0"/>
              <a:t>and</a:t>
            </a:r>
            <a:r>
              <a:rPr lang="de-AT" sz="2000" dirty="0" smtClean="0"/>
              <a:t> </a:t>
            </a:r>
            <a:r>
              <a:rPr lang="de-AT" sz="2000" dirty="0" err="1" smtClean="0"/>
              <a:t>start</a:t>
            </a:r>
            <a:endParaRPr lang="de-AT" sz="2000" dirty="0" smtClean="0"/>
          </a:p>
          <a:p>
            <a:r>
              <a:rPr lang="de-AT" sz="3600" dirty="0" smtClean="0"/>
              <a:t>SQL Server in Virtual Machines</a:t>
            </a:r>
          </a:p>
          <a:p>
            <a:pPr lvl="1"/>
            <a:r>
              <a:rPr lang="de-AT" sz="2000" dirty="0" err="1" smtClean="0"/>
              <a:t>Self-hosted</a:t>
            </a:r>
            <a:r>
              <a:rPr lang="de-AT" sz="2000" dirty="0" smtClean="0"/>
              <a:t>, </a:t>
            </a:r>
            <a:r>
              <a:rPr lang="de-AT" sz="2000" dirty="0" err="1" smtClean="0"/>
              <a:t>full-featured</a:t>
            </a:r>
            <a:endParaRPr lang="de-AT" sz="2000" dirty="0" smtClean="0"/>
          </a:p>
          <a:p>
            <a:r>
              <a:rPr lang="de-AT" sz="3600" dirty="0" smtClean="0"/>
              <a:t>MySQL on Azure</a:t>
            </a:r>
          </a:p>
          <a:p>
            <a:pPr lvl="1"/>
            <a:r>
              <a:rPr lang="de-AT" sz="2000" dirty="0" err="1" smtClean="0"/>
              <a:t>Self-hosted</a:t>
            </a:r>
            <a:r>
              <a:rPr lang="de-AT" sz="2000" dirty="0" smtClean="0"/>
              <a:t> in VMs</a:t>
            </a:r>
          </a:p>
          <a:p>
            <a:pPr lvl="1"/>
            <a:r>
              <a:rPr lang="de-AT" sz="2000" dirty="0" err="1" smtClean="0"/>
              <a:t>ClearDB</a:t>
            </a:r>
            <a:r>
              <a:rPr lang="de-AT" sz="2000" dirty="0" smtClean="0"/>
              <a:t> = Database-</a:t>
            </a:r>
            <a:r>
              <a:rPr lang="de-AT" sz="2000" dirty="0" err="1" smtClean="0"/>
              <a:t>as</a:t>
            </a:r>
            <a:r>
              <a:rPr lang="de-AT" sz="2000" dirty="0" smtClean="0"/>
              <a:t>-a-Service</a:t>
            </a:r>
          </a:p>
          <a:p>
            <a:r>
              <a:rPr lang="de-AT" sz="3600" dirty="0" err="1" smtClean="0"/>
              <a:t>Others</a:t>
            </a:r>
            <a:endParaRPr lang="de-AT" sz="3600" dirty="0" smtClean="0"/>
          </a:p>
          <a:p>
            <a:pPr lvl="1"/>
            <a:r>
              <a:rPr lang="de-AT" sz="2000" dirty="0" err="1" smtClean="0"/>
              <a:t>Self-hosted</a:t>
            </a:r>
            <a:r>
              <a:rPr lang="de-AT" sz="2000" dirty="0" smtClean="0"/>
              <a:t> in VMs</a:t>
            </a:r>
            <a:endParaRPr lang="en-US" sz="2000" dirty="0"/>
          </a:p>
        </p:txBody>
      </p:sp>
      <p:grpSp>
        <p:nvGrpSpPr>
          <p:cNvPr id="4" name="Group 16"/>
          <p:cNvGrpSpPr/>
          <p:nvPr/>
        </p:nvGrpSpPr>
        <p:grpSpPr>
          <a:xfrm>
            <a:off x="9517729" y="3025449"/>
            <a:ext cx="1896288" cy="1772391"/>
            <a:chOff x="3671323" y="596839"/>
            <a:chExt cx="1896557" cy="1772642"/>
          </a:xfrm>
        </p:grpSpPr>
        <p:sp>
          <p:nvSpPr>
            <p:cNvPr id="5"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6"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8" descr="http://blog.inetu.net/wp-content/uploads/2012/09/SQL-Server-2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567" y="4808623"/>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676" y="3455866"/>
            <a:ext cx="2427932" cy="1772391"/>
          </a:xfrm>
          <a:prstGeom prst="rect">
            <a:avLst/>
          </a:prstGeom>
        </p:spPr>
      </p:pic>
    </p:spTree>
    <p:extLst>
      <p:ext uri="{BB962C8B-B14F-4D97-AF65-F5344CB8AC3E}">
        <p14:creationId xmlns:p14="http://schemas.microsoft.com/office/powerpoint/2010/main" val="2314665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NoSQL</a:t>
            </a:r>
            <a:r>
              <a:rPr lang="de-AT" dirty="0" smtClean="0"/>
              <a:t>-Options on Windows Azure</a:t>
            </a:r>
            <a:endParaRPr lang="en-US" dirty="0"/>
          </a:p>
        </p:txBody>
      </p:sp>
      <p:sp>
        <p:nvSpPr>
          <p:cNvPr id="3" name="Textplatzhalter 2"/>
          <p:cNvSpPr>
            <a:spLocks noGrp="1"/>
          </p:cNvSpPr>
          <p:nvPr>
            <p:ph type="body" sz="quarter" idx="10"/>
          </p:nvPr>
        </p:nvSpPr>
        <p:spPr>
          <a:xfrm>
            <a:off x="529666" y="1476626"/>
            <a:ext cx="11375537" cy="4124206"/>
          </a:xfrm>
        </p:spPr>
        <p:txBody>
          <a:bodyPr/>
          <a:lstStyle/>
          <a:p>
            <a:r>
              <a:rPr lang="de-AT" dirty="0" smtClean="0"/>
              <a:t>Windows Azure Table Storage</a:t>
            </a:r>
          </a:p>
          <a:p>
            <a:pPr lvl="1"/>
            <a:r>
              <a:rPr lang="de-AT" dirty="0" err="1" smtClean="0"/>
              <a:t>NoSQL</a:t>
            </a:r>
            <a:r>
              <a:rPr lang="de-AT" dirty="0" smtClean="0"/>
              <a:t> </a:t>
            </a:r>
            <a:r>
              <a:rPr lang="de-AT" dirty="0" err="1" smtClean="0"/>
              <a:t>as</a:t>
            </a:r>
            <a:r>
              <a:rPr lang="de-AT" dirty="0"/>
              <a:t> </a:t>
            </a:r>
            <a:r>
              <a:rPr lang="de-AT" dirty="0" smtClean="0"/>
              <a:t>a </a:t>
            </a:r>
            <a:r>
              <a:rPr lang="de-AT" dirty="0" err="1" smtClean="0"/>
              <a:t>service</a:t>
            </a:r>
            <a:r>
              <a:rPr lang="de-AT" dirty="0" smtClean="0"/>
              <a:t> – HTTP REST API</a:t>
            </a:r>
          </a:p>
          <a:p>
            <a:r>
              <a:rPr lang="de-AT" dirty="0" err="1" smtClean="0"/>
              <a:t>MongoDB</a:t>
            </a:r>
            <a:r>
              <a:rPr lang="de-AT" dirty="0" smtClean="0"/>
              <a:t> on Azure</a:t>
            </a:r>
          </a:p>
          <a:p>
            <a:pPr lvl="1"/>
            <a:r>
              <a:rPr lang="de-AT" dirty="0" err="1" smtClean="0"/>
              <a:t>Self-hosted</a:t>
            </a:r>
            <a:r>
              <a:rPr lang="de-AT" dirty="0" smtClean="0"/>
              <a:t> – </a:t>
            </a:r>
            <a:r>
              <a:rPr lang="de-AT" dirty="0" err="1" smtClean="0"/>
              <a:t>run</a:t>
            </a:r>
            <a:r>
              <a:rPr lang="de-AT" dirty="0" smtClean="0"/>
              <a:t> Mongo in Virtual Machines (Linux &amp; Windows)</a:t>
            </a:r>
          </a:p>
          <a:p>
            <a:pPr lvl="1"/>
            <a:r>
              <a:rPr lang="de-AT" dirty="0" err="1" smtClean="0"/>
              <a:t>Self-hosted</a:t>
            </a:r>
            <a:r>
              <a:rPr lang="de-AT" dirty="0" smtClean="0"/>
              <a:t> in </a:t>
            </a:r>
            <a:r>
              <a:rPr lang="de-AT" dirty="0" err="1" smtClean="0"/>
              <a:t>Platform</a:t>
            </a:r>
            <a:r>
              <a:rPr lang="de-AT" dirty="0" smtClean="0"/>
              <a:t>-</a:t>
            </a:r>
            <a:r>
              <a:rPr lang="de-AT" dirty="0" err="1" smtClean="0"/>
              <a:t>as</a:t>
            </a:r>
            <a:r>
              <a:rPr lang="de-AT" dirty="0" smtClean="0"/>
              <a:t>-a-Service = </a:t>
            </a:r>
            <a:r>
              <a:rPr lang="de-AT" dirty="0" err="1" smtClean="0"/>
              <a:t>automanaged</a:t>
            </a:r>
            <a:endParaRPr lang="de-AT" dirty="0" smtClean="0"/>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r>
              <a:rPr lang="de-AT" dirty="0" smtClean="0"/>
              <a:t>Cassandra, </a:t>
            </a:r>
            <a:r>
              <a:rPr lang="de-AT" dirty="0" err="1" smtClean="0"/>
              <a:t>NeoJS</a:t>
            </a:r>
            <a:r>
              <a:rPr lang="de-AT" dirty="0" smtClean="0"/>
              <a:t> </a:t>
            </a:r>
            <a:r>
              <a:rPr lang="de-AT" dirty="0" err="1" smtClean="0"/>
              <a:t>and</a:t>
            </a:r>
            <a:r>
              <a:rPr lang="de-AT" dirty="0" smtClean="0"/>
              <a:t> </a:t>
            </a:r>
            <a:r>
              <a:rPr lang="de-AT" dirty="0" err="1" smtClean="0"/>
              <a:t>others</a:t>
            </a:r>
            <a:endParaRPr lang="de-AT" dirty="0" smtClean="0"/>
          </a:p>
          <a:p>
            <a:pPr lvl="1"/>
            <a:r>
              <a:rPr lang="de-AT" dirty="0" err="1" smtClean="0"/>
              <a:t>Self-hosted</a:t>
            </a:r>
            <a:r>
              <a:rPr lang="de-AT" dirty="0" smtClean="0"/>
              <a:t> in Virtual Machines (Linux &amp; Windows)</a:t>
            </a:r>
            <a:endParaRPr lang="en-US" dirty="0"/>
          </a:p>
        </p:txBody>
      </p:sp>
      <p:grpSp>
        <p:nvGrpSpPr>
          <p:cNvPr id="4" name="Group 13"/>
          <p:cNvGrpSpPr/>
          <p:nvPr/>
        </p:nvGrpSpPr>
        <p:grpSpPr>
          <a:xfrm>
            <a:off x="10790187" y="3954457"/>
            <a:ext cx="1530531" cy="1433101"/>
            <a:chOff x="5665775" y="2466267"/>
            <a:chExt cx="1896557" cy="1772642"/>
          </a:xfrm>
        </p:grpSpPr>
        <p:sp>
          <p:nvSpPr>
            <p:cNvPr id="5"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dirty="0" smtClean="0">
                  <a:gradFill>
                    <a:gsLst>
                      <a:gs pos="0">
                        <a:srgbClr val="FFFFFF"/>
                      </a:gs>
                      <a:gs pos="100000">
                        <a:srgbClr val="FFFFFF"/>
                      </a:gs>
                    </a:gsLst>
                    <a:lin ang="5400000" scaled="0"/>
                  </a:gradFill>
                </a:rPr>
                <a:t>Azure Tables</a:t>
              </a:r>
              <a:endParaRPr lang="en-US" dirty="0">
                <a:gradFill>
                  <a:gsLst>
                    <a:gs pos="0">
                      <a:srgbClr val="FFFFFF"/>
                    </a:gs>
                    <a:gs pos="100000">
                      <a:srgbClr val="FFFFFF"/>
                    </a:gs>
                  </a:gsLst>
                  <a:lin ang="5400000" scaled="0"/>
                </a:gradFill>
              </a:endParaRPr>
            </a:p>
          </p:txBody>
        </p:sp>
        <p:pic>
          <p:nvPicPr>
            <p:cNvPr id="6"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uppieren 6"/>
          <p:cNvGrpSpPr/>
          <p:nvPr/>
        </p:nvGrpSpPr>
        <p:grpSpPr>
          <a:xfrm>
            <a:off x="9601480" y="5743573"/>
            <a:ext cx="2544003" cy="858784"/>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10" name="Picture 12" descr="https://encrypted-tbn3.gstatic.com/images?q=tbn:ANd9GcTwoTrnWescKMArM8_A5z2oszcF3ZbR30cwKkjznVNTWFhnjIW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310" y="5562369"/>
            <a:ext cx="2502890" cy="6105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pappert.de/wp-content/uploads/2012/02/cass-logo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4509" y="4447698"/>
            <a:ext cx="1294406" cy="84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300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Table Storage</a:t>
            </a:r>
            <a:endParaRPr lang="en-US" dirty="0"/>
          </a:p>
        </p:txBody>
      </p:sp>
      <p:sp>
        <p:nvSpPr>
          <p:cNvPr id="3" name="Textplatzhalter 2"/>
          <p:cNvSpPr>
            <a:spLocks noGrp="1"/>
          </p:cNvSpPr>
          <p:nvPr>
            <p:ph type="body" sz="quarter" idx="10"/>
          </p:nvPr>
        </p:nvSpPr>
        <p:spPr>
          <a:xfrm>
            <a:off x="529666" y="1476626"/>
            <a:ext cx="11375537" cy="4801314"/>
          </a:xfrm>
        </p:spPr>
        <p:txBody>
          <a:bodyPr/>
          <a:lstStyle/>
          <a:p>
            <a:r>
              <a:rPr lang="de-AT" dirty="0" err="1" smtClean="0"/>
              <a:t>Column-based</a:t>
            </a:r>
            <a:r>
              <a:rPr lang="de-AT" dirty="0" smtClean="0"/>
              <a:t> </a:t>
            </a:r>
            <a:r>
              <a:rPr lang="de-AT" dirty="0" err="1" smtClean="0"/>
              <a:t>NoSQL</a:t>
            </a:r>
            <a:endParaRPr lang="de-AT" dirty="0" smtClean="0"/>
          </a:p>
          <a:p>
            <a:pPr lvl="1"/>
            <a:r>
              <a:rPr lang="de-AT" dirty="0" err="1" smtClean="0"/>
              <a:t>Similar</a:t>
            </a:r>
            <a:r>
              <a:rPr lang="de-AT" dirty="0" smtClean="0"/>
              <a:t> </a:t>
            </a:r>
            <a:r>
              <a:rPr lang="de-AT" dirty="0" err="1" smtClean="0"/>
              <a:t>to</a:t>
            </a:r>
            <a:r>
              <a:rPr lang="de-AT" dirty="0" smtClean="0"/>
              <a:t> Google </a:t>
            </a:r>
            <a:r>
              <a:rPr lang="de-AT" dirty="0" err="1" smtClean="0"/>
              <a:t>BigTable</a:t>
            </a:r>
            <a:r>
              <a:rPr lang="de-AT" dirty="0" smtClean="0"/>
              <a:t> </a:t>
            </a:r>
            <a:r>
              <a:rPr lang="de-AT" dirty="0" err="1" smtClean="0"/>
              <a:t>or</a:t>
            </a:r>
            <a:r>
              <a:rPr lang="de-AT" dirty="0" smtClean="0"/>
              <a:t> Cassandra</a:t>
            </a:r>
            <a:endParaRPr lang="en-US" dirty="0" smtClean="0"/>
          </a:p>
          <a:p>
            <a:r>
              <a:rPr lang="en-US" dirty="0" smtClean="0"/>
              <a:t>Partitioned storage with primary key</a:t>
            </a:r>
          </a:p>
          <a:p>
            <a:pPr lvl="1"/>
            <a:r>
              <a:rPr lang="en-US" dirty="0" smtClean="0"/>
              <a:t>Triple-replicated, strong consistency</a:t>
            </a:r>
          </a:p>
          <a:p>
            <a:pPr lvl="1"/>
            <a:r>
              <a:rPr lang="en-US" dirty="0" smtClean="0"/>
              <a:t>Geo-redundant</a:t>
            </a:r>
          </a:p>
          <a:p>
            <a:r>
              <a:rPr lang="en-US" dirty="0" smtClean="0"/>
              <a:t>Massive scale!</a:t>
            </a:r>
          </a:p>
          <a:p>
            <a:pPr lvl="1"/>
            <a:r>
              <a:rPr lang="en-US" dirty="0" smtClean="0"/>
              <a:t>200TB, 20K </a:t>
            </a:r>
            <a:r>
              <a:rPr lang="en-US" dirty="0" err="1" smtClean="0"/>
              <a:t>txn</a:t>
            </a:r>
            <a:r>
              <a:rPr lang="en-US" dirty="0" smtClean="0"/>
              <a:t> / sec</a:t>
            </a:r>
          </a:p>
          <a:p>
            <a:pPr lvl="1"/>
            <a:r>
              <a:rPr lang="en-US" dirty="0" smtClean="0"/>
              <a:t>Scale linearly with multiple accounts</a:t>
            </a:r>
          </a:p>
          <a:p>
            <a:r>
              <a:rPr lang="en-US" dirty="0" smtClean="0"/>
              <a:t>SDKs: PHP, Python, Node, Java, .NET</a:t>
            </a:r>
            <a:endParaRPr lang="en-US" dirty="0"/>
          </a:p>
        </p:txBody>
      </p:sp>
      <p:grpSp>
        <p:nvGrpSpPr>
          <p:cNvPr id="7" name="Group 13"/>
          <p:cNvGrpSpPr/>
          <p:nvPr/>
        </p:nvGrpSpPr>
        <p:grpSpPr>
          <a:xfrm>
            <a:off x="9418602" y="2765750"/>
            <a:ext cx="2079165" cy="1818052"/>
            <a:chOff x="5665775" y="2466267"/>
            <a:chExt cx="1896557" cy="1772642"/>
          </a:xfrm>
        </p:grpSpPr>
        <p:sp>
          <p:nvSpPr>
            <p:cNvPr id="8"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9"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860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Startup Company &amp; Book Store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„Innovative“ </a:t>
            </a:r>
            <a:r>
              <a:rPr lang="de-AT" dirty="0" smtClean="0">
                <a:sym typeface="Wingdings" panose="05000000000000000000" pitchFamily="2" charset="2"/>
              </a:rPr>
              <a:t></a:t>
            </a:r>
            <a:r>
              <a:rPr lang="de-AT" dirty="0" smtClean="0"/>
              <a:t> start-</a:t>
            </a:r>
            <a:r>
              <a:rPr lang="de-AT" dirty="0" err="1" smtClean="0"/>
              <a:t>up</a:t>
            </a:r>
            <a:endParaRPr lang="de-AT" dirty="0" smtClean="0"/>
          </a:p>
          <a:p>
            <a:pPr lvl="1"/>
            <a:r>
              <a:rPr lang="de-AT" dirty="0" err="1" smtClean="0"/>
              <a:t>Become</a:t>
            </a:r>
            <a:r>
              <a:rPr lang="de-AT" dirty="0" smtClean="0"/>
              <a:t> </a:t>
            </a:r>
            <a:r>
              <a:rPr lang="de-AT" dirty="0" err="1" smtClean="0"/>
              <a:t>the</a:t>
            </a:r>
            <a:r>
              <a:rPr lang="de-AT" dirty="0" smtClean="0"/>
              <a:t> </a:t>
            </a:r>
            <a:r>
              <a:rPr lang="de-AT" dirty="0" err="1" smtClean="0"/>
              <a:t>next</a:t>
            </a:r>
            <a:r>
              <a:rPr lang="de-AT" dirty="0" smtClean="0"/>
              <a:t> Amazon </a:t>
            </a:r>
            <a:r>
              <a:rPr lang="de-AT" dirty="0" err="1" smtClean="0"/>
              <a:t>for</a:t>
            </a:r>
            <a:r>
              <a:rPr lang="de-AT" dirty="0" smtClean="0"/>
              <a:t> professional </a:t>
            </a:r>
            <a:r>
              <a:rPr lang="de-AT" dirty="0" err="1" smtClean="0"/>
              <a:t>books</a:t>
            </a:r>
            <a:endParaRPr lang="de-AT" dirty="0" smtClean="0"/>
          </a:p>
          <a:p>
            <a:pPr lvl="1"/>
            <a:r>
              <a:rPr lang="de-AT" dirty="0" smtClean="0"/>
              <a:t>But </a:t>
            </a:r>
            <a:r>
              <a:rPr lang="de-AT" dirty="0" err="1" smtClean="0"/>
              <a:t>we</a:t>
            </a:r>
            <a:r>
              <a:rPr lang="de-AT" dirty="0" smtClean="0"/>
              <a:t> </a:t>
            </a:r>
            <a:r>
              <a:rPr lang="de-AT" dirty="0" err="1" smtClean="0"/>
              <a:t>don‘t</a:t>
            </a:r>
            <a:r>
              <a:rPr lang="de-AT" dirty="0" smtClean="0"/>
              <a:t> </a:t>
            </a:r>
            <a:r>
              <a:rPr lang="de-AT" dirty="0" err="1" smtClean="0"/>
              <a:t>have</a:t>
            </a:r>
            <a:r>
              <a:rPr lang="de-AT" dirty="0" smtClean="0"/>
              <a:t> </a:t>
            </a:r>
            <a:r>
              <a:rPr lang="de-AT" dirty="0" err="1" smtClean="0"/>
              <a:t>lot‘s</a:t>
            </a:r>
            <a:r>
              <a:rPr lang="de-AT" dirty="0" smtClean="0"/>
              <a:t> </a:t>
            </a:r>
            <a:r>
              <a:rPr lang="de-AT" dirty="0" err="1" smtClean="0"/>
              <a:t>of</a:t>
            </a:r>
            <a:r>
              <a:rPr lang="de-AT" dirty="0" smtClean="0"/>
              <a:t> </a:t>
            </a:r>
            <a:r>
              <a:rPr lang="de-AT" dirty="0" err="1" smtClean="0"/>
              <a:t>money</a:t>
            </a:r>
            <a:endParaRPr lang="de-AT" dirty="0" smtClean="0"/>
          </a:p>
          <a:p>
            <a:pPr lvl="1"/>
            <a:endParaRPr lang="de-AT" dirty="0" smtClean="0"/>
          </a:p>
          <a:p>
            <a:r>
              <a:rPr lang="de-AT" dirty="0" err="1" smtClean="0"/>
              <a:t>Experienced</a:t>
            </a:r>
            <a:r>
              <a:rPr lang="de-AT" dirty="0" smtClean="0"/>
              <a:t> in </a:t>
            </a:r>
            <a:r>
              <a:rPr lang="de-AT" dirty="0" err="1" smtClean="0"/>
              <a:t>development</a:t>
            </a:r>
            <a:r>
              <a:rPr lang="de-AT" dirty="0" smtClean="0"/>
              <a:t> </a:t>
            </a:r>
            <a:r>
              <a:rPr lang="de-AT" dirty="0" err="1" smtClean="0"/>
              <a:t>with</a:t>
            </a:r>
            <a:r>
              <a:rPr lang="de-AT" dirty="0" smtClean="0"/>
              <a:t> Java &amp; Spring</a:t>
            </a:r>
          </a:p>
          <a:p>
            <a:pPr lvl="1"/>
            <a:r>
              <a:rPr lang="de-AT" dirty="0" err="1" smtClean="0"/>
              <a:t>Existing</a:t>
            </a:r>
            <a:r>
              <a:rPr lang="de-AT" dirty="0" smtClean="0"/>
              <a:t> on-</a:t>
            </a:r>
            <a:r>
              <a:rPr lang="de-AT" dirty="0" err="1" smtClean="0"/>
              <a:t>premise</a:t>
            </a:r>
            <a:r>
              <a:rPr lang="de-AT" dirty="0" smtClean="0"/>
              <a:t> </a:t>
            </a:r>
            <a:r>
              <a:rPr lang="de-AT" dirty="0" err="1" smtClean="0"/>
              <a:t>implementation</a:t>
            </a:r>
            <a:r>
              <a:rPr lang="de-AT" dirty="0" smtClean="0"/>
              <a:t> </a:t>
            </a:r>
            <a:r>
              <a:rPr lang="de-AT" dirty="0" err="1" smtClean="0"/>
              <a:t>started</a:t>
            </a:r>
            <a:endParaRPr lang="de-AT" dirty="0" smtClean="0"/>
          </a:p>
          <a:p>
            <a:pPr lvl="1"/>
            <a:r>
              <a:rPr lang="de-AT" dirty="0" err="1" smtClean="0"/>
              <a:t>Leveraged</a:t>
            </a:r>
            <a:r>
              <a:rPr lang="de-AT" dirty="0" smtClean="0"/>
              <a:t> </a:t>
            </a:r>
            <a:r>
              <a:rPr lang="de-AT" dirty="0" err="1" smtClean="0"/>
              <a:t>infrastructure</a:t>
            </a:r>
            <a:r>
              <a:rPr lang="de-AT" dirty="0" smtClean="0"/>
              <a:t>: Spring Framework 3.x, </a:t>
            </a:r>
            <a:r>
              <a:rPr lang="de-AT" dirty="0" err="1" smtClean="0"/>
              <a:t>MongoDB</a:t>
            </a:r>
            <a:endParaRPr lang="de-AT" dirty="0"/>
          </a:p>
          <a:p>
            <a:pPr lvl="1"/>
            <a:endParaRPr lang="de-AT" dirty="0" smtClean="0"/>
          </a:p>
          <a:p>
            <a:r>
              <a:rPr lang="de-AT" i="1" dirty="0" err="1" smtClean="0"/>
              <a:t>We</a:t>
            </a:r>
            <a:r>
              <a:rPr lang="de-AT" i="1" dirty="0" smtClean="0"/>
              <a:t> </a:t>
            </a:r>
            <a:r>
              <a:rPr lang="de-AT" i="1" dirty="0" err="1" smtClean="0"/>
              <a:t>need</a:t>
            </a:r>
            <a:r>
              <a:rPr lang="de-AT" i="1" dirty="0" smtClean="0"/>
              <a:t> </a:t>
            </a:r>
            <a:r>
              <a:rPr lang="de-AT" i="1" dirty="0" err="1" smtClean="0"/>
              <a:t>to</a:t>
            </a:r>
            <a:r>
              <a:rPr lang="de-AT" i="1" dirty="0" smtClean="0"/>
              <a:t> </a:t>
            </a:r>
            <a:r>
              <a:rPr lang="de-AT" i="1" dirty="0" err="1" smtClean="0"/>
              <a:t>be</a:t>
            </a:r>
            <a:r>
              <a:rPr lang="de-AT" i="1" dirty="0" smtClean="0"/>
              <a:t> </a:t>
            </a:r>
            <a:r>
              <a:rPr lang="de-AT" i="1" dirty="0" err="1" smtClean="0"/>
              <a:t>prepared</a:t>
            </a:r>
            <a:r>
              <a:rPr lang="de-AT" i="1" dirty="0" smtClean="0"/>
              <a:t> </a:t>
            </a:r>
            <a:r>
              <a:rPr lang="de-AT" i="1" dirty="0" err="1" smtClean="0"/>
              <a:t>for</a:t>
            </a:r>
            <a:r>
              <a:rPr lang="de-AT" i="1" dirty="0" smtClean="0"/>
              <a:t> </a:t>
            </a:r>
            <a:r>
              <a:rPr lang="de-AT" i="1" dirty="0" err="1" smtClean="0"/>
              <a:t>steady</a:t>
            </a:r>
            <a:r>
              <a:rPr lang="de-AT" i="1" dirty="0" smtClean="0"/>
              <a:t> </a:t>
            </a:r>
            <a:r>
              <a:rPr lang="de-AT" i="1" dirty="0" err="1" smtClean="0"/>
              <a:t>growth</a:t>
            </a:r>
            <a:endParaRPr lang="de-AT" i="1" dirty="0" smtClean="0"/>
          </a:p>
          <a:p>
            <a:pPr lvl="1"/>
            <a:r>
              <a:rPr lang="de-AT" i="1" dirty="0" err="1" smtClean="0"/>
              <a:t>Without</a:t>
            </a:r>
            <a:r>
              <a:rPr lang="de-AT" i="1" dirty="0" smtClean="0"/>
              <a:t> </a:t>
            </a:r>
            <a:r>
              <a:rPr lang="de-AT" i="1" dirty="0" err="1" smtClean="0"/>
              <a:t>big</a:t>
            </a:r>
            <a:r>
              <a:rPr lang="de-AT" i="1" dirty="0" smtClean="0"/>
              <a:t> </a:t>
            </a:r>
            <a:r>
              <a:rPr lang="de-AT" i="1" dirty="0" err="1" smtClean="0"/>
              <a:t>investments</a:t>
            </a:r>
            <a:r>
              <a:rPr lang="de-AT" i="1" dirty="0" smtClean="0"/>
              <a:t> </a:t>
            </a:r>
            <a:r>
              <a:rPr lang="de-AT" i="1" dirty="0" err="1" smtClean="0"/>
              <a:t>upfront</a:t>
            </a:r>
            <a:r>
              <a:rPr lang="de-AT" i="1" dirty="0" smtClean="0"/>
              <a:t>!</a:t>
            </a:r>
            <a:endParaRPr lang="en-US" i="1" dirty="0"/>
          </a:p>
        </p:txBody>
      </p:sp>
    </p:spTree>
    <p:extLst>
      <p:ext uri="{BB962C8B-B14F-4D97-AF65-F5344CB8AC3E}">
        <p14:creationId xmlns:p14="http://schemas.microsoft.com/office/powerpoint/2010/main" val="4291501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Decision</a:t>
            </a:r>
            <a:r>
              <a:rPr lang="de-AT" dirty="0" smtClean="0"/>
              <a:t> </a:t>
            </a:r>
            <a:r>
              <a:rPr lang="de-AT" dirty="0" err="1" smtClean="0"/>
              <a:t>for</a:t>
            </a:r>
            <a:r>
              <a:rPr lang="de-AT" dirty="0" smtClean="0"/>
              <a:t> Public Cloud </a:t>
            </a:r>
            <a:r>
              <a:rPr lang="de-AT" dirty="0" err="1" smtClean="0"/>
              <a:t>Platform</a:t>
            </a:r>
            <a:endParaRPr lang="en-US" dirty="0"/>
          </a:p>
        </p:txBody>
      </p:sp>
      <p:sp>
        <p:nvSpPr>
          <p:cNvPr id="3" name="Textplatzhalter 2"/>
          <p:cNvSpPr>
            <a:spLocks noGrp="1"/>
          </p:cNvSpPr>
          <p:nvPr>
            <p:ph type="body" sz="quarter" idx="10"/>
          </p:nvPr>
        </p:nvSpPr>
        <p:spPr>
          <a:xfrm>
            <a:off x="529666" y="1476626"/>
            <a:ext cx="11375537" cy="1144929"/>
          </a:xfrm>
        </p:spPr>
        <p:txBody>
          <a:bodyPr/>
          <a:lstStyle/>
          <a:p>
            <a:r>
              <a:rPr lang="de-AT" dirty="0" smtClean="0"/>
              <a:t>Cloud </a:t>
            </a:r>
            <a:r>
              <a:rPr lang="de-AT" dirty="0" err="1" smtClean="0"/>
              <a:t>computing</a:t>
            </a:r>
            <a:r>
              <a:rPr lang="de-AT" dirty="0" smtClean="0"/>
              <a:t> </a:t>
            </a:r>
            <a:r>
              <a:rPr lang="de-AT" dirty="0" err="1" smtClean="0"/>
              <a:t>pattern</a:t>
            </a:r>
            <a:r>
              <a:rPr lang="de-AT" dirty="0" smtClean="0"/>
              <a:t> </a:t>
            </a:r>
            <a:r>
              <a:rPr lang="de-AT" dirty="0" err="1" smtClean="0"/>
              <a:t>graphics</a:t>
            </a:r>
            <a:endParaRPr lang="de-AT" dirty="0" smtClean="0"/>
          </a:p>
          <a:p>
            <a:pPr lvl="1"/>
            <a:r>
              <a:rPr lang="de-AT" dirty="0" smtClean="0"/>
              <a:t>Focus on </a:t>
            </a:r>
            <a:r>
              <a:rPr lang="de-AT" dirty="0" err="1" smtClean="0"/>
              <a:t>growing</a:t>
            </a:r>
            <a:r>
              <a:rPr lang="de-AT" dirty="0" smtClean="0"/>
              <a:t> fast</a:t>
            </a:r>
            <a:endParaRPr lang="en-US" dirty="0"/>
          </a:p>
        </p:txBody>
      </p:sp>
    </p:spTree>
    <p:extLst>
      <p:ext uri="{BB962C8B-B14F-4D97-AF65-F5344CB8AC3E}">
        <p14:creationId xmlns:p14="http://schemas.microsoft.com/office/powerpoint/2010/main" val="3136222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Platform</a:t>
            </a:r>
            <a:r>
              <a:rPr lang="de-AT" dirty="0" smtClean="0"/>
              <a:t>-</a:t>
            </a:r>
            <a:r>
              <a:rPr lang="de-AT" dirty="0" err="1" smtClean="0"/>
              <a:t>as</a:t>
            </a:r>
            <a:r>
              <a:rPr lang="de-AT" dirty="0" smtClean="0"/>
              <a:t>-a-Service…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„Time-2-market“ </a:t>
            </a:r>
            <a:r>
              <a:rPr lang="de-AT" dirty="0" err="1" smtClean="0"/>
              <a:t>is</a:t>
            </a:r>
            <a:r>
              <a:rPr lang="de-AT" dirty="0" smtClean="0"/>
              <a:t> </a:t>
            </a:r>
            <a:r>
              <a:rPr lang="de-AT" dirty="0" err="1" smtClean="0"/>
              <a:t>key</a:t>
            </a:r>
            <a:r>
              <a:rPr lang="de-AT" dirty="0" smtClean="0"/>
              <a:t> </a:t>
            </a:r>
            <a:r>
              <a:rPr lang="de-AT" dirty="0" err="1" smtClean="0"/>
              <a:t>for</a:t>
            </a:r>
            <a:r>
              <a:rPr lang="de-AT" dirty="0" smtClean="0"/>
              <a:t> </a:t>
            </a:r>
            <a:r>
              <a:rPr lang="de-AT" dirty="0" err="1" smtClean="0"/>
              <a:t>us</a:t>
            </a:r>
            <a:endParaRPr lang="de-AT" dirty="0" smtClean="0"/>
          </a:p>
          <a:p>
            <a:pPr lvl="1"/>
            <a:r>
              <a:rPr lang="de-AT" dirty="0" err="1" smtClean="0"/>
              <a:t>DevOps</a:t>
            </a:r>
            <a:r>
              <a:rPr lang="de-AT" dirty="0" smtClean="0"/>
              <a:t> </a:t>
            </a:r>
            <a:r>
              <a:rPr lang="de-AT" dirty="0" err="1" smtClean="0"/>
              <a:t>principles</a:t>
            </a:r>
            <a:r>
              <a:rPr lang="de-AT" dirty="0" smtClean="0"/>
              <a:t> </a:t>
            </a:r>
            <a:r>
              <a:rPr lang="de-AT" dirty="0" err="1" smtClean="0"/>
              <a:t>are</a:t>
            </a:r>
            <a:r>
              <a:rPr lang="de-AT" dirty="0" smtClean="0"/>
              <a:t> </a:t>
            </a:r>
            <a:r>
              <a:rPr lang="de-AT" dirty="0" err="1" smtClean="0"/>
              <a:t>success</a:t>
            </a:r>
            <a:r>
              <a:rPr lang="de-AT" dirty="0" smtClean="0"/>
              <a:t> </a:t>
            </a:r>
            <a:r>
              <a:rPr lang="de-AT" dirty="0" err="1" smtClean="0"/>
              <a:t>enabler</a:t>
            </a:r>
            <a:r>
              <a:rPr lang="de-AT" dirty="0" smtClean="0"/>
              <a:t>!</a:t>
            </a:r>
          </a:p>
          <a:p>
            <a:pPr lvl="1"/>
            <a:endParaRPr lang="de-AT" dirty="0"/>
          </a:p>
          <a:p>
            <a:r>
              <a:rPr lang="de-AT" dirty="0" err="1" smtClean="0"/>
              <a:t>We</a:t>
            </a:r>
            <a:r>
              <a:rPr lang="de-AT" dirty="0" smtClean="0"/>
              <a:t> </a:t>
            </a:r>
            <a:r>
              <a:rPr lang="de-AT" dirty="0" err="1" smtClean="0"/>
              <a:t>can‘t</a:t>
            </a:r>
            <a:r>
              <a:rPr lang="de-AT" dirty="0" smtClean="0"/>
              <a:t> </a:t>
            </a:r>
            <a:r>
              <a:rPr lang="de-AT" dirty="0" err="1" smtClean="0"/>
              <a:t>afford</a:t>
            </a:r>
            <a:r>
              <a:rPr lang="de-AT" dirty="0" smtClean="0"/>
              <a:t> </a:t>
            </a:r>
            <a:r>
              <a:rPr lang="de-AT" dirty="0" err="1" smtClean="0"/>
              <a:t>to</a:t>
            </a:r>
            <a:r>
              <a:rPr lang="de-AT" dirty="0" smtClean="0"/>
              <a:t> manage „</a:t>
            </a:r>
            <a:r>
              <a:rPr lang="de-AT" dirty="0" err="1" smtClean="0"/>
              <a:t>machines</a:t>
            </a:r>
            <a:r>
              <a:rPr lang="de-AT" dirty="0" smtClean="0"/>
              <a:t>“</a:t>
            </a:r>
          </a:p>
          <a:p>
            <a:pPr lvl="1"/>
            <a:r>
              <a:rPr lang="de-AT" dirty="0" smtClean="0"/>
              <a:t>Managing </a:t>
            </a:r>
            <a:r>
              <a:rPr lang="de-AT" dirty="0" err="1" smtClean="0"/>
              <a:t>virtual</a:t>
            </a:r>
            <a:r>
              <a:rPr lang="de-AT" dirty="0" smtClean="0"/>
              <a:t> </a:t>
            </a:r>
            <a:r>
              <a:rPr lang="de-AT" dirty="0" err="1" smtClean="0"/>
              <a:t>machines</a:t>
            </a:r>
            <a:r>
              <a:rPr lang="de-AT" dirty="0" smtClean="0"/>
              <a:t> </a:t>
            </a:r>
            <a:r>
              <a:rPr lang="de-AT" dirty="0" err="1" smtClean="0"/>
              <a:t>and</a:t>
            </a:r>
            <a:r>
              <a:rPr lang="de-AT" dirty="0" smtClean="0"/>
              <a:t> OS </a:t>
            </a:r>
            <a:r>
              <a:rPr lang="de-AT" dirty="0" err="1" smtClean="0"/>
              <a:t>means</a:t>
            </a:r>
            <a:r>
              <a:rPr lang="de-AT" dirty="0" smtClean="0"/>
              <a:t> lots </a:t>
            </a:r>
            <a:r>
              <a:rPr lang="de-AT" dirty="0" err="1" smtClean="0"/>
              <a:t>of</a:t>
            </a:r>
            <a:r>
              <a:rPr lang="de-AT" dirty="0" smtClean="0"/>
              <a:t> </a:t>
            </a:r>
            <a:r>
              <a:rPr lang="de-AT" dirty="0" err="1" smtClean="0"/>
              <a:t>effort</a:t>
            </a:r>
            <a:r>
              <a:rPr lang="de-AT" dirty="0" smtClean="0"/>
              <a:t> &amp; time</a:t>
            </a:r>
          </a:p>
          <a:p>
            <a:pPr lvl="1"/>
            <a:endParaRPr lang="de-AT" dirty="0" smtClean="0"/>
          </a:p>
          <a:p>
            <a:r>
              <a:rPr lang="de-AT" dirty="0" smtClean="0"/>
              <a:t>Focus must </a:t>
            </a:r>
            <a:r>
              <a:rPr lang="de-AT" dirty="0" err="1" smtClean="0"/>
              <a:t>be</a:t>
            </a:r>
            <a:r>
              <a:rPr lang="de-AT" dirty="0" smtClean="0"/>
              <a:t> on </a:t>
            </a:r>
            <a:r>
              <a:rPr lang="de-AT" dirty="0" err="1" smtClean="0"/>
              <a:t>application</a:t>
            </a:r>
            <a:endParaRPr lang="de-AT" dirty="0" smtClean="0"/>
          </a:p>
          <a:p>
            <a:pPr lvl="1"/>
            <a:r>
              <a:rPr lang="de-AT" dirty="0" err="1" smtClean="0"/>
              <a:t>Leverage</a:t>
            </a:r>
            <a:r>
              <a:rPr lang="de-AT" dirty="0" smtClean="0"/>
              <a:t> </a:t>
            </a:r>
            <a:r>
              <a:rPr lang="de-AT" dirty="0" err="1" smtClean="0"/>
              <a:t>application</a:t>
            </a:r>
            <a:r>
              <a:rPr lang="de-AT" dirty="0" smtClean="0"/>
              <a:t> </a:t>
            </a:r>
            <a:r>
              <a:rPr lang="de-AT" dirty="0" err="1" smtClean="0"/>
              <a:t>building</a:t>
            </a:r>
            <a:r>
              <a:rPr lang="de-AT" dirty="0" smtClean="0"/>
              <a:t> </a:t>
            </a:r>
            <a:r>
              <a:rPr lang="de-AT" dirty="0" err="1" smtClean="0"/>
              <a:t>blocks</a:t>
            </a:r>
            <a:endParaRPr lang="de-AT" dirty="0" smtClean="0"/>
          </a:p>
          <a:p>
            <a:pPr lvl="1"/>
            <a:r>
              <a:rPr lang="de-AT" dirty="0" err="1" smtClean="0"/>
              <a:t>Continous</a:t>
            </a:r>
            <a:r>
              <a:rPr lang="de-AT" dirty="0" smtClean="0"/>
              <a:t> </a:t>
            </a:r>
            <a:r>
              <a:rPr lang="de-AT" dirty="0" err="1" smtClean="0"/>
              <a:t>shipment</a:t>
            </a:r>
            <a:r>
              <a:rPr lang="de-AT" dirty="0" smtClean="0"/>
              <a:t> </a:t>
            </a:r>
            <a:r>
              <a:rPr lang="de-AT" dirty="0" err="1" smtClean="0"/>
              <a:t>of</a:t>
            </a:r>
            <a:r>
              <a:rPr lang="de-AT" dirty="0" smtClean="0"/>
              <a:t> </a:t>
            </a:r>
            <a:r>
              <a:rPr lang="de-AT" dirty="0" err="1" smtClean="0"/>
              <a:t>functionality</a:t>
            </a:r>
            <a:endParaRPr lang="de-AT" dirty="0" smtClean="0"/>
          </a:p>
          <a:p>
            <a:pPr lvl="1"/>
            <a:r>
              <a:rPr lang="de-AT" dirty="0" smtClean="0"/>
              <a:t>Cloud </a:t>
            </a:r>
            <a:r>
              <a:rPr lang="de-AT" dirty="0" err="1" smtClean="0"/>
              <a:t>platform</a:t>
            </a:r>
            <a:r>
              <a:rPr lang="de-AT" dirty="0" smtClean="0"/>
              <a:t> will </a:t>
            </a:r>
            <a:r>
              <a:rPr lang="de-AT" dirty="0" err="1" smtClean="0"/>
              <a:t>need</a:t>
            </a:r>
            <a:r>
              <a:rPr lang="de-AT" dirty="0" smtClean="0"/>
              <a:t> </a:t>
            </a:r>
            <a:r>
              <a:rPr lang="de-AT" dirty="0" err="1" smtClean="0"/>
              <a:t>to</a:t>
            </a:r>
            <a:r>
              <a:rPr lang="de-AT" dirty="0" smtClean="0"/>
              <a:t> manage Virtual Machines </a:t>
            </a:r>
            <a:r>
              <a:rPr lang="de-AT" dirty="0" err="1" smtClean="0"/>
              <a:t>and</a:t>
            </a:r>
            <a:r>
              <a:rPr lang="de-AT" dirty="0" smtClean="0"/>
              <a:t> OS </a:t>
            </a:r>
            <a:r>
              <a:rPr lang="de-AT" dirty="0" err="1" smtClean="0"/>
              <a:t>for</a:t>
            </a:r>
            <a:r>
              <a:rPr lang="de-AT" dirty="0" smtClean="0"/>
              <a:t> </a:t>
            </a:r>
            <a:r>
              <a:rPr lang="de-AT" dirty="0" err="1" smtClean="0"/>
              <a:t>us</a:t>
            </a:r>
            <a:r>
              <a:rPr lang="de-AT" dirty="0" smtClean="0"/>
              <a:t>!!</a:t>
            </a:r>
            <a:endParaRPr lang="en-US" dirty="0" smtClean="0"/>
          </a:p>
        </p:txBody>
      </p:sp>
    </p:spTree>
    <p:extLst>
      <p:ext uri="{BB962C8B-B14F-4D97-AF65-F5344CB8AC3E}">
        <p14:creationId xmlns:p14="http://schemas.microsoft.com/office/powerpoint/2010/main" val="180365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Building</a:t>
            </a:r>
            <a:r>
              <a:rPr lang="de-AT" dirty="0" smtClean="0"/>
              <a:t> on top </a:t>
            </a:r>
            <a:r>
              <a:rPr lang="de-AT" dirty="0" err="1" smtClean="0"/>
              <a:t>of</a:t>
            </a:r>
            <a:r>
              <a:rPr lang="de-AT" dirty="0" smtClean="0"/>
              <a:t> Windows Azure…</a:t>
            </a:r>
            <a:endParaRPr lang="en-US" dirty="0"/>
          </a:p>
        </p:txBody>
      </p:sp>
    </p:spTree>
    <p:extLst>
      <p:ext uri="{BB962C8B-B14F-4D97-AF65-F5344CB8AC3E}">
        <p14:creationId xmlns:p14="http://schemas.microsoft.com/office/powerpoint/2010/main" val="2269178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Azure – PaaS </a:t>
            </a:r>
            <a:r>
              <a:rPr lang="de-AT" dirty="0" err="1" smtClean="0"/>
              <a:t>and</a:t>
            </a:r>
            <a:r>
              <a:rPr lang="de-AT" dirty="0" smtClean="0"/>
              <a:t> Open!!</a:t>
            </a:r>
            <a:endParaRPr lang="de-AT" dirty="0"/>
          </a:p>
        </p:txBody>
      </p:sp>
      <p:sp>
        <p:nvSpPr>
          <p:cNvPr id="3" name="Text Placeholder 2"/>
          <p:cNvSpPr>
            <a:spLocks noGrp="1"/>
          </p:cNvSpPr>
          <p:nvPr>
            <p:ph type="body" sz="quarter" idx="10"/>
          </p:nvPr>
        </p:nvSpPr>
        <p:spPr>
          <a:xfrm>
            <a:off x="533567" y="1476624"/>
            <a:ext cx="5502360" cy="4738028"/>
          </a:xfrm>
        </p:spPr>
        <p:txBody>
          <a:bodyPr/>
          <a:lstStyle/>
          <a:p>
            <a:r>
              <a:rPr lang="de-AT" sz="3570" dirty="0"/>
              <a:t>SDKs and tools for:</a:t>
            </a:r>
          </a:p>
          <a:p>
            <a:pPr lvl="1"/>
            <a:r>
              <a:rPr lang="de-AT" dirty="0"/>
              <a:t>.NET, PHP, Java, Python, node.js</a:t>
            </a:r>
          </a:p>
          <a:p>
            <a:pPr lvl="1"/>
            <a:r>
              <a:rPr lang="de-AT" dirty="0"/>
              <a:t>Mobile platforms incl. iOS, Android, WP7</a:t>
            </a:r>
          </a:p>
          <a:p>
            <a:pPr lvl="1"/>
            <a:r>
              <a:rPr lang="de-AT" dirty="0"/>
              <a:t>Eclipse, Visual Studio etc.</a:t>
            </a:r>
          </a:p>
          <a:p>
            <a:pPr lvl="1"/>
            <a:endParaRPr lang="de-AT" dirty="0"/>
          </a:p>
          <a:p>
            <a:r>
              <a:rPr lang="de-AT" sz="3570" dirty="0"/>
              <a:t>Most released as OSS</a:t>
            </a:r>
          </a:p>
          <a:p>
            <a:pPr lvl="1"/>
            <a:r>
              <a:rPr lang="de-AT" dirty="0"/>
              <a:t>Codeplex &amp; github are primary sources</a:t>
            </a:r>
          </a:p>
          <a:p>
            <a:pPr lvl="1"/>
            <a:endParaRPr lang="de-AT" dirty="0"/>
          </a:p>
          <a:p>
            <a:r>
              <a:rPr lang="de-AT" sz="3570" dirty="0"/>
              <a:t>Generally</a:t>
            </a:r>
          </a:p>
          <a:p>
            <a:pPr lvl="1"/>
            <a:r>
              <a:rPr lang="de-AT" dirty="0"/>
              <a:t>All also available as HTTP REST</a:t>
            </a:r>
          </a:p>
          <a:p>
            <a:pPr lvl="1"/>
            <a:r>
              <a:rPr lang="de-AT" dirty="0"/>
              <a:t>Integration of any platform possible</a:t>
            </a:r>
          </a:p>
        </p:txBody>
      </p:sp>
      <p:sp>
        <p:nvSpPr>
          <p:cNvPr id="7" name="Text Placeholder 6"/>
          <p:cNvSpPr>
            <a:spLocks noGrp="1"/>
          </p:cNvSpPr>
          <p:nvPr>
            <p:ph type="body" sz="quarter" idx="11"/>
          </p:nvPr>
        </p:nvSpPr>
        <p:spPr>
          <a:xfrm>
            <a:off x="6405406" y="1476624"/>
            <a:ext cx="5502360" cy="693267"/>
          </a:xfrm>
        </p:spPr>
        <p:txBody>
          <a:bodyPr/>
          <a:lstStyle/>
          <a:p>
            <a:endParaRPr lang="de-DE"/>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752" y="1250835"/>
            <a:ext cx="5910937" cy="497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042" y="3497262"/>
            <a:ext cx="4018685" cy="3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148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1947" y="233150"/>
            <a:ext cx="11370961" cy="772203"/>
          </a:xfrm>
        </p:spPr>
        <p:txBody>
          <a:bodyPr/>
          <a:lstStyle/>
          <a:p>
            <a:r>
              <a:rPr lang="de-AT" dirty="0" smtClean="0"/>
              <a:t>Environments for Running Applications</a:t>
            </a:r>
            <a:endParaRPr lang="de-AT" dirty="0"/>
          </a:p>
        </p:txBody>
      </p:sp>
      <p:sp>
        <p:nvSpPr>
          <p:cNvPr id="12" name="Rectangle 11"/>
          <p:cNvSpPr/>
          <p:nvPr/>
        </p:nvSpPr>
        <p:spPr>
          <a:xfrm>
            <a:off x="6615481"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Web </a:t>
            </a:r>
            <a:br>
              <a:rPr lang="en-US" sz="2040" dirty="0">
                <a:gradFill>
                  <a:gsLst>
                    <a:gs pos="0">
                      <a:schemeClr val="tx1"/>
                    </a:gs>
                    <a:gs pos="100000">
                      <a:schemeClr val="tx1"/>
                    </a:gs>
                  </a:gsLst>
                  <a:lin ang="5400000" scaled="0"/>
                </a:gradFill>
                <a:ea typeface="Kozuka Gothic Pro R" pitchFamily="34" charset="-128"/>
              </a:rPr>
            </a:br>
            <a:r>
              <a:rPr lang="en-US" sz="2040" dirty="0" smtClean="0">
                <a:gradFill>
                  <a:gsLst>
                    <a:gs pos="0">
                      <a:schemeClr val="tx1"/>
                    </a:gs>
                    <a:gs pos="100000">
                      <a:schemeClr val="tx1"/>
                    </a:gs>
                  </a:gsLst>
                  <a:lin ang="5400000" scaled="0"/>
                </a:gradFill>
                <a:ea typeface="Kozuka Gothic Pro R" pitchFamily="34" charset="-128"/>
              </a:rPr>
              <a:t>Sites</a:t>
            </a:r>
            <a:endParaRPr lang="en-US" sz="1224" dirty="0">
              <a:gradFill>
                <a:gsLst>
                  <a:gs pos="0">
                    <a:schemeClr val="tx1"/>
                  </a:gs>
                  <a:gs pos="100000">
                    <a:schemeClr val="tx1"/>
                  </a:gs>
                </a:gsLst>
                <a:lin ang="5400000" scaled="0"/>
              </a:gradFill>
              <a:ea typeface="Kozuka Gothic Pro R" pitchFamily="34" charset="-128"/>
            </a:endParaRPr>
          </a:p>
        </p:txBody>
      </p:sp>
      <p:sp>
        <p:nvSpPr>
          <p:cNvPr id="13" name="Rectangle 12"/>
          <p:cNvSpPr/>
          <p:nvPr/>
        </p:nvSpPr>
        <p:spPr>
          <a:xfrm>
            <a:off x="6615481" y="2374224"/>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Web Apps</a:t>
            </a:r>
          </a:p>
        </p:txBody>
      </p:sp>
      <p:sp>
        <p:nvSpPr>
          <p:cNvPr id="14" name="Rectangle 13"/>
          <p:cNvSpPr/>
          <p:nvPr/>
        </p:nvSpPr>
        <p:spPr>
          <a:xfrm>
            <a:off x="6615481" y="283809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15" name="Rectangle 14"/>
          <p:cNvSpPr/>
          <p:nvPr/>
        </p:nvSpPr>
        <p:spPr>
          <a:xfrm>
            <a:off x="4008020"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Cloud Services</a:t>
            </a:r>
            <a:endParaRPr lang="en-US" sz="1632" dirty="0">
              <a:gradFill>
                <a:gsLst>
                  <a:gs pos="0">
                    <a:schemeClr val="tx1"/>
                  </a:gs>
                  <a:gs pos="100000">
                    <a:schemeClr val="tx1"/>
                  </a:gs>
                </a:gsLst>
                <a:lin ang="5400000" scaled="0"/>
              </a:gradFill>
              <a:ea typeface="Kozuka Gothic Pro R" pitchFamily="34" charset="-128"/>
            </a:endParaRPr>
          </a:p>
        </p:txBody>
      </p:sp>
      <p:sp>
        <p:nvSpPr>
          <p:cNvPr id="16" name="Rectangle 15"/>
          <p:cNvSpPr/>
          <p:nvPr/>
        </p:nvSpPr>
        <p:spPr>
          <a:xfrm>
            <a:off x="4008019" y="2374228"/>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Multi-tier Apps</a:t>
            </a:r>
          </a:p>
        </p:txBody>
      </p:sp>
      <p:sp>
        <p:nvSpPr>
          <p:cNvPr id="17" name="Rectangle 16"/>
          <p:cNvSpPr/>
          <p:nvPr/>
        </p:nvSpPr>
        <p:spPr>
          <a:xfrm>
            <a:off x="4008019" y="3325296"/>
            <a:ext cx="1670853" cy="388585"/>
          </a:xfrm>
          <a:prstGeom prst="rect">
            <a:avLst/>
          </a:prstGeom>
          <a:solidFill>
            <a:schemeClr val="accent1"/>
          </a:solidFill>
          <a:ln w="9525" cap="flat" cmpd="sng" algn="ctr">
            <a:noFill/>
            <a:prstDash val="solid"/>
          </a:ln>
          <a:effectLst/>
        </p:spPr>
        <p:txBody>
          <a:bodyPr lIns="0" tIns="46623" rIns="0" bIns="46623" rtlCol="0" anchor="ctr" anchorCtr="0"/>
          <a:lstStyle/>
          <a:p>
            <a:pPr algn="ctr" defTabSz="1243017"/>
            <a:r>
              <a:rPr lang="de-AT" sz="1530" dirty="0" smtClean="0">
                <a:gradFill>
                  <a:gsLst>
                    <a:gs pos="0">
                      <a:srgbClr val="FFFFFF"/>
                    </a:gs>
                    <a:gs pos="100000">
                      <a:srgbClr val="FFFFFF"/>
                    </a:gs>
                  </a:gsLst>
                  <a:lin ang="5400000" scaled="0"/>
                </a:gradFill>
                <a:ea typeface="Segoe UI" pitchFamily="34" charset="0"/>
                <a:cs typeface="Segoe UI" pitchFamily="34" charset="0"/>
              </a:rPr>
              <a:t>End Point </a:t>
            </a:r>
            <a:r>
              <a:rPr lang="de-AT" sz="1530" dirty="0" err="1" smtClean="0">
                <a:gradFill>
                  <a:gsLst>
                    <a:gs pos="0">
                      <a:srgbClr val="FFFFFF"/>
                    </a:gs>
                    <a:gs pos="100000">
                      <a:srgbClr val="FFFFFF"/>
                    </a:gs>
                  </a:gsLst>
                  <a:lin ang="5400000" scaled="0"/>
                </a:gradFill>
                <a:ea typeface="Segoe UI" pitchFamily="34" charset="0"/>
                <a:cs typeface="Segoe UI" pitchFamily="34" charset="0"/>
              </a:rPr>
              <a:t>Mgmt</a:t>
            </a:r>
            <a:endParaRPr lang="en-US" sz="153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a:xfrm>
            <a:off x="4008019" y="2838101"/>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0" name="Rectangle 19"/>
          <p:cNvSpPr/>
          <p:nvPr/>
        </p:nvSpPr>
        <p:spPr>
          <a:xfrm>
            <a:off x="1363262" y="1569671"/>
            <a:ext cx="1759701"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smtClean="0">
                <a:gradFill>
                  <a:gsLst>
                    <a:gs pos="0">
                      <a:schemeClr val="tx1"/>
                    </a:gs>
                    <a:gs pos="100000">
                      <a:schemeClr val="tx1"/>
                    </a:gs>
                  </a:gsLst>
                  <a:lin ang="5400000" scaled="0"/>
                </a:gradFill>
                <a:ea typeface="Kozuka Gothic Pro R" pitchFamily="34" charset="-128"/>
              </a:rPr>
              <a:t>Virtual Machines</a:t>
            </a:r>
            <a:endParaRPr lang="en-US" sz="1072" dirty="0">
              <a:gradFill>
                <a:gsLst>
                  <a:gs pos="0">
                    <a:schemeClr val="tx1"/>
                  </a:gs>
                  <a:gs pos="100000">
                    <a:schemeClr val="tx1"/>
                  </a:gs>
                </a:gsLst>
                <a:lin ang="5400000" scaled="0"/>
              </a:gradFill>
              <a:ea typeface="Kozuka Gothic Pro R" pitchFamily="34" charset="-128"/>
            </a:endParaRPr>
          </a:p>
        </p:txBody>
      </p:sp>
      <p:sp>
        <p:nvSpPr>
          <p:cNvPr id="21" name="Rectangle 20"/>
          <p:cNvSpPr/>
          <p:nvPr/>
        </p:nvSpPr>
        <p:spPr>
          <a:xfrm>
            <a:off x="1407686" y="3783168"/>
            <a:ext cx="1670854" cy="388585"/>
          </a:xfrm>
          <a:prstGeom prst="rect">
            <a:avLst/>
          </a:prstGeom>
          <a:solidFill>
            <a:schemeClr val="accent5"/>
          </a:solidFill>
          <a:ln w="9525" cap="flat" cmpd="sng" algn="ctr">
            <a:noFill/>
            <a:prstDash val="solid"/>
          </a:ln>
          <a:effectLst/>
        </p:spPr>
        <p:txBody>
          <a:bodyPr lIns="0" tIns="46623" rIns="0" bIns="46623"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22" name="Rectangle 21"/>
          <p:cNvSpPr/>
          <p:nvPr/>
        </p:nvSpPr>
        <p:spPr>
          <a:xfrm>
            <a:off x="1407686" y="2838101"/>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3" name="Rectangle 22"/>
          <p:cNvSpPr/>
          <p:nvPr/>
        </p:nvSpPr>
        <p:spPr>
          <a:xfrm>
            <a:off x="1407686" y="2374228"/>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24" name="Rectangle 23"/>
          <p:cNvSpPr/>
          <p:nvPr/>
        </p:nvSpPr>
        <p:spPr>
          <a:xfrm>
            <a:off x="1407686" y="3319295"/>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25" name="Rectangle 24"/>
          <p:cNvSpPr/>
          <p:nvPr/>
        </p:nvSpPr>
        <p:spPr>
          <a:xfrm>
            <a:off x="1407686" y="4247042"/>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O/S</a:t>
            </a:r>
          </a:p>
        </p:txBody>
      </p:sp>
      <p:sp>
        <p:nvSpPr>
          <p:cNvPr id="26" name="Pentagon 25"/>
          <p:cNvSpPr/>
          <p:nvPr/>
        </p:nvSpPr>
        <p:spPr bwMode="auto">
          <a:xfrm>
            <a:off x="642753" y="6041885"/>
            <a:ext cx="11260156" cy="381425"/>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57" fontAlgn="base">
              <a:spcBef>
                <a:spcPct val="0"/>
              </a:spcBef>
              <a:spcAft>
                <a:spcPct val="0"/>
              </a:spcAft>
            </a:pPr>
            <a:r>
              <a:rPr lang="en-US" sz="1428"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27" name="Picture 2" descr="C:\Users\Jonahs\Dropbox\Critical Resources\Helveticons Basic\Png\512x512\Company 512x512.png"/>
          <p:cNvPicPr>
            <a:picLocks noChangeAspect="1" noChangeArrowheads="1"/>
          </p:cNvPicPr>
          <p:nvPr/>
        </p:nvPicPr>
        <p:blipFill>
          <a:blip r:embed="rId3" cstate="print">
            <a:duotone>
              <a:prstClr val="black"/>
              <a:schemeClr val="bg2">
                <a:lumMod val="10000"/>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217267" y="4228774"/>
            <a:ext cx="1046042" cy="104604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9126967" y="1569674"/>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Mobile </a:t>
            </a:r>
            <a:r>
              <a:rPr lang="en-US" sz="2040" dirty="0" smtClean="0">
                <a:gradFill>
                  <a:gsLst>
                    <a:gs pos="0">
                      <a:schemeClr val="tx1"/>
                    </a:gs>
                    <a:gs pos="100000">
                      <a:schemeClr val="tx1"/>
                    </a:gs>
                  </a:gsLst>
                  <a:lin ang="5400000" scaled="0"/>
                </a:gradFill>
                <a:ea typeface="Kozuka Gothic Pro R" pitchFamily="34" charset="-128"/>
              </a:rPr>
              <a:t>Services</a:t>
            </a:r>
            <a:endParaRPr lang="en-US" sz="2040" dirty="0">
              <a:gradFill>
                <a:gsLst>
                  <a:gs pos="0">
                    <a:schemeClr val="tx1"/>
                  </a:gs>
                  <a:gs pos="100000">
                    <a:schemeClr val="tx1"/>
                  </a:gs>
                </a:gsLst>
                <a:lin ang="5400000" scaled="0"/>
              </a:gradFill>
              <a:ea typeface="Kozuka Gothic Pro R" pitchFamily="34" charset="-128"/>
            </a:endParaRPr>
          </a:p>
        </p:txBody>
      </p:sp>
      <p:sp>
        <p:nvSpPr>
          <p:cNvPr id="32" name="Rectangle 31"/>
          <p:cNvSpPr/>
          <p:nvPr/>
        </p:nvSpPr>
        <p:spPr>
          <a:xfrm>
            <a:off x="9126967" y="237422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Mobile Apps</a:t>
            </a:r>
          </a:p>
        </p:txBody>
      </p:sp>
      <p:sp>
        <p:nvSpPr>
          <p:cNvPr id="33" name="Rectangle 32"/>
          <p:cNvSpPr/>
          <p:nvPr/>
        </p:nvSpPr>
        <p:spPr>
          <a:xfrm>
            <a:off x="9126967" y="2838101"/>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4" name="Geschweifte Klammer rechts 3"/>
          <p:cNvSpPr/>
          <p:nvPr/>
        </p:nvSpPr>
        <p:spPr>
          <a:xfrm rot="5400000">
            <a:off x="7361225" y="1165566"/>
            <a:ext cx="365756" cy="7589439"/>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Geschweifte Klammer rechts 27"/>
          <p:cNvSpPr/>
          <p:nvPr/>
        </p:nvSpPr>
        <p:spPr>
          <a:xfrm rot="5400000">
            <a:off x="2084148" y="3929122"/>
            <a:ext cx="365756" cy="2050325"/>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feld 4"/>
          <p:cNvSpPr txBox="1"/>
          <p:nvPr/>
        </p:nvSpPr>
        <p:spPr>
          <a:xfrm>
            <a:off x="1223347" y="5025971"/>
            <a:ext cx="2187907" cy="960263"/>
          </a:xfrm>
          <a:prstGeom prst="rect">
            <a:avLst/>
          </a:prstGeom>
          <a:noFill/>
        </p:spPr>
        <p:txBody>
          <a:bodyPr wrap="none" lIns="182880" tIns="146304" rIns="182880" bIns="146304" rtlCol="0">
            <a:spAutoFit/>
          </a:bodyPr>
          <a:lstStyle/>
          <a:p>
            <a:pPr algn="ctr">
              <a:lnSpc>
                <a:spcPct val="90000"/>
              </a:lnSpc>
            </a:pPr>
            <a:r>
              <a:rPr lang="de-AT" sz="2400" dirty="0" smtClean="0">
                <a:gradFill>
                  <a:gsLst>
                    <a:gs pos="2917">
                      <a:schemeClr val="tx1"/>
                    </a:gs>
                    <a:gs pos="30000">
                      <a:schemeClr val="tx1"/>
                    </a:gs>
                  </a:gsLst>
                  <a:lin ang="5400000" scaled="0"/>
                </a:gradFill>
              </a:rPr>
              <a:t>Infrastructure</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sp>
        <p:nvSpPr>
          <p:cNvPr id="29" name="Textfeld 28"/>
          <p:cNvSpPr txBox="1"/>
          <p:nvPr/>
        </p:nvSpPr>
        <p:spPr>
          <a:xfrm>
            <a:off x="6567809" y="5021085"/>
            <a:ext cx="1952586" cy="960263"/>
          </a:xfrm>
          <a:prstGeom prst="rect">
            <a:avLst/>
          </a:prstGeom>
          <a:noFill/>
        </p:spPr>
        <p:txBody>
          <a:bodyPr wrap="none" lIns="182880" tIns="146304" rIns="182880" bIns="146304" rtlCol="0">
            <a:spAutoFit/>
          </a:bodyPr>
          <a:lstStyle/>
          <a:p>
            <a:pPr algn="ctr">
              <a:lnSpc>
                <a:spcPct val="90000"/>
              </a:lnSpc>
            </a:pPr>
            <a:r>
              <a:rPr lang="de-AT" sz="2400" dirty="0" err="1" smtClean="0">
                <a:gradFill>
                  <a:gsLst>
                    <a:gs pos="2917">
                      <a:schemeClr val="tx1"/>
                    </a:gs>
                    <a:gs pos="30000">
                      <a:schemeClr val="tx1"/>
                    </a:gs>
                  </a:gsLst>
                  <a:lin ang="5400000" scaled="0"/>
                </a:gradFill>
              </a:rPr>
              <a:t>Platform</a:t>
            </a:r>
            <a:r>
              <a:rPr lang="de-AT" sz="2400" dirty="0" smtClean="0">
                <a:gradFill>
                  <a:gsLst>
                    <a:gs pos="2917">
                      <a:schemeClr val="tx1"/>
                    </a:gs>
                    <a:gs pos="30000">
                      <a:schemeClr val="tx1"/>
                    </a:gs>
                  </a:gsLst>
                  <a:lin ang="5400000" scaled="0"/>
                </a:gradFill>
              </a:rPr>
              <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08556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2" presetClass="entr" presetSubtype="8" fill="hold" grpId="0" nodeType="withEffect">
                                  <p:stCondLst>
                                    <p:cond delay="5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22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p:bldP spid="16" grpId="0" animBg="1"/>
      <p:bldP spid="17" grpId="0" animBg="1"/>
      <p:bldP spid="18" grpId="0" animBg="1"/>
      <p:bldP spid="20" grpId="0"/>
      <p:bldP spid="21" grpId="0" animBg="1"/>
      <p:bldP spid="22" grpId="0" animBg="1"/>
      <p:bldP spid="23" grpId="0" animBg="1"/>
      <p:bldP spid="24" grpId="0" animBg="1"/>
      <p:bldP spid="25" grpId="0" animBg="1"/>
      <p:bldP spid="26" grpId="0" animBg="1"/>
      <p:bldP spid="31" grpId="0"/>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Application</a:t>
            </a:r>
            <a:br>
              <a:rPr lang="en-US" dirty="0" smtClean="0"/>
            </a:br>
            <a:r>
              <a:rPr lang="en-US" dirty="0" smtClean="0"/>
              <a:t>Building Blocks</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822557" y="2517096"/>
            <a:ext cx="1934313" cy="1807931"/>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805996" y="2515363"/>
            <a:ext cx="1934313" cy="1807931"/>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805995" y="4401747"/>
            <a:ext cx="1934313" cy="1807931"/>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814335" y="635114"/>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99314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MSVID_Product_Brand_template_16-9_WHITE_Cyan-accent.potx</Template>
  <TotalTime>0</TotalTime>
  <Words>3705</Words>
  <Application>Microsoft Office PowerPoint</Application>
  <PresentationFormat>Benutzerdefiniert</PresentationFormat>
  <Paragraphs>342</Paragraphs>
  <Slides>28</Slides>
  <Notes>24</Notes>
  <HiddenSlides>3</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28</vt:i4>
      </vt:variant>
    </vt:vector>
  </HeadingPairs>
  <TitlesOfParts>
    <vt:vector size="34" baseType="lpstr">
      <vt:lpstr>Arial</vt:lpstr>
      <vt:lpstr>Kozuka Gothic Pro R</vt:lpstr>
      <vt:lpstr>Segoe UI</vt:lpstr>
      <vt:lpstr>Segoe UI Light</vt:lpstr>
      <vt:lpstr>Wingdings</vt:lpstr>
      <vt:lpstr>MSVID_Product_Brand_template_16-9_WHITE_Cyan-accent</vt:lpstr>
      <vt:lpstr>Windows Azure, Java and NoSQL</vt:lpstr>
      <vt:lpstr>A „realistic“ Scenario;)</vt:lpstr>
      <vt:lpstr>Startup Company &amp; Book Store</vt:lpstr>
      <vt:lpstr>Decision for Public Cloud Platform</vt:lpstr>
      <vt:lpstr>Platform-as-a-Service…</vt:lpstr>
      <vt:lpstr>Building on top of Windows Azure…</vt:lpstr>
      <vt:lpstr>Azure – PaaS and Open!!</vt:lpstr>
      <vt:lpstr>Environments for Running Applications</vt:lpstr>
      <vt:lpstr>Application Building Blocks</vt:lpstr>
      <vt:lpstr>3rd-Party Building Blocks</vt:lpstr>
      <vt:lpstr>Migration Strategy to Azure</vt:lpstr>
      <vt:lpstr>NoSQL on Azure…</vt:lpstr>
      <vt:lpstr>Persistence Options on Azure</vt:lpstr>
      <vt:lpstr>MongoDB and Windows Azure</vt:lpstr>
      <vt:lpstr>Java Apps on Azure Cloud Services (PaaS)…</vt:lpstr>
      <vt:lpstr>Windows Azure &amp; Java</vt:lpstr>
      <vt:lpstr>Front-end #1: No dynamic content locally</vt:lpstr>
      <vt:lpstr>Front-End #2: Deal with Session State</vt:lpstr>
      <vt:lpstr>Front-End #3: Identity Management</vt:lpstr>
      <vt:lpstr>Get to a deployment on Azure…</vt:lpstr>
      <vt:lpstr>Summary</vt:lpstr>
      <vt:lpstr>Summary</vt:lpstr>
      <vt:lpstr>Links and Resources</vt:lpstr>
      <vt:lpstr>Thank You!!</vt:lpstr>
      <vt:lpstr>Appendix…</vt:lpstr>
      <vt:lpstr>SQL-Options on Windows Azure</vt:lpstr>
      <vt:lpstr>NoSQL-Options on Windows Azure</vt:lpstr>
      <vt:lpstr>Windows Azure Table Storage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2012-09-17T13:48:42Z</dcterms:created>
  <dcterms:modified xsi:type="dcterms:W3CDTF">2013-04-05T13:26:03Z</dcterms:modified>
</cp:coreProperties>
</file>