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08/08/2021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3785652"/>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4000" b="1" i="0" dirty="0">
                <a:solidFill>
                  <a:schemeClr val="accent2"/>
                </a:solidFill>
                <a:effectLst/>
                <a:latin typeface="Lato Extended"/>
              </a:rPr>
              <a:t>Company Name</a:t>
            </a:r>
            <a:r>
              <a:rPr lang="en-GB" sz="4000" b="0" i="0" dirty="0">
                <a:solidFill>
                  <a:schemeClr val="accent2"/>
                </a:solidFill>
                <a:effectLst/>
                <a:latin typeface="Lato Extended"/>
              </a:rPr>
              <a:t> : XYZ</a:t>
            </a:r>
            <a:br>
              <a:rPr lang="en-GB" sz="4000" dirty="0">
                <a:solidFill>
                  <a:schemeClr val="accent2"/>
                </a:solidFill>
              </a:rPr>
            </a:br>
            <a:r>
              <a:rPr lang="en-GB" sz="4000" b="1" i="0" dirty="0">
                <a:solidFill>
                  <a:schemeClr val="accent2"/>
                </a:solidFill>
                <a:effectLst/>
                <a:latin typeface="Lato Extended"/>
              </a:rPr>
              <a:t>Location</a:t>
            </a:r>
            <a:r>
              <a:rPr lang="en-GB" sz="4000" b="0" i="0" dirty="0">
                <a:solidFill>
                  <a:schemeClr val="accent2"/>
                </a:solidFill>
                <a:effectLst/>
                <a:latin typeface="Lato Extended"/>
              </a:rPr>
              <a:t>: UAE</a:t>
            </a:r>
            <a:br>
              <a:rPr lang="en-GB" sz="4000" dirty="0">
                <a:solidFill>
                  <a:schemeClr val="accent2"/>
                </a:solidFill>
              </a:rPr>
            </a:br>
            <a:r>
              <a:rPr lang="en-GB" sz="4000" b="1" i="0" dirty="0">
                <a:solidFill>
                  <a:schemeClr val="accent2"/>
                </a:solidFill>
                <a:effectLst/>
                <a:latin typeface="Lato Extended"/>
              </a:rPr>
              <a:t>Team</a:t>
            </a:r>
            <a:r>
              <a:rPr lang="en-GB" sz="4000" b="0" i="0" dirty="0">
                <a:solidFill>
                  <a:schemeClr val="accent2"/>
                </a:solidFill>
                <a:effectLst/>
                <a:latin typeface="Lato Extended"/>
              </a:rPr>
              <a:t>: Data and Analytics</a:t>
            </a:r>
            <a:br>
              <a:rPr lang="en-GB" sz="4000" dirty="0">
                <a:solidFill>
                  <a:schemeClr val="accent2"/>
                </a:solidFill>
              </a:rPr>
            </a:br>
            <a:r>
              <a:rPr lang="en-GB" sz="4000" b="1" i="0" dirty="0">
                <a:solidFill>
                  <a:schemeClr val="accent2"/>
                </a:solidFill>
                <a:effectLst/>
                <a:latin typeface="Lato Extended"/>
              </a:rPr>
              <a:t>Date</a:t>
            </a:r>
            <a:r>
              <a:rPr lang="en-GB" sz="4000" b="0" i="0" dirty="0">
                <a:solidFill>
                  <a:schemeClr val="accent2"/>
                </a:solidFill>
                <a:effectLst/>
                <a:latin typeface="Lato Extended"/>
              </a:rPr>
              <a:t>: 8-08-2021</a:t>
            </a:r>
            <a:endParaRPr lang="en-US" sz="40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b="1" dirty="0">
                <a:solidFill>
                  <a:schemeClr val="accent2"/>
                </a:solidFill>
                <a:latin typeface="Arial Black" panose="020B0A040201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601222" y="1850243"/>
            <a:ext cx="3590778" cy="3108543"/>
          </a:xfrm>
          <a:prstGeom prst="rect">
            <a:avLst/>
          </a:prstGeom>
          <a:noFill/>
        </p:spPr>
        <p:txBody>
          <a:bodyPr wrap="square">
            <a:spAutoFit/>
          </a:bodyPr>
          <a:lstStyle/>
          <a:p>
            <a:pPr marL="457200" indent="-457200">
              <a:buFont typeface="Wingdings" panose="05000000000000000000" pitchFamily="2" charset="2"/>
              <a:buChar char="q"/>
            </a:pPr>
            <a:r>
              <a:rPr lang="en-GB" sz="2800" b="1" dirty="0">
                <a:solidFill>
                  <a:schemeClr val="accent2"/>
                </a:solidFill>
                <a:latin typeface="Arial Black" panose="020B0A04020102020204" pitchFamily="34" charset="0"/>
                <a:ea typeface="+mj-ea"/>
                <a:cs typeface="+mj-cs"/>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b="1" dirty="0">
                <a:solidFill>
                  <a:schemeClr val="accent2"/>
                </a:solidFill>
                <a:latin typeface="Arial Black" panose="020B0A04020102020204" pitchFamily="34" charset="0"/>
              </a:rPr>
              <a:t>Yellow Cab: Price Charged per KM per City</a:t>
            </a:r>
            <a:endParaRPr lang="en-GB" sz="3600" dirty="0"/>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2736838"/>
            <a:ext cx="3488788"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Arial Black" panose="020B0A040201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2677656"/>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fontScale="90000"/>
          </a:bodyPr>
          <a:lstStyle/>
          <a:p>
            <a:r>
              <a:rPr lang="en-GB" dirty="0">
                <a:solidFill>
                  <a:schemeClr val="accent2"/>
                </a:solidFill>
                <a:latin typeface="Arial Black" panose="020B0A040201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Yellow Cab is highest in New York City(31%) and New York City has the highest Cab Users of 28% as per the previous slide.</a:t>
            </a:r>
          </a:p>
          <a:p>
            <a:pPr marL="285750" indent="-285750">
              <a:buFont typeface="Wingdings" panose="05000000000000000000" pitchFamily="2" charset="2"/>
              <a:buChar char="q"/>
            </a:pPr>
            <a:r>
              <a:rPr lang="en-GB" sz="2000" dirty="0">
                <a:solidFill>
                  <a:schemeClr val="accent2"/>
                </a:solidFill>
                <a:latin typeface="Arial Black" panose="020B0A040201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fontScale="90000"/>
          </a:bodyPr>
          <a:lstStyle/>
          <a:p>
            <a:r>
              <a:rPr lang="en-GB" dirty="0">
                <a:solidFill>
                  <a:schemeClr val="accent2"/>
                </a:solidFill>
                <a:latin typeface="Arial Black" panose="020B0A040201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Arial Black" panose="020B0A040201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3539430"/>
          </a:xfrm>
          <a:prstGeom prst="rect">
            <a:avLst/>
          </a:prstGeom>
          <a:noFill/>
        </p:spPr>
        <p:txBody>
          <a:bodyPr wrap="square">
            <a:spAutoFit/>
          </a:bodyPr>
          <a:lstStyle/>
          <a:p>
            <a:pPr marL="457200" indent="-457200">
              <a:buFont typeface="Wingdings" panose="05000000000000000000" pitchFamily="2" charset="2"/>
              <a:buChar char="q"/>
            </a:pPr>
            <a:r>
              <a:rPr lang="en-GB" sz="2800" dirty="0">
                <a:solidFill>
                  <a:schemeClr val="accent2"/>
                </a:solidFill>
                <a:latin typeface="Arial Black" panose="020B0A04020102020204" pitchFamily="34" charset="0"/>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Arial Black" panose="020B0A040201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Margins: Price Charged – Cost of Trip</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Pink Cabs increase margins with increase in number of Transactions.</a:t>
            </a:r>
          </a:p>
          <a:p>
            <a:pPr marL="342900" indent="-342900">
              <a:buFont typeface="Wingdings" panose="05000000000000000000" pitchFamily="2" charset="2"/>
              <a:buChar char="q"/>
            </a:pPr>
            <a:r>
              <a:rPr lang="en-GB" sz="2000" dirty="0">
                <a:solidFill>
                  <a:schemeClr val="accent2"/>
                </a:solidFill>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p>
            <a:r>
              <a:rPr lang="en-GB" sz="4800" dirty="0">
                <a:solidFill>
                  <a:schemeClr val="accent2"/>
                </a:solidFill>
                <a:latin typeface="Arial Black" panose="020B0A04020102020204" pitchFamily="34" charset="0"/>
              </a:rPr>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20000 – 40000</a:t>
            </a:r>
          </a:p>
          <a:p>
            <a:r>
              <a:rPr lang="en-GB" dirty="0">
                <a:latin typeface="Arial Black" panose="020B0A04020102020204" pitchFamily="34" charset="0"/>
              </a:rPr>
              <a:t>         2017: 20000 – 40000</a:t>
            </a:r>
          </a:p>
          <a:p>
            <a:r>
              <a:rPr lang="en-GB" dirty="0">
                <a:latin typeface="Arial Black" panose="020B0A04020102020204" pitchFamily="34" charset="0"/>
              </a:rPr>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Transaction per year: </a:t>
            </a:r>
          </a:p>
          <a:p>
            <a:r>
              <a:rPr lang="en-GB" dirty="0">
                <a:latin typeface="Arial Black" panose="020B0A04020102020204" pitchFamily="34" charset="0"/>
              </a:rPr>
              <a:t>         2016: 80000 – 100000</a:t>
            </a:r>
          </a:p>
          <a:p>
            <a:r>
              <a:rPr lang="en-GB" dirty="0">
                <a:latin typeface="Arial Black" panose="020B0A04020102020204" pitchFamily="34" charset="0"/>
              </a:rPr>
              <a:t>         2017: 80000 – 100000</a:t>
            </a:r>
          </a:p>
          <a:p>
            <a:r>
              <a:rPr lang="en-GB" dirty="0">
                <a:latin typeface="Arial Black" panose="020B0A04020102020204" pitchFamily="34" charset="0"/>
              </a:rPr>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C1D11-C9C6-4724-BF89-EC99B4F3D3A7}"/>
              </a:ext>
            </a:extLst>
          </p:cNvPr>
          <p:cNvPicPr>
            <a:picLocks noChangeAspect="1"/>
          </p:cNvPicPr>
          <p:nvPr/>
        </p:nvPicPr>
        <p:blipFill>
          <a:blip r:embed="rId2"/>
          <a:stretch>
            <a:fillRect/>
          </a:stretch>
        </p:blipFill>
        <p:spPr>
          <a:xfrm>
            <a:off x="1938177" y="76959"/>
            <a:ext cx="2688569" cy="1286367"/>
          </a:xfrm>
          <a:prstGeom prst="rect">
            <a:avLst/>
          </a:prstGeom>
        </p:spPr>
      </p:pic>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3"/>
          <a:stretch>
            <a:fillRect/>
          </a:stretch>
        </p:blipFill>
        <p:spPr>
          <a:xfrm>
            <a:off x="224085" y="368552"/>
            <a:ext cx="1390008" cy="493819"/>
          </a:xfrm>
          <a:prstGeom prst="rect">
            <a:avLst/>
          </a:prstGeom>
        </p:spPr>
      </p:pic>
      <p:pic>
        <p:nvPicPr>
          <p:cNvPr id="7" name="Picture 6">
            <a:extLst>
              <a:ext uri="{FF2B5EF4-FFF2-40B4-BE49-F238E27FC236}">
                <a16:creationId xmlns:a16="http://schemas.microsoft.com/office/drawing/2014/main" id="{DA9929FA-FDB6-413B-A7C1-703874BA0F27}"/>
              </a:ext>
            </a:extLst>
          </p:cNvPr>
          <p:cNvPicPr>
            <a:picLocks noChangeAspect="1"/>
          </p:cNvPicPr>
          <p:nvPr/>
        </p:nvPicPr>
        <p:blipFill>
          <a:blip r:embed="rId4"/>
          <a:stretch>
            <a:fillRect/>
          </a:stretch>
        </p:blipFill>
        <p:spPr>
          <a:xfrm>
            <a:off x="9065967" y="252718"/>
            <a:ext cx="2901948" cy="1219306"/>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5"/>
          <a:stretch>
            <a:fillRect/>
          </a:stretch>
        </p:blipFill>
        <p:spPr>
          <a:xfrm>
            <a:off x="7173981" y="473232"/>
            <a:ext cx="1670449" cy="493819"/>
          </a:xfrm>
          <a:prstGeom prst="rect">
            <a:avLst/>
          </a:prstGeom>
        </p:spPr>
      </p:pic>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Yellow Cab decrease Margins with the increase in Transaction.</a:t>
            </a:r>
          </a:p>
        </p:txBody>
      </p:sp>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a:noAutofit/>
          </a:bodyPr>
          <a:lstStyle/>
          <a:p>
            <a:r>
              <a:rPr lang="en-GB" sz="4800" dirty="0">
                <a:solidFill>
                  <a:schemeClr val="accent2"/>
                </a:solidFill>
                <a:latin typeface="Arial Black" panose="020B0A04020102020204" pitchFamily="34" charset="0"/>
                <a:ea typeface="+mn-ea"/>
                <a:cs typeface="+mn-cs"/>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p>
            <a:pPr marL="285750" indent="-285750">
              <a:buFont typeface="Wingdings" panose="05000000000000000000" pitchFamily="2" charset="2"/>
              <a:buChar char="q"/>
            </a:pPr>
            <a:r>
              <a:rPr lang="en-GB" sz="2800" dirty="0">
                <a:solidFill>
                  <a:schemeClr val="accent2"/>
                </a:solidFill>
                <a:latin typeface="Arial Black" panose="020B0A04020102020204" pitchFamily="34" charset="0"/>
              </a:rPr>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3046988"/>
          </a:xfrm>
          <a:prstGeom prst="rect">
            <a:avLst/>
          </a:prstGeom>
          <a:noFill/>
        </p:spPr>
        <p:txBody>
          <a:bodyPr wrap="square">
            <a:spAutoFit/>
          </a:bodyPr>
          <a:lstStyle/>
          <a:p>
            <a:r>
              <a:rPr lang="en-GB" sz="4800" dirty="0">
                <a:solidFill>
                  <a:schemeClr val="accent2"/>
                </a:solidFill>
                <a:latin typeface="Arial Black" panose="020B0A04020102020204" pitchFamily="34" charset="0"/>
              </a:rPr>
              <a:t>Building Predictive Models using Linear Regression, Decision Tree and 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a:noFill/>
        </p:spPr>
        <p:txBody>
          <a:bodyPr wrap="square">
            <a:spAutoFit/>
          </a:bodyPr>
          <a:lstStyle/>
          <a:p>
            <a:r>
              <a:rPr lang="en-GB" sz="2800" dirty="0">
                <a:solidFill>
                  <a:schemeClr val="accent2"/>
                </a:solidFill>
                <a:latin typeface="Arial Black" panose="020B0A04020102020204" pitchFamily="34" charset="0"/>
              </a:rPr>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a:normAutofit fontScale="90000"/>
          </a:bodyPr>
          <a:lstStyle/>
          <a:p>
            <a:r>
              <a:rPr lang="en-GB" dirty="0">
                <a:solidFill>
                  <a:schemeClr val="accent2"/>
                </a:solidFill>
                <a:latin typeface="Arial Black" panose="020B0A040201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921959"/>
            <a:ext cx="11798104" cy="923330"/>
          </a:xfrm>
          <a:prstGeom prst="rect">
            <a:avLst/>
          </a:prstGeom>
          <a:noFill/>
        </p:spPr>
        <p:txBody>
          <a:bodyPr wrap="square">
            <a:spAutoFit/>
          </a:bodyPr>
          <a:lstStyle/>
          <a:p>
            <a:pPr marL="285750" indent="-285750">
              <a:buFont typeface="Wingdings" panose="05000000000000000000" pitchFamily="2" charset="2"/>
              <a:buChar char="q"/>
            </a:pPr>
            <a:r>
              <a:rPr lang="en-GB" dirty="0">
                <a:latin typeface="Arial Black" panose="020B0A04020102020204" pitchFamily="34" charset="0"/>
              </a:rPr>
              <a:t>From the correlation graph, we can see KM travelled is correlated with Price Charged followed by Cost of trip.</a:t>
            </a:r>
          </a:p>
          <a:p>
            <a:pPr marL="285750" indent="-285750">
              <a:buFont typeface="Wingdings" panose="05000000000000000000" pitchFamily="2" charset="2"/>
              <a:buChar char="q"/>
            </a:pPr>
            <a:r>
              <a:rPr lang="en-GB" dirty="0">
                <a:latin typeface="Arial Black" panose="020B0A04020102020204" pitchFamily="34" charset="0"/>
              </a:rPr>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a:lstStyle/>
          <a:p>
            <a:r>
              <a:rPr lang="en-GB" dirty="0"/>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1271739"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92929"/>
                </a:solidFill>
                <a:effectLst/>
                <a:latin typeface="charter"/>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q"/>
            </a:pPr>
            <a:r>
              <a:rPr lang="en-GB" dirty="0"/>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673538"/>
            <a:ext cx="8812237" cy="338554"/>
          </a:xfrm>
          <a:prstGeom prst="rect">
            <a:avLst/>
          </a:prstGeom>
          <a:noFill/>
        </p:spPr>
        <p:txBody>
          <a:bodyPr wrap="square">
            <a:spAutoFit/>
          </a:bodyPr>
          <a:lstStyle/>
          <a:p>
            <a:r>
              <a:rPr lang="en-GB" sz="1600" dirty="0">
                <a:latin typeface="Arial Black" panose="020B0A040201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3213604"/>
            <a:ext cx="1804181" cy="338554"/>
          </a:xfrm>
          <a:prstGeom prst="rect">
            <a:avLst/>
          </a:prstGeom>
          <a:noFill/>
        </p:spPr>
        <p:txBody>
          <a:bodyPr wrap="square">
            <a:spAutoFit/>
          </a:bodyPr>
          <a:lstStyle/>
          <a:p>
            <a:r>
              <a:rPr lang="en-GB" sz="1600" dirty="0">
                <a:latin typeface="Arial Black" panose="020B0A040201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752570"/>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9087367" y="3136297"/>
            <a:ext cx="1311813" cy="369332"/>
          </a:xfrm>
          <a:prstGeom prst="rect">
            <a:avLst/>
          </a:prstGeom>
          <a:noFill/>
        </p:spPr>
        <p:txBody>
          <a:bodyPr wrap="square">
            <a:spAutoFit/>
          </a:bodyPr>
          <a:lstStyle/>
          <a:p>
            <a:r>
              <a:rPr lang="en-GB" sz="1600" dirty="0">
                <a:latin typeface="Arial Black" panose="020B0A04020102020204" pitchFamily="34" charset="0"/>
              </a:rPr>
              <a:t>Pink</a:t>
            </a:r>
            <a:r>
              <a:rPr lang="en-GB" dirty="0"/>
              <a:t> </a:t>
            </a:r>
            <a:r>
              <a:rPr lang="en-GB" sz="1600" dirty="0">
                <a:latin typeface="Arial Black" panose="020B0A040201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958232" y="3608798"/>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a:lstStyle/>
          <a:p>
            <a:r>
              <a:rPr lang="en-GB" dirty="0"/>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1353800" cy="1200329"/>
          </a:xfrm>
          <a:prstGeom prst="rect">
            <a:avLst/>
          </a:prstGeom>
          <a:noFill/>
        </p:spPr>
        <p:txBody>
          <a:bodyPr wrap="square">
            <a:spAutoFit/>
          </a:bodyPr>
          <a:lstStyle/>
          <a:p>
            <a:pPr marL="285750" indent="-285750">
              <a:buFont typeface="Wingdings" panose="05000000000000000000" pitchFamily="2" charset="2"/>
              <a:buChar char="q"/>
            </a:pPr>
            <a:r>
              <a:rPr lang="en-GB" b="1" dirty="0">
                <a:solidFill>
                  <a:srgbClr val="202124"/>
                </a:solidFill>
                <a:latin typeface="arial" panose="020B0604020202020204" pitchFamily="34" charset="0"/>
              </a:rPr>
              <a:t>Decision tree </a:t>
            </a:r>
            <a:r>
              <a:rPr lang="en-GB" dirty="0"/>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q"/>
            </a:pPr>
            <a:r>
              <a:rPr lang="en-GB" dirty="0"/>
              <a:t>The final result is a tree with decision nodes and leaf nodes.</a:t>
            </a:r>
          </a:p>
          <a:p>
            <a:pPr marL="285750" indent="-285750">
              <a:buFont typeface="Wingdings" panose="05000000000000000000" pitchFamily="2" charset="2"/>
              <a:buChar char="q"/>
            </a:pPr>
            <a:r>
              <a:rPr lang="en-GB" b="0" i="0" dirty="0">
                <a:solidFill>
                  <a:srgbClr val="000000"/>
                </a:solidFill>
                <a:effectLst/>
                <a:latin typeface="Calibri" panose="020F0502020204030204" pitchFamily="34" charset="0"/>
              </a:rPr>
              <a:t>The topmost decision node in a tree which corresponds to the best predictor for the target value </a:t>
            </a:r>
            <a:r>
              <a:rPr lang="en-GB" b="0" i="0">
                <a:solidFill>
                  <a:srgbClr val="000000"/>
                </a:solidFill>
                <a:effectLst/>
                <a:latin typeface="Calibri" panose="020F0502020204030204" pitchFamily="34" charset="0"/>
              </a:rPr>
              <a:t>(Price Charged).</a:t>
            </a:r>
            <a:endParaRPr lang="en-GB" dirty="0"/>
          </a:p>
        </p:txBody>
      </p:sp>
      <p:sp>
        <p:nvSpPr>
          <p:cNvPr id="6" name="TextBox 5">
            <a:extLst>
              <a:ext uri="{FF2B5EF4-FFF2-40B4-BE49-F238E27FC236}">
                <a16:creationId xmlns:a16="http://schemas.microsoft.com/office/drawing/2014/main" id="{6FD3009C-3169-4D91-B0E2-541F5084D55C}"/>
              </a:ext>
            </a:extLst>
          </p:cNvPr>
          <p:cNvSpPr txBox="1"/>
          <p:nvPr/>
        </p:nvSpPr>
        <p:spPr>
          <a:xfrm>
            <a:off x="838200" y="3244334"/>
            <a:ext cx="6098344" cy="769441"/>
          </a:xfrm>
          <a:prstGeom prst="rect">
            <a:avLst/>
          </a:prstGeom>
          <a:noFill/>
        </p:spPr>
        <p:txBody>
          <a:bodyPr wrap="square">
            <a:spAutoFit/>
          </a:bodyPr>
          <a:lstStyle/>
          <a:p>
            <a:r>
              <a:rPr lang="en-GB" sz="4400" dirty="0">
                <a:latin typeface="+mj-lt"/>
                <a:ea typeface="+mj-ea"/>
                <a:cs typeface="+mj-cs"/>
              </a:rPr>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649764"/>
            <a:ext cx="10725443" cy="923330"/>
          </a:xfrm>
          <a:prstGeom prst="rect">
            <a:avLst/>
          </a:prstGeom>
          <a:noFill/>
        </p:spPr>
        <p:txBody>
          <a:bodyPr wrap="square">
            <a:spAutoFit/>
          </a:bodyPr>
          <a:lstStyle/>
          <a:p>
            <a:pPr marL="285750" indent="-285750">
              <a:buFont typeface="Wingdings" panose="05000000000000000000" pitchFamily="2" charset="2"/>
              <a:buChar char="q"/>
            </a:pPr>
            <a:r>
              <a:rPr lang="en-GB" b="0" i="0" dirty="0">
                <a:solidFill>
                  <a:srgbClr val="202124"/>
                </a:solidFill>
                <a:effectLst/>
                <a:latin typeface="arial" panose="020B0604020202020204" pitchFamily="34" charset="0"/>
              </a:rPr>
              <a:t>A </a:t>
            </a:r>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operates by constructing several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p>
          <a:p>
            <a:pPr marL="285750" indent="-285750">
              <a:buFont typeface="Wingdings" panose="05000000000000000000" pitchFamily="2" charset="2"/>
              <a:buChar char="q"/>
            </a:pPr>
            <a:r>
              <a:rPr lang="en-GB" dirty="0"/>
              <a:t>A prediction from the </a:t>
            </a:r>
            <a:r>
              <a:rPr lang="en-GB" b="1" dirty="0">
                <a:solidFill>
                  <a:srgbClr val="202124"/>
                </a:solidFill>
                <a:latin typeface="arial" panose="020B0604020202020204" pitchFamily="34" charset="0"/>
              </a:rPr>
              <a:t>Random Forest </a:t>
            </a:r>
            <a:r>
              <a:rPr lang="en-GB" dirty="0"/>
              <a:t> is an average of the predictions produced by the </a:t>
            </a:r>
            <a:r>
              <a:rPr lang="en-GB" b="1" dirty="0">
                <a:solidFill>
                  <a:srgbClr val="202124"/>
                </a:solidFill>
                <a:latin typeface="arial" panose="020B0604020202020204" pitchFamily="34" charset="0"/>
              </a:rPr>
              <a:t>D</a:t>
            </a:r>
            <a:r>
              <a:rPr lang="en-GB" b="1" i="0" dirty="0">
                <a:solidFill>
                  <a:srgbClr val="202124"/>
                </a:solidFill>
                <a:effectLst/>
                <a:latin typeface="arial" panose="020B0604020202020204" pitchFamily="34" charset="0"/>
              </a:rPr>
              <a:t>ecision</a:t>
            </a:r>
            <a:r>
              <a:rPr lang="en-GB" b="0" i="0" dirty="0">
                <a:solidFill>
                  <a:srgbClr val="202124"/>
                </a:solidFill>
                <a:effectLst/>
                <a:latin typeface="arial" panose="020B0604020202020204" pitchFamily="34" charset="0"/>
              </a:rPr>
              <a:t> </a:t>
            </a:r>
            <a:r>
              <a:rPr lang="en-GB" b="1" dirty="0">
                <a:solidFill>
                  <a:srgbClr val="202124"/>
                </a:solidFill>
                <a:latin typeface="arial" panose="020B0604020202020204" pitchFamily="34" charset="0"/>
              </a:rPr>
              <a:t>trees</a:t>
            </a:r>
            <a:r>
              <a:rPr lang="en-GB" dirty="0"/>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a:normAutofit fontScale="90000"/>
          </a:bodyPr>
          <a:lstStyle/>
          <a:p>
            <a:r>
              <a:rPr lang="en-GB" dirty="0">
                <a:solidFill>
                  <a:schemeClr val="accent2"/>
                </a:solidFill>
                <a:latin typeface="Arial Black" panose="020B0A040201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354016" cy="369332"/>
          </a:xfrm>
          <a:prstGeom prst="rect">
            <a:avLst/>
          </a:prstGeom>
          <a:noFill/>
        </p:spPr>
        <p:txBody>
          <a:bodyPr wrap="square">
            <a:spAutoFit/>
          </a:bodyPr>
          <a:lstStyle/>
          <a:p>
            <a:r>
              <a:rPr lang="en-GB" b="1" u="sng" dirty="0"/>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901332" y="2019106"/>
            <a:ext cx="2929597" cy="3970318"/>
          </a:xfrm>
          <a:prstGeom prst="rect">
            <a:avLst/>
          </a:prstGeom>
          <a:noFill/>
        </p:spPr>
        <p:txBody>
          <a:bodyPr wrap="square">
            <a:spAutoFit/>
          </a:bodyPr>
          <a:lstStyle/>
          <a:p>
            <a:r>
              <a:rPr lang="en-GB" dirty="0"/>
              <a:t>As per  Base Model:</a:t>
            </a:r>
          </a:p>
          <a:p>
            <a:pPr marL="285750" indent="-285750">
              <a:buFont typeface="Wingdings" panose="05000000000000000000" pitchFamily="2" charset="2"/>
              <a:buChar char="Ø"/>
            </a:pPr>
            <a:r>
              <a:rPr lang="en-GB" dirty="0"/>
              <a:t>Cost of Trip, Month, Year, Age, Income are significant variable for </a:t>
            </a:r>
            <a:r>
              <a:rPr lang="en-GB" b="1" dirty="0"/>
              <a:t>Yellow Cab </a:t>
            </a:r>
            <a:r>
              <a:rPr lang="en-GB" dirty="0"/>
              <a:t>which are the best predictors for Price Charged.</a:t>
            </a:r>
          </a:p>
          <a:p>
            <a:pPr marL="285750" indent="-285750">
              <a:buFont typeface="Wingdings" panose="05000000000000000000" pitchFamily="2" charset="2"/>
              <a:buChar char="Ø"/>
            </a:pPr>
            <a:r>
              <a:rPr lang="en-GB" dirty="0" err="1"/>
              <a:t>Cost_of_Trip</a:t>
            </a:r>
            <a:r>
              <a:rPr lang="en-GB" dirty="0"/>
              <a:t>, Year, Age, Income are significant variable for </a:t>
            </a:r>
            <a:r>
              <a:rPr lang="en-GB" b="1" dirty="0"/>
              <a:t>Pink Cab </a:t>
            </a:r>
            <a:r>
              <a:rPr lang="en-GB" dirty="0"/>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100797" cy="369332"/>
          </a:xfrm>
          <a:prstGeom prst="rect">
            <a:avLst/>
          </a:prstGeom>
          <a:noFill/>
        </p:spPr>
        <p:txBody>
          <a:bodyPr wrap="square">
            <a:spAutoFit/>
          </a:bodyPr>
          <a:lstStyle/>
          <a:p>
            <a:r>
              <a:rPr lang="en-GB" b="1" u="sng" dirty="0"/>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a:normAutofit fontScale="90000"/>
          </a:bodyPr>
          <a:lstStyle/>
          <a:p>
            <a:r>
              <a:rPr lang="en-GB" dirty="0">
                <a:solidFill>
                  <a:schemeClr val="accent2"/>
                </a:solidFill>
                <a:latin typeface="Arial Black" panose="020B0A040201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p>
            <a:pPr marL="285750" indent="-285750">
              <a:buFont typeface="Wingdings" panose="05000000000000000000" pitchFamily="2" charset="2"/>
              <a:buChar char="q"/>
            </a:pPr>
            <a:r>
              <a:rPr lang="en-GB" b="1" dirty="0"/>
              <a:t>RMSE or root mean square error </a:t>
            </a:r>
            <a:r>
              <a:rPr lang="en-GB" dirty="0"/>
              <a:t>measures the error which is Prediction values – Actual values.</a:t>
            </a:r>
          </a:p>
          <a:p>
            <a:pPr marL="285750" indent="-285750">
              <a:buFont typeface="Wingdings" panose="05000000000000000000" pitchFamily="2" charset="2"/>
              <a:buChar char="q"/>
            </a:pPr>
            <a:r>
              <a:rPr lang="en-GB" b="1"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939018" y="2889125"/>
            <a:ext cx="3956539" cy="369332"/>
          </a:xfrm>
          <a:prstGeom prst="rect">
            <a:avLst/>
          </a:prstGeom>
          <a:noFill/>
        </p:spPr>
        <p:txBody>
          <a:bodyPr wrap="square">
            <a:spAutoFit/>
          </a:bodyPr>
          <a:lstStyle/>
          <a:p>
            <a:r>
              <a:rPr lang="en-GB" b="1" dirty="0"/>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414834" y="3469812"/>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7888458" y="2889125"/>
            <a:ext cx="3956539" cy="369332"/>
          </a:xfrm>
          <a:prstGeom prst="rect">
            <a:avLst/>
          </a:prstGeom>
          <a:noFill/>
        </p:spPr>
        <p:txBody>
          <a:bodyPr wrap="square">
            <a:spAutoFit/>
          </a:bodyPr>
          <a:lstStyle/>
          <a:p>
            <a:r>
              <a:rPr lang="en-GB" b="1" dirty="0"/>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7155179" y="3469812"/>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754326"/>
          </a:xfrm>
          <a:prstGeom prst="rect">
            <a:avLst/>
          </a:prstGeom>
          <a:noFill/>
        </p:spPr>
        <p:txBody>
          <a:bodyPr wrap="square">
            <a:spAutoFit/>
          </a:bodyPr>
          <a:lstStyle/>
          <a:p>
            <a:r>
              <a:rPr lang="en-GB" dirty="0">
                <a:latin typeface="Arial Black" panose="020B0A04020102020204" pitchFamily="34" charset="0"/>
              </a:rPr>
              <a:t>As per the above RMSE data and Accuracy, Random Forest Model is the best fit model for further deployment.</a:t>
            </a:r>
          </a:p>
          <a:p>
            <a:endParaRPr lang="en-GB" dirty="0"/>
          </a:p>
          <a:p>
            <a:r>
              <a:rPr lang="en-GB" dirty="0">
                <a:latin typeface="Arial Black" panose="020B0A04020102020204" pitchFamily="34" charset="0"/>
              </a:rPr>
              <a:t>Interpreting Random Forest Model</a:t>
            </a:r>
            <a:r>
              <a:rPr lang="en-GB" b="1" dirty="0">
                <a:latin typeface="Arial Black" panose="020B0A04020102020204" pitchFamily="34" charset="0"/>
              </a:rPr>
              <a:t>: Cost of Trip</a:t>
            </a:r>
            <a:r>
              <a:rPr lang="en-GB" dirty="0">
                <a:latin typeface="Arial Black" panose="020B0A04020102020204" pitchFamily="34" charset="0"/>
              </a:rPr>
              <a:t>, </a:t>
            </a:r>
            <a:r>
              <a:rPr lang="en-GB" b="1" dirty="0">
                <a:latin typeface="Arial Black" panose="020B0A04020102020204" pitchFamily="34" charset="0"/>
              </a:rPr>
              <a:t>Month, Year, Age, Income </a:t>
            </a:r>
            <a:r>
              <a:rPr lang="en-GB" dirty="0">
                <a:latin typeface="Arial Black" panose="020B0A04020102020204" pitchFamily="34" charset="0"/>
              </a:rPr>
              <a:t>are the best </a:t>
            </a:r>
            <a:r>
              <a:rPr lang="en-GB" b="1" dirty="0">
                <a:latin typeface="Arial Black" panose="020B0A04020102020204" pitchFamily="34" charset="0"/>
              </a:rPr>
              <a:t>predictors</a:t>
            </a:r>
            <a:r>
              <a:rPr lang="en-GB" dirty="0">
                <a:latin typeface="Arial Black" panose="020B0A04020102020204" pitchFamily="34" charset="0"/>
              </a:rPr>
              <a:t> for </a:t>
            </a:r>
            <a:r>
              <a:rPr lang="en-GB" b="1" dirty="0">
                <a:latin typeface="Arial Black" panose="020B0A04020102020204" pitchFamily="34" charset="0"/>
              </a:rPr>
              <a:t>Price Charged</a:t>
            </a:r>
            <a:r>
              <a:rPr lang="en-GB" dirty="0">
                <a:latin typeface="Arial Black" panose="020B0A04020102020204" pitchFamily="34" charset="0"/>
              </a:rPr>
              <a:t>.</a:t>
            </a:r>
          </a:p>
          <a:p>
            <a:endParaRPr lang="en-GB" dirty="0"/>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366354" y="3429000"/>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9621446" y="3413857"/>
            <a:ext cx="2584620" cy="1171575"/>
          </a:xfrm>
          <a:prstGeom prst="rect">
            <a:avLst/>
          </a:prstGeom>
        </p:spPr>
      </p:pic>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1331</TotalTime>
  <Words>1458</Words>
  <Application>Microsoft Office PowerPoint</Application>
  <PresentationFormat>Widescreen</PresentationFormat>
  <Paragraphs>145</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vt:lpstr>
      <vt:lpstr>Arial Black</vt:lpstr>
      <vt:lpstr>Calibri</vt:lpstr>
      <vt:lpstr>Calibri Light</vt:lpstr>
      <vt:lpstr>charter</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Mayur Sanjay Jagtap</cp:lastModifiedBy>
  <cp:revision>110</cp:revision>
  <dcterms:created xsi:type="dcterms:W3CDTF">2021-03-07T07:18:46Z</dcterms:created>
  <dcterms:modified xsi:type="dcterms:W3CDTF">2021-08-08T21:21:05Z</dcterms:modified>
</cp:coreProperties>
</file>