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59" r:id="rId6"/>
    <p:sldId id="267" r:id="rId7"/>
    <p:sldId id="282" r:id="rId8"/>
    <p:sldId id="268" r:id="rId9"/>
    <p:sldId id="269" r:id="rId10"/>
    <p:sldId id="260" r:id="rId11"/>
    <p:sldId id="271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8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6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7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5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7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8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5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6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1BC8-72A9-4D08-A747-9E4B2B4A21B8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D2D8-FA1B-4E99-AAD5-BC52F75B0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90675" y="1761162"/>
            <a:ext cx="6134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bg1">
                    <a:alpha val="60000"/>
                  </a:schemeClr>
                </a:solidFill>
                <a:latin typeface="Old English Text MT" pitchFamily="66" charset="0"/>
                <a:ea typeface="+mn-ea"/>
              </a:rPr>
              <a:t>青岛市房价分析展示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2"/>
          <a:stretch/>
        </p:blipFill>
        <p:spPr>
          <a:xfrm>
            <a:off x="1470072" y="1"/>
            <a:ext cx="6131758" cy="25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6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FDAFB-D913-45CD-8FDD-DE4572DB21B2}"/>
              </a:ext>
            </a:extLst>
          </p:cNvPr>
          <p:cNvSpPr txBox="1"/>
          <p:nvPr/>
        </p:nvSpPr>
        <p:spPr>
          <a:xfrm>
            <a:off x="3663718" y="3496102"/>
            <a:ext cx="1873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实验总结</a:t>
            </a:r>
          </a:p>
        </p:txBody>
      </p:sp>
    </p:spTree>
    <p:extLst>
      <p:ext uri="{BB962C8B-B14F-4D97-AF65-F5344CB8AC3E}">
        <p14:creationId xmlns:p14="http://schemas.microsoft.com/office/powerpoint/2010/main" val="32754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TextBox 20"/>
          <p:cNvSpPr txBox="1"/>
          <p:nvPr/>
        </p:nvSpPr>
        <p:spPr>
          <a:xfrm>
            <a:off x="158025" y="1485265"/>
            <a:ext cx="324036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华文黑体" pitchFamily="2" charset="-122"/>
                <a:ea typeface="华文黑体" pitchFamily="2" charset="-122"/>
                <a:cs typeface="华文黑体" pitchFamily="2" charset="-122"/>
              </a:rPr>
              <a:t>实验结果分析</a:t>
            </a:r>
            <a:endParaRPr lang="en-US" altLang="zh-CN" sz="180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endParaRPr lang="en-US" altLang="zh-CN" sz="750" dirty="0">
              <a:solidFill>
                <a:schemeClr val="bg1"/>
              </a:solidFill>
              <a:latin typeface="华文黑体" pitchFamily="2" charset="-122"/>
              <a:ea typeface="华文黑体" pitchFamily="2" charset="-122"/>
              <a:cs typeface="华文黑体" pitchFamily="2" charset="-122"/>
            </a:endParaRPr>
          </a:p>
          <a:p>
            <a:r>
              <a:rPr lang="zh-CN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本次实验以青岛市各个居民区楼盘房价为数据基础</a:t>
            </a:r>
            <a:r>
              <a:rPr lang="zh-CN" altLang="en-US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lang="zh-CN" altLang="zh-CN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以不同的表现形式反映青岛市各地区的房价分布情况。可以从图中明显的看出市内五区以及黄岛沿海地区房价较高，相比之下，莱西、平度等地房价明显较低；旅游风景区以及沿海地区的房价要明显高于其他地区的房价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F7555E-1208-4528-B518-E354F1D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37" y="1364759"/>
            <a:ext cx="5306409" cy="26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251" y="622068"/>
            <a:ext cx="4258407" cy="4109988"/>
          </a:xfrm>
          <a:prstGeom prst="rect">
            <a:avLst/>
          </a:prstGeom>
        </p:spPr>
      </p:pic>
      <p:sp>
        <p:nvSpPr>
          <p:cNvPr id="5" name="自由: 形状 83"/>
          <p:cNvSpPr/>
          <p:nvPr/>
        </p:nvSpPr>
        <p:spPr>
          <a:xfrm>
            <a:off x="553332" y="-216495"/>
            <a:ext cx="2947895" cy="5787116"/>
          </a:xfrm>
          <a:custGeom>
            <a:avLst/>
            <a:gdLst>
              <a:gd name="connsiteX0" fmla="*/ 518899 w 4353062"/>
              <a:gd name="connsiteY0" fmla="*/ 0 h 8042140"/>
              <a:gd name="connsiteX1" fmla="*/ 4352963 w 4353062"/>
              <a:gd name="connsiteY1" fmla="*/ 3834063 h 8042140"/>
              <a:gd name="connsiteX2" fmla="*/ 422647 w 4353062"/>
              <a:gd name="connsiteY2" fmla="*/ 7700211 h 8042140"/>
              <a:gd name="connsiteX3" fmla="*/ 294310 w 4353062"/>
              <a:gd name="connsiteY3" fmla="*/ 7603958 h 8042140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3873"/>
              <a:gd name="connsiteY0" fmla="*/ 0 h 7700211"/>
              <a:gd name="connsiteX1" fmla="*/ 3930316 w 3933873"/>
              <a:gd name="connsiteY1" fmla="*/ 3834063 h 7700211"/>
              <a:gd name="connsiteX2" fmla="*/ 0 w 3933873"/>
              <a:gd name="connsiteY2" fmla="*/ 7700211 h 7700211"/>
              <a:gd name="connsiteX0" fmla="*/ 96252 w 3930374"/>
              <a:gd name="connsiteY0" fmla="*/ 0 h 7700211"/>
              <a:gd name="connsiteX1" fmla="*/ 3930316 w 3930374"/>
              <a:gd name="connsiteY1" fmla="*/ 3834063 h 7700211"/>
              <a:gd name="connsiteX2" fmla="*/ 0 w 3930374"/>
              <a:gd name="connsiteY2" fmla="*/ 7700211 h 7700211"/>
              <a:gd name="connsiteX0" fmla="*/ 96252 w 3930374"/>
              <a:gd name="connsiteY0" fmla="*/ 15944 h 7716155"/>
              <a:gd name="connsiteX1" fmla="*/ 3930316 w 3930374"/>
              <a:gd name="connsiteY1" fmla="*/ 3850007 h 7716155"/>
              <a:gd name="connsiteX2" fmla="*/ 0 w 3930374"/>
              <a:gd name="connsiteY2" fmla="*/ 7716155 h 7716155"/>
              <a:gd name="connsiteX0" fmla="*/ 96414 w 3930526"/>
              <a:gd name="connsiteY0" fmla="*/ 15944 h 7716155"/>
              <a:gd name="connsiteX1" fmla="*/ 3930478 w 3930526"/>
              <a:gd name="connsiteY1" fmla="*/ 3850007 h 7716155"/>
              <a:gd name="connsiteX2" fmla="*/ 162 w 3930526"/>
              <a:gd name="connsiteY2" fmla="*/ 7716155 h 77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0526" h="7716155">
                <a:moveTo>
                  <a:pt x="96414" y="15944"/>
                </a:moveTo>
                <a:cubicBezTo>
                  <a:pt x="-272554" y="-56246"/>
                  <a:pt x="3914435" y="-48223"/>
                  <a:pt x="3930478" y="3850007"/>
                </a:cubicBezTo>
                <a:cubicBezTo>
                  <a:pt x="3946521" y="7748237"/>
                  <a:pt x="-29248" y="7665354"/>
                  <a:pt x="162" y="7716155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980253" y="2180175"/>
            <a:ext cx="1549400" cy="9937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95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01226" y="873702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背景与目的</a:t>
            </a:r>
            <a:endParaRPr lang="zh-CN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760398" y="1903176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实验步骤与内容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17296" y="2925581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实验总结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55330" y="1348460"/>
            <a:ext cx="2958175" cy="289017"/>
            <a:chOff x="3217886" y="2576583"/>
            <a:chExt cx="3944233" cy="38535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3299838" y="2379433"/>
            <a:ext cx="2958175" cy="289017"/>
            <a:chOff x="3217886" y="2576583"/>
            <a:chExt cx="3944233" cy="38535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3332651" y="3413246"/>
            <a:ext cx="2958175" cy="289017"/>
            <a:chOff x="3217886" y="2576583"/>
            <a:chExt cx="3944233" cy="38535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6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0877" y="3496102"/>
            <a:ext cx="2821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背景与目的</a:t>
            </a:r>
          </a:p>
        </p:txBody>
      </p:sp>
    </p:spTree>
    <p:extLst>
      <p:ext uri="{BB962C8B-B14F-4D97-AF65-F5344CB8AC3E}">
        <p14:creationId xmlns:p14="http://schemas.microsoft.com/office/powerpoint/2010/main" val="36551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640C9-7E80-444A-8CAF-3D9A5ED6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74" y="649802"/>
            <a:ext cx="7886700" cy="3263504"/>
          </a:xfrm>
        </p:spPr>
        <p:txBody>
          <a:bodyPr/>
          <a:lstStyle/>
          <a:p>
            <a:pPr marL="342900" lvl="0" indent="-342900" algn="just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背景</a:t>
            </a:r>
          </a:p>
          <a:p>
            <a:pPr marL="228600" algn="just">
              <a:spcAft>
                <a:spcPts val="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住房是人类生存的基本要素，因此房价成为当下人们最关注的要点之一。青岛作为新一线城市，了解各市区房价分布情况对政府决策、居民选择有积极意义。</a:t>
            </a:r>
            <a:endParaRPr lang="en-US" altLang="zh-CN" sz="1800" kern="100" dirty="0">
              <a:solidFill>
                <a:schemeClr val="bg2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sz="18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 </a:t>
            </a:r>
            <a:r>
              <a:rPr lang="zh-CN" altLang="en-US" sz="1800" b="1" kern="1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endParaRPr lang="zh-CN" altLang="zh-CN" sz="1800" b="1" kern="1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algn="just">
              <a:spcAft>
                <a:spcPts val="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可视化青岛市房价分布热力图</a:t>
            </a:r>
          </a:p>
          <a:p>
            <a:pPr marL="228600" algn="just">
              <a:spcAft>
                <a:spcPts val="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可视化青岛各市区平均房价分布图</a:t>
            </a:r>
          </a:p>
          <a:p>
            <a:pPr marL="228600" algn="just">
              <a:spcAft>
                <a:spcPts val="0"/>
              </a:spcAft>
            </a:pPr>
            <a:r>
              <a:rPr lang="zh-CN" altLang="zh-CN" sz="1800" kern="100" dirty="0">
                <a:solidFill>
                  <a:schemeClr val="bg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可视化青岛市房价分布热点图（两种形式）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81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5184" y="3496102"/>
            <a:ext cx="355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实验步骤与内容</a:t>
            </a:r>
          </a:p>
        </p:txBody>
      </p:sp>
    </p:spTree>
    <p:extLst>
      <p:ext uri="{BB962C8B-B14F-4D97-AF65-F5344CB8AC3E}">
        <p14:creationId xmlns:p14="http://schemas.microsoft.com/office/powerpoint/2010/main" val="3011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Line 46"/>
          <p:cNvSpPr>
            <a:spLocks noChangeShapeType="1"/>
          </p:cNvSpPr>
          <p:nvPr/>
        </p:nvSpPr>
        <p:spPr bwMode="auto">
          <a:xfrm flipH="1">
            <a:off x="415977" y="539980"/>
            <a:ext cx="5400675" cy="6350"/>
          </a:xfrm>
          <a:prstGeom prst="line">
            <a:avLst/>
          </a:prstGeom>
          <a:noFill/>
          <a:ln w="12700">
            <a:solidFill>
              <a:srgbClr val="FDFDFD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4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 flipH="1">
            <a:off x="6649571" y="1128051"/>
            <a:ext cx="2345456" cy="18185"/>
          </a:xfrm>
          <a:prstGeom prst="line">
            <a:avLst/>
          </a:prstGeom>
          <a:noFill/>
          <a:ln w="12700">
            <a:solidFill>
              <a:srgbClr val="FDFDFD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14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7610938" y="672619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448943" y="200206"/>
            <a:ext cx="3169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发布矢量数据</a:t>
            </a:r>
            <a:r>
              <a:rPr lang="en-US" altLang="zh-CN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ArcGIS Sever</a:t>
            </a:r>
            <a:r>
              <a:rPr lang="zh-CN" altLang="en-US" sz="1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  <a:p>
            <a:pPr algn="ctr">
              <a:defRPr/>
            </a:pPr>
            <a:endParaRPr lang="zh-CN" altLang="en-US" sz="14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87414" y="638405"/>
            <a:ext cx="5146904" cy="25391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收集的房价矢量点数据用</a:t>
            </a: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ArcMap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处理，并发布到</a:t>
            </a: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ArcGIS Server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上。</a:t>
            </a:r>
            <a:endParaRPr lang="zh-CN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487414" y="892321"/>
            <a:ext cx="4032250" cy="253916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调用发布在</a:t>
            </a:r>
            <a:r>
              <a:rPr lang="en-US" altLang="zh-CN" sz="1050" kern="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arcgis</a:t>
            </a: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上的数据，与底图拼接展示。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21"/>
          <p:cNvSpPr>
            <a:spLocks noEditPoints="1"/>
          </p:cNvSpPr>
          <p:nvPr/>
        </p:nvSpPr>
        <p:spPr bwMode="auto">
          <a:xfrm>
            <a:off x="7720878" y="4049759"/>
            <a:ext cx="785524" cy="812738"/>
          </a:xfrm>
          <a:custGeom>
            <a:avLst/>
            <a:gdLst>
              <a:gd name="T0" fmla="*/ 128287 w 60"/>
              <a:gd name="T1" fmla="*/ 37485 h 62"/>
              <a:gd name="T2" fmla="*/ 203121 w 60"/>
              <a:gd name="T3" fmla="*/ 37485 h 62"/>
              <a:gd name="T4" fmla="*/ 251228 w 60"/>
              <a:gd name="T5" fmla="*/ 37485 h 62"/>
              <a:gd name="T6" fmla="*/ 251228 w 60"/>
              <a:gd name="T7" fmla="*/ 96390 h 62"/>
              <a:gd name="T8" fmla="*/ 251228 w 60"/>
              <a:gd name="T9" fmla="*/ 37485 h 62"/>
              <a:gd name="T10" fmla="*/ 106906 w 60"/>
              <a:gd name="T11" fmla="*/ 198136 h 62"/>
              <a:gd name="T12" fmla="*/ 112251 w 60"/>
              <a:gd name="T13" fmla="*/ 310591 h 62"/>
              <a:gd name="T14" fmla="*/ 80179 w 60"/>
              <a:gd name="T15" fmla="*/ 214201 h 62"/>
              <a:gd name="T16" fmla="*/ 64143 w 60"/>
              <a:gd name="T17" fmla="*/ 310591 h 62"/>
              <a:gd name="T18" fmla="*/ 37417 w 60"/>
              <a:gd name="T19" fmla="*/ 198136 h 62"/>
              <a:gd name="T20" fmla="*/ 10691 w 60"/>
              <a:gd name="T21" fmla="*/ 192781 h 62"/>
              <a:gd name="T22" fmla="*/ 37417 w 60"/>
              <a:gd name="T23" fmla="*/ 101745 h 62"/>
              <a:gd name="T24" fmla="*/ 74834 w 60"/>
              <a:gd name="T25" fmla="*/ 128520 h 62"/>
              <a:gd name="T26" fmla="*/ 112251 w 60"/>
              <a:gd name="T27" fmla="*/ 101745 h 62"/>
              <a:gd name="T28" fmla="*/ 155013 w 60"/>
              <a:gd name="T29" fmla="*/ 85680 h 62"/>
              <a:gd name="T30" fmla="*/ 160359 w 60"/>
              <a:gd name="T31" fmla="*/ 101745 h 62"/>
              <a:gd name="T32" fmla="*/ 160359 w 60"/>
              <a:gd name="T33" fmla="*/ 171361 h 62"/>
              <a:gd name="T34" fmla="*/ 165704 w 60"/>
              <a:gd name="T35" fmla="*/ 171361 h 62"/>
              <a:gd name="T36" fmla="*/ 165704 w 60"/>
              <a:gd name="T37" fmla="*/ 171361 h 62"/>
              <a:gd name="T38" fmla="*/ 171049 w 60"/>
              <a:gd name="T39" fmla="*/ 101745 h 62"/>
              <a:gd name="T40" fmla="*/ 171049 w 60"/>
              <a:gd name="T41" fmla="*/ 85680 h 62"/>
              <a:gd name="T42" fmla="*/ 213811 w 60"/>
              <a:gd name="T43" fmla="*/ 101745 h 62"/>
              <a:gd name="T44" fmla="*/ 251228 w 60"/>
              <a:gd name="T45" fmla="*/ 128520 h 62"/>
              <a:gd name="T46" fmla="*/ 288645 w 60"/>
              <a:gd name="T47" fmla="*/ 101745 h 62"/>
              <a:gd name="T48" fmla="*/ 310026 w 60"/>
              <a:gd name="T49" fmla="*/ 187426 h 62"/>
              <a:gd name="T50" fmla="*/ 283300 w 60"/>
              <a:gd name="T51" fmla="*/ 198136 h 62"/>
              <a:gd name="T52" fmla="*/ 288645 w 60"/>
              <a:gd name="T53" fmla="*/ 310591 h 62"/>
              <a:gd name="T54" fmla="*/ 256574 w 60"/>
              <a:gd name="T55" fmla="*/ 214201 h 62"/>
              <a:gd name="T56" fmla="*/ 240538 w 60"/>
              <a:gd name="T57" fmla="*/ 310591 h 62"/>
              <a:gd name="T58" fmla="*/ 213811 w 60"/>
              <a:gd name="T59" fmla="*/ 198136 h 62"/>
              <a:gd name="T60" fmla="*/ 203121 w 60"/>
              <a:gd name="T61" fmla="*/ 203491 h 62"/>
              <a:gd name="T62" fmla="*/ 176394 w 60"/>
              <a:gd name="T63" fmla="*/ 332011 h 62"/>
              <a:gd name="T64" fmla="*/ 155013 w 60"/>
              <a:gd name="T65" fmla="*/ 219556 h 62"/>
              <a:gd name="T66" fmla="*/ 117596 w 60"/>
              <a:gd name="T67" fmla="*/ 332011 h 62"/>
              <a:gd name="T68" fmla="*/ 106906 w 60"/>
              <a:gd name="T69" fmla="*/ 192781 h 62"/>
              <a:gd name="T70" fmla="*/ 48108 w 60"/>
              <a:gd name="T71" fmla="*/ 69615 h 62"/>
              <a:gd name="T72" fmla="*/ 106906 w 60"/>
              <a:gd name="T73" fmla="*/ 69615 h 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"/>
              <a:gd name="T112" fmla="*/ 0 h 62"/>
              <a:gd name="T113" fmla="*/ 60 w 60"/>
              <a:gd name="T114" fmla="*/ 62 h 6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" h="62">
                <a:moveTo>
                  <a:pt x="31" y="0"/>
                </a:moveTo>
                <a:cubicBezTo>
                  <a:pt x="27" y="0"/>
                  <a:pt x="24" y="4"/>
                  <a:pt x="24" y="7"/>
                </a:cubicBezTo>
                <a:cubicBezTo>
                  <a:pt x="24" y="11"/>
                  <a:pt x="27" y="14"/>
                  <a:pt x="31" y="14"/>
                </a:cubicBezTo>
                <a:cubicBezTo>
                  <a:pt x="35" y="14"/>
                  <a:pt x="38" y="11"/>
                  <a:pt x="38" y="7"/>
                </a:cubicBezTo>
                <a:cubicBezTo>
                  <a:pt x="38" y="4"/>
                  <a:pt x="35" y="0"/>
                  <a:pt x="31" y="0"/>
                </a:cubicBezTo>
                <a:close/>
                <a:moveTo>
                  <a:pt x="47" y="7"/>
                </a:moveTo>
                <a:cubicBezTo>
                  <a:pt x="44" y="7"/>
                  <a:pt x="41" y="10"/>
                  <a:pt x="41" y="13"/>
                </a:cubicBezTo>
                <a:cubicBezTo>
                  <a:pt x="41" y="16"/>
                  <a:pt x="44" y="18"/>
                  <a:pt x="47" y="18"/>
                </a:cubicBezTo>
                <a:cubicBezTo>
                  <a:pt x="50" y="18"/>
                  <a:pt x="53" y="16"/>
                  <a:pt x="53" y="13"/>
                </a:cubicBezTo>
                <a:cubicBezTo>
                  <a:pt x="53" y="10"/>
                  <a:pt x="50" y="7"/>
                  <a:pt x="47" y="7"/>
                </a:cubicBezTo>
                <a:close/>
                <a:moveTo>
                  <a:pt x="20" y="36"/>
                </a:move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1" y="58"/>
                  <a:pt x="21" y="58"/>
                  <a:pt x="21" y="58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58"/>
                  <a:pt x="12" y="58"/>
                  <a:pt x="1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4"/>
                  <a:pt x="0" y="34"/>
                  <a:pt x="0" y="34"/>
                </a:cubicBezTo>
                <a:cubicBezTo>
                  <a:pt x="7" y="19"/>
                  <a:pt x="7" y="19"/>
                  <a:pt x="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8" y="19"/>
                  <a:pt x="18" y="19"/>
                  <a:pt x="18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2" y="16"/>
                  <a:pt x="22" y="16"/>
                  <a:pt x="2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30" y="19"/>
                  <a:pt x="30" y="19"/>
                  <a:pt x="30" y="19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3" y="30"/>
                  <a:pt x="33" y="30"/>
                  <a:pt x="33" y="3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51" y="19"/>
                  <a:pt x="51" y="19"/>
                  <a:pt x="51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60" y="33"/>
                  <a:pt x="60" y="33"/>
                  <a:pt x="60" y="33"/>
                </a:cubicBezTo>
                <a:cubicBezTo>
                  <a:pt x="58" y="35"/>
                  <a:pt x="58" y="35"/>
                  <a:pt x="58" y="35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4" y="58"/>
                  <a:pt x="54" y="58"/>
                  <a:pt x="54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58"/>
                  <a:pt x="45" y="58"/>
                  <a:pt x="45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7"/>
                  <a:pt x="40" y="37"/>
                  <a:pt x="40" y="37"/>
                </a:cubicBezTo>
                <a:cubicBezTo>
                  <a:pt x="40" y="36"/>
                  <a:pt x="40" y="36"/>
                  <a:pt x="40" y="36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62"/>
                  <a:pt x="39" y="62"/>
                  <a:pt x="3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2" y="41"/>
                  <a:pt x="32" y="41"/>
                  <a:pt x="32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8" y="62"/>
                  <a:pt x="28" y="62"/>
                  <a:pt x="28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38"/>
                  <a:pt x="23" y="38"/>
                  <a:pt x="23" y="38"/>
                </a:cubicBezTo>
                <a:cubicBezTo>
                  <a:pt x="20" y="36"/>
                  <a:pt x="20" y="36"/>
                  <a:pt x="20" y="36"/>
                </a:cubicBezTo>
                <a:close/>
                <a:moveTo>
                  <a:pt x="14" y="7"/>
                </a:moveTo>
                <a:cubicBezTo>
                  <a:pt x="11" y="7"/>
                  <a:pt x="9" y="10"/>
                  <a:pt x="9" y="13"/>
                </a:cubicBezTo>
                <a:cubicBezTo>
                  <a:pt x="9" y="16"/>
                  <a:pt x="11" y="18"/>
                  <a:pt x="14" y="18"/>
                </a:cubicBezTo>
                <a:cubicBezTo>
                  <a:pt x="17" y="18"/>
                  <a:pt x="20" y="16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575185-3C92-48B5-9009-6477CBA8CF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2" y="1346017"/>
            <a:ext cx="7062983" cy="3516746"/>
          </a:xfrm>
          <a:prstGeom prst="rect">
            <a:avLst/>
          </a:prstGeom>
        </p:spPr>
      </p:pic>
      <p:sp>
        <p:nvSpPr>
          <p:cNvPr id="16" name="Rectangle 34">
            <a:extLst>
              <a:ext uri="{FF2B5EF4-FFF2-40B4-BE49-F238E27FC236}">
                <a16:creationId xmlns:a16="http://schemas.microsoft.com/office/drawing/2014/main" id="{F95381D9-DA3E-43F2-83C0-680E5458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359" y="1357699"/>
            <a:ext cx="1296562" cy="261302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房价数据点在底图上的分布情况。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defRPr/>
            </a:pP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ArcGIS  API 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控件的应用。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数据库留言板。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房价热力图、平均房价、房价图标图展示与区县查询。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en-US" altLang="zh-CN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同等价位房价的缓冲区分析。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241DCC-B986-450E-A7B3-0ECF964F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" y="4569091"/>
            <a:ext cx="3829050" cy="428625"/>
          </a:xfrm>
          <a:prstGeom prst="rect">
            <a:avLst/>
          </a:prstGeom>
        </p:spPr>
      </p:pic>
      <p:sp>
        <p:nvSpPr>
          <p:cNvPr id="7" name="Rectangle 34">
            <a:extLst>
              <a:ext uri="{FF2B5EF4-FFF2-40B4-BE49-F238E27FC236}">
                <a16:creationId xmlns:a16="http://schemas.microsoft.com/office/drawing/2014/main" id="{366EED44-847D-4317-94E3-1D7B7B33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2" y="176947"/>
            <a:ext cx="4032250" cy="33855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最短路径导航分析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2B102245-B66B-4F47-AA23-489B989A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2" y="4153980"/>
            <a:ext cx="4032250" cy="30777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经纬度、比例尺、缩放等级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2">
            <a:extLst>
              <a:ext uri="{FF2B5EF4-FFF2-40B4-BE49-F238E27FC236}">
                <a16:creationId xmlns:a16="http://schemas.microsoft.com/office/drawing/2014/main" id="{E763DA12-0698-4314-A69C-9D4B7FAB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11" y="4307868"/>
            <a:ext cx="2241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ArcGIS  API </a:t>
            </a:r>
            <a:r>
              <a:rPr lang="zh-CN" altLang="en-US" sz="16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控件应用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DBFFCE-A36E-4C5E-AA60-E6442C2B6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" y="622835"/>
            <a:ext cx="7159439" cy="34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983" y="1354946"/>
            <a:ext cx="965653" cy="2749869"/>
            <a:chOff x="1043608" y="1704569"/>
            <a:chExt cx="965653" cy="2749869"/>
          </a:xfrm>
        </p:grpSpPr>
        <p:sp>
          <p:nvSpPr>
            <p:cNvPr id="9" name="Freeform 1218"/>
            <p:cNvSpPr/>
            <p:nvPr/>
          </p:nvSpPr>
          <p:spPr bwMode="auto">
            <a:xfrm>
              <a:off x="1528358" y="2198135"/>
              <a:ext cx="103876" cy="74475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7"/>
                </a:cxn>
                <a:cxn ang="0">
                  <a:pos x="13" y="16"/>
                </a:cxn>
                <a:cxn ang="0">
                  <a:pos x="0" y="148"/>
                </a:cxn>
                <a:cxn ang="0">
                  <a:pos x="13" y="161"/>
                </a:cxn>
                <a:cxn ang="0">
                  <a:pos x="26" y="149"/>
                </a:cxn>
                <a:cxn ang="0">
                  <a:pos x="13" y="16"/>
                </a:cxn>
                <a:cxn ang="0">
                  <a:pos x="17" y="6"/>
                </a:cxn>
                <a:cxn ang="0">
                  <a:pos x="13" y="0"/>
                </a:cxn>
              </a:cxnLst>
              <a:rect l="0" t="0" r="r" b="b"/>
              <a:pathLst>
                <a:path w="26" h="161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9" y="4"/>
                    <a:pt x="9" y="7"/>
                  </a:cubicBezTo>
                  <a:cubicBezTo>
                    <a:pt x="9" y="8"/>
                    <a:pt x="12" y="14"/>
                    <a:pt x="13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4"/>
                    <a:pt x="17" y="8"/>
                    <a:pt x="17" y="6"/>
                  </a:cubicBezTo>
                  <a:cubicBezTo>
                    <a:pt x="17" y="4"/>
                    <a:pt x="15" y="0"/>
                    <a:pt x="13" y="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0" name="Oval 1219"/>
            <p:cNvSpPr>
              <a:spLocks noChangeArrowheads="1"/>
            </p:cNvSpPr>
            <p:nvPr/>
          </p:nvSpPr>
          <p:spPr bwMode="auto">
            <a:xfrm>
              <a:off x="1416787" y="1704569"/>
              <a:ext cx="323166" cy="36576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1" name="Freeform 1220"/>
            <p:cNvSpPr>
              <a:spLocks noEditPoints="1"/>
            </p:cNvSpPr>
            <p:nvPr/>
          </p:nvSpPr>
          <p:spPr bwMode="auto">
            <a:xfrm>
              <a:off x="1043608" y="2184914"/>
              <a:ext cx="965653" cy="2269524"/>
            </a:xfrm>
            <a:custGeom>
              <a:avLst/>
              <a:gdLst/>
              <a:ahLst/>
              <a:cxnLst>
                <a:cxn ang="0">
                  <a:pos x="58" y="134"/>
                </a:cxn>
                <a:cxn ang="0">
                  <a:pos x="41" y="81"/>
                </a:cxn>
                <a:cxn ang="0">
                  <a:pos x="47" y="58"/>
                </a:cxn>
                <a:cxn ang="0">
                  <a:pos x="58" y="134"/>
                </a:cxn>
                <a:cxn ang="0">
                  <a:pos x="94" y="0"/>
                </a:cxn>
                <a:cxn ang="0">
                  <a:pos x="41" y="19"/>
                </a:cxn>
                <a:cxn ang="0">
                  <a:pos x="1" y="81"/>
                </a:cxn>
                <a:cxn ang="0">
                  <a:pos x="65" y="183"/>
                </a:cxn>
                <a:cxn ang="0">
                  <a:pos x="67" y="200"/>
                </a:cxn>
                <a:cxn ang="0">
                  <a:pos x="80" y="491"/>
                </a:cxn>
                <a:cxn ang="0">
                  <a:pos x="107" y="491"/>
                </a:cxn>
                <a:cxn ang="0">
                  <a:pos x="120" y="285"/>
                </a:cxn>
                <a:cxn ang="0">
                  <a:pos x="134" y="253"/>
                </a:cxn>
                <a:cxn ang="0">
                  <a:pos x="150" y="284"/>
                </a:cxn>
                <a:cxn ang="0">
                  <a:pos x="173" y="491"/>
                </a:cxn>
                <a:cxn ang="0">
                  <a:pos x="194" y="491"/>
                </a:cxn>
                <a:cxn ang="0">
                  <a:pos x="194" y="199"/>
                </a:cxn>
                <a:cxn ang="0">
                  <a:pos x="201" y="169"/>
                </a:cxn>
                <a:cxn ang="0">
                  <a:pos x="240" y="133"/>
                </a:cxn>
                <a:cxn ang="0">
                  <a:pos x="225" y="109"/>
                </a:cxn>
                <a:cxn ang="0">
                  <a:pos x="209" y="129"/>
                </a:cxn>
                <a:cxn ang="0">
                  <a:pos x="214" y="93"/>
                </a:cxn>
                <a:cxn ang="0">
                  <a:pos x="179" y="30"/>
                </a:cxn>
                <a:cxn ang="0">
                  <a:pos x="187" y="4"/>
                </a:cxn>
                <a:cxn ang="0">
                  <a:pos x="170" y="1"/>
                </a:cxn>
                <a:cxn ang="0">
                  <a:pos x="164" y="3"/>
                </a:cxn>
                <a:cxn ang="0">
                  <a:pos x="149" y="178"/>
                </a:cxn>
                <a:cxn ang="0">
                  <a:pos x="121" y="179"/>
                </a:cxn>
                <a:cxn ang="0">
                  <a:pos x="102" y="3"/>
                </a:cxn>
                <a:cxn ang="0">
                  <a:pos x="94" y="0"/>
                </a:cxn>
              </a:cxnLst>
              <a:rect l="0" t="0" r="r" b="b"/>
              <a:pathLst>
                <a:path w="240" h="491">
                  <a:moveTo>
                    <a:pt x="58" y="134"/>
                  </a:moveTo>
                  <a:cubicBezTo>
                    <a:pt x="50" y="113"/>
                    <a:pt x="41" y="86"/>
                    <a:pt x="41" y="81"/>
                  </a:cubicBezTo>
                  <a:cubicBezTo>
                    <a:pt x="41" y="76"/>
                    <a:pt x="44" y="67"/>
                    <a:pt x="47" y="58"/>
                  </a:cubicBezTo>
                  <a:cubicBezTo>
                    <a:pt x="58" y="134"/>
                    <a:pt x="58" y="134"/>
                    <a:pt x="58" y="134"/>
                  </a:cubicBezTo>
                  <a:moveTo>
                    <a:pt x="94" y="0"/>
                  </a:moveTo>
                  <a:cubicBezTo>
                    <a:pt x="80" y="0"/>
                    <a:pt x="52" y="12"/>
                    <a:pt x="41" y="19"/>
                  </a:cubicBezTo>
                  <a:cubicBezTo>
                    <a:pt x="28" y="29"/>
                    <a:pt x="0" y="71"/>
                    <a:pt x="1" y="81"/>
                  </a:cubicBezTo>
                  <a:cubicBezTo>
                    <a:pt x="2" y="90"/>
                    <a:pt x="53" y="165"/>
                    <a:pt x="65" y="183"/>
                  </a:cubicBezTo>
                  <a:cubicBezTo>
                    <a:pt x="67" y="200"/>
                    <a:pt x="67" y="200"/>
                    <a:pt x="67" y="200"/>
                  </a:cubicBezTo>
                  <a:cubicBezTo>
                    <a:pt x="80" y="491"/>
                    <a:pt x="80" y="491"/>
                    <a:pt x="80" y="491"/>
                  </a:cubicBezTo>
                  <a:cubicBezTo>
                    <a:pt x="107" y="491"/>
                    <a:pt x="107" y="491"/>
                    <a:pt x="107" y="491"/>
                  </a:cubicBezTo>
                  <a:cubicBezTo>
                    <a:pt x="107" y="491"/>
                    <a:pt x="117" y="329"/>
                    <a:pt x="120" y="285"/>
                  </a:cubicBezTo>
                  <a:cubicBezTo>
                    <a:pt x="121" y="263"/>
                    <a:pt x="127" y="253"/>
                    <a:pt x="134" y="253"/>
                  </a:cubicBezTo>
                  <a:cubicBezTo>
                    <a:pt x="140" y="253"/>
                    <a:pt x="148" y="264"/>
                    <a:pt x="150" y="284"/>
                  </a:cubicBezTo>
                  <a:cubicBezTo>
                    <a:pt x="154" y="324"/>
                    <a:pt x="173" y="491"/>
                    <a:pt x="173" y="491"/>
                  </a:cubicBezTo>
                  <a:cubicBezTo>
                    <a:pt x="194" y="491"/>
                    <a:pt x="194" y="491"/>
                    <a:pt x="194" y="49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01" y="169"/>
                    <a:pt x="201" y="169"/>
                    <a:pt x="201" y="169"/>
                  </a:cubicBezTo>
                  <a:cubicBezTo>
                    <a:pt x="201" y="169"/>
                    <a:pt x="222" y="150"/>
                    <a:pt x="240" y="133"/>
                  </a:cubicBezTo>
                  <a:cubicBezTo>
                    <a:pt x="234" y="125"/>
                    <a:pt x="229" y="117"/>
                    <a:pt x="225" y="109"/>
                  </a:cubicBezTo>
                  <a:cubicBezTo>
                    <a:pt x="221" y="117"/>
                    <a:pt x="209" y="129"/>
                    <a:pt x="209" y="129"/>
                  </a:cubicBezTo>
                  <a:cubicBezTo>
                    <a:pt x="214" y="93"/>
                    <a:pt x="214" y="93"/>
                    <a:pt x="214" y="93"/>
                  </a:cubicBezTo>
                  <a:cubicBezTo>
                    <a:pt x="181" y="41"/>
                    <a:pt x="180" y="35"/>
                    <a:pt x="179" y="30"/>
                  </a:cubicBezTo>
                  <a:cubicBezTo>
                    <a:pt x="179" y="23"/>
                    <a:pt x="182" y="14"/>
                    <a:pt x="187" y="4"/>
                  </a:cubicBezTo>
                  <a:cubicBezTo>
                    <a:pt x="180" y="2"/>
                    <a:pt x="175" y="1"/>
                    <a:pt x="170" y="1"/>
                  </a:cubicBezTo>
                  <a:cubicBezTo>
                    <a:pt x="167" y="1"/>
                    <a:pt x="165" y="1"/>
                    <a:pt x="164" y="3"/>
                  </a:cubicBezTo>
                  <a:cubicBezTo>
                    <a:pt x="160" y="12"/>
                    <a:pt x="158" y="178"/>
                    <a:pt x="149" y="178"/>
                  </a:cubicBezTo>
                  <a:cubicBezTo>
                    <a:pt x="139" y="178"/>
                    <a:pt x="136" y="179"/>
                    <a:pt x="121" y="179"/>
                  </a:cubicBezTo>
                  <a:cubicBezTo>
                    <a:pt x="106" y="179"/>
                    <a:pt x="106" y="13"/>
                    <a:pt x="102" y="3"/>
                  </a:cubicBezTo>
                  <a:cubicBezTo>
                    <a:pt x="101" y="1"/>
                    <a:pt x="98" y="0"/>
                    <a:pt x="94" y="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90717" y="1354946"/>
            <a:ext cx="954110" cy="2749868"/>
            <a:chOff x="2863342" y="1704569"/>
            <a:chExt cx="954110" cy="2749868"/>
          </a:xfrm>
        </p:grpSpPr>
        <p:sp>
          <p:nvSpPr>
            <p:cNvPr id="13" name="Freeform 1221"/>
            <p:cNvSpPr/>
            <p:nvPr/>
          </p:nvSpPr>
          <p:spPr bwMode="auto">
            <a:xfrm>
              <a:off x="3221134" y="2193727"/>
              <a:ext cx="107722" cy="749163"/>
            </a:xfrm>
            <a:custGeom>
              <a:avLst/>
              <a:gdLst/>
              <a:ahLst/>
              <a:cxnLst>
                <a:cxn ang="0">
                  <a:pos x="13" y="162"/>
                </a:cxn>
                <a:cxn ang="0">
                  <a:pos x="27" y="150"/>
                </a:cxn>
                <a:cxn ang="0">
                  <a:pos x="14" y="17"/>
                </a:cxn>
                <a:cxn ang="0">
                  <a:pos x="18" y="7"/>
                </a:cxn>
                <a:cxn ang="0">
                  <a:pos x="14" y="1"/>
                </a:cxn>
                <a:cxn ang="0">
                  <a:pos x="9" y="8"/>
                </a:cxn>
                <a:cxn ang="0">
                  <a:pos x="13" y="17"/>
                </a:cxn>
                <a:cxn ang="0">
                  <a:pos x="0" y="149"/>
                </a:cxn>
                <a:cxn ang="0">
                  <a:pos x="13" y="162"/>
                </a:cxn>
              </a:cxnLst>
              <a:rect l="0" t="0" r="r" b="b"/>
              <a:pathLst>
                <a:path w="27" h="162">
                  <a:moveTo>
                    <a:pt x="13" y="162"/>
                  </a:moveTo>
                  <a:cubicBezTo>
                    <a:pt x="27" y="150"/>
                    <a:pt x="27" y="150"/>
                    <a:pt x="27" y="150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5"/>
                    <a:pt x="18" y="9"/>
                    <a:pt x="18" y="7"/>
                  </a:cubicBezTo>
                  <a:cubicBezTo>
                    <a:pt x="18" y="5"/>
                    <a:pt x="15" y="0"/>
                    <a:pt x="14" y="1"/>
                  </a:cubicBezTo>
                  <a:cubicBezTo>
                    <a:pt x="12" y="1"/>
                    <a:pt x="9" y="5"/>
                    <a:pt x="9" y="8"/>
                  </a:cubicBezTo>
                  <a:cubicBezTo>
                    <a:pt x="9" y="9"/>
                    <a:pt x="12" y="15"/>
                    <a:pt x="13" y="17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13" y="162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4" name="Oval 1222"/>
            <p:cNvSpPr>
              <a:spLocks noChangeArrowheads="1"/>
            </p:cNvSpPr>
            <p:nvPr/>
          </p:nvSpPr>
          <p:spPr bwMode="auto">
            <a:xfrm>
              <a:off x="3117258" y="1704569"/>
              <a:ext cx="315472" cy="36576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5" name="Freeform 1223"/>
            <p:cNvSpPr>
              <a:spLocks noEditPoints="1"/>
            </p:cNvSpPr>
            <p:nvPr/>
          </p:nvSpPr>
          <p:spPr bwMode="auto">
            <a:xfrm>
              <a:off x="2863342" y="2158472"/>
              <a:ext cx="954110" cy="2295965"/>
            </a:xfrm>
            <a:custGeom>
              <a:avLst/>
              <a:gdLst/>
              <a:ahLst/>
              <a:cxnLst>
                <a:cxn ang="0">
                  <a:pos x="194" y="26"/>
                </a:cxn>
                <a:cxn ang="0">
                  <a:pos x="134" y="9"/>
                </a:cxn>
                <a:cxn ang="0">
                  <a:pos x="118" y="184"/>
                </a:cxn>
                <a:cxn ang="0">
                  <a:pos x="90" y="185"/>
                </a:cxn>
                <a:cxn ang="0">
                  <a:pos x="71" y="9"/>
                </a:cxn>
                <a:cxn ang="0">
                  <a:pos x="50" y="9"/>
                </a:cxn>
                <a:cxn ang="0">
                  <a:pos x="64" y="70"/>
                </a:cxn>
                <a:cxn ang="0">
                  <a:pos x="24" y="116"/>
                </a:cxn>
                <a:cxn ang="0">
                  <a:pos x="27" y="140"/>
                </a:cxn>
                <a:cxn ang="0">
                  <a:pos x="20" y="120"/>
                </a:cxn>
                <a:cxn ang="0">
                  <a:pos x="0" y="138"/>
                </a:cxn>
                <a:cxn ang="0">
                  <a:pos x="34" y="189"/>
                </a:cxn>
                <a:cxn ang="0">
                  <a:pos x="37" y="206"/>
                </a:cxn>
                <a:cxn ang="0">
                  <a:pos x="50" y="497"/>
                </a:cxn>
                <a:cxn ang="0">
                  <a:pos x="76" y="497"/>
                </a:cxn>
                <a:cxn ang="0">
                  <a:pos x="89" y="291"/>
                </a:cxn>
                <a:cxn ang="0">
                  <a:pos x="119" y="290"/>
                </a:cxn>
                <a:cxn ang="0">
                  <a:pos x="142" y="497"/>
                </a:cxn>
                <a:cxn ang="0">
                  <a:pos x="163" y="497"/>
                </a:cxn>
                <a:cxn ang="0">
                  <a:pos x="163" y="205"/>
                </a:cxn>
                <a:cxn ang="0">
                  <a:pos x="170" y="175"/>
                </a:cxn>
                <a:cxn ang="0">
                  <a:pos x="233" y="113"/>
                </a:cxn>
                <a:cxn ang="0">
                  <a:pos x="194" y="26"/>
                </a:cxn>
                <a:cxn ang="0">
                  <a:pos x="195" y="113"/>
                </a:cxn>
                <a:cxn ang="0">
                  <a:pos x="178" y="135"/>
                </a:cxn>
                <a:cxn ang="0">
                  <a:pos x="185" y="85"/>
                </a:cxn>
                <a:cxn ang="0">
                  <a:pos x="195" y="113"/>
                </a:cxn>
              </a:cxnLst>
              <a:rect l="0" t="0" r="r" b="b"/>
              <a:pathLst>
                <a:path w="237" h="497">
                  <a:moveTo>
                    <a:pt x="194" y="26"/>
                  </a:moveTo>
                  <a:cubicBezTo>
                    <a:pt x="183" y="18"/>
                    <a:pt x="138" y="0"/>
                    <a:pt x="134" y="9"/>
                  </a:cubicBezTo>
                  <a:cubicBezTo>
                    <a:pt x="130" y="18"/>
                    <a:pt x="128" y="184"/>
                    <a:pt x="118" y="184"/>
                  </a:cubicBezTo>
                  <a:cubicBezTo>
                    <a:pt x="109" y="184"/>
                    <a:pt x="105" y="185"/>
                    <a:pt x="90" y="185"/>
                  </a:cubicBezTo>
                  <a:cubicBezTo>
                    <a:pt x="75" y="185"/>
                    <a:pt x="75" y="19"/>
                    <a:pt x="71" y="9"/>
                  </a:cubicBezTo>
                  <a:cubicBezTo>
                    <a:pt x="69" y="5"/>
                    <a:pt x="60" y="6"/>
                    <a:pt x="50" y="9"/>
                  </a:cubicBezTo>
                  <a:cubicBezTo>
                    <a:pt x="69" y="54"/>
                    <a:pt x="66" y="65"/>
                    <a:pt x="64" y="70"/>
                  </a:cubicBezTo>
                  <a:cubicBezTo>
                    <a:pt x="61" y="80"/>
                    <a:pt x="43" y="99"/>
                    <a:pt x="24" y="116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5" y="134"/>
                    <a:pt x="22" y="127"/>
                    <a:pt x="20" y="120"/>
                  </a:cubicBezTo>
                  <a:cubicBezTo>
                    <a:pt x="13" y="126"/>
                    <a:pt x="6" y="132"/>
                    <a:pt x="0" y="138"/>
                  </a:cubicBezTo>
                  <a:cubicBezTo>
                    <a:pt x="14" y="159"/>
                    <a:pt x="29" y="180"/>
                    <a:pt x="34" y="189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50" y="497"/>
                    <a:pt x="50" y="497"/>
                    <a:pt x="50" y="497"/>
                  </a:cubicBezTo>
                  <a:cubicBezTo>
                    <a:pt x="76" y="497"/>
                    <a:pt x="76" y="497"/>
                    <a:pt x="76" y="497"/>
                  </a:cubicBezTo>
                  <a:cubicBezTo>
                    <a:pt x="76" y="497"/>
                    <a:pt x="86" y="335"/>
                    <a:pt x="89" y="291"/>
                  </a:cubicBezTo>
                  <a:cubicBezTo>
                    <a:pt x="92" y="247"/>
                    <a:pt x="115" y="251"/>
                    <a:pt x="119" y="290"/>
                  </a:cubicBezTo>
                  <a:cubicBezTo>
                    <a:pt x="123" y="330"/>
                    <a:pt x="142" y="497"/>
                    <a:pt x="142" y="497"/>
                  </a:cubicBezTo>
                  <a:cubicBezTo>
                    <a:pt x="163" y="497"/>
                    <a:pt x="163" y="497"/>
                    <a:pt x="163" y="497"/>
                  </a:cubicBezTo>
                  <a:cubicBezTo>
                    <a:pt x="163" y="205"/>
                    <a:pt x="163" y="205"/>
                    <a:pt x="163" y="205"/>
                  </a:cubicBezTo>
                  <a:cubicBezTo>
                    <a:pt x="170" y="175"/>
                    <a:pt x="170" y="175"/>
                    <a:pt x="170" y="175"/>
                  </a:cubicBezTo>
                  <a:cubicBezTo>
                    <a:pt x="170" y="175"/>
                    <a:pt x="229" y="124"/>
                    <a:pt x="233" y="113"/>
                  </a:cubicBezTo>
                  <a:cubicBezTo>
                    <a:pt x="237" y="102"/>
                    <a:pt x="206" y="33"/>
                    <a:pt x="194" y="26"/>
                  </a:cubicBezTo>
                  <a:close/>
                  <a:moveTo>
                    <a:pt x="195" y="113"/>
                  </a:moveTo>
                  <a:cubicBezTo>
                    <a:pt x="193" y="121"/>
                    <a:pt x="178" y="135"/>
                    <a:pt x="178" y="135"/>
                  </a:cubicBezTo>
                  <a:cubicBezTo>
                    <a:pt x="185" y="85"/>
                    <a:pt x="185" y="85"/>
                    <a:pt x="185" y="85"/>
                  </a:cubicBezTo>
                  <a:cubicBezTo>
                    <a:pt x="185" y="85"/>
                    <a:pt x="196" y="106"/>
                    <a:pt x="195" y="113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7356" y="997991"/>
            <a:ext cx="1219570" cy="3115637"/>
            <a:chOff x="1839981" y="1347614"/>
            <a:chExt cx="1219570" cy="3115637"/>
          </a:xfrm>
        </p:grpSpPr>
        <p:sp>
          <p:nvSpPr>
            <p:cNvPr id="17" name="Freeform 1224"/>
            <p:cNvSpPr/>
            <p:nvPr/>
          </p:nvSpPr>
          <p:spPr bwMode="auto">
            <a:xfrm>
              <a:off x="2386286" y="1968980"/>
              <a:ext cx="119265" cy="780012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6" y="177"/>
                </a:cxn>
                <a:cxn ang="0">
                  <a:pos x="31" y="162"/>
                </a:cxn>
                <a:cxn ang="0">
                  <a:pos x="16" y="0"/>
                </a:cxn>
                <a:cxn ang="0">
                  <a:pos x="0" y="161"/>
                </a:cxn>
              </a:cxnLst>
              <a:rect l="0" t="0" r="r" b="b"/>
              <a:pathLst>
                <a:path w="31" h="177">
                  <a:moveTo>
                    <a:pt x="0" y="161"/>
                  </a:moveTo>
                  <a:lnTo>
                    <a:pt x="16" y="177"/>
                  </a:lnTo>
                  <a:lnTo>
                    <a:pt x="31" y="162"/>
                  </a:lnTo>
                  <a:lnTo>
                    <a:pt x="16" y="0"/>
                  </a:lnTo>
                  <a:lnTo>
                    <a:pt x="0" y="16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8" name="Freeform 1225"/>
            <p:cNvSpPr/>
            <p:nvPr/>
          </p:nvSpPr>
          <p:spPr bwMode="auto">
            <a:xfrm>
              <a:off x="2428607" y="1902876"/>
              <a:ext cx="38472" cy="9254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0"/>
                </a:cxn>
                <a:cxn ang="0">
                  <a:pos x="9" y="8"/>
                </a:cxn>
                <a:cxn ang="0">
                  <a:pos x="5" y="1"/>
                </a:cxn>
                <a:cxn ang="0">
                  <a:pos x="0" y="8"/>
                </a:cxn>
              </a:cxnLst>
              <a:rect l="0" t="0" r="r" b="b"/>
              <a:pathLst>
                <a:path w="9" h="20">
                  <a:moveTo>
                    <a:pt x="0" y="8"/>
                  </a:moveTo>
                  <a:cubicBezTo>
                    <a:pt x="0" y="11"/>
                    <a:pt x="4" y="20"/>
                    <a:pt x="4" y="20"/>
                  </a:cubicBezTo>
                  <a:cubicBezTo>
                    <a:pt x="4" y="20"/>
                    <a:pt x="9" y="11"/>
                    <a:pt x="9" y="8"/>
                  </a:cubicBezTo>
                  <a:cubicBezTo>
                    <a:pt x="9" y="5"/>
                    <a:pt x="6" y="0"/>
                    <a:pt x="5" y="1"/>
                  </a:cubicBezTo>
                  <a:cubicBezTo>
                    <a:pt x="3" y="1"/>
                    <a:pt x="0" y="6"/>
                    <a:pt x="0" y="8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19" name="Freeform 1226"/>
            <p:cNvSpPr>
              <a:spLocks noEditPoints="1"/>
            </p:cNvSpPr>
            <p:nvPr/>
          </p:nvSpPr>
          <p:spPr bwMode="auto">
            <a:xfrm>
              <a:off x="1839981" y="1858807"/>
              <a:ext cx="1219570" cy="2604444"/>
            </a:xfrm>
            <a:custGeom>
              <a:avLst/>
              <a:gdLst/>
              <a:ahLst/>
              <a:cxnLst>
                <a:cxn ang="0">
                  <a:pos x="254" y="30"/>
                </a:cxn>
                <a:cxn ang="0">
                  <a:pos x="186" y="11"/>
                </a:cxn>
                <a:cxn ang="0">
                  <a:pos x="168" y="209"/>
                </a:cxn>
                <a:cxn ang="0">
                  <a:pos x="136" y="210"/>
                </a:cxn>
                <a:cxn ang="0">
                  <a:pos x="115" y="12"/>
                </a:cxn>
                <a:cxn ang="0">
                  <a:pos x="47" y="30"/>
                </a:cxn>
                <a:cxn ang="0">
                  <a:pos x="1" y="99"/>
                </a:cxn>
                <a:cxn ang="0">
                  <a:pos x="73" y="214"/>
                </a:cxn>
                <a:cxn ang="0">
                  <a:pos x="76" y="235"/>
                </a:cxn>
                <a:cxn ang="0">
                  <a:pos x="91" y="564"/>
                </a:cxn>
                <a:cxn ang="0">
                  <a:pos x="121" y="564"/>
                </a:cxn>
                <a:cxn ang="0">
                  <a:pos x="135" y="330"/>
                </a:cxn>
                <a:cxn ang="0">
                  <a:pos x="169" y="330"/>
                </a:cxn>
                <a:cxn ang="0">
                  <a:pos x="195" y="564"/>
                </a:cxn>
                <a:cxn ang="0">
                  <a:pos x="220" y="564"/>
                </a:cxn>
                <a:cxn ang="0">
                  <a:pos x="220" y="233"/>
                </a:cxn>
                <a:cxn ang="0">
                  <a:pos x="227" y="198"/>
                </a:cxn>
                <a:cxn ang="0">
                  <a:pos x="298" y="129"/>
                </a:cxn>
                <a:cxn ang="0">
                  <a:pos x="254" y="30"/>
                </a:cxn>
                <a:cxn ang="0">
                  <a:pos x="46" y="99"/>
                </a:cxn>
                <a:cxn ang="0">
                  <a:pos x="53" y="73"/>
                </a:cxn>
                <a:cxn ang="0">
                  <a:pos x="65" y="159"/>
                </a:cxn>
                <a:cxn ang="0">
                  <a:pos x="46" y="99"/>
                </a:cxn>
                <a:cxn ang="0">
                  <a:pos x="255" y="129"/>
                </a:cxn>
                <a:cxn ang="0">
                  <a:pos x="236" y="153"/>
                </a:cxn>
                <a:cxn ang="0">
                  <a:pos x="244" y="97"/>
                </a:cxn>
                <a:cxn ang="0">
                  <a:pos x="255" y="129"/>
                </a:cxn>
              </a:cxnLst>
              <a:rect l="0" t="0" r="r" b="b"/>
              <a:pathLst>
                <a:path w="302" h="564">
                  <a:moveTo>
                    <a:pt x="254" y="30"/>
                  </a:moveTo>
                  <a:cubicBezTo>
                    <a:pt x="241" y="22"/>
                    <a:pt x="190" y="1"/>
                    <a:pt x="186" y="11"/>
                  </a:cubicBezTo>
                  <a:cubicBezTo>
                    <a:pt x="181" y="21"/>
                    <a:pt x="179" y="209"/>
                    <a:pt x="168" y="209"/>
                  </a:cubicBezTo>
                  <a:cubicBezTo>
                    <a:pt x="157" y="209"/>
                    <a:pt x="153" y="210"/>
                    <a:pt x="136" y="210"/>
                  </a:cubicBezTo>
                  <a:cubicBezTo>
                    <a:pt x="120" y="210"/>
                    <a:pt x="119" y="23"/>
                    <a:pt x="115" y="12"/>
                  </a:cubicBezTo>
                  <a:cubicBezTo>
                    <a:pt x="111" y="0"/>
                    <a:pt x="62" y="19"/>
                    <a:pt x="47" y="30"/>
                  </a:cubicBezTo>
                  <a:cubicBezTo>
                    <a:pt x="32" y="40"/>
                    <a:pt x="0" y="88"/>
                    <a:pt x="1" y="99"/>
                  </a:cubicBezTo>
                  <a:cubicBezTo>
                    <a:pt x="2" y="109"/>
                    <a:pt x="60" y="194"/>
                    <a:pt x="73" y="214"/>
                  </a:cubicBezTo>
                  <a:cubicBezTo>
                    <a:pt x="76" y="235"/>
                    <a:pt x="76" y="235"/>
                    <a:pt x="76" y="235"/>
                  </a:cubicBezTo>
                  <a:cubicBezTo>
                    <a:pt x="91" y="564"/>
                    <a:pt x="91" y="564"/>
                    <a:pt x="91" y="564"/>
                  </a:cubicBezTo>
                  <a:cubicBezTo>
                    <a:pt x="121" y="564"/>
                    <a:pt x="121" y="564"/>
                    <a:pt x="121" y="564"/>
                  </a:cubicBezTo>
                  <a:cubicBezTo>
                    <a:pt x="121" y="564"/>
                    <a:pt x="132" y="380"/>
                    <a:pt x="135" y="330"/>
                  </a:cubicBezTo>
                  <a:cubicBezTo>
                    <a:pt x="138" y="280"/>
                    <a:pt x="164" y="285"/>
                    <a:pt x="169" y="330"/>
                  </a:cubicBezTo>
                  <a:cubicBezTo>
                    <a:pt x="174" y="375"/>
                    <a:pt x="195" y="564"/>
                    <a:pt x="195" y="564"/>
                  </a:cubicBezTo>
                  <a:cubicBezTo>
                    <a:pt x="220" y="564"/>
                    <a:pt x="220" y="564"/>
                    <a:pt x="220" y="564"/>
                  </a:cubicBezTo>
                  <a:cubicBezTo>
                    <a:pt x="220" y="233"/>
                    <a:pt x="220" y="233"/>
                    <a:pt x="220" y="233"/>
                  </a:cubicBezTo>
                  <a:cubicBezTo>
                    <a:pt x="227" y="198"/>
                    <a:pt x="227" y="198"/>
                    <a:pt x="227" y="198"/>
                  </a:cubicBezTo>
                  <a:cubicBezTo>
                    <a:pt x="227" y="198"/>
                    <a:pt x="294" y="141"/>
                    <a:pt x="298" y="129"/>
                  </a:cubicBezTo>
                  <a:cubicBezTo>
                    <a:pt x="302" y="116"/>
                    <a:pt x="267" y="39"/>
                    <a:pt x="254" y="30"/>
                  </a:cubicBezTo>
                  <a:close/>
                  <a:moveTo>
                    <a:pt x="46" y="99"/>
                  </a:moveTo>
                  <a:cubicBezTo>
                    <a:pt x="46" y="94"/>
                    <a:pt x="49" y="83"/>
                    <a:pt x="53" y="73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57" y="136"/>
                    <a:pt x="46" y="105"/>
                    <a:pt x="46" y="99"/>
                  </a:cubicBezTo>
                  <a:close/>
                  <a:moveTo>
                    <a:pt x="255" y="129"/>
                  </a:moveTo>
                  <a:cubicBezTo>
                    <a:pt x="253" y="137"/>
                    <a:pt x="236" y="153"/>
                    <a:pt x="236" y="153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56" y="120"/>
                    <a:pt x="255" y="129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0" name="Oval 1227"/>
            <p:cNvSpPr>
              <a:spLocks noChangeArrowheads="1"/>
            </p:cNvSpPr>
            <p:nvPr/>
          </p:nvSpPr>
          <p:spPr bwMode="auto">
            <a:xfrm>
              <a:off x="2270870" y="1347614"/>
              <a:ext cx="357793" cy="41865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4085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1" name="Title 1"/>
          <p:cNvSpPr txBox="1"/>
          <p:nvPr/>
        </p:nvSpPr>
        <p:spPr>
          <a:xfrm>
            <a:off x="381285" y="308814"/>
            <a:ext cx="3734447" cy="363670"/>
          </a:xfrm>
          <a:prstGeom prst="rect">
            <a:avLst/>
          </a:prstGeom>
        </p:spPr>
        <p:txBody>
          <a:bodyPr vert="horz" lIns="91457" tIns="45728" rIns="91457" bIns="45728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GP</a:t>
            </a: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进行插值分析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房价的市区查询</a:t>
            </a:r>
            <a:endParaRPr 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CC939-67E1-42DD-AC33-616766C3B1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" t="12364" r="-450" b="-471"/>
          <a:stretch/>
        </p:blipFill>
        <p:spPr>
          <a:xfrm>
            <a:off x="3039035" y="173040"/>
            <a:ext cx="5973176" cy="267228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4A0048F-E652-4FFC-B89F-2D88FF283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11" y="3636473"/>
            <a:ext cx="2447925" cy="295275"/>
          </a:xfrm>
          <a:prstGeom prst="rect">
            <a:avLst/>
          </a:prstGeom>
        </p:spPr>
      </p:pic>
      <p:sp>
        <p:nvSpPr>
          <p:cNvPr id="22" name="Rectangle 34">
            <a:extLst>
              <a:ext uri="{FF2B5EF4-FFF2-40B4-BE49-F238E27FC236}">
                <a16:creationId xmlns:a16="http://schemas.microsoft.com/office/drawing/2014/main" id="{1C883B1A-4103-4116-9625-4E025BBE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087011"/>
            <a:ext cx="4032250" cy="307777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查询功能：查询某个区县的房价分布情况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E658E02-C800-4CE5-9D3F-7FFDB19185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0" r="10216"/>
          <a:stretch/>
        </p:blipFill>
        <p:spPr>
          <a:xfrm>
            <a:off x="114496" y="2877149"/>
            <a:ext cx="4691218" cy="21091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0F4ACE4-CE63-4C46-9917-E3BAA91ACCD2}"/>
              </a:ext>
            </a:extLst>
          </p:cNvPr>
          <p:cNvSpPr txBox="1"/>
          <p:nvPr/>
        </p:nvSpPr>
        <p:spPr>
          <a:xfrm>
            <a:off x="826022" y="2455812"/>
            <a:ext cx="196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图标点数据</a:t>
            </a:r>
          </a:p>
        </p:txBody>
      </p:sp>
    </p:spTree>
    <p:extLst>
      <p:ext uri="{BB962C8B-B14F-4D97-AF65-F5344CB8AC3E}">
        <p14:creationId xmlns:p14="http://schemas.microsoft.com/office/powerpoint/2010/main" val="16202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224E8B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等腰三角形 10"/>
          <p:cNvSpPr>
            <a:spLocks noChangeAspect="1" noChangeArrowheads="1"/>
          </p:cNvSpPr>
          <p:nvPr/>
        </p:nvSpPr>
        <p:spPr bwMode="auto">
          <a:xfrm rot="5400000" flipV="1">
            <a:off x="8151076" y="674075"/>
            <a:ext cx="179437" cy="17463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等腰三角形 18"/>
          <p:cNvSpPr>
            <a:spLocks noChangeAspect="1" noChangeArrowheads="1"/>
          </p:cNvSpPr>
          <p:nvPr/>
        </p:nvSpPr>
        <p:spPr bwMode="auto">
          <a:xfrm rot="5400000" flipV="1">
            <a:off x="8151076" y="2311376"/>
            <a:ext cx="179437" cy="17463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886946" y="1486011"/>
            <a:ext cx="179437" cy="17463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lIns="68573" tIns="34287" rIns="68573" bIns="3428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形状 16"/>
          <p:cNvSpPr/>
          <p:nvPr/>
        </p:nvSpPr>
        <p:spPr>
          <a:xfrm>
            <a:off x="6151429" y="1062860"/>
            <a:ext cx="1581173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8" name="空心弧 17"/>
          <p:cNvSpPr/>
          <p:nvPr/>
        </p:nvSpPr>
        <p:spPr>
          <a:xfrm>
            <a:off x="6615513" y="1957667"/>
            <a:ext cx="1358470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9" name="组合 18"/>
          <p:cNvGrpSpPr/>
          <p:nvPr/>
        </p:nvGrpSpPr>
        <p:grpSpPr>
          <a:xfrm rot="2736489">
            <a:off x="7082826" y="674636"/>
            <a:ext cx="433670" cy="428956"/>
            <a:chOff x="4212441" y="1835306"/>
            <a:chExt cx="645570" cy="565784"/>
          </a:xfrm>
          <a:noFill/>
        </p:grpSpPr>
        <p:sp>
          <p:nvSpPr>
            <p:cNvPr id="20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1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32932" y="1583033"/>
            <a:ext cx="469279" cy="331624"/>
            <a:chOff x="3009633" y="2833220"/>
            <a:chExt cx="591168" cy="471487"/>
          </a:xfrm>
          <a:noFill/>
        </p:grpSpPr>
        <p:sp>
          <p:nvSpPr>
            <p:cNvPr id="25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6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7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73075" y="2373938"/>
            <a:ext cx="359878" cy="415805"/>
            <a:chOff x="6889388" y="2720789"/>
            <a:chExt cx="453350" cy="591172"/>
          </a:xfrm>
          <a:noFill/>
        </p:grpSpPr>
        <p:sp>
          <p:nvSpPr>
            <p:cNvPr id="29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0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endParaRPr>
            </a:p>
          </p:txBody>
        </p:sp>
      </p:grpSp>
      <p:sp>
        <p:nvSpPr>
          <p:cNvPr id="31" name="空心弧 30"/>
          <p:cNvSpPr/>
          <p:nvPr/>
        </p:nvSpPr>
        <p:spPr>
          <a:xfrm>
            <a:off x="6615513" y="1957667"/>
            <a:ext cx="1358470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2" name="任意多边形 31"/>
          <p:cNvSpPr/>
          <p:nvPr/>
        </p:nvSpPr>
        <p:spPr>
          <a:xfrm rot="17307692">
            <a:off x="6962152" y="646403"/>
            <a:ext cx="1214450" cy="738478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17307692">
            <a:off x="6536732" y="313674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pic>
        <p:nvPicPr>
          <p:cNvPr id="34" name="内容占位符 4">
            <a:extLst>
              <a:ext uri="{FF2B5EF4-FFF2-40B4-BE49-F238E27FC236}">
                <a16:creationId xmlns:a16="http://schemas.microsoft.com/office/drawing/2014/main" id="{240BF301-9BAE-49E5-A891-4F13E9380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503" r="28628" b="-503"/>
          <a:stretch/>
        </p:blipFill>
        <p:spPr>
          <a:xfrm>
            <a:off x="175859" y="750680"/>
            <a:ext cx="4285169" cy="3104083"/>
          </a:xfr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AAE3E9F-AD4D-4E82-B2DE-41ABEA15A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r="7796"/>
          <a:stretch/>
        </p:blipFill>
        <p:spPr>
          <a:xfrm>
            <a:off x="4751270" y="3357906"/>
            <a:ext cx="4121523" cy="1560343"/>
          </a:xfrm>
          <a:prstGeom prst="rect">
            <a:avLst/>
          </a:prstGeom>
        </p:spPr>
      </p:pic>
      <p:sp>
        <p:nvSpPr>
          <p:cNvPr id="36" name="Rectangle 34">
            <a:extLst>
              <a:ext uri="{FF2B5EF4-FFF2-40B4-BE49-F238E27FC236}">
                <a16:creationId xmlns:a16="http://schemas.microsoft.com/office/drawing/2014/main" id="{6D5EEF25-329B-4302-A623-6D0BBF08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00" y="245576"/>
            <a:ext cx="4032250" cy="338554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缓冲区分析：同一价位房价分布情况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DBF0B962-858A-4F49-AB27-7E0C84E4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86" y="4185841"/>
            <a:ext cx="4032250" cy="40011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放大后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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3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50"/>
                            </p:stCondLst>
                            <p:childTnLst>
                              <p:par>
                                <p:cTn id="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9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32" grpId="0" animBg="1"/>
      <p:bldP spid="33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311</Words>
  <Application>Microsoft Office PowerPoint</Application>
  <PresentationFormat>全屏显示(16:9)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华文黑体</vt:lpstr>
      <vt:lpstr>华文细黑</vt:lpstr>
      <vt:lpstr>宋体</vt:lpstr>
      <vt:lpstr>微软雅黑</vt:lpstr>
      <vt:lpstr>Arial</vt:lpstr>
      <vt:lpstr>Calibri</vt:lpstr>
      <vt:lpstr>Calibri Light</vt:lpstr>
      <vt:lpstr>Old English Text MT</vt:lpstr>
      <vt:lpstr>Times New Roman</vt:lpstr>
      <vt:lpstr>Office 主题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李 国荣</cp:lastModifiedBy>
  <cp:revision>17</cp:revision>
  <dcterms:created xsi:type="dcterms:W3CDTF">2016-11-27T08:53:57Z</dcterms:created>
  <dcterms:modified xsi:type="dcterms:W3CDTF">2020-07-07T13:06:23Z</dcterms:modified>
</cp:coreProperties>
</file>