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59" r:id="rId7"/>
    <p:sldId id="269" r:id="rId8"/>
    <p:sldId id="270" r:id="rId9"/>
    <p:sldId id="257" r:id="rId10"/>
    <p:sldId id="260" r:id="rId11"/>
    <p:sldId id="266" r:id="rId12"/>
    <p:sldId id="267" r:id="rId13"/>
    <p:sldId id="268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4654"/>
  </p:normalViewPr>
  <p:slideViewPr>
    <p:cSldViewPr snapToGrid="0" snapToObjects="1">
      <p:cViewPr varScale="1">
        <p:scale>
          <a:sx n="83" d="100"/>
          <a:sy n="83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09A-7B49-AC47-91F8-FB1B3DB08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C020B-A166-6348-B6CA-C7C403836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F518-FD2D-F847-8FF8-33B9B659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159B-48C9-2141-848E-49D2FC71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2676-6297-0A4C-B94B-B2EDF7D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941E-600B-CC42-B9E4-F0EF224B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C38E3-6AC6-164D-8490-96F92FBC5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462B-5346-D948-977A-ED7B93D2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9194E-2351-9D48-BBF1-0ADF1DB4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C2CA-DCC5-B445-B1E1-CA5F8C54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49806-CDCC-7642-ADA5-74023D476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4F358-6774-6E43-9869-0872A8C5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8164-536A-0041-8EED-6A06302A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507F-6C1C-9A47-BA29-015B20F1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EAC7-61E0-B146-ACE8-66B85CE2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229E-181B-6641-A0BF-A24CFEA2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5FCD-850B-7744-8EE4-8F4F13320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97F7-4B34-AB42-B7F3-F9E13E5E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407A-EFF9-F14E-BEE0-A64C8DA0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C470-331E-A142-9E36-93620FDE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FFFE-511A-6541-B747-08553463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8293-20D0-5048-A260-492256F2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6C58-784F-7F42-9329-287DD6A9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7FE2-E832-C14B-82F6-6587780C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F9A5-531D-DF42-B868-291D8C69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41FB-8CF3-0145-A5A8-784B3F7C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C84C-5733-994E-A054-91DC22C50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AD744-456B-864E-9896-E96DEDEB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B353C-810A-F941-9DBE-1971429A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11617-75B7-5449-8B51-28D01762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323D-888F-4243-8C24-96BF2586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68D4-A2C4-5346-AB56-DE8409D1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9BAF-9A60-C94E-8C4C-D75942FE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CFA9-D3F4-0E45-B2CE-5642EBAD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041A-0466-3742-932C-FFC93901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2346B-6FB3-6C46-87D6-A70108FFB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C1E7F-5658-0048-8BB1-3B3BE449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BE1CA-8C68-9642-A3F0-BDC16D0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DA6B8-9A7E-0B49-B451-48857CCF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9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BB38-377C-F845-9FD2-F7EB6F81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040A7-C090-0342-A46E-9234D896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7ADF8-01FD-D343-9C7B-0FE25773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E6470-48E2-284C-BA80-ED3D5852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4B373-557F-504D-9B64-DCFC06D7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9109D-B187-3F43-A3DC-0A7F0E43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0EF8D-4418-9F44-9A68-ED07E32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FBC1-BC88-7A44-B01C-E3167EA5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1F6E-99F3-6D49-9E6F-3564F4E9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3F79-1734-F84E-8B43-7DE396353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1EE7A-B663-6F49-B5E7-4D1D92D1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E139F-AB07-7C45-B9C0-D24928C7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26349-A94B-4148-94FF-EBDCDF16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48F3-3F9E-2D43-B64E-927966AC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06D29-89AF-3A44-A41F-68DA8C72C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9BC40-C12E-6F48-8528-30259F9E7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8DC31-887C-6A45-A16F-F21A6CCD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35BA-6F00-A743-B898-332F75A6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73AA0-5A74-CE43-BCC0-8E12810A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9407D-5801-DD4D-BF1A-7ECA5858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ACF1-1978-D94A-9EF3-BF62A2BD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E3D2-B553-FF48-9F77-8BB9C54DA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0783-1F50-8A4D-B643-EBF44CC6EAA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A7A6-33D4-BE43-9266-123C20018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EF29-6BEC-DC43-81CE-EFA856751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6F40-C71F-0F42-8EA3-C6CE16AC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3B7-EFAA-3849-92DF-587EE1591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Capstone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Pittsburgh vs. Manhattan and Toronto for Amenities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85B2E-51F3-3D49-8832-09DA2FD5E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JMc</a:t>
            </a:r>
            <a:endParaRPr lang="en-US" dirty="0"/>
          </a:p>
          <a:p>
            <a:r>
              <a:rPr lang="en-US" dirty="0"/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38568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36C6-E9DE-4D43-BD5B-A95394AC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753"/>
          </a:xfrm>
        </p:spPr>
        <p:txBody>
          <a:bodyPr/>
          <a:lstStyle/>
          <a:p>
            <a:r>
              <a:rPr lang="en-US" dirty="0"/>
              <a:t>Cluster 8 Neighborhoods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F616B6D-EE06-024A-A0C0-2C821E744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714026"/>
              </p:ext>
            </p:extLst>
          </p:nvPr>
        </p:nvGraphicFramePr>
        <p:xfrm>
          <a:off x="1053885" y="1363848"/>
          <a:ext cx="9577952" cy="5238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629">
                  <a:extLst>
                    <a:ext uri="{9D8B030D-6E8A-4147-A177-3AD203B41FA5}">
                      <a16:colId xmlns:a16="http://schemas.microsoft.com/office/drawing/2014/main" val="2817654641"/>
                    </a:ext>
                  </a:extLst>
                </a:gridCol>
                <a:gridCol w="2110286">
                  <a:extLst>
                    <a:ext uri="{9D8B030D-6E8A-4147-A177-3AD203B41FA5}">
                      <a16:colId xmlns:a16="http://schemas.microsoft.com/office/drawing/2014/main" val="128386707"/>
                    </a:ext>
                  </a:extLst>
                </a:gridCol>
                <a:gridCol w="2037237">
                  <a:extLst>
                    <a:ext uri="{9D8B030D-6E8A-4147-A177-3AD203B41FA5}">
                      <a16:colId xmlns:a16="http://schemas.microsoft.com/office/drawing/2014/main" val="731769554"/>
                    </a:ext>
                  </a:extLst>
                </a:gridCol>
                <a:gridCol w="2232032">
                  <a:extLst>
                    <a:ext uri="{9D8B030D-6E8A-4147-A177-3AD203B41FA5}">
                      <a16:colId xmlns:a16="http://schemas.microsoft.com/office/drawing/2014/main" val="1919360150"/>
                    </a:ext>
                  </a:extLst>
                </a:gridCol>
                <a:gridCol w="2445768">
                  <a:extLst>
                    <a:ext uri="{9D8B030D-6E8A-4147-A177-3AD203B41FA5}">
                      <a16:colId xmlns:a16="http://schemas.microsoft.com/office/drawing/2014/main" val="1419522287"/>
                    </a:ext>
                  </a:extLst>
                </a:gridCol>
              </a:tblGrid>
              <a:tr h="381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Neighborhood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1st Most Common Venue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2nd Most Common Venue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3rd Most Common Venue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519683328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Chinatown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Ice Cream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Cocktail Bar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Chinese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51183037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Upper East Side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Exhibit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Gym / Fitness Center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4204847231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Yorkville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Gym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3989768028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Lenox Hill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Sushi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Sporting Goods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3429256753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Upper West Side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Wine Bar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Vegetarian / Vegan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936617186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Lincoln Square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Gym / Fitness Center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Jazz Club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1201467120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Murray Hill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Korean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Gym / Fitness Center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Japanese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841905331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Chelsea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Art Gallery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Ice Cream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337333333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Greenwich Village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Seafood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4114249348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East Village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Cocktail Bar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Wine Bar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841163930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Tribeca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American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869387568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Little Italy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Yoga Studio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Men's Store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Clothing Store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963918248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Soho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French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Clothing Store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3244787828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West Village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American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Wine Bar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1717394190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Gramercy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American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New American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Gym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1985841366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Financial District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Pizza 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Hotel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3261251839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Carnegie Hill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Pizza 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Yoga Studio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4072413106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Noho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Japanese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Cocktail Bar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725691134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Civic Center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Bakery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French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946613499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Midtown South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Gym / Fitness Center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Korean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Japanese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3845442055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Sutton 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Gym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620977228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Turtle Bay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American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Seafood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241717437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Tudor City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Japanese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Sushi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579705768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Manhattan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Flatiron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Gym / Fitness Center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Gym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Cycle Studio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1130041165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Toronto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Beaches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Pizza 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3144714568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Toronto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Beaches West, India Bazaar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Indian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Beach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068463596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Pittsburgh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Central Oakland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Sandwich 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Pizza 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2973191443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Pittsburgh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East Liberty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American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Grocery Store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3902543996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Pittsburgh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Garfield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Art Gallery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Grocery Store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1076996497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Pittsburgh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Hill District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Grocery Store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Bakery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766063775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Pittsburgh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North Oakland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Pizza 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Indian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735228802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Pittsburgh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Polish Hill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Italian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1523591360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Pittsburgh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Shadyside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Hotel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Pharmacy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762044411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Pittsburgh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Squirrel Hill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Pizza Place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Thai Restaurant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378769045"/>
                  </a:ext>
                </a:extLst>
              </a:tr>
              <a:tr h="13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Pittsburgh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Strip District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Coffee Shop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Grocery Store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Bakery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4" marR="5404" marT="5404" marB="0" anchor="b"/>
                </a:tc>
                <a:extLst>
                  <a:ext uri="{0D108BD9-81ED-4DB2-BD59-A6C34878D82A}">
                    <a16:rowId xmlns:a16="http://schemas.microsoft.com/office/drawing/2014/main" val="164661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8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0756-F00B-1E49-AC40-D6D639E9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12 Neighborhoods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E3030D-9F7C-6A42-B853-62D7CF43F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0053"/>
              </p:ext>
            </p:extLst>
          </p:nvPr>
        </p:nvGraphicFramePr>
        <p:xfrm>
          <a:off x="1038386" y="2495227"/>
          <a:ext cx="9807414" cy="3053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5240">
                  <a:extLst>
                    <a:ext uri="{9D8B030D-6E8A-4147-A177-3AD203B41FA5}">
                      <a16:colId xmlns:a16="http://schemas.microsoft.com/office/drawing/2014/main" val="2291730135"/>
                    </a:ext>
                  </a:extLst>
                </a:gridCol>
                <a:gridCol w="2451035">
                  <a:extLst>
                    <a:ext uri="{9D8B030D-6E8A-4147-A177-3AD203B41FA5}">
                      <a16:colId xmlns:a16="http://schemas.microsoft.com/office/drawing/2014/main" val="3131371055"/>
                    </a:ext>
                  </a:extLst>
                </a:gridCol>
                <a:gridCol w="2241320">
                  <a:extLst>
                    <a:ext uri="{9D8B030D-6E8A-4147-A177-3AD203B41FA5}">
                      <a16:colId xmlns:a16="http://schemas.microsoft.com/office/drawing/2014/main" val="3410261614"/>
                    </a:ext>
                  </a:extLst>
                </a:gridCol>
                <a:gridCol w="2097142">
                  <a:extLst>
                    <a:ext uri="{9D8B030D-6E8A-4147-A177-3AD203B41FA5}">
                      <a16:colId xmlns:a16="http://schemas.microsoft.com/office/drawing/2014/main" val="3804139365"/>
                    </a:ext>
                  </a:extLst>
                </a:gridCol>
                <a:gridCol w="2162677">
                  <a:extLst>
                    <a:ext uri="{9D8B030D-6E8A-4147-A177-3AD203B41FA5}">
                      <a16:colId xmlns:a16="http://schemas.microsoft.com/office/drawing/2014/main" val="1774492991"/>
                    </a:ext>
                  </a:extLst>
                </a:gridCol>
              </a:tblGrid>
              <a:tr h="3240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Neighborhood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1st Most Common Venue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2nd Most Common Venue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3rd Most Common Venue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844833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Manhattan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Clinton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Theater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Hotel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Gym / Fitness 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6836862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Manhattan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Midtown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Theater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Hotel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Coffee Shop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215281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Manhattan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Hudson Yards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Hotel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Dance Studio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Italian Restaurant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786745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Pittsburgh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Allegheny 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Art Museum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Coffee Shop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Restaurant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992393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Pittsburgh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Beechview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Light Rail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Pizza 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Hotel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925486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Pittsburgh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Central Business District (Downtown)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Hotel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Italian Restaurant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Coffee Shop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29287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Pittsburgh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Central Northside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Deli / Bodega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Restaurant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Sandwich 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248290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Pittsburgh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East Allegheny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Restaurant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Deli / Bodega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472172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Pittsburgh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North Shore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Sandwich 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Coffee Shop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853332"/>
                  </a:ext>
                </a:extLst>
              </a:tr>
              <a:tr h="272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Pittsburgh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South Oakland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Hotel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Sandwich 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Pizza Place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5785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24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3401-BA1B-3247-82BD-F2EA2704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14 Neighborhoods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49E6B9-2926-6740-8BD9-DC4ACF2CB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216275"/>
              </p:ext>
            </p:extLst>
          </p:nvPr>
        </p:nvGraphicFramePr>
        <p:xfrm>
          <a:off x="838200" y="3053166"/>
          <a:ext cx="10515600" cy="1529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537">
                  <a:extLst>
                    <a:ext uri="{9D8B030D-6E8A-4147-A177-3AD203B41FA5}">
                      <a16:colId xmlns:a16="http://schemas.microsoft.com/office/drawing/2014/main" val="3650185785"/>
                    </a:ext>
                  </a:extLst>
                </a:gridCol>
                <a:gridCol w="3003619">
                  <a:extLst>
                    <a:ext uri="{9D8B030D-6E8A-4147-A177-3AD203B41FA5}">
                      <a16:colId xmlns:a16="http://schemas.microsoft.com/office/drawing/2014/main" val="3164430474"/>
                    </a:ext>
                  </a:extLst>
                </a:gridCol>
                <a:gridCol w="1982858">
                  <a:extLst>
                    <a:ext uri="{9D8B030D-6E8A-4147-A177-3AD203B41FA5}">
                      <a16:colId xmlns:a16="http://schemas.microsoft.com/office/drawing/2014/main" val="3170569230"/>
                    </a:ext>
                  </a:extLst>
                </a:gridCol>
                <a:gridCol w="2018057">
                  <a:extLst>
                    <a:ext uri="{9D8B030D-6E8A-4147-A177-3AD203B41FA5}">
                      <a16:colId xmlns:a16="http://schemas.microsoft.com/office/drawing/2014/main" val="3458721232"/>
                    </a:ext>
                  </a:extLst>
                </a:gridCol>
                <a:gridCol w="1865529">
                  <a:extLst>
                    <a:ext uri="{9D8B030D-6E8A-4147-A177-3AD203B41FA5}">
                      <a16:colId xmlns:a16="http://schemas.microsoft.com/office/drawing/2014/main" val="4276119439"/>
                    </a:ext>
                  </a:extLst>
                </a:gridCol>
              </a:tblGrid>
              <a:tr h="293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City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Neighborhood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1st Most Common Venue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2nd Most Common Venue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3rd Most Common Venue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extLst>
                  <a:ext uri="{0D108BD9-81ED-4DB2-BD59-A6C34878D82A}">
                    <a16:rowId xmlns:a16="http://schemas.microsoft.com/office/drawing/2014/main" val="2927090489"/>
                  </a:ext>
                </a:extLst>
              </a:tr>
              <a:tr h="24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Manhattan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 Park 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Coffee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Wine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extLst>
                  <a:ext uri="{0D108BD9-81ED-4DB2-BD59-A6C34878D82A}">
                    <a16:rowId xmlns:a16="http://schemas.microsoft.com/office/drawing/2014/main" val="1288543213"/>
                  </a:ext>
                </a:extLst>
              </a:tr>
              <a:tr h="24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Toronto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Rosedale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Coffee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Grocery 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extLst>
                  <a:ext uri="{0D108BD9-81ED-4DB2-BD59-A6C34878D82A}">
                    <a16:rowId xmlns:a16="http://schemas.microsoft.com/office/drawing/2014/main" val="2004316871"/>
                  </a:ext>
                </a:extLst>
              </a:tr>
              <a:tr h="24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Toronto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Reply Mail Processing Centre 969 Eastern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Coffee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Brewery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extLst>
                  <a:ext uri="{0D108BD9-81ED-4DB2-BD59-A6C34878D82A}">
                    <a16:rowId xmlns:a16="http://schemas.microsoft.com/office/drawing/2014/main" val="1127971850"/>
                  </a:ext>
                </a:extLst>
              </a:tr>
              <a:tr h="24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Toronto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Lawrence 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College Gym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extLst>
                  <a:ext uri="{0D108BD9-81ED-4DB2-BD59-A6C34878D82A}">
                    <a16:rowId xmlns:a16="http://schemas.microsoft.com/office/drawing/2014/main" val="2856687026"/>
                  </a:ext>
                </a:extLst>
              </a:tr>
              <a:tr h="24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Pittsburgh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Point Breeze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Coffee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American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/>
                </a:tc>
                <a:extLst>
                  <a:ext uri="{0D108BD9-81ED-4DB2-BD59-A6C34878D82A}">
                    <a16:rowId xmlns:a16="http://schemas.microsoft.com/office/drawing/2014/main" val="1479722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98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13EF-A332-7349-B7C7-BDC0C0CC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E8A9-0A98-C64B-8F0E-EF6FE052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Cluster 0 was exclusively Toronto.</a:t>
            </a:r>
            <a:endParaRPr lang="en-US" dirty="0"/>
          </a:p>
          <a:p>
            <a:r>
              <a:rPr lang="en-US" b="1" dirty="0"/>
              <a:t>Cluster 1 was mostly Manhattan (1 Toronto Neighborhood)</a:t>
            </a:r>
            <a:endParaRPr lang="en-US" dirty="0"/>
          </a:p>
          <a:p>
            <a:r>
              <a:rPr lang="en-US" b="1" dirty="0"/>
              <a:t>Cluster 2 was (an outlier) the Stanton Heights section of Pittsburgh only</a:t>
            </a:r>
            <a:endParaRPr lang="en-US" dirty="0"/>
          </a:p>
          <a:p>
            <a:r>
              <a:rPr lang="en-US" b="1" dirty="0"/>
              <a:t>Cluster 4 was (an outlier) the Hazelwood section of Pittsburgh</a:t>
            </a:r>
            <a:endParaRPr lang="en-US" dirty="0"/>
          </a:p>
          <a:p>
            <a:r>
              <a:rPr lang="en-US" b="1" dirty="0"/>
              <a:t>Cluster 5 was (an outlier) the Duquesne Heights section of Pittsburgh</a:t>
            </a:r>
            <a:endParaRPr lang="en-US" dirty="0"/>
          </a:p>
          <a:p>
            <a:r>
              <a:rPr lang="en-US" b="1" dirty="0"/>
              <a:t>Cluster 6 was (an outlier) the Troy Hill section of Pittsburgh</a:t>
            </a:r>
            <a:endParaRPr lang="en-US" dirty="0"/>
          </a:p>
          <a:p>
            <a:r>
              <a:rPr lang="en-US" b="1" dirty="0"/>
              <a:t>Cluster 7 was (an outlier) the Highland Park section of Pittsburgh</a:t>
            </a:r>
            <a:endParaRPr lang="en-US" dirty="0"/>
          </a:p>
          <a:p>
            <a:r>
              <a:rPr lang="en-US" b="1" dirty="0"/>
              <a:t>Cluster 9 was exclusively Toronto</a:t>
            </a:r>
            <a:endParaRPr lang="en-US" dirty="0"/>
          </a:p>
          <a:p>
            <a:r>
              <a:rPr lang="en-US" b="1" dirty="0"/>
              <a:t>Cluster 10 was (an outlier) the West End section of Pittsburgh</a:t>
            </a:r>
            <a:endParaRPr lang="en-US" dirty="0"/>
          </a:p>
          <a:p>
            <a:r>
              <a:rPr lang="en-US" b="1" dirty="0"/>
              <a:t>Cluster 11 was all Pittsburgh (Allegheny West, Southshore and Manchester) and closely located to major Stadium and River Confluence.</a:t>
            </a:r>
            <a:endParaRPr lang="en-US" dirty="0"/>
          </a:p>
          <a:p>
            <a:r>
              <a:rPr lang="en-US" b="1" dirty="0"/>
              <a:t>Cluster 13  was (an outlier) the Greenfield section of Pittsburgh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3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45BD-5A46-6044-96FB-9103C203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Complicating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E7B7-DFCF-0043-90BD-3AEB7327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Neighborhood Boundary Definition</a:t>
            </a:r>
          </a:p>
          <a:p>
            <a:pPr lvl="1"/>
            <a:r>
              <a:rPr lang="en-US" dirty="0"/>
              <a:t>Not formal in use</a:t>
            </a:r>
          </a:p>
          <a:p>
            <a:pPr lvl="1"/>
            <a:r>
              <a:rPr lang="en-US" dirty="0"/>
              <a:t>Foursquare uses radius to determine proximity</a:t>
            </a:r>
          </a:p>
          <a:p>
            <a:pPr lvl="1"/>
            <a:r>
              <a:rPr lang="en-US" dirty="0"/>
              <a:t>Practical use of amenities is not constrained by neighborhood boundaries</a:t>
            </a:r>
          </a:p>
          <a:p>
            <a:r>
              <a:rPr lang="en-US" dirty="0"/>
              <a:t>Density of People</a:t>
            </a:r>
          </a:p>
          <a:p>
            <a:pPr lvl="1"/>
            <a:r>
              <a:rPr lang="en-US" dirty="0"/>
              <a:t>The more dense, the smaller </a:t>
            </a:r>
            <a:r>
              <a:rPr lang="en-US" dirty="0" err="1"/>
              <a:t>te</a:t>
            </a:r>
            <a:r>
              <a:rPr lang="en-US" dirty="0"/>
              <a:t> neighborhood</a:t>
            </a:r>
          </a:p>
          <a:p>
            <a:pPr lvl="1"/>
            <a:r>
              <a:rPr lang="en-US" dirty="0"/>
              <a:t>Manhattan is a lot more dense than Toronto which is a lot more dense than Pittsburgh</a:t>
            </a:r>
          </a:p>
          <a:p>
            <a:r>
              <a:rPr lang="en-US" dirty="0"/>
              <a:t>Mobility</a:t>
            </a:r>
          </a:p>
          <a:p>
            <a:pPr lvl="1"/>
            <a:r>
              <a:rPr lang="en-US" dirty="0"/>
              <a:t>How ‘big (geo range) ’ is the practical mobility range to get to amenities</a:t>
            </a:r>
          </a:p>
          <a:p>
            <a:r>
              <a:rPr lang="en-US" dirty="0"/>
              <a:t>Unique business categories</a:t>
            </a:r>
          </a:p>
          <a:p>
            <a:pPr lvl="1"/>
            <a:r>
              <a:rPr lang="en-US" dirty="0"/>
              <a:t>Categories are generic</a:t>
            </a:r>
          </a:p>
          <a:p>
            <a:pPr lvl="1"/>
            <a:r>
              <a:rPr lang="en-US" dirty="0"/>
              <a:t>Foursquare has a large number of discrete categories but venue categories are continuous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1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656-2B6C-3241-B6A6-D1C2754C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Attractive Neighborhoods are a matter of Taste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921C-B578-BF49-9440-13546D44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may interpret the permutations/combinations of amenities in a neighborhood differently than the </a:t>
            </a:r>
            <a:r>
              <a:rPr lang="en-US" dirty="0" err="1"/>
              <a:t>K_Means</a:t>
            </a:r>
            <a:r>
              <a:rPr lang="en-US" dirty="0"/>
              <a:t> analysis we did</a:t>
            </a:r>
          </a:p>
          <a:p>
            <a:r>
              <a:rPr lang="en-US" dirty="0"/>
              <a:t>Our Analysis is a good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98332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3F30-C804-3A44-AB9A-263C59DA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on areas of adjacent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4E0B-FF0C-A04D-81EF-F7ED068C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Neighborhood data should be analyzed for Similarity</a:t>
            </a:r>
          </a:p>
          <a:p>
            <a:pPr lvl="1"/>
            <a:r>
              <a:rPr lang="en-US" dirty="0"/>
              <a:t>Cost of living</a:t>
            </a:r>
          </a:p>
          <a:p>
            <a:pPr lvl="1"/>
            <a:r>
              <a:rPr lang="en-US" dirty="0"/>
              <a:t>Mobility profile (How easy is it to get a certain distance to a particular amenity</a:t>
            </a:r>
          </a:p>
        </p:txBody>
      </p:sp>
    </p:spTree>
    <p:extLst>
      <p:ext uri="{BB962C8B-B14F-4D97-AF65-F5344CB8AC3E}">
        <p14:creationId xmlns:p14="http://schemas.microsoft.com/office/powerpoint/2010/main" val="213578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E559-6C59-814B-B31F-C8BEE5FF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6C16-C5D4-3846-8835-9001D7AE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Pittsburgh stacks up well in its comparison to Manhattan and Toronto for its inventory of Neighborhoods that have good amenities</a:t>
            </a:r>
          </a:p>
          <a:p>
            <a:r>
              <a:rPr lang="en-US" dirty="0"/>
              <a:t>The Neighborhoods shown in cluster 3, 8, 12 and 14 are illustrative.</a:t>
            </a:r>
          </a:p>
        </p:txBody>
      </p:sp>
    </p:spTree>
    <p:extLst>
      <p:ext uri="{BB962C8B-B14F-4D97-AF65-F5344CB8AC3E}">
        <p14:creationId xmlns:p14="http://schemas.microsoft.com/office/powerpoint/2010/main" val="72188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9F5B-EE9C-544C-AAC0-A7049D31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79FB-3573-D445-A990-83D54F95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Business Problem</a:t>
            </a:r>
          </a:p>
          <a:p>
            <a:pPr lvl="1"/>
            <a:r>
              <a:rPr lang="en-US" dirty="0"/>
              <a:t>Comparison of smaller and cheaper midwestern cities to larger cities with respect to quality of life using sound and defendable data science techniques.</a:t>
            </a:r>
          </a:p>
          <a:p>
            <a:pPr lvl="1"/>
            <a:r>
              <a:rPr lang="en-US" dirty="0"/>
              <a:t>Assume Toronto and Manhattan have attractive neighborhoods from a venue perspective</a:t>
            </a:r>
          </a:p>
          <a:p>
            <a:pPr lvl="1"/>
            <a:r>
              <a:rPr lang="en-US" dirty="0"/>
              <a:t>Compare Pittsburgh (smaller city)  to see how it stacks up in a comparison of neighborhoods.</a:t>
            </a:r>
          </a:p>
          <a:p>
            <a:pPr lvl="1"/>
            <a:r>
              <a:rPr lang="en-US" dirty="0"/>
              <a:t>Create a list of correlation between Pittsburgh Neighborhoods and popular Manhattan and Toronto Neighborhoods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017B-20B6-8643-AF95-E829D30C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6B79-345D-EF44-9B61-FB73F875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Coursera Data Science Capstone New York Neighborhood Venue analysis provided New York Neighborhood geo data</a:t>
            </a:r>
          </a:p>
          <a:p>
            <a:pPr lvl="1"/>
            <a:r>
              <a:rPr lang="en-US" dirty="0"/>
              <a:t>Source of Manhattan neighborhood list and geo data for each neighborhood center</a:t>
            </a:r>
          </a:p>
          <a:p>
            <a:r>
              <a:rPr lang="en-US" dirty="0"/>
              <a:t>Toronto Neighborhood Wikipedia Page </a:t>
            </a:r>
          </a:p>
          <a:p>
            <a:pPr lvl="1"/>
            <a:r>
              <a:rPr lang="en-US" dirty="0"/>
              <a:t>Source of Toronto neighborhood list</a:t>
            </a:r>
          </a:p>
          <a:p>
            <a:r>
              <a:rPr lang="en-US" dirty="0"/>
              <a:t>Pittsburgh Wikipedia Page</a:t>
            </a:r>
          </a:p>
          <a:p>
            <a:pPr lvl="1"/>
            <a:r>
              <a:rPr lang="en-US" dirty="0"/>
              <a:t>Source  of Pittsburgh neighborhood list</a:t>
            </a:r>
          </a:p>
          <a:p>
            <a:r>
              <a:rPr lang="en-US" dirty="0"/>
              <a:t>Google Geocoder API derived data for neighborhoods</a:t>
            </a:r>
          </a:p>
          <a:p>
            <a:pPr lvl="1"/>
            <a:r>
              <a:rPr lang="en-US" dirty="0"/>
              <a:t>Source or verification of geo coordinates for center of neighborhood</a:t>
            </a:r>
          </a:p>
          <a:p>
            <a:r>
              <a:rPr lang="en-US" dirty="0"/>
              <a:t>Foursquare (venues/explore) data for each neighborhood</a:t>
            </a:r>
          </a:p>
          <a:p>
            <a:pPr lvl="1"/>
            <a:r>
              <a:rPr lang="en-US" dirty="0"/>
              <a:t>Source of venue name, type and geo data for each </a:t>
            </a:r>
            <a:r>
              <a:rPr lang="en-US" dirty="0" err="1"/>
              <a:t>neighbothood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4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0102-1D01-8045-B0A7-4B0B5287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B703-8266-8D49-8A17-CE5A2182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</a:t>
            </a:r>
          </a:p>
          <a:p>
            <a:pPr lvl="1"/>
            <a:r>
              <a:rPr lang="en-US" sz="2200" dirty="0"/>
              <a:t>Take the well-known neighborhoods in each city as identified by public reference sites such as Wikipedia </a:t>
            </a:r>
          </a:p>
          <a:p>
            <a:pPr lvl="1"/>
            <a:r>
              <a:rPr lang="en-US" sz="2200" dirty="0"/>
              <a:t>Get good reference long/</a:t>
            </a:r>
            <a:r>
              <a:rPr lang="en-US" sz="2200" dirty="0" err="1"/>
              <a:t>lat</a:t>
            </a:r>
            <a:r>
              <a:rPr lang="en-US" sz="2200" dirty="0"/>
              <a:t> data for each neighborhood by whatever means available</a:t>
            </a:r>
          </a:p>
          <a:p>
            <a:pPr lvl="1"/>
            <a:r>
              <a:rPr lang="en-US" sz="2200" dirty="0"/>
              <a:t>Search for venues by amenity in each neighborhood</a:t>
            </a:r>
          </a:p>
          <a:p>
            <a:pPr lvl="1"/>
            <a:r>
              <a:rPr lang="en-US" sz="2200" dirty="0"/>
              <a:t>Run the neighborhood amenity data through an unsupervised clustering algorithm to classify the neighborhoods for similarity based on the amenity venues</a:t>
            </a:r>
          </a:p>
          <a:p>
            <a:pPr lvl="1"/>
            <a:r>
              <a:rPr lang="en-US" sz="2200" dirty="0"/>
              <a:t>Interpret the classification</a:t>
            </a:r>
          </a:p>
          <a:p>
            <a:r>
              <a:rPr lang="en-US" dirty="0"/>
              <a:t>Tools Used</a:t>
            </a:r>
          </a:p>
          <a:p>
            <a:pPr lvl="1"/>
            <a:r>
              <a:rPr lang="en-US" sz="2200" dirty="0" err="1"/>
              <a:t>Geopy</a:t>
            </a:r>
            <a:endParaRPr lang="en-US" sz="2200" dirty="0"/>
          </a:p>
          <a:p>
            <a:pPr lvl="1"/>
            <a:r>
              <a:rPr lang="en-US" sz="2200" dirty="0"/>
              <a:t>Google  </a:t>
            </a:r>
            <a:r>
              <a:rPr lang="en-US" sz="2200" dirty="0" err="1"/>
              <a:t>mapsapi</a:t>
            </a:r>
            <a:r>
              <a:rPr lang="en-US" sz="2200" dirty="0"/>
              <a:t> geocoder</a:t>
            </a:r>
          </a:p>
          <a:p>
            <a:pPr lvl="1"/>
            <a:r>
              <a:rPr lang="en-US" sz="2200" dirty="0" err="1"/>
              <a:t>Nominatim</a:t>
            </a:r>
            <a:endParaRPr lang="en-US" sz="2200" dirty="0"/>
          </a:p>
          <a:p>
            <a:pPr lvl="1"/>
            <a:r>
              <a:rPr lang="en-US" sz="2200" dirty="0"/>
              <a:t>Folium</a:t>
            </a:r>
          </a:p>
          <a:p>
            <a:pPr lvl="1"/>
            <a:r>
              <a:rPr lang="en-US" sz="2200" dirty="0"/>
              <a:t>Foursquare (venues/explore)</a:t>
            </a:r>
          </a:p>
          <a:p>
            <a:pPr lvl="1"/>
            <a:r>
              <a:rPr lang="en-US" sz="2200" dirty="0" err="1"/>
              <a:t>K_means</a:t>
            </a:r>
            <a:r>
              <a:rPr lang="en-US" sz="2200" dirty="0"/>
              <a:t> Clustering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6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A51D-3EED-834B-911D-AE0ABB15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91FA-3C7A-734F-BD9F-F581556F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run of methodology using K-means clustering classification</a:t>
            </a:r>
          </a:p>
          <a:p>
            <a:r>
              <a:rPr lang="en-US" dirty="0"/>
              <a:t>K=15</a:t>
            </a:r>
          </a:p>
          <a:p>
            <a:r>
              <a:rPr lang="en-US" dirty="0"/>
              <a:t>Radius from Neighborhood </a:t>
            </a:r>
            <a:r>
              <a:rPr lang="en-US"/>
              <a:t>center is 1000m</a:t>
            </a:r>
          </a:p>
        </p:txBody>
      </p:sp>
    </p:spTree>
    <p:extLst>
      <p:ext uri="{BB962C8B-B14F-4D97-AF65-F5344CB8AC3E}">
        <p14:creationId xmlns:p14="http://schemas.microsoft.com/office/powerpoint/2010/main" val="421303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5125-A2A0-4544-9CED-0E5CCB19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Pittsburgh Cluster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23934-614B-FE4F-90A8-840D554E5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1825625"/>
            <a:ext cx="9829800" cy="4351338"/>
          </a:xfrm>
        </p:spPr>
      </p:pic>
    </p:spTree>
    <p:extLst>
      <p:ext uri="{BB962C8B-B14F-4D97-AF65-F5344CB8AC3E}">
        <p14:creationId xmlns:p14="http://schemas.microsoft.com/office/powerpoint/2010/main" val="90129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DE73-D613-7A49-9354-71F2BF3C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Cluster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48DB7-6E6C-DC43-B82E-D6465AF2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5625"/>
            <a:ext cx="10134600" cy="4351338"/>
          </a:xfrm>
        </p:spPr>
      </p:pic>
    </p:spTree>
    <p:extLst>
      <p:ext uri="{BB962C8B-B14F-4D97-AF65-F5344CB8AC3E}">
        <p14:creationId xmlns:p14="http://schemas.microsoft.com/office/powerpoint/2010/main" val="346159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EE13-8E4C-F648-BB29-835E83A6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Cluster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29DF2-CD76-E741-9E43-71ABC19E1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0" y="1825625"/>
            <a:ext cx="8534400" cy="4351338"/>
          </a:xfrm>
        </p:spPr>
      </p:pic>
    </p:spTree>
    <p:extLst>
      <p:ext uri="{BB962C8B-B14F-4D97-AF65-F5344CB8AC3E}">
        <p14:creationId xmlns:p14="http://schemas.microsoft.com/office/powerpoint/2010/main" val="3219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36C6-E9DE-4D43-BD5B-A95394AC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753"/>
          </a:xfrm>
        </p:spPr>
        <p:txBody>
          <a:bodyPr/>
          <a:lstStyle/>
          <a:p>
            <a:r>
              <a:rPr lang="en-US" dirty="0"/>
              <a:t>Cluster 3 Neighborhoods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EBEE454-06D3-1A4C-A7F6-2962E6AED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1185"/>
              </p:ext>
            </p:extLst>
          </p:nvPr>
        </p:nvGraphicFramePr>
        <p:xfrm>
          <a:off x="1007390" y="1766806"/>
          <a:ext cx="9701940" cy="3797086"/>
        </p:xfrm>
        <a:graphic>
          <a:graphicData uri="http://schemas.openxmlformats.org/drawingml/2006/table">
            <a:tbl>
              <a:tblPr/>
              <a:tblGrid>
                <a:gridCol w="918131">
                  <a:extLst>
                    <a:ext uri="{9D8B030D-6E8A-4147-A177-3AD203B41FA5}">
                      <a16:colId xmlns:a16="http://schemas.microsoft.com/office/drawing/2014/main" val="4256154554"/>
                    </a:ext>
                  </a:extLst>
                </a:gridCol>
                <a:gridCol w="2279498">
                  <a:extLst>
                    <a:ext uri="{9D8B030D-6E8A-4147-A177-3AD203B41FA5}">
                      <a16:colId xmlns:a16="http://schemas.microsoft.com/office/drawing/2014/main" val="4056815258"/>
                    </a:ext>
                  </a:extLst>
                </a:gridCol>
                <a:gridCol w="2142307">
                  <a:extLst>
                    <a:ext uri="{9D8B030D-6E8A-4147-A177-3AD203B41FA5}">
                      <a16:colId xmlns:a16="http://schemas.microsoft.com/office/drawing/2014/main" val="1951261241"/>
                    </a:ext>
                  </a:extLst>
                </a:gridCol>
                <a:gridCol w="2152860">
                  <a:extLst>
                    <a:ext uri="{9D8B030D-6E8A-4147-A177-3AD203B41FA5}">
                      <a16:colId xmlns:a16="http://schemas.microsoft.com/office/drawing/2014/main" val="1959459913"/>
                    </a:ext>
                  </a:extLst>
                </a:gridCol>
                <a:gridCol w="2209144">
                  <a:extLst>
                    <a:ext uri="{9D8B030D-6E8A-4147-A177-3AD203B41FA5}">
                      <a16:colId xmlns:a16="http://schemas.microsoft.com/office/drawing/2014/main" val="3298102155"/>
                    </a:ext>
                  </a:extLst>
                </a:gridCol>
              </a:tblGrid>
              <a:tr h="31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Neighborhood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Most Common 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 Most Common 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Most Common 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651753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Toronto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Studio District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 Shop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Caf√©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27242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Toronto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Portugal, Trinity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Caf√©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02158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Toronto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Park, The Junction South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Caf√©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 Shop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72424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Toronto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Parkdale, Roncesvalles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 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Sushi 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 Shop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594897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Bloomfield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 Shop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 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96984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 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44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Lawrenceville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 Shop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 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219556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Lawrenceville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 Shop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Sandwich 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240140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 Washington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Scenic Lookout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Tunnel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774255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Regent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072248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Southside Flats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 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Sandwich 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58743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Southside Slopes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Clothing Store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Mexican 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56450"/>
                  </a:ext>
                </a:extLst>
              </a:tr>
              <a:tr h="267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Lawrenceville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Thrift / Vintage Store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4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6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1218</Words>
  <Application>Microsoft Macintosh PowerPoint</Application>
  <PresentationFormat>Widescreen</PresentationFormat>
  <Paragraphs>416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Science Capstone  Pittsburgh vs. Manhattan and Toronto for Amenities </vt:lpstr>
      <vt:lpstr>Introduction</vt:lpstr>
      <vt:lpstr>Data Sources and Use</vt:lpstr>
      <vt:lpstr>Methodology</vt:lpstr>
      <vt:lpstr>Results</vt:lpstr>
      <vt:lpstr>Pittsburgh Cluster Map</vt:lpstr>
      <vt:lpstr>Toronto Cluster Map</vt:lpstr>
      <vt:lpstr>Manhattan Cluster Map</vt:lpstr>
      <vt:lpstr>Cluster 3 Neighborhoods</vt:lpstr>
      <vt:lpstr>Cluster 8 Neighborhoods</vt:lpstr>
      <vt:lpstr>Cluster 12 Neighborhoods</vt:lpstr>
      <vt:lpstr>Cluster 14 Neighborhoods</vt:lpstr>
      <vt:lpstr>Outliers</vt:lpstr>
      <vt:lpstr>Issues Complicating Comparison</vt:lpstr>
      <vt:lpstr>Attractive Neighborhoods are a matter of Taste</vt:lpstr>
      <vt:lpstr>Follow on areas of adjacent study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2019-05-24T12:49:54Z</dcterms:created>
  <dcterms:modified xsi:type="dcterms:W3CDTF">2019-05-27T14:36:16Z</dcterms:modified>
</cp:coreProperties>
</file>