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8cf629c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8cf629c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8cf629c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8cf629c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8cf629c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8cf629c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8cf629c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8cf629c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8cf629c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8cf629c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8cf629c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8cf629c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rrow.com/en/research-and-events/articles/rc-circuit-basics-low-high-pass-filtering-and-formulas" TargetMode="External"/><Relationship Id="rId4" Type="http://schemas.openxmlformats.org/officeDocument/2006/relationships/hyperlink" Target="https://phys.libretexts.org/Bookshelves/University_Physics/University_Physics_(OpenStax)/Book%3A_University_Physics_II_-_Thermodynamics_Electricity_and_Magnetism_(OpenStax)/10%3A_Direct-Current_Circuits/10.06%3A_RC_Circuits" TargetMode="External"/><Relationship Id="rId5" Type="http://schemas.openxmlformats.org/officeDocument/2006/relationships/hyperlink" Target="https://medium.com/math-simplified/rc-circuit-formula-derivation-solving-the-differential-equation-using-an-integrating-factor-ea3e37f1f4f6" TargetMode="External"/><Relationship Id="rId6" Type="http://schemas.openxmlformats.org/officeDocument/2006/relationships/hyperlink" Target="https://www.elprocus.com/what-is-a-high-pass-filter-circuit-diagram-characteristics-and-applications/" TargetMode="External"/><Relationship Id="rId7" Type="http://schemas.openxmlformats.org/officeDocument/2006/relationships/hyperlink" Target="https://praterma2.github.io/cards/src/rc_hpf.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583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7826"/>
              <a:buFont typeface="Arial"/>
              <a:buNone/>
            </a:pPr>
            <a:r>
              <a:t/>
            </a:r>
            <a:endParaRPr sz="2300"/>
          </a:p>
          <a:p>
            <a:pPr indent="0" lvl="0" marL="0" rtl="0" algn="ctr">
              <a:lnSpc>
                <a:spcPct val="115000"/>
              </a:lnSpc>
              <a:spcBef>
                <a:spcPts val="1700"/>
              </a:spcBef>
              <a:spcAft>
                <a:spcPts val="0"/>
              </a:spcAft>
              <a:buClr>
                <a:schemeClr val="dk1"/>
              </a:buClr>
              <a:buSzPct val="47826"/>
              <a:buFont typeface="Arial"/>
              <a:buNone/>
            </a:pPr>
            <a:r>
              <a:t/>
            </a:r>
            <a:endParaRPr sz="2300"/>
          </a:p>
          <a:p>
            <a:pPr indent="0" lvl="0" marL="0" rtl="0" algn="ctr">
              <a:lnSpc>
                <a:spcPct val="115000"/>
              </a:lnSpc>
              <a:spcBef>
                <a:spcPts val="1700"/>
              </a:spcBef>
              <a:spcAft>
                <a:spcPts val="0"/>
              </a:spcAft>
              <a:buClr>
                <a:schemeClr val="dk1"/>
              </a:buClr>
              <a:buSzPct val="47826"/>
              <a:buFont typeface="Arial"/>
              <a:buNone/>
            </a:pPr>
            <a:r>
              <a:t/>
            </a:r>
            <a:endParaRPr sz="2300"/>
          </a:p>
          <a:p>
            <a:pPr indent="0" lvl="0" marL="0" rtl="0" algn="ctr">
              <a:lnSpc>
                <a:spcPct val="115000"/>
              </a:lnSpc>
              <a:spcBef>
                <a:spcPts val="1700"/>
              </a:spcBef>
              <a:spcAft>
                <a:spcPts val="1700"/>
              </a:spcAft>
              <a:buClr>
                <a:schemeClr val="dk1"/>
              </a:buClr>
              <a:buSzPct val="47826"/>
              <a:buFont typeface="Arial"/>
              <a:buNone/>
            </a:pPr>
            <a:r>
              <a:rPr lang="en" sz="2300"/>
              <a:t>A Resistor-Capacitor High-Pass Filter</a:t>
            </a:r>
            <a:endParaRPr/>
          </a:p>
        </p:txBody>
      </p:sp>
      <p:sp>
        <p:nvSpPr>
          <p:cNvPr id="55" name="Google Shape;55;p13"/>
          <p:cNvSpPr txBox="1"/>
          <p:nvPr>
            <p:ph idx="1" type="subTitle"/>
          </p:nvPr>
        </p:nvSpPr>
        <p:spPr>
          <a:xfrm>
            <a:off x="311700" y="36033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RBT125</a:t>
            </a:r>
            <a:endParaRPr/>
          </a:p>
          <a:p>
            <a:pPr indent="0" lvl="0" marL="0" rtl="0" algn="ctr">
              <a:spcBef>
                <a:spcPts val="0"/>
              </a:spcBef>
              <a:spcAft>
                <a:spcPts val="0"/>
              </a:spcAft>
              <a:buNone/>
            </a:pPr>
            <a:r>
              <a:rPr lang="en"/>
              <a:t>UAT</a:t>
            </a:r>
            <a:endParaRPr/>
          </a:p>
          <a:p>
            <a:pPr indent="0" lvl="0" marL="0" rtl="0" algn="ctr">
              <a:spcBef>
                <a:spcPts val="0"/>
              </a:spcBef>
              <a:spcAft>
                <a:spcPts val="0"/>
              </a:spcAft>
              <a:buNone/>
            </a:pPr>
            <a:r>
              <a:rPr lang="en"/>
              <a:t>James McCormick</a:t>
            </a:r>
            <a:endParaRPr/>
          </a:p>
        </p:txBody>
      </p:sp>
      <p:pic>
        <p:nvPicPr>
          <p:cNvPr id="56" name="Google Shape;56;p13"/>
          <p:cNvPicPr preferRelativeResize="0"/>
          <p:nvPr/>
        </p:nvPicPr>
        <p:blipFill>
          <a:blip r:embed="rId3">
            <a:alphaModFix/>
          </a:blip>
          <a:stretch>
            <a:fillRect/>
          </a:stretch>
        </p:blipFill>
        <p:spPr>
          <a:xfrm>
            <a:off x="3513100" y="596874"/>
            <a:ext cx="1931350" cy="197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None/>
            </a:pPr>
            <a:r>
              <a:rPr b="1" lang="en" sz="1533">
                <a:solidFill>
                  <a:srgbClr val="2D3B45"/>
                </a:solidFill>
                <a:highlight>
                  <a:srgbClr val="FFFFFF"/>
                </a:highlight>
              </a:rPr>
              <a:t>Description</a:t>
            </a:r>
            <a:r>
              <a:rPr b="1" lang="en" sz="1533">
                <a:solidFill>
                  <a:srgbClr val="2D3B45"/>
                </a:solidFill>
                <a:highlight>
                  <a:srgbClr val="FFFFFF"/>
                </a:highlight>
              </a:rPr>
              <a:t> of the circuit</a:t>
            </a:r>
            <a:endParaRPr b="1" sz="1533">
              <a:solidFill>
                <a:srgbClr val="2D3B45"/>
              </a:solidFill>
              <a:highlight>
                <a:srgbClr val="FFFFFF"/>
              </a:highlight>
            </a:endParaRPr>
          </a:p>
          <a:p>
            <a:pPr indent="0" lvl="0" marL="0" rtl="0" algn="l">
              <a:spcBef>
                <a:spcPts val="50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An RC high-pass filter, also known as an RC Differentiator, is a simple analog filter that allows high frequencies to pass but attenuates lower frequencies. The input signal flows through the capacitor then into a parallel resistor to the output. By using this arrangement the capacitor will block any of the low frequencies by acting as an open circuit if the oscillations remain above a minimum speed. The attenuation created using this method creates a </a:t>
            </a:r>
            <a:r>
              <a:rPr lang="en" sz="1200">
                <a:solidFill>
                  <a:schemeClr val="dk1"/>
                </a:solidFill>
              </a:rPr>
              <a:t>frequency dependent voltage divider. At low frequencies, the capacitor acts as a very high resistance, so the signal is attenuated a lot. At higher frequencies, the capacitor has less resistance, so the signal is attenuated less.</a:t>
            </a:r>
            <a:endParaRPr sz="1200">
              <a:solidFill>
                <a:schemeClr val="dk1"/>
              </a:solidFill>
            </a:endParaRPr>
          </a:p>
          <a:p>
            <a:pPr indent="0" lvl="0" marL="0" rtl="0" algn="l">
              <a:spcBef>
                <a:spcPts val="1700"/>
              </a:spcBef>
              <a:spcAft>
                <a:spcPts val="1700"/>
              </a:spcAft>
              <a:buClr>
                <a:schemeClr val="dk1"/>
              </a:buClr>
              <a:buSzPts val="1100"/>
              <a:buFont typeface="Arial"/>
              <a:buNone/>
            </a:pPr>
            <a:r>
              <a:rPr lang="en" sz="1200">
                <a:solidFill>
                  <a:schemeClr val="dk1"/>
                </a:solidFill>
              </a:rPr>
              <a:t>The cutoff frequency of the filter is determined by the equation </a:t>
            </a:r>
            <a:r>
              <a:rPr lang="en" sz="1200">
                <a:solidFill>
                  <a:schemeClr val="dk1"/>
                </a:solidFill>
                <a:highlight>
                  <a:schemeClr val="lt1"/>
                </a:highlight>
              </a:rPr>
              <a:t>fc = 1/2πRC</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50000"/>
              </a:lnSpc>
              <a:spcBef>
                <a:spcPts val="0"/>
              </a:spcBef>
              <a:spcAft>
                <a:spcPts val="0"/>
              </a:spcAft>
              <a:buNone/>
            </a:pPr>
            <a:r>
              <a:rPr b="1" lang="en" sz="1533">
                <a:solidFill>
                  <a:srgbClr val="2D3B45"/>
                </a:solidFill>
                <a:highlight>
                  <a:srgbClr val="FFFFFF"/>
                </a:highlight>
              </a:rPr>
              <a:t>Where is the circuit used?</a:t>
            </a:r>
            <a:endParaRPr b="1" sz="1533">
              <a:solidFill>
                <a:srgbClr val="2D3B45"/>
              </a:solidFill>
              <a:highlight>
                <a:srgbClr val="FFFFFF"/>
              </a:highlight>
            </a:endParaRPr>
          </a:p>
          <a:p>
            <a:pPr indent="0" lvl="0" marL="0" rtl="0" algn="l">
              <a:spcBef>
                <a:spcPts val="50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57894"/>
              <a:buFont typeface="Arial"/>
              <a:buNone/>
            </a:pPr>
            <a:r>
              <a:rPr lang="en" sz="1900"/>
              <a:t>Imagine sitting in your car, it’s raining, you have the radio playing, your phone is plugged into the cigarette lighter to charge. Traffic is lighter because of the rain, you pull up to a red light and as the wipers flick on and off clearing your view, a song comes on that makes your head bob just in time to see someone run the red light and cause an accident! The sudden event causes your heartbeat to change rhythm - causing your pacemaker to discharge. While this scenario may seem vaguely related, there is an electronic circuit involved that everything mentioned had inside it: a Resistor-Capacitor High-Pass Filter! </a:t>
            </a:r>
            <a:endParaRPr sz="1900"/>
          </a:p>
          <a:p>
            <a:pPr indent="0" lvl="0" marL="0" rtl="0" algn="l">
              <a:spcBef>
                <a:spcPts val="1200"/>
              </a:spcBef>
              <a:spcAft>
                <a:spcPts val="0"/>
              </a:spcAft>
              <a:buNone/>
            </a:pPr>
            <a:r>
              <a:rPr lang="en" sz="1900"/>
              <a:t>This type of circuit has several uses but is commonly found in:</a:t>
            </a:r>
            <a:endParaRPr sz="1900"/>
          </a:p>
          <a:p>
            <a:pPr indent="-294957" lvl="0" marL="457200" rtl="0" algn="l">
              <a:spcBef>
                <a:spcPts val="1200"/>
              </a:spcBef>
              <a:spcAft>
                <a:spcPts val="0"/>
              </a:spcAft>
              <a:buSzPct val="100000"/>
              <a:buChar char="●"/>
            </a:pPr>
            <a:r>
              <a:rPr lang="en" sz="1900"/>
              <a:t>Circuits that need to filter out and protect against unwanted frequencies.</a:t>
            </a:r>
            <a:endParaRPr sz="1900"/>
          </a:p>
          <a:p>
            <a:pPr indent="-294957" lvl="0" marL="457200" rtl="0" algn="l">
              <a:spcBef>
                <a:spcPts val="0"/>
              </a:spcBef>
              <a:spcAft>
                <a:spcPts val="0"/>
              </a:spcAft>
              <a:buSzPct val="100000"/>
              <a:buChar char="●"/>
            </a:pPr>
            <a:r>
              <a:rPr lang="en" sz="1900"/>
              <a:t>During conversions from AC to DC voltages.</a:t>
            </a:r>
            <a:endParaRPr sz="1900"/>
          </a:p>
          <a:p>
            <a:pPr indent="-294957" lvl="0" marL="457200" rtl="0" algn="l">
              <a:spcBef>
                <a:spcPts val="0"/>
              </a:spcBef>
              <a:spcAft>
                <a:spcPts val="0"/>
              </a:spcAft>
              <a:buSzPct val="100000"/>
              <a:buChar char="●"/>
            </a:pPr>
            <a:r>
              <a:rPr lang="en" sz="1900"/>
              <a:t>Controlling the windshield wipers on a car. </a:t>
            </a:r>
            <a:endParaRPr sz="1900"/>
          </a:p>
          <a:p>
            <a:pPr indent="-294957" lvl="0" marL="457200" rtl="0" algn="l">
              <a:spcBef>
                <a:spcPts val="0"/>
              </a:spcBef>
              <a:spcAft>
                <a:spcPts val="0"/>
              </a:spcAft>
              <a:buSzPct val="100000"/>
              <a:buChar char="●"/>
            </a:pPr>
            <a:r>
              <a:rPr lang="en" sz="1900"/>
              <a:t>Controlling traffic lights. </a:t>
            </a:r>
            <a:endParaRPr sz="1900"/>
          </a:p>
          <a:p>
            <a:pPr indent="-294957" lvl="0" marL="457200" rtl="0" algn="l">
              <a:spcBef>
                <a:spcPts val="0"/>
              </a:spcBef>
              <a:spcAft>
                <a:spcPts val="0"/>
              </a:spcAft>
              <a:buSzPct val="100000"/>
              <a:buChar char="●"/>
            </a:pPr>
            <a:r>
              <a:rPr lang="en" sz="1900"/>
              <a:t>Controlling heart rate by charging and discharging pacemakers.</a:t>
            </a:r>
            <a:endParaRPr sz="1900"/>
          </a:p>
          <a:p>
            <a:pPr indent="-294957" lvl="0" marL="457200" rtl="0" algn="l">
              <a:spcBef>
                <a:spcPts val="0"/>
              </a:spcBef>
              <a:spcAft>
                <a:spcPts val="0"/>
              </a:spcAft>
              <a:buSzPct val="100000"/>
              <a:buChar char="●"/>
            </a:pPr>
            <a:r>
              <a:rPr lang="en" sz="1900"/>
              <a:t>Creating delays in secondary circuits.</a:t>
            </a:r>
            <a:endParaRPr sz="1900"/>
          </a:p>
          <a:p>
            <a:pPr indent="-294957" lvl="0" marL="457200" rtl="0" algn="l">
              <a:spcBef>
                <a:spcPts val="0"/>
              </a:spcBef>
              <a:spcAft>
                <a:spcPts val="0"/>
              </a:spcAft>
              <a:buSzPct val="100000"/>
              <a:buChar char="●"/>
            </a:pPr>
            <a:r>
              <a:rPr lang="en" sz="1900"/>
              <a:t>Pulse shaping</a:t>
            </a:r>
            <a:endParaRPr sz="1900"/>
          </a:p>
          <a:p>
            <a:pPr indent="-294957" lvl="0" marL="457200" rtl="0" algn="l">
              <a:spcBef>
                <a:spcPts val="0"/>
              </a:spcBef>
              <a:spcAft>
                <a:spcPts val="0"/>
              </a:spcAft>
              <a:buSzPct val="100000"/>
              <a:buChar char="●"/>
            </a:pPr>
            <a:r>
              <a:rPr lang="en" sz="1900"/>
              <a:t>Edge detection</a:t>
            </a:r>
            <a:endParaRPr sz="1900"/>
          </a:p>
          <a:p>
            <a:pPr indent="-294957" lvl="0" marL="457200" rtl="0" algn="l">
              <a:spcBef>
                <a:spcPts val="0"/>
              </a:spcBef>
              <a:spcAft>
                <a:spcPts val="0"/>
              </a:spcAft>
              <a:buSzPct val="100000"/>
              <a:buChar char="●"/>
            </a:pPr>
            <a:r>
              <a:rPr lang="en" sz="1900"/>
              <a:t>Signal processing</a:t>
            </a:r>
            <a:endParaRPr sz="1900"/>
          </a:p>
          <a:p>
            <a:pPr indent="0" lvl="0" marL="0" rtl="0" algn="l">
              <a:spcBef>
                <a:spcPts val="1200"/>
              </a:spcBef>
              <a:spcAft>
                <a:spcPts val="0"/>
              </a:spcAft>
              <a:buNone/>
            </a:pPr>
            <a:r>
              <a:rPr lang="en" sz="1900"/>
              <a:t>But the uses are almost limitless as this component combination is </a:t>
            </a:r>
            <a:r>
              <a:rPr lang="en" sz="1900"/>
              <a:t>essentially a core building block in the creation of analog circuits.</a:t>
            </a:r>
            <a:r>
              <a:rPr lang="en" sz="1200"/>
              <a:t> </a:t>
            </a:r>
            <a:endParaRPr sz="1200"/>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50000"/>
              </a:lnSpc>
              <a:spcBef>
                <a:spcPts val="0"/>
              </a:spcBef>
              <a:spcAft>
                <a:spcPts val="0"/>
              </a:spcAft>
              <a:buNone/>
            </a:pPr>
            <a:r>
              <a:rPr b="1" lang="en" sz="1533">
                <a:solidFill>
                  <a:srgbClr val="2D3B45"/>
                </a:solidFill>
                <a:highlight>
                  <a:srgbClr val="FFFFFF"/>
                </a:highlight>
              </a:rPr>
              <a:t>Advantages of the circuit</a:t>
            </a:r>
            <a:endParaRPr b="1" sz="1533">
              <a:solidFill>
                <a:srgbClr val="2D3B45"/>
              </a:solidFill>
              <a:highlight>
                <a:srgbClr val="FFFFFF"/>
              </a:highlight>
            </a:endParaRPr>
          </a:p>
          <a:p>
            <a:pPr indent="0" lvl="0" marL="0" rtl="0" algn="l">
              <a:spcBef>
                <a:spcPts val="50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200"/>
              <a:t>An advantage of using an RC circuit is that the higher the time constant of the circuit, the output will be closer to a perfectly smooth DC output. Using an RC High-Pass helps to mitigate the down time experienced when a capacitor needs to charge and helps to filter and smooth out the frequency that is output. This type of circuit can also convert outputs for processing, for example converting triangle waves into square waves. It is also capable of being used to detect input pulses to trigger secondary outputs. This combination can also be used to measure and </a:t>
            </a:r>
            <a:r>
              <a:rPr lang="en" sz="1200"/>
              <a:t>respond</a:t>
            </a:r>
            <a:r>
              <a:rPr lang="en" sz="1200"/>
              <a:t> to inputs and adapt to filter out unwanted noise or increase the frequency of responses by the connected circuit. Modern day pacemakers are able to adjust themselves to account for physical or </a:t>
            </a:r>
            <a:r>
              <a:rPr lang="en" sz="1200"/>
              <a:t>strenuous</a:t>
            </a:r>
            <a:r>
              <a:rPr lang="en" sz="1200"/>
              <a:t> activities and modify the signals sent to the heart to increase or decrease </a:t>
            </a:r>
            <a:r>
              <a:rPr lang="en" sz="1200"/>
              <a:t>blood flow,</a:t>
            </a:r>
            <a:r>
              <a:rPr lang="en" sz="1200"/>
              <a:t> </a:t>
            </a:r>
            <a:r>
              <a:rPr lang="en" sz="1200"/>
              <a:t>accordingly</a:t>
            </a:r>
            <a:r>
              <a:rPr lang="en" sz="1200"/>
              <a:t>. The </a:t>
            </a:r>
            <a:r>
              <a:rPr lang="en" sz="1200"/>
              <a:t>flexibility</a:t>
            </a:r>
            <a:r>
              <a:rPr lang="en" sz="1200"/>
              <a:t> of this combination for filtering, allows for unlimited number of uses across almost every walk of life, the only limit is your</a:t>
            </a:r>
            <a:r>
              <a:rPr lang="en" sz="1200"/>
              <a:t> imagination.</a:t>
            </a:r>
            <a:r>
              <a:rPr lang="en"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SzPts val="990"/>
              <a:buNone/>
            </a:pPr>
            <a:r>
              <a:rPr b="1" lang="en" sz="1380">
                <a:solidFill>
                  <a:srgbClr val="2D3B45"/>
                </a:solidFill>
                <a:highlight>
                  <a:srgbClr val="FFFFFF"/>
                </a:highlight>
              </a:rPr>
              <a:t>Disadvantages of the circuit</a:t>
            </a:r>
            <a:endParaRPr b="1" sz="1380">
              <a:solidFill>
                <a:srgbClr val="2D3B45"/>
              </a:solidFill>
              <a:highlight>
                <a:srgbClr val="FFFFFF"/>
              </a:highlight>
            </a:endParaRPr>
          </a:p>
          <a:p>
            <a:pPr indent="0" lvl="0" marL="0" rtl="0" algn="l">
              <a:spcBef>
                <a:spcPts val="500"/>
              </a:spcBef>
              <a:spcAft>
                <a:spcPts val="0"/>
              </a:spcAft>
              <a:buSzPts val="990"/>
              <a:buNone/>
            </a:pPr>
            <a:r>
              <a:t/>
            </a:r>
            <a:endParaRPr sz="252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200"/>
              <a:t>The disadvantages of using this type of circuit include: </a:t>
            </a:r>
            <a:endParaRPr sz="1200"/>
          </a:p>
          <a:p>
            <a:pPr indent="-304800" lvl="0" marL="457200" rtl="0" algn="l">
              <a:spcBef>
                <a:spcPts val="1200"/>
              </a:spcBef>
              <a:spcAft>
                <a:spcPts val="0"/>
              </a:spcAft>
              <a:buSzPts val="1200"/>
              <a:buChar char="●"/>
            </a:pPr>
            <a:r>
              <a:rPr lang="en" sz="1200"/>
              <a:t>The need for a stable power supply.</a:t>
            </a:r>
            <a:endParaRPr sz="1200"/>
          </a:p>
          <a:p>
            <a:pPr indent="-304800" lvl="0" marL="457200" rtl="0" algn="l">
              <a:spcBef>
                <a:spcPts val="0"/>
              </a:spcBef>
              <a:spcAft>
                <a:spcPts val="0"/>
              </a:spcAft>
              <a:buSzPts val="1200"/>
              <a:buChar char="●"/>
            </a:pPr>
            <a:r>
              <a:rPr lang="en" sz="1200"/>
              <a:t>If not correctly calculated, it can introduce noise into the system.</a:t>
            </a:r>
            <a:endParaRPr sz="1200"/>
          </a:p>
          <a:p>
            <a:pPr indent="-304800" lvl="0" marL="457200" rtl="0" algn="l">
              <a:spcBef>
                <a:spcPts val="0"/>
              </a:spcBef>
              <a:spcAft>
                <a:spcPts val="0"/>
              </a:spcAft>
              <a:buSzPts val="1200"/>
              <a:buChar char="●"/>
            </a:pPr>
            <a:r>
              <a:rPr lang="en" sz="1200"/>
              <a:t>Limited frequency ranges.</a:t>
            </a:r>
            <a:endParaRPr sz="1200"/>
          </a:p>
          <a:p>
            <a:pPr indent="-304800" lvl="0" marL="457200" rtl="0" algn="l">
              <a:spcBef>
                <a:spcPts val="0"/>
              </a:spcBef>
              <a:spcAft>
                <a:spcPts val="0"/>
              </a:spcAft>
              <a:buSzPts val="1200"/>
              <a:buChar char="●"/>
            </a:pPr>
            <a:r>
              <a:rPr lang="en" sz="1200"/>
              <a:t>Typically have a temperature coefficient of 1 - 100 microvolts per degree in Celsius.</a:t>
            </a:r>
            <a:endParaRPr sz="1200"/>
          </a:p>
          <a:p>
            <a:pPr indent="-304800" lvl="0" marL="457200" rtl="0" algn="l">
              <a:spcBef>
                <a:spcPts val="0"/>
              </a:spcBef>
              <a:spcAft>
                <a:spcPts val="0"/>
              </a:spcAft>
              <a:buSzPts val="1200"/>
              <a:buChar char="●"/>
            </a:pPr>
            <a:r>
              <a:rPr lang="en" sz="1200"/>
              <a:t>Prevent the amplification of DC currents withholding needed power for an analog amplifiers headroom as well as causing damage and </a:t>
            </a:r>
            <a:r>
              <a:rPr lang="en" sz="1200"/>
              <a:t>creating</a:t>
            </a:r>
            <a:r>
              <a:rPr lang="en" sz="1200"/>
              <a:t> waste heat at the loudspeaker coil.	</a:t>
            </a:r>
            <a:endParaRPr sz="1200"/>
          </a:p>
          <a:p>
            <a:pPr indent="0" lvl="0" marL="0" rtl="0" algn="l">
              <a:spcBef>
                <a:spcPts val="1200"/>
              </a:spcBef>
              <a:spcAft>
                <a:spcPts val="0"/>
              </a:spcAft>
              <a:buNone/>
            </a:pPr>
            <a:r>
              <a:rPr lang="en" sz="1200"/>
              <a:t>When </a:t>
            </a:r>
            <a:r>
              <a:rPr lang="en" sz="1200"/>
              <a:t>calculating</a:t>
            </a:r>
            <a:r>
              <a:rPr lang="en" sz="1200"/>
              <a:t> the needed components, if the math is not done correctly, </a:t>
            </a:r>
            <a:r>
              <a:rPr lang="en" sz="1200"/>
              <a:t>you</a:t>
            </a:r>
            <a:r>
              <a:rPr lang="en" sz="1200"/>
              <a:t> can filter out the desired frequency instead of the extra noise that was intended. There is less </a:t>
            </a:r>
            <a:r>
              <a:rPr lang="en" sz="1200"/>
              <a:t>leeway</a:t>
            </a:r>
            <a:r>
              <a:rPr lang="en" sz="1200"/>
              <a:t> when it comes to the passthrough and cutoff ranges this combination can provide. There is also a </a:t>
            </a:r>
            <a:r>
              <a:rPr lang="en" sz="1200"/>
              <a:t>measurable</a:t>
            </a:r>
            <a:r>
              <a:rPr lang="en" sz="1200"/>
              <a:t> </a:t>
            </a:r>
            <a:r>
              <a:rPr lang="en" sz="1200"/>
              <a:t>amount</a:t>
            </a:r>
            <a:r>
              <a:rPr lang="en" sz="1200"/>
              <a:t> of heat created and the components are more </a:t>
            </a:r>
            <a:r>
              <a:rPr lang="en" sz="1200"/>
              <a:t>susceptible</a:t>
            </a:r>
            <a:r>
              <a:rPr lang="en" sz="1200"/>
              <a:t> to damage and shortened life spans, especially when presented with an unstable </a:t>
            </a:r>
            <a:r>
              <a:rPr lang="en" sz="1200"/>
              <a:t>power</a:t>
            </a:r>
            <a:r>
              <a:rPr lang="en" sz="1200"/>
              <a:t> source. Another noteworthy disadvantage is, when you start using other variations of high-pass filters or larger scale versions the cost can be prohibitive.</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ctr">
              <a:lnSpc>
                <a:spcPct val="150000"/>
              </a:lnSpc>
              <a:spcBef>
                <a:spcPts val="0"/>
              </a:spcBef>
              <a:spcAft>
                <a:spcPts val="0"/>
              </a:spcAft>
              <a:buSzPts val="990"/>
              <a:buNone/>
            </a:pPr>
            <a:r>
              <a:rPr b="1" lang="en" sz="1380">
                <a:solidFill>
                  <a:srgbClr val="2D3B45"/>
                </a:solidFill>
                <a:highlight>
                  <a:srgbClr val="FFFFFF"/>
                </a:highlight>
              </a:rPr>
              <a:t>Variations of the circuit</a:t>
            </a:r>
            <a:endParaRPr b="1" sz="1380">
              <a:solidFill>
                <a:srgbClr val="2D3B45"/>
              </a:solidFill>
              <a:highlight>
                <a:srgbClr val="FFFFFF"/>
              </a:highlight>
            </a:endParaRPr>
          </a:p>
          <a:p>
            <a:pPr indent="0" lvl="0" marL="0" rtl="0" algn="l">
              <a:spcBef>
                <a:spcPts val="500"/>
              </a:spcBef>
              <a:spcAft>
                <a:spcPts val="0"/>
              </a:spcAft>
              <a:buSzPts val="990"/>
              <a:buNone/>
            </a:pPr>
            <a:r>
              <a:t/>
            </a:r>
            <a:endParaRPr sz="25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The main variation of this circuit type is the one created to have the opposite effect - the Resistor-Capacitor Low-Pass filter, which can also be called an RC Integrator. The main purpose of the RC Integrator is to filter out the high frequencies while still allowing the low ones to pass. Effectively providing the reversed effects of a Resistor-Capacitor High-Pass filter.</a:t>
            </a:r>
            <a:endParaRPr sz="4800"/>
          </a:p>
          <a:p>
            <a:pPr indent="0" lvl="0" marL="0" rtl="0" algn="l">
              <a:spcBef>
                <a:spcPts val="1200"/>
              </a:spcBef>
              <a:spcAft>
                <a:spcPts val="0"/>
              </a:spcAft>
              <a:buNone/>
            </a:pPr>
            <a:r>
              <a:rPr lang="en" sz="4800"/>
              <a:t>Other variations of a high-pass filter include:</a:t>
            </a:r>
            <a:endParaRPr sz="4800"/>
          </a:p>
          <a:p>
            <a:pPr indent="-304800" lvl="0" marL="685800" rtl="0" algn="l">
              <a:lnSpc>
                <a:spcPct val="171818"/>
              </a:lnSpc>
              <a:spcBef>
                <a:spcPts val="1400"/>
              </a:spcBef>
              <a:spcAft>
                <a:spcPts val="0"/>
              </a:spcAft>
              <a:buClr>
                <a:srgbClr val="666666"/>
              </a:buClr>
              <a:buSzPct val="100000"/>
              <a:buFont typeface="Arial"/>
              <a:buChar char="●"/>
            </a:pPr>
            <a:r>
              <a:rPr lang="en" sz="4800">
                <a:solidFill>
                  <a:srgbClr val="666666"/>
                </a:solidFill>
                <a:highlight>
                  <a:srgbClr val="FFFFFF"/>
                </a:highlight>
              </a:rPr>
              <a:t>High Pass R-C Filter Circuit</a:t>
            </a:r>
            <a:endParaRPr sz="4800">
              <a:solidFill>
                <a:srgbClr val="666666"/>
              </a:solidFill>
              <a:highlight>
                <a:srgbClr val="FFFFFF"/>
              </a:highlight>
            </a:endParaRPr>
          </a:p>
          <a:p>
            <a:pPr indent="-304800" lvl="0" marL="685800" rtl="0" algn="l">
              <a:lnSpc>
                <a:spcPct val="171818"/>
              </a:lnSpc>
              <a:spcBef>
                <a:spcPts val="0"/>
              </a:spcBef>
              <a:spcAft>
                <a:spcPts val="0"/>
              </a:spcAft>
              <a:buClr>
                <a:srgbClr val="666666"/>
              </a:buClr>
              <a:buSzPct val="100000"/>
              <a:buFont typeface="Arial"/>
              <a:buChar char="●"/>
            </a:pPr>
            <a:r>
              <a:rPr lang="en" sz="4800">
                <a:solidFill>
                  <a:srgbClr val="666666"/>
                </a:solidFill>
                <a:highlight>
                  <a:srgbClr val="FFFFFF"/>
                </a:highlight>
              </a:rPr>
              <a:t>High Pass R-L Filter Circuit</a:t>
            </a:r>
            <a:endParaRPr sz="4800">
              <a:solidFill>
                <a:srgbClr val="666666"/>
              </a:solidFill>
              <a:highlight>
                <a:srgbClr val="FFFFFF"/>
              </a:highlight>
            </a:endParaRPr>
          </a:p>
          <a:p>
            <a:pPr indent="-304800" lvl="0" marL="685800" rtl="0" algn="l">
              <a:lnSpc>
                <a:spcPct val="171818"/>
              </a:lnSpc>
              <a:spcBef>
                <a:spcPts val="0"/>
              </a:spcBef>
              <a:spcAft>
                <a:spcPts val="0"/>
              </a:spcAft>
              <a:buClr>
                <a:srgbClr val="666666"/>
              </a:buClr>
              <a:buSzPct val="100000"/>
              <a:buFont typeface="Arial"/>
              <a:buChar char="●"/>
            </a:pPr>
            <a:r>
              <a:rPr lang="en" sz="4800">
                <a:solidFill>
                  <a:srgbClr val="666666"/>
                </a:solidFill>
                <a:highlight>
                  <a:srgbClr val="FFFFFF"/>
                </a:highlight>
              </a:rPr>
              <a:t>Inverted L type High-Pass-Filter Circuit</a:t>
            </a:r>
            <a:endParaRPr sz="4800">
              <a:solidFill>
                <a:srgbClr val="666666"/>
              </a:solidFill>
              <a:highlight>
                <a:srgbClr val="FFFFFF"/>
              </a:highlight>
            </a:endParaRPr>
          </a:p>
          <a:p>
            <a:pPr indent="-304800" lvl="0" marL="685800" rtl="0" algn="l">
              <a:lnSpc>
                <a:spcPct val="171818"/>
              </a:lnSpc>
              <a:spcBef>
                <a:spcPts val="0"/>
              </a:spcBef>
              <a:spcAft>
                <a:spcPts val="0"/>
              </a:spcAft>
              <a:buClr>
                <a:srgbClr val="666666"/>
              </a:buClr>
              <a:buSzPct val="100000"/>
              <a:buFont typeface="Arial"/>
              <a:buChar char="●"/>
            </a:pPr>
            <a:r>
              <a:rPr lang="en" sz="4800">
                <a:solidFill>
                  <a:srgbClr val="666666"/>
                </a:solidFill>
                <a:highlight>
                  <a:srgbClr val="FFFFFF"/>
                </a:highlight>
              </a:rPr>
              <a:t>T- Type High-Pass-Filter</a:t>
            </a:r>
            <a:endParaRPr sz="4800">
              <a:solidFill>
                <a:srgbClr val="666666"/>
              </a:solidFill>
              <a:highlight>
                <a:srgbClr val="FFFFFF"/>
              </a:highlight>
            </a:endParaRPr>
          </a:p>
          <a:p>
            <a:pPr indent="-304800" lvl="0" marL="685800" rtl="0" algn="l">
              <a:lnSpc>
                <a:spcPct val="171818"/>
              </a:lnSpc>
              <a:spcBef>
                <a:spcPts val="0"/>
              </a:spcBef>
              <a:spcAft>
                <a:spcPts val="0"/>
              </a:spcAft>
              <a:buClr>
                <a:srgbClr val="666666"/>
              </a:buClr>
              <a:buSzPct val="100000"/>
              <a:buFont typeface="Arial"/>
              <a:buChar char="●"/>
            </a:pPr>
            <a:r>
              <a:rPr lang="en" sz="4800">
                <a:solidFill>
                  <a:srgbClr val="666666"/>
                </a:solidFill>
                <a:highlight>
                  <a:srgbClr val="FFFFFF"/>
                </a:highlight>
              </a:rPr>
              <a:t>π Type High-Pass-Filter</a:t>
            </a:r>
            <a:endParaRPr sz="4800">
              <a:solidFill>
                <a:srgbClr val="666666"/>
              </a:solidFill>
              <a:highlight>
                <a:srgbClr val="FFFFFF"/>
              </a:highlight>
            </a:endParaRPr>
          </a:p>
          <a:p>
            <a:pPr indent="-304800" lvl="0" marL="685800" rtl="0" algn="l">
              <a:lnSpc>
                <a:spcPct val="171818"/>
              </a:lnSpc>
              <a:spcBef>
                <a:spcPts val="0"/>
              </a:spcBef>
              <a:spcAft>
                <a:spcPts val="0"/>
              </a:spcAft>
              <a:buClr>
                <a:srgbClr val="666666"/>
              </a:buClr>
              <a:buSzPct val="100000"/>
              <a:buFont typeface="Arial"/>
              <a:buChar char="●"/>
            </a:pPr>
            <a:r>
              <a:rPr lang="en" sz="4800">
                <a:solidFill>
                  <a:srgbClr val="666666"/>
                </a:solidFill>
                <a:highlight>
                  <a:srgbClr val="FFFFFF"/>
                </a:highlight>
              </a:rPr>
              <a:t>High-Pass-Filter using Op-Amp</a:t>
            </a:r>
            <a:endParaRPr sz="4800">
              <a:solidFill>
                <a:srgbClr val="666666"/>
              </a:solidFill>
              <a:highlight>
                <a:srgbClr val="FFFFFF"/>
              </a:highlight>
            </a:endParaRPr>
          </a:p>
          <a:p>
            <a:pPr indent="-304800" lvl="0" marL="685800" rtl="0" algn="l">
              <a:lnSpc>
                <a:spcPct val="171818"/>
              </a:lnSpc>
              <a:spcBef>
                <a:spcPts val="0"/>
              </a:spcBef>
              <a:spcAft>
                <a:spcPts val="0"/>
              </a:spcAft>
              <a:buClr>
                <a:srgbClr val="666666"/>
              </a:buClr>
              <a:buSzPct val="100000"/>
              <a:buFont typeface="Arial"/>
              <a:buChar char="●"/>
            </a:pPr>
            <a:r>
              <a:rPr lang="en" sz="4800">
                <a:solidFill>
                  <a:srgbClr val="666666"/>
                </a:solidFill>
                <a:highlight>
                  <a:srgbClr val="FFFFFF"/>
                </a:highlight>
              </a:rPr>
              <a:t>Butterworth High-Pass-Filter</a:t>
            </a:r>
            <a:endParaRPr sz="4800">
              <a:solidFill>
                <a:srgbClr val="666666"/>
              </a:solidFill>
              <a:highlight>
                <a:srgbClr val="FFFFFF"/>
              </a:highlight>
            </a:endParaRPr>
          </a:p>
          <a:p>
            <a:pPr indent="0" lvl="0" marL="0" rtl="0" algn="l">
              <a:spcBef>
                <a:spcPts val="2600"/>
              </a:spcBef>
              <a:spcAft>
                <a:spcPts val="0"/>
              </a:spcAft>
              <a:buClr>
                <a:schemeClr val="dk1"/>
              </a:buClr>
              <a:buSzPct val="91666"/>
              <a:buFont typeface="Arial"/>
              <a:buNone/>
            </a:pPr>
            <a:r>
              <a:rPr lang="en" sz="1200"/>
              <a:t> </a:t>
            </a:r>
            <a:endParaRPr b="1" sz="1200">
              <a:solidFill>
                <a:srgbClr val="2D3B45"/>
              </a:solidFill>
              <a:highlight>
                <a:schemeClr val="lt1"/>
              </a:highlight>
            </a:endParaRPr>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300">
                <a:solidFill>
                  <a:srgbClr val="2D3B45"/>
                </a:solidFill>
                <a:highlight>
                  <a:srgbClr val="FFFFFF"/>
                </a:highlight>
              </a:rPr>
              <a:t>Reference Slide</a:t>
            </a:r>
            <a:endParaRPr b="1" sz="290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100">
                <a:solidFill>
                  <a:schemeClr val="dk1"/>
                </a:solidFill>
              </a:rPr>
              <a:t>Arrow electronics. (2018, October 9). </a:t>
            </a:r>
            <a:r>
              <a:rPr i="1" lang="en" sz="1100">
                <a:solidFill>
                  <a:schemeClr val="dk1"/>
                </a:solidFill>
              </a:rPr>
              <a:t>What is an RC Circuit? RC Circuit Formula &amp; Filtering</a:t>
            </a:r>
            <a:r>
              <a:rPr lang="en" sz="1100">
                <a:solidFill>
                  <a:schemeClr val="dk1"/>
                </a:solidFill>
              </a:rPr>
              <a:t>. Arrow Electronics. Retrieved February 11, 2024, from </a:t>
            </a:r>
            <a:r>
              <a:rPr lang="en" sz="1100" u="sng">
                <a:solidFill>
                  <a:schemeClr val="hlink"/>
                </a:solidFill>
                <a:hlinkClick r:id="rId3"/>
              </a:rPr>
              <a:t>https://www.arrow.com/en/research-and-events/articles/rc-circuit-basics-low-high-pass-filtering-and-formulas</a:t>
            </a:r>
            <a:endParaRPr sz="1100">
              <a:solidFill>
                <a:schemeClr val="dk1"/>
              </a:solidFill>
            </a:endParaRPr>
          </a:p>
          <a:p>
            <a:pPr indent="0" lvl="0" marL="0" rtl="0" algn="l">
              <a:spcBef>
                <a:spcPts val="1200"/>
              </a:spcBef>
              <a:spcAft>
                <a:spcPts val="0"/>
              </a:spcAft>
              <a:buNone/>
            </a:pPr>
            <a:r>
              <a:rPr lang="en" sz="1100">
                <a:solidFill>
                  <a:schemeClr val="dk1"/>
                </a:solidFill>
              </a:rPr>
              <a:t>LibreTexts - Physics. (2022, September 12). </a:t>
            </a:r>
            <a:r>
              <a:rPr i="1" lang="en" sz="1100">
                <a:solidFill>
                  <a:schemeClr val="dk1"/>
                </a:solidFill>
              </a:rPr>
              <a:t>10.6: RC Circuits</a:t>
            </a:r>
            <a:r>
              <a:rPr lang="en" sz="1100">
                <a:solidFill>
                  <a:schemeClr val="dk1"/>
                </a:solidFill>
              </a:rPr>
              <a:t>. Physics LibreTexts. Retrieved February 11, 2024, from </a:t>
            </a:r>
            <a:r>
              <a:rPr lang="en" sz="1100" u="sng">
                <a:solidFill>
                  <a:schemeClr val="hlink"/>
                </a:solidFill>
                <a:hlinkClick r:id="rId4"/>
              </a:rPr>
              <a:t>https://phys.libretexts.org/Bookshelves/University_Physics/University_Physics_(OpenStax)/Book%3A_University_Physics_II_-_Thermodynamics_Electricity_and_Magnetism_(OpenStax)/10%3A_Direct-Current_Circuits/10.06%3A_RC_Circuits</a:t>
            </a:r>
            <a:endParaRPr sz="1100">
              <a:solidFill>
                <a:schemeClr val="dk1"/>
              </a:solidFill>
            </a:endParaRPr>
          </a:p>
          <a:p>
            <a:pPr indent="0" lvl="0" marL="0" rtl="0" algn="l">
              <a:spcBef>
                <a:spcPts val="1200"/>
              </a:spcBef>
              <a:spcAft>
                <a:spcPts val="0"/>
              </a:spcAft>
              <a:buNone/>
            </a:pPr>
            <a:r>
              <a:rPr lang="en" sz="1100">
                <a:solidFill>
                  <a:schemeClr val="dk1"/>
                </a:solidFill>
              </a:rPr>
              <a:t>Brennan, E. (2021, November 19). </a:t>
            </a:r>
            <a:r>
              <a:rPr i="1" lang="en" sz="1100">
                <a:solidFill>
                  <a:schemeClr val="dk1"/>
                </a:solidFill>
              </a:rPr>
              <a:t>RC Circuit Formula Derivation: Solving the Differential Equation Using an Integrating Factor</a:t>
            </a:r>
            <a:r>
              <a:rPr lang="en" sz="1100">
                <a:solidFill>
                  <a:schemeClr val="dk1"/>
                </a:solidFill>
              </a:rPr>
              <a:t>. Medium. Retrieved February 11, 2024, from </a:t>
            </a:r>
            <a:r>
              <a:rPr lang="en" sz="1100" u="sng">
                <a:solidFill>
                  <a:schemeClr val="hlink"/>
                </a:solidFill>
                <a:hlinkClick r:id="rId5"/>
              </a:rPr>
              <a:t>https://medium.com/math-simplified/rc-circuit-formula-derivation-solving-the-differential-equation-using-an-integrating-factor-ea3e37f1f4f6</a:t>
            </a:r>
            <a:endParaRPr sz="1100">
              <a:solidFill>
                <a:schemeClr val="dk1"/>
              </a:solidFill>
            </a:endParaRPr>
          </a:p>
          <a:p>
            <a:pPr indent="0" lvl="0" marL="0" rtl="0" algn="l">
              <a:spcBef>
                <a:spcPts val="1200"/>
              </a:spcBef>
              <a:spcAft>
                <a:spcPts val="0"/>
              </a:spcAft>
              <a:buNone/>
            </a:pPr>
            <a:r>
              <a:rPr lang="en" sz="1100">
                <a:solidFill>
                  <a:schemeClr val="dk1"/>
                </a:solidFill>
              </a:rPr>
              <a:t>ElProCus. (2013-2024, 1 1). </a:t>
            </a:r>
            <a:r>
              <a:rPr i="1" lang="en" sz="1100">
                <a:solidFill>
                  <a:schemeClr val="dk1"/>
                </a:solidFill>
              </a:rPr>
              <a:t>High Pass Filter: Definition, Circuit, Characteristics, and Applications</a:t>
            </a:r>
            <a:r>
              <a:rPr lang="en" sz="1100">
                <a:solidFill>
                  <a:schemeClr val="dk1"/>
                </a:solidFill>
              </a:rPr>
              <a:t>. ElProCus. Retrieved February 11, 2024, from </a:t>
            </a:r>
            <a:r>
              <a:rPr lang="en" sz="1100" u="sng">
                <a:solidFill>
                  <a:schemeClr val="hlink"/>
                </a:solidFill>
                <a:hlinkClick r:id="rId6"/>
              </a:rPr>
              <a:t>https://www.elprocus.com/what-is-a-high-pass-filter-circuit-diagram-characteristics-and-applications/</a:t>
            </a:r>
            <a:endParaRPr sz="1100">
              <a:solidFill>
                <a:schemeClr val="dk1"/>
              </a:solidFill>
            </a:endParaRPr>
          </a:p>
          <a:p>
            <a:pPr indent="0" lvl="0" marL="0" rtl="0" algn="l">
              <a:spcBef>
                <a:spcPts val="1200"/>
              </a:spcBef>
              <a:spcAft>
                <a:spcPts val="0"/>
              </a:spcAft>
              <a:buNone/>
            </a:pPr>
            <a:r>
              <a:rPr lang="en" sz="1100" u="sng">
                <a:solidFill>
                  <a:schemeClr val="hlink"/>
                </a:solidFill>
                <a:hlinkClick r:id="rId7"/>
              </a:rPr>
              <a:t>https://praterma2.github.io/cards/src/rc_hpf.html</a:t>
            </a:r>
            <a:endParaRPr sz="1100">
              <a:solidFill>
                <a:schemeClr val="dk1"/>
              </a:solidFill>
            </a:endParaRPr>
          </a:p>
          <a:p>
            <a:pPr indent="0" lvl="0" marL="0" rtl="0" algn="l">
              <a:spcBef>
                <a:spcPts val="1200"/>
              </a:spcBef>
              <a:spcAft>
                <a:spcPts val="0"/>
              </a:spcAft>
              <a:buNone/>
            </a:pPr>
            <a:r>
              <a:rPr lang="en" sz="1100">
                <a:solidFill>
                  <a:schemeClr val="dk1"/>
                </a:solidFill>
              </a:rPr>
              <a:t>., M. (2024, 1 1). </a:t>
            </a:r>
            <a:r>
              <a:rPr i="1" lang="en" sz="1100">
                <a:solidFill>
                  <a:schemeClr val="dk1"/>
                </a:solidFill>
              </a:rPr>
              <a:t>High Pass Filter - Types, Applications, Advantages &amp; Disadvantages</a:t>
            </a:r>
            <a:r>
              <a:rPr lang="en" sz="1100">
                <a:solidFill>
                  <a:schemeClr val="dk1"/>
                </a:solidFill>
              </a:rPr>
              <a:t>. electricalfundablog.com. Retrieved February 11, 2024, from https://electricalfundablog.com/high-pass-filter/</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