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991350" cy="9282100"/>
  <p:embeddedFontLst>
    <p:embeddedFont>
      <p:font typeface="Shadows Into Light"/>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hadowsIntoLight-regular.fnt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 name="Google Shape;41;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 name="Google Shape;42;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23" name="Google Shape;123;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Specialization by Using Java Subclassing</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Manager</a:t>
            </a:r>
            <a:r>
              <a:rPr b="0" i="0" lang="en-US" sz="1800" u="none" cap="none" strike="noStrike"/>
              <a:t> class shown here closely resembles the </a:t>
            </a:r>
            <a:r>
              <a:rPr b="0" i="0" lang="en-US" sz="1800" u="none" cap="none" strike="noStrike">
                <a:latin typeface="Courier New"/>
                <a:ea typeface="Courier New"/>
                <a:cs typeface="Courier New"/>
                <a:sym typeface="Courier New"/>
              </a:rPr>
              <a:t>Employee</a:t>
            </a:r>
            <a:r>
              <a:rPr b="0" i="0" lang="en-US" sz="1800" u="none" cap="none" strike="noStrike"/>
              <a:t> class, but with some specialization. A </a:t>
            </a:r>
            <a:r>
              <a:rPr b="0" i="0" lang="en-US" sz="1800" u="none" cap="none" strike="noStrike">
                <a:latin typeface="Courier New"/>
                <a:ea typeface="Courier New"/>
                <a:cs typeface="Courier New"/>
                <a:sym typeface="Courier New"/>
              </a:rPr>
              <a:t>Manager</a:t>
            </a:r>
            <a:r>
              <a:rPr b="0" i="0" lang="en-US" sz="1800" u="none" cap="none" strike="noStrike"/>
              <a:t> also has a department, with a department name. As a result, there are likely to be additional operations as well.</a:t>
            </a:r>
            <a:endParaRPr/>
          </a:p>
          <a:p>
            <a:pPr indent="0" lvl="1" marL="0" marR="0" rtl="0" algn="l">
              <a:spcBef>
                <a:spcPts val="0"/>
              </a:spcBef>
              <a:spcAft>
                <a:spcPts val="0"/>
              </a:spcAft>
              <a:buSzPts val="1800"/>
              <a:buFont typeface="Arial"/>
              <a:buNone/>
            </a:pPr>
            <a:r>
              <a:rPr b="0" i="0" lang="en-US" sz="1800" u="none" cap="none" strike="noStrike"/>
              <a:t>What this demonstrates is that a </a:t>
            </a:r>
            <a:r>
              <a:rPr b="0" i="0" lang="en-US" sz="1800" u="none" cap="none" strike="noStrike">
                <a:latin typeface="Courier New"/>
                <a:ea typeface="Courier New"/>
                <a:cs typeface="Courier New"/>
                <a:sym typeface="Courier New"/>
              </a:rPr>
              <a:t>Manager</a:t>
            </a:r>
            <a:r>
              <a:rPr b="0" i="0" lang="en-US" sz="1800" u="none" cap="none" strike="noStrike"/>
              <a:t> is an </a:t>
            </a:r>
            <a:r>
              <a:rPr b="0" i="0" lang="en-US" sz="1800" u="none" cap="none" strike="noStrike">
                <a:latin typeface="Courier New"/>
                <a:ea typeface="Courier New"/>
                <a:cs typeface="Courier New"/>
                <a:sym typeface="Courier New"/>
              </a:rPr>
              <a:t>Employee</a:t>
            </a:r>
            <a:r>
              <a:rPr b="0" i="0" lang="en-US" sz="1800" u="none" cap="none" strike="noStrike"/>
              <a:t>―but an </a:t>
            </a:r>
            <a:r>
              <a:rPr b="0" i="0" lang="en-US" sz="1800" u="none" cap="none" strike="noStrike">
                <a:latin typeface="Courier New"/>
                <a:ea typeface="Courier New"/>
                <a:cs typeface="Courier New"/>
                <a:sym typeface="Courier New"/>
              </a:rPr>
              <a:t>Employee</a:t>
            </a:r>
            <a:r>
              <a:rPr b="0" i="0" lang="en-US" sz="1800" u="none" cap="none" strike="noStrike"/>
              <a:t> with additional features.</a:t>
            </a:r>
            <a:endParaRPr/>
          </a:p>
          <a:p>
            <a:pPr indent="0" lvl="1" marL="0" marR="0" rtl="0" algn="l">
              <a:spcBef>
                <a:spcPts val="0"/>
              </a:spcBef>
              <a:spcAft>
                <a:spcPts val="0"/>
              </a:spcAft>
              <a:buSzPts val="1800"/>
              <a:buFont typeface="Arial"/>
              <a:buNone/>
            </a:pPr>
            <a:r>
              <a:rPr b="0" i="0" lang="en-US" sz="1800" u="none" cap="none" strike="noStrike"/>
              <a:t>However, if we were to define Java classes this way, there would be a lot of redundant coding.</a:t>
            </a:r>
            <a:endParaRPr/>
          </a:p>
          <a:p>
            <a:pPr indent="0" lvl="0" marL="0" marR="0" rtl="0" algn="l">
              <a:spcBef>
                <a:spcPts val="0"/>
              </a:spcBef>
              <a:spcAft>
                <a:spcPts val="0"/>
              </a:spcAft>
              <a:buNone/>
            </a:pPr>
            <a:r>
              <a:t/>
            </a:r>
            <a:endParaRPr b="0" i="0" sz="1800" u="none" cap="none" strike="noStrike"/>
          </a:p>
        </p:txBody>
      </p:sp>
      <p:sp>
        <p:nvSpPr>
          <p:cNvPr id="130" name="Google Shape;130;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A Simple Java Program</a:t>
            </a:r>
            <a:endParaRPr/>
          </a:p>
          <a:p>
            <a:pPr indent="0" lvl="1" marL="0" marR="0" rtl="0" algn="l">
              <a:spcBef>
                <a:spcPts val="0"/>
              </a:spcBef>
              <a:spcAft>
                <a:spcPts val="0"/>
              </a:spcAft>
              <a:buSzPts val="1800"/>
              <a:buFont typeface="Arial"/>
              <a:buNone/>
            </a:pPr>
            <a:r>
              <a:rPr b="0" i="0" lang="en-US" sz="1800" u="none" cap="none" strike="noStrike"/>
              <a:t>When an existing class is subclassed, the new class created is said to inherit the characteristics of the other class. This new class is called the </a:t>
            </a:r>
            <a:r>
              <a:rPr b="0" i="1" lang="en-US" sz="1800" u="none" cap="none" strike="noStrike"/>
              <a:t>subclass</a:t>
            </a:r>
            <a:r>
              <a:rPr b="0" i="0" lang="en-US" sz="1800" u="none" cap="none" strike="noStrike"/>
              <a:t> and is a specialization of the superclass. All the nonprivate fields and methods from the superclass are part of the subclass.</a:t>
            </a:r>
            <a:endParaRPr/>
          </a:p>
          <a:p>
            <a:pPr indent="0" lvl="1" marL="0" marR="0" rtl="0" algn="l">
              <a:spcBef>
                <a:spcPts val="0"/>
              </a:spcBef>
              <a:spcAft>
                <a:spcPts val="0"/>
              </a:spcAft>
              <a:buSzPts val="1800"/>
              <a:buFont typeface="Arial"/>
              <a:buNone/>
            </a:pPr>
            <a:r>
              <a:rPr b="0" i="0" lang="en-US" sz="1800" u="none" cap="none" strike="noStrike"/>
              <a:t>In this diagram, a </a:t>
            </a:r>
            <a:r>
              <a:rPr b="0" i="0" lang="en-US" sz="1800" u="none" cap="none" strike="noStrike">
                <a:latin typeface="Courier New"/>
                <a:ea typeface="Courier New"/>
                <a:cs typeface="Courier New"/>
                <a:sym typeface="Courier New"/>
              </a:rPr>
              <a:t>Manager</a:t>
            </a:r>
            <a:r>
              <a:rPr b="0" i="0" lang="en-US" sz="1800" u="none" cap="none" strike="noStrike"/>
              <a:t> class gets all the nonprivate fields and all the public methods from </a:t>
            </a:r>
            <a:r>
              <a:rPr b="0" i="0" lang="en-US" sz="1800" u="none" cap="none" strike="noStrike">
                <a:latin typeface="Courier New"/>
                <a:ea typeface="Courier New"/>
                <a:cs typeface="Courier New"/>
                <a:sym typeface="Courier New"/>
              </a:rPr>
              <a:t>Employee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It is important to grasp that although </a:t>
            </a:r>
            <a:r>
              <a:rPr b="0" i="0" lang="en-US" sz="1800" u="none" cap="none" strike="noStrike">
                <a:latin typeface="Courier New"/>
                <a:ea typeface="Courier New"/>
                <a:cs typeface="Courier New"/>
                <a:sym typeface="Courier New"/>
              </a:rPr>
              <a:t>Manager</a:t>
            </a:r>
            <a:r>
              <a:rPr b="0" i="0" lang="en-US" sz="1800" u="none" cap="none" strike="noStrike"/>
              <a:t> specializes </a:t>
            </a:r>
            <a:r>
              <a:rPr b="0" i="0" lang="en-US" sz="1800" u="none" cap="none" strike="noStrike">
                <a:latin typeface="Courier New"/>
                <a:ea typeface="Courier New"/>
                <a:cs typeface="Courier New"/>
                <a:sym typeface="Courier New"/>
              </a:rPr>
              <a:t>Employee</a:t>
            </a:r>
            <a:r>
              <a:rPr b="0" i="0" lang="en-US" sz="1800" u="none" cap="none" strike="noStrike"/>
              <a:t>, a </a:t>
            </a:r>
            <a:r>
              <a:rPr b="0" i="0" lang="en-US" sz="1800" u="none" cap="none" strike="noStrike">
                <a:latin typeface="Courier New"/>
                <a:ea typeface="Courier New"/>
                <a:cs typeface="Courier New"/>
                <a:sym typeface="Courier New"/>
              </a:rPr>
              <a:t>Manager</a:t>
            </a:r>
            <a:r>
              <a:rPr b="0" i="0" lang="en-US" sz="1800" u="none" cap="none" strike="noStrike"/>
              <a:t> is still an </a:t>
            </a:r>
            <a:r>
              <a:rPr b="0" i="0" lang="en-US" sz="1800" u="none" cap="none" strike="noStrike">
                <a:latin typeface="Courier New"/>
                <a:ea typeface="Courier New"/>
                <a:cs typeface="Courier New"/>
                <a:sym typeface="Courier New"/>
              </a:rPr>
              <a:t>Employee</a:t>
            </a:r>
            <a:r>
              <a:rPr b="0" i="0" lang="en-US" sz="1800" u="none" cap="none" strike="noStrike"/>
              <a:t>.</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The term </a:t>
            </a:r>
            <a:r>
              <a:rPr b="0" i="1" lang="en-US" sz="1800" u="none" cap="none" strike="noStrike"/>
              <a:t>subclass</a:t>
            </a:r>
            <a:r>
              <a:rPr b="0" i="0" lang="en-US" sz="1800" u="none" cap="none" strike="noStrike"/>
              <a:t> is a bit of a misnomer. Most people think of the prefix “</a:t>
            </a:r>
            <a:r>
              <a:rPr b="0" i="1" lang="en-US" sz="1800" u="none" cap="none" strike="noStrike"/>
              <a:t>sub</a:t>
            </a:r>
            <a:r>
              <a:rPr b="0" i="0" lang="en-US" sz="1800" u="none" cap="none" strike="noStrike"/>
              <a:t>” as meaning “less.” However, a Java subclass is the sum of itself and its parent. When you create an instance of a subclass, the resulting in-memory structure contains all codes from the parent class, grandparent class, and so on all the way up the class hierarchy until you reach the class </a:t>
            </a:r>
            <a:r>
              <a:rPr b="0" i="0" lang="en-US" sz="1800" u="none" cap="none" strike="noStrike">
                <a:latin typeface="Courier New"/>
                <a:ea typeface="Courier New"/>
                <a:cs typeface="Courier New"/>
                <a:sym typeface="Courier New"/>
              </a:rPr>
              <a:t>Object</a:t>
            </a:r>
            <a:r>
              <a:rPr b="0" i="0" lang="en-US" sz="1800" u="none" cap="none" strike="noStrike"/>
              <a:t>.</a:t>
            </a:r>
            <a:endParaRPr/>
          </a:p>
        </p:txBody>
      </p:sp>
      <p:sp>
        <p:nvSpPr>
          <p:cNvPr id="139" name="Google Shape;139;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code snippet in the slide demonstrates the Java syntax for subclassing. </a:t>
            </a:r>
            <a:endParaRPr/>
          </a:p>
          <a:p>
            <a:pPr indent="0" lvl="1" marL="0" marR="0" rtl="0" algn="l">
              <a:spcBef>
                <a:spcPts val="0"/>
              </a:spcBef>
              <a:spcAft>
                <a:spcPts val="0"/>
              </a:spcAft>
              <a:buSzPts val="1800"/>
              <a:buFont typeface="Arial"/>
              <a:buNone/>
            </a:pPr>
            <a:r>
              <a:rPr b="0" i="0" lang="en-US" sz="1800" u="none" cap="none" strike="noStrike"/>
              <a:t>The diagram in the slide demonstrates an inheritance relationship between the </a:t>
            </a:r>
            <a:r>
              <a:rPr b="0" i="0" lang="en-US" sz="1800" u="none" cap="none" strike="noStrike">
                <a:latin typeface="Courier New"/>
                <a:ea typeface="Courier New"/>
                <a:cs typeface="Courier New"/>
                <a:sym typeface="Courier New"/>
              </a:rPr>
              <a:t>Manager</a:t>
            </a:r>
            <a:r>
              <a:rPr b="0" i="0" lang="en-US" sz="1800" u="none" cap="none" strike="noStrike"/>
              <a:t> class and, its parent, the </a:t>
            </a:r>
            <a:r>
              <a:rPr b="0" i="0" lang="en-US" sz="1800" u="none" cap="none" strike="noStrike">
                <a:latin typeface="Courier New"/>
                <a:ea typeface="Courier New"/>
                <a:cs typeface="Courier New"/>
                <a:sym typeface="Courier New"/>
              </a:rPr>
              <a:t>Employee</a:t>
            </a:r>
            <a:r>
              <a:rPr b="0" i="0" lang="en-US" sz="1800" u="none" cap="none" strike="noStrike"/>
              <a:t> class.</a:t>
            </a:r>
            <a:endParaRPr/>
          </a:p>
          <a:p>
            <a:pPr indent="0" lvl="2"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Manager</a:t>
            </a:r>
            <a:r>
              <a:rPr b="0" i="0" lang="en-US" sz="1800" u="none" cap="none" strike="noStrike"/>
              <a:t> class, by extending the </a:t>
            </a:r>
            <a:r>
              <a:rPr b="0" i="0" lang="en-US" sz="1800" u="none" cap="none" strike="noStrike">
                <a:latin typeface="Courier New"/>
                <a:ea typeface="Courier New"/>
                <a:cs typeface="Courier New"/>
                <a:sym typeface="Courier New"/>
              </a:rPr>
              <a:t>Employee</a:t>
            </a:r>
            <a:r>
              <a:rPr b="0" i="0" lang="en-US" sz="1800" u="none" cap="none" strike="noStrike"/>
              <a:t> class, inherits all of the non-private data fields and methods from </a:t>
            </a:r>
            <a:r>
              <a:rPr b="0" i="0" lang="en-US" sz="1800" u="none" cap="none" strike="noStrike">
                <a:latin typeface="Courier New"/>
                <a:ea typeface="Courier New"/>
                <a:cs typeface="Courier New"/>
                <a:sym typeface="Courier New"/>
              </a:rPr>
              <a:t>Employee</a:t>
            </a:r>
            <a:r>
              <a:rPr b="0" i="0" lang="en-US" sz="1800" u="none" cap="none" strike="noStrike"/>
              <a:t>. </a:t>
            </a:r>
            <a:endParaRPr/>
          </a:p>
          <a:p>
            <a:pPr indent="0" lvl="2" marL="0" marR="0" rtl="0" algn="l">
              <a:spcBef>
                <a:spcPts val="0"/>
              </a:spcBef>
              <a:spcAft>
                <a:spcPts val="0"/>
              </a:spcAft>
              <a:buSzPts val="1800"/>
              <a:buFont typeface="Arial"/>
              <a:buNone/>
            </a:pPr>
            <a:r>
              <a:rPr b="0" i="0" lang="en-US" sz="1800" u="none" cap="none" strike="noStrike"/>
              <a:t>Since a manager is also an employee, then it follows that Manager has all of the same attributes and operations of Employee.</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The Manager class declares its own constructor. Constructors are </a:t>
            </a:r>
            <a:r>
              <a:rPr b="0" i="1" lang="en-US" sz="1800" u="none" cap="none" strike="noStrike"/>
              <a:t>not</a:t>
            </a:r>
            <a:r>
              <a:rPr b="0" i="0" lang="en-US" sz="1800" u="none" cap="none" strike="noStrike"/>
              <a:t> inherited from the parent class. There are additional details about this in the next slide.</a:t>
            </a:r>
            <a:endParaRPr/>
          </a:p>
        </p:txBody>
      </p:sp>
      <p:sp>
        <p:nvSpPr>
          <p:cNvPr id="152" name="Google Shape;152;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
        <p:nvSpPr>
          <p:cNvPr id="153" name="Google Shape;153;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Constructors in Subclasses</a:t>
            </a:r>
            <a:endParaRPr/>
          </a:p>
          <a:p>
            <a:pPr indent="0" lvl="1" marL="0" marR="0" rtl="0" algn="l">
              <a:spcBef>
                <a:spcPts val="0"/>
              </a:spcBef>
              <a:spcAft>
                <a:spcPts val="0"/>
              </a:spcAft>
              <a:buSzPts val="1800"/>
              <a:buFont typeface="Arial"/>
              <a:buNone/>
            </a:pPr>
            <a:r>
              <a:rPr b="0" i="0" lang="en-US" sz="1800" u="none" cap="none" strike="noStrike"/>
              <a:t>Every subclass inherits the nonprivate fields and methods from its parent (superclass). However, the subclass does not inherit the constructor from its parent. It must provide a constructor.</a:t>
            </a:r>
            <a:endParaRPr/>
          </a:p>
          <a:p>
            <a:pPr indent="0" lvl="1" marL="0" marR="0" rtl="0" algn="l">
              <a:spcBef>
                <a:spcPts val="0"/>
              </a:spcBef>
              <a:spcAft>
                <a:spcPts val="0"/>
              </a:spcAft>
              <a:buSzPts val="1800"/>
              <a:buFont typeface="Arial"/>
              <a:buNone/>
            </a:pPr>
            <a:r>
              <a:rPr b="0" i="0" lang="en-US" sz="1800" u="none" cap="none" strike="noStrike"/>
              <a:t>The </a:t>
            </a:r>
            <a:r>
              <a:rPr b="0" i="1" lang="en-US" sz="1800" u="none" cap="none" strike="noStrike"/>
              <a:t>Java Language Specification </a:t>
            </a:r>
            <a:r>
              <a:rPr b="0" i="0" lang="en-US" sz="1800" u="none" cap="none" strike="noStrike"/>
              <a:t>includes the following description:</a:t>
            </a:r>
            <a:endParaRPr/>
          </a:p>
          <a:p>
            <a:pPr indent="0" lvl="1" marL="0" marR="0" rtl="0" algn="l">
              <a:spcBef>
                <a:spcPts val="0"/>
              </a:spcBef>
              <a:spcAft>
                <a:spcPts val="0"/>
              </a:spcAft>
              <a:buSzPts val="1800"/>
              <a:buFont typeface="Arial"/>
              <a:buNone/>
            </a:pPr>
            <a:r>
              <a:rPr b="0" i="0" lang="en-US" sz="1800" u="none" cap="none" strike="noStrike"/>
              <a:t>“Constructor declarations are not members. They are never inherited and therefore are not subject to hiding or overriding.” </a:t>
            </a:r>
            <a:endParaRPr/>
          </a:p>
        </p:txBody>
      </p:sp>
      <p:sp>
        <p:nvSpPr>
          <p:cNvPr id="165" name="Google Shape;165;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72" name="Google Shape;172;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Even though the </a:t>
            </a:r>
            <a:r>
              <a:rPr b="0" i="0" lang="en-US" sz="1800" u="none" cap="none" strike="noStrike">
                <a:latin typeface="Courier New"/>
                <a:ea typeface="Courier New"/>
                <a:cs typeface="Courier New"/>
                <a:sym typeface="Courier New"/>
              </a:rPr>
              <a:t>Manager.java</a:t>
            </a:r>
            <a:r>
              <a:rPr b="0" i="0" lang="en-US" sz="1800" u="none" cap="none" strike="noStrike"/>
              <a:t> file does not contain all of the methods from the </a:t>
            </a:r>
            <a:r>
              <a:rPr b="0" i="0" lang="en-US" sz="1800" u="none" cap="none" strike="noStrike">
                <a:latin typeface="Courier New"/>
                <a:ea typeface="Courier New"/>
                <a:cs typeface="Courier New"/>
                <a:sym typeface="Courier New"/>
              </a:rPr>
              <a:t>Employee.java</a:t>
            </a:r>
            <a:r>
              <a:rPr b="0" i="0" lang="en-US" sz="1800" u="none" cap="none" strike="noStrike"/>
              <a:t> class (explicitly), they are included in the definition of the object. Thus, after you create an instance of a </a:t>
            </a:r>
            <a:r>
              <a:rPr b="0" i="0" lang="en-US" sz="1800" u="none" cap="none" strike="noStrike">
                <a:latin typeface="Courier New"/>
                <a:ea typeface="Courier New"/>
                <a:cs typeface="Courier New"/>
                <a:sym typeface="Courier New"/>
              </a:rPr>
              <a:t>Manager</a:t>
            </a:r>
            <a:r>
              <a:rPr b="0" i="0" lang="en-US" sz="1800" u="none" cap="none" strike="noStrike"/>
              <a:t> object, you can use the methods declared in </a:t>
            </a:r>
            <a:r>
              <a:rPr b="0" i="0" lang="en-US" sz="1800" u="none" cap="none" strike="noStrike">
                <a:latin typeface="Courier New"/>
                <a:ea typeface="Courier New"/>
                <a:cs typeface="Courier New"/>
                <a:sym typeface="Courier New"/>
              </a:rPr>
              <a:t>Employee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You can also call methods that are specific to the </a:t>
            </a:r>
            <a:r>
              <a:rPr b="0" i="0" lang="en-US" sz="1800" u="none" cap="none" strike="noStrike">
                <a:latin typeface="Courier New"/>
                <a:ea typeface="Courier New"/>
                <a:cs typeface="Courier New"/>
                <a:sym typeface="Courier New"/>
              </a:rPr>
              <a:t>Manager</a:t>
            </a:r>
            <a:r>
              <a:rPr b="0" i="0" lang="en-US" sz="1800" u="none" cap="none" strike="noStrike"/>
              <a:t> class as well.</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80" name="Google Shape;180;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You might want to design methods with the same intent (method name), like </a:t>
            </a:r>
            <a:r>
              <a:rPr b="0" i="0" lang="en-US" sz="1800" u="none" cap="none" strike="noStrike">
                <a:latin typeface="Courier New"/>
                <a:ea typeface="Courier New"/>
                <a:cs typeface="Courier New"/>
                <a:sym typeface="Courier New"/>
              </a:rPr>
              <a:t>print</a:t>
            </a:r>
            <a:r>
              <a:rPr b="0" i="0" lang="en-US" sz="1800" u="none" cap="none" strike="noStrike"/>
              <a:t>, to print out several different types. You could design a method for each type: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printInt(int i)</a:t>
            </a:r>
            <a:endParaRPr b="0" i="0" sz="1800" u="none" cap="none" strike="noStrike"/>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printFloat(float f)</a:t>
            </a:r>
            <a:endParaRPr b="0" i="0" sz="1800" u="none" cap="none" strike="noStrike"/>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printString(String s)</a:t>
            </a:r>
            <a:r>
              <a:rPr b="0" i="0" lang="en-US" sz="1800" u="none" cap="none" strike="noStrike"/>
              <a:t> </a:t>
            </a:r>
            <a:endParaRPr/>
          </a:p>
          <a:p>
            <a:pPr indent="0" lvl="1" marL="0" marR="0" rtl="0" algn="l">
              <a:spcBef>
                <a:spcPts val="0"/>
              </a:spcBef>
              <a:spcAft>
                <a:spcPts val="0"/>
              </a:spcAft>
              <a:buSzPts val="1800"/>
              <a:buFont typeface="Arial"/>
              <a:buNone/>
            </a:pPr>
            <a:r>
              <a:rPr b="0" i="0" lang="en-US" sz="1800" u="none" cap="none" strike="noStrike"/>
              <a:t>But this would be tedious and not very object-oriented. Instead, you can create a reusable method name and just change the argument list. This process is called </a:t>
            </a:r>
            <a:r>
              <a:rPr b="0" i="1" lang="en-US" sz="1800" u="none" cap="none" strike="noStrike"/>
              <a:t>overloading</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With overloading methods, the argument lists must be different—in order, number, or type. And the return types can be different. However, two methods with the same argument list that differ only in return type are not allowed.</a:t>
            </a:r>
            <a:endParaRPr/>
          </a:p>
        </p:txBody>
      </p:sp>
      <p:sp>
        <p:nvSpPr>
          <p:cNvPr id="190" name="Google Shape;190;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
        <p:nvSpPr>
          <p:cNvPr id="198" name="Google Shape;198;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demonstrates overloaded constructors: there are three overloaded constructors, which vary based on the no of arguments.  </a:t>
            </a:r>
            <a:endParaRPr/>
          </a:p>
        </p:txBody>
      </p:sp>
      <p:sp>
        <p:nvSpPr>
          <p:cNvPr id="205" name="Google Shape;205;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
        <p:nvSpPr>
          <p:cNvPr id="206" name="Google Shape;206;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9" name="Google Shape;49;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3" name="Google Shape;213;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68" name="Google Shape;268;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76" name="Google Shape;276;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3: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d</a:t>
            </a:r>
            <a:endParaRPr/>
          </a:p>
          <a:p>
            <a:pPr indent="-114300" lvl="1" marL="342900" marR="0" rtl="0" algn="l">
              <a:spcBef>
                <a:spcPts val="0"/>
              </a:spcBef>
              <a:spcAft>
                <a:spcPts val="0"/>
              </a:spcAft>
              <a:buClr>
                <a:srgbClr val="0000FF"/>
              </a:buClr>
              <a:buSzPts val="1800"/>
              <a:buFont typeface="Calibri"/>
              <a:buAutoNum type="alphaLcPeriod"/>
            </a:pPr>
            <a:r>
              <a:rPr b="0" i="0" lang="en-US" sz="1800" u="none" cap="none" strike="noStrike">
                <a:solidFill>
                  <a:srgbClr val="0000FF"/>
                </a:solidFill>
              </a:rPr>
              <a:t>Uses a lowercase first letter and a verb for a class name. Class names should be nouns with an initial uppercase letter.</a:t>
            </a:r>
            <a:endParaRPr b="0" i="0" sz="1800" u="none" cap="none" strike="noStrike">
              <a:solidFill>
                <a:srgbClr val="0000FF"/>
              </a:solidFill>
              <a:latin typeface="Courier New"/>
              <a:ea typeface="Courier New"/>
              <a:cs typeface="Courier New"/>
              <a:sym typeface="Courier New"/>
            </a:endParaRPr>
          </a:p>
          <a:p>
            <a:pPr indent="-114300" lvl="1" marL="342900" marR="0" rtl="0" algn="l">
              <a:spcBef>
                <a:spcPts val="0"/>
              </a:spcBef>
              <a:spcAft>
                <a:spcPts val="0"/>
              </a:spcAft>
              <a:buClr>
                <a:srgbClr val="0000FF"/>
              </a:buClr>
              <a:buSzPts val="1800"/>
              <a:buFont typeface="Calibri"/>
              <a:buAutoNum type="alphaLcPeriod"/>
            </a:pPr>
            <a:r>
              <a:rPr b="0" i="0" lang="en-US" sz="1800" u="none" cap="none" strike="noStrike">
                <a:solidFill>
                  <a:srgbClr val="0000FF"/>
                </a:solidFill>
              </a:rPr>
              <a:t>Is a method name with its first letter uppercase, rather than lower camel case (with the first letter lowercase and the first letter of each name element in uppercase). In addition, </a:t>
            </a:r>
            <a:r>
              <a:rPr b="0" i="0" lang="en-US" sz="1800" u="none" cap="none" strike="noStrike">
                <a:solidFill>
                  <a:srgbClr val="0000FF"/>
                </a:solidFill>
                <a:latin typeface="Courier New"/>
                <a:ea typeface="Courier New"/>
                <a:cs typeface="Courier New"/>
                <a:sym typeface="Courier New"/>
              </a:rPr>
              <a:t>Screencoord</a:t>
            </a:r>
            <a:r>
              <a:rPr b="0" i="0" lang="en-US" sz="1800" u="none" cap="none" strike="noStrike">
                <a:solidFill>
                  <a:srgbClr val="0000FF"/>
                </a:solidFill>
              </a:rPr>
              <a:t> sounds like a noun rather than a verb.</a:t>
            </a:r>
            <a:endParaRPr/>
          </a:p>
          <a:p>
            <a:pPr indent="-114300" lvl="1" marL="342900" marR="0" rtl="0" algn="l">
              <a:spcBef>
                <a:spcPts val="0"/>
              </a:spcBef>
              <a:spcAft>
                <a:spcPts val="0"/>
              </a:spcAft>
              <a:buClr>
                <a:srgbClr val="0000FF"/>
              </a:buClr>
              <a:buSzPts val="1800"/>
              <a:buFont typeface="Calibri"/>
              <a:buAutoNum type="alphaLcPeriod"/>
            </a:pPr>
            <a:r>
              <a:rPr b="0" i="0" lang="en-US" sz="1800" u="none" cap="none" strike="noStrike">
                <a:solidFill>
                  <a:srgbClr val="0000FF"/>
                </a:solidFill>
              </a:rPr>
              <a:t>The variable has not been declared </a:t>
            </a:r>
            <a:r>
              <a:rPr b="1" i="0" lang="en-US" sz="1800" u="none" cap="none" strike="noStrike">
                <a:solidFill>
                  <a:srgbClr val="0000FF"/>
                </a:solidFill>
              </a:rPr>
              <a:t>final</a:t>
            </a:r>
            <a:r>
              <a:rPr b="0" i="0" lang="en-US" sz="1800" u="none" cap="none" strike="noStrike">
                <a:solidFill>
                  <a:srgbClr val="0000FF"/>
                </a:solidFill>
              </a:rPr>
              <a:t> so it is not a constant so </a:t>
            </a:r>
            <a:r>
              <a:rPr b="1" i="0" lang="en-US" sz="1800" u="none" cap="none" strike="noStrike">
                <a:solidFill>
                  <a:srgbClr val="0000FF"/>
                </a:solidFill>
              </a:rPr>
              <a:t>should not be in uppercase</a:t>
            </a:r>
            <a:r>
              <a:rPr b="0" i="0" lang="en-US" sz="1800" u="none" cap="none" strike="noStrike">
                <a:solidFill>
                  <a:srgbClr val="0000FF"/>
                </a:solidFill>
              </a:rPr>
              <a:t>.</a:t>
            </a:r>
            <a:endParaRPr/>
          </a:p>
          <a:p>
            <a:pPr indent="-114300" lvl="1" marL="342900" marR="0" rtl="0" algn="l">
              <a:spcBef>
                <a:spcPts val="0"/>
              </a:spcBef>
              <a:spcAft>
                <a:spcPts val="0"/>
              </a:spcAft>
              <a:buClr>
                <a:srgbClr val="0000FF"/>
              </a:buClr>
              <a:buSzPts val="1800"/>
              <a:buFont typeface="Calibri"/>
              <a:buAutoNum type="alphaLcPeriod"/>
            </a:pPr>
            <a:r>
              <a:rPr b="0" i="0" lang="en-US" sz="1800" u="none" cap="none" strike="noStrike">
                <a:solidFill>
                  <a:srgbClr val="0000FF"/>
                </a:solidFill>
              </a:rPr>
              <a:t>Follows the Java naming convention. It clearly identifies its intent and will calculate the offset between the two coordinates passed as arguments.</a:t>
            </a:r>
            <a:endParaRPr/>
          </a:p>
        </p:txBody>
      </p:sp>
      <p:sp>
        <p:nvSpPr>
          <p:cNvPr id="284" name="Google Shape;284;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2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 b, d</a:t>
            </a:r>
            <a:endParaRPr/>
          </a:p>
          <a:p>
            <a:pPr indent="0" lvl="1" marL="0" marR="0" rtl="0" algn="l">
              <a:spcBef>
                <a:spcPts val="0"/>
              </a:spcBef>
              <a:spcAft>
                <a:spcPts val="0"/>
              </a:spcAft>
              <a:buClr>
                <a:srgbClr val="0000FF"/>
              </a:buClr>
              <a:buSzPts val="1800"/>
              <a:buFont typeface="Arial"/>
              <a:buNone/>
            </a:pPr>
            <a:r>
              <a:rPr b="1" i="0" lang="en-US" sz="1800" u="none" cap="none" strike="noStrike">
                <a:solidFill>
                  <a:srgbClr val="0000FF"/>
                </a:solidFill>
              </a:rPr>
              <a:t>“Immutable” </a:t>
            </a:r>
            <a:r>
              <a:rPr b="0" i="0" lang="en-US" sz="1800" u="none" cap="none" strike="noStrike">
                <a:solidFill>
                  <a:srgbClr val="0000FF"/>
                </a:solidFill>
              </a:rPr>
              <a:t>simply means that the object cannot be changed after it is created. Making the fields </a:t>
            </a:r>
            <a:r>
              <a:rPr b="0" i="0" lang="en-US" sz="1800" u="none" cap="none" strike="noStrike">
                <a:solidFill>
                  <a:srgbClr val="0000FF"/>
                </a:solidFill>
                <a:latin typeface="Courier New"/>
                <a:ea typeface="Courier New"/>
                <a:cs typeface="Courier New"/>
                <a:sym typeface="Courier New"/>
              </a:rPr>
              <a:t>private</a:t>
            </a:r>
            <a:r>
              <a:rPr b="0" i="0" lang="en-US" sz="1800" u="none" cap="none" strike="noStrike">
                <a:solidFill>
                  <a:srgbClr val="0000FF"/>
                </a:solidFill>
              </a:rPr>
              <a:t> prevents access from outside the class. Removing the setter methods prevents changes. Adding the constructor allows the object to be built for the first time with values. The </a:t>
            </a:r>
            <a:r>
              <a:rPr b="0" i="0" lang="en-US" sz="1800" u="none" cap="none" strike="noStrike">
                <a:solidFill>
                  <a:srgbClr val="0000FF"/>
                </a:solidFill>
                <a:latin typeface="Courier New"/>
                <a:ea typeface="Courier New"/>
                <a:cs typeface="Courier New"/>
                <a:sym typeface="Courier New"/>
              </a:rPr>
              <a:t>getStockValue</a:t>
            </a:r>
            <a:r>
              <a:rPr b="0" i="0" lang="en-US" sz="1800" u="none" cap="none" strike="noStrike">
                <a:solidFill>
                  <a:srgbClr val="0000FF"/>
                </a:solidFill>
              </a:rPr>
              <a:t> method does not change any of the fields of the object, so it does not need to be removed.</a:t>
            </a:r>
            <a:endParaRPr/>
          </a:p>
        </p:txBody>
      </p:sp>
      <p:sp>
        <p:nvSpPr>
          <p:cNvPr id="291" name="Google Shape;291;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An analogy for encapsulation is the steering wheel of a car. When you drive a car, whether it is your car, a friend's car, or a rental car, you probably never worry about how the steering wheel implements a right-turn or left-turn function. The steering wheel could be connected to the front wheels in a number of ways: ball and socket, rack and pinion, or some exotic set of servo mechanisms. As long as the car steers properly when you turn the wheel, the steering wheel encapsulates the functions you need―you do not have to think about the implementation.</a:t>
            </a:r>
            <a:endParaRPr/>
          </a:p>
        </p:txBody>
      </p:sp>
      <p:sp>
        <p:nvSpPr>
          <p:cNvPr id="57" name="Google Shape;57;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A Simple Model</a:t>
            </a:r>
            <a:endParaRPr/>
          </a:p>
          <a:p>
            <a:pPr indent="0" lvl="1" marL="0" marR="0" rtl="0" algn="l">
              <a:spcBef>
                <a:spcPts val="0"/>
              </a:spcBef>
              <a:spcAft>
                <a:spcPts val="0"/>
              </a:spcAft>
              <a:buSzPts val="1800"/>
              <a:buFont typeface="Arial"/>
              <a:buNone/>
            </a:pPr>
            <a:r>
              <a:rPr b="0" i="0" lang="en-US" sz="1800" u="none" cap="none" strike="noStrike"/>
              <a:t>Suppose that you are asked to create a model of a typical employee. What data might you want to represent in an object that describes an employee?</a:t>
            </a:r>
            <a:endParaRPr/>
          </a:p>
          <a:p>
            <a:pPr indent="0" lvl="2" marL="0" marR="0" rtl="0" algn="l">
              <a:spcBef>
                <a:spcPts val="0"/>
              </a:spcBef>
              <a:spcAft>
                <a:spcPts val="0"/>
              </a:spcAft>
              <a:buSzPts val="1800"/>
              <a:buFont typeface="Arial"/>
              <a:buNone/>
            </a:pPr>
            <a:r>
              <a:rPr b="1" i="0" lang="en-US" sz="1800" u="none" cap="none" strike="noStrike"/>
              <a:t>Employee ID: </a:t>
            </a:r>
            <a:r>
              <a:rPr b="0" i="0" lang="en-US" sz="1800" u="none" cap="none" strike="noStrike"/>
              <a:t>You can use this as a unique identifier for the employee.</a:t>
            </a:r>
            <a:endParaRPr/>
          </a:p>
          <a:p>
            <a:pPr indent="0" lvl="2" marL="0" marR="0" rtl="0" algn="l">
              <a:spcBef>
                <a:spcPts val="0"/>
              </a:spcBef>
              <a:spcAft>
                <a:spcPts val="0"/>
              </a:spcAft>
              <a:buSzPts val="1800"/>
              <a:buFont typeface="Arial"/>
              <a:buNone/>
            </a:pPr>
            <a:r>
              <a:rPr b="1" i="0" lang="en-US" sz="1800" u="none" cap="none" strike="noStrike"/>
              <a:t>Name:</a:t>
            </a:r>
            <a:r>
              <a:rPr b="0" i="0" lang="en-US" sz="1800" u="none" cap="none" strike="noStrike"/>
              <a:t> Humanizing an employee is always a good idea.</a:t>
            </a:r>
            <a:endParaRPr/>
          </a:p>
          <a:p>
            <a:pPr indent="0" lvl="2" marL="0" marR="0" rtl="0" algn="l">
              <a:spcBef>
                <a:spcPts val="0"/>
              </a:spcBef>
              <a:spcAft>
                <a:spcPts val="0"/>
              </a:spcAft>
              <a:buSzPts val="1800"/>
              <a:buFont typeface="Arial"/>
              <a:buNone/>
            </a:pPr>
            <a:r>
              <a:rPr b="1" i="0" lang="en-US" sz="1800" u="none" cap="none" strike="noStrike"/>
              <a:t>Social Security Number: </a:t>
            </a:r>
            <a:r>
              <a:rPr b="0" i="0" lang="en-US" sz="1800" u="none" cap="none" strike="noStrike"/>
              <a:t>For United States employees only. You may want some other identification for non-U.S. employees.</a:t>
            </a:r>
            <a:endParaRPr/>
          </a:p>
          <a:p>
            <a:pPr indent="0" lvl="2" marL="0" marR="0" rtl="0" algn="l">
              <a:spcBef>
                <a:spcPts val="0"/>
              </a:spcBef>
              <a:spcAft>
                <a:spcPts val="0"/>
              </a:spcAft>
              <a:buSzPts val="1800"/>
              <a:buFont typeface="Arial"/>
              <a:buNone/>
            </a:pPr>
            <a:r>
              <a:rPr b="1" i="0" lang="en-US" sz="1800" u="none" cap="none" strike="noStrike"/>
              <a:t>Salary:</a:t>
            </a:r>
            <a:r>
              <a:rPr b="0" i="0" lang="en-US" sz="1800" u="none" cap="none" strike="noStrike"/>
              <a:t> How much the employee makes is always good to record.</a:t>
            </a:r>
            <a:endParaRPr/>
          </a:p>
          <a:p>
            <a:pPr indent="0" lvl="1" marL="0" marR="0" rtl="0" algn="l">
              <a:spcBef>
                <a:spcPts val="0"/>
              </a:spcBef>
              <a:spcAft>
                <a:spcPts val="0"/>
              </a:spcAft>
              <a:buSzPts val="1800"/>
              <a:buFont typeface="Arial"/>
              <a:buNone/>
            </a:pPr>
            <a:r>
              <a:rPr b="0" i="0" lang="en-US" sz="1800" u="none" cap="none" strike="noStrike"/>
              <a:t>What operations might you allow on the employee object?</a:t>
            </a:r>
            <a:endParaRPr/>
          </a:p>
          <a:p>
            <a:pPr indent="0" lvl="2" marL="0" marR="0" rtl="0" algn="l">
              <a:spcBef>
                <a:spcPts val="0"/>
              </a:spcBef>
              <a:spcAft>
                <a:spcPts val="0"/>
              </a:spcAft>
              <a:buSzPts val="1800"/>
              <a:buFont typeface="Arial"/>
              <a:buNone/>
            </a:pPr>
            <a:r>
              <a:rPr b="1" i="0" lang="en-US" sz="1800" u="none" cap="none" strike="noStrike"/>
              <a:t>Change Name: </a:t>
            </a:r>
            <a:r>
              <a:rPr b="0" i="0" lang="en-US" sz="1800" u="none" cap="none" strike="noStrike"/>
              <a:t>If the employee gets married or divorced, there could be a name change.</a:t>
            </a:r>
            <a:endParaRPr/>
          </a:p>
          <a:p>
            <a:pPr indent="0" lvl="2" marL="0" marR="0" rtl="0" algn="l">
              <a:spcBef>
                <a:spcPts val="0"/>
              </a:spcBef>
              <a:spcAft>
                <a:spcPts val="0"/>
              </a:spcAft>
              <a:buSzPts val="1800"/>
              <a:buFont typeface="Arial"/>
              <a:buNone/>
            </a:pPr>
            <a:r>
              <a:rPr b="1" i="0" lang="en-US" sz="1800" u="none" cap="none" strike="noStrike"/>
              <a:t>Raise Salary: </a:t>
            </a:r>
            <a:r>
              <a:rPr b="0" i="0" lang="en-US" sz="1800" u="none" cap="none" strike="noStrike"/>
              <a:t>It increases based on merit.</a:t>
            </a:r>
            <a:endParaRPr/>
          </a:p>
          <a:p>
            <a:pPr indent="0" lvl="1" marL="0" marR="0" rtl="0" algn="l">
              <a:spcBef>
                <a:spcPts val="0"/>
              </a:spcBef>
              <a:spcAft>
                <a:spcPts val="0"/>
              </a:spcAft>
              <a:buSzPts val="1800"/>
              <a:buFont typeface="Arial"/>
              <a:buNone/>
            </a:pPr>
            <a:r>
              <a:rPr b="0" i="0" lang="en-US" sz="1800" u="none" cap="none" strike="noStrike"/>
              <a:t>After an employee object is created, you probably do not want to allow changes to the Employee ID or Social Security fields. Therefore, you need a way to create an employee without alterations except through the allowed methods.</a:t>
            </a:r>
            <a:endParaRPr/>
          </a:p>
        </p:txBody>
      </p:sp>
      <p:sp>
        <p:nvSpPr>
          <p:cNvPr id="64" name="Google Shape;64;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300"/>
              <a:buFont typeface="Arial"/>
              <a:buNone/>
            </a:pPr>
            <a:r>
              <a:rPr b="0" i="0" lang="en-US" sz="1300" u="none" cap="none" strike="noStrike"/>
              <a:t>Java has three visibility modifiers: </a:t>
            </a:r>
            <a:r>
              <a:rPr b="0" i="0" lang="en-US" sz="1300" u="none" cap="none" strike="noStrike">
                <a:latin typeface="Courier New"/>
                <a:ea typeface="Courier New"/>
                <a:cs typeface="Courier New"/>
                <a:sym typeface="Courier New"/>
              </a:rPr>
              <a:t>public</a:t>
            </a:r>
            <a:r>
              <a:rPr b="0" i="0" lang="en-US" sz="1800" u="none" cap="none" strike="noStrike"/>
              <a:t>, </a:t>
            </a:r>
            <a:r>
              <a:rPr b="0" i="0" lang="en-US" sz="1300" u="none" cap="none" strike="noStrike">
                <a:latin typeface="Courier New"/>
                <a:ea typeface="Courier New"/>
                <a:cs typeface="Courier New"/>
                <a:sym typeface="Courier New"/>
              </a:rPr>
              <a:t>private</a:t>
            </a:r>
            <a:r>
              <a:rPr b="0" i="0" lang="en-US" sz="1800" u="none" cap="none" strike="noStrike"/>
              <a:t>, </a:t>
            </a:r>
            <a:r>
              <a:rPr b="0" i="0" lang="en-US" sz="1300" u="none" cap="none" strike="noStrike"/>
              <a:t>and </a:t>
            </a:r>
            <a:r>
              <a:rPr b="0" i="0" lang="en-US" sz="1300" u="none" cap="none" strike="noStrike">
                <a:latin typeface="Courier New"/>
                <a:ea typeface="Courier New"/>
                <a:cs typeface="Courier New"/>
                <a:sym typeface="Courier New"/>
              </a:rPr>
              <a:t>protected</a:t>
            </a:r>
            <a:r>
              <a:rPr b="0" i="0" lang="en-US" sz="1300" u="none" cap="none" strike="noStrike"/>
              <a:t>. </a:t>
            </a:r>
            <a:endParaRPr/>
          </a:p>
        </p:txBody>
      </p:sp>
      <p:sp>
        <p:nvSpPr>
          <p:cNvPr id="80" name="Google Shape;80;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000"/>
              <a:buFont typeface="Arial"/>
              <a:buNone/>
            </a:pPr>
            <a:r>
              <a:rPr b="0" i="0" lang="en-US" sz="1000" u="none" cap="none" strike="noStrike"/>
              <a:t>In Java, we accomplish encapsulation through the use of visibility modifiers.</a:t>
            </a:r>
            <a:r>
              <a:rPr b="0" i="0" lang="en-US" sz="1800" u="none" cap="none" strike="noStrike"/>
              <a:t> Declaring Java fields private makes it invisible outside of the methods in the class itself.</a:t>
            </a:r>
            <a:endParaRPr/>
          </a:p>
          <a:p>
            <a:pPr indent="0" lvl="1" marL="0" marR="0" rtl="0" algn="l">
              <a:spcBef>
                <a:spcPts val="0"/>
              </a:spcBef>
              <a:spcAft>
                <a:spcPts val="0"/>
              </a:spcAft>
              <a:buSzPts val="1800"/>
              <a:buFont typeface="Arial"/>
              <a:buNone/>
            </a:pPr>
            <a:r>
              <a:rPr b="0" i="0" lang="en-US" sz="1800" u="none" cap="none" strike="noStrike"/>
              <a:t>In this example, the fields </a:t>
            </a:r>
            <a:r>
              <a:rPr b="0" i="0" lang="en-US" sz="1800" u="none" cap="none" strike="noStrike">
                <a:latin typeface="Courier New"/>
                <a:ea typeface="Courier New"/>
                <a:cs typeface="Courier New"/>
                <a:sym typeface="Courier New"/>
              </a:rPr>
              <a:t>custID</a:t>
            </a:r>
            <a:r>
              <a:rPr b="0" i="0" lang="en-US" sz="1800" u="none" cap="none" strike="noStrike"/>
              <a:t>, </a:t>
            </a:r>
            <a:r>
              <a:rPr b="0" i="0" lang="en-US" sz="1800" u="none" cap="none" strike="noStrike">
                <a:latin typeface="Courier New"/>
                <a:ea typeface="Courier New"/>
                <a:cs typeface="Courier New"/>
                <a:sym typeface="Courier New"/>
              </a:rPr>
              <a:t>name</a:t>
            </a:r>
            <a:r>
              <a:rPr b="0" i="0" lang="en-US" sz="1800" u="none" cap="none" strike="noStrike"/>
              <a:t>, and </a:t>
            </a:r>
            <a:r>
              <a:rPr b="0" i="0" lang="en-US" sz="1800" u="none" cap="none" strike="noStrike">
                <a:latin typeface="Courier New"/>
                <a:ea typeface="Courier New"/>
                <a:cs typeface="Courier New"/>
                <a:sym typeface="Courier New"/>
              </a:rPr>
              <a:t>amount</a:t>
            </a:r>
            <a:r>
              <a:rPr b="0" i="0" lang="en-US" sz="1800" u="none" cap="none" strike="noStrike"/>
              <a:t> are now marked private, making them invisible outside of the methods in the class itself.</a:t>
            </a:r>
            <a:endParaRPr/>
          </a:p>
        </p:txBody>
      </p:sp>
      <p:sp>
        <p:nvSpPr>
          <p:cNvPr id="88" name="Google Shape;88;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current setter methods in the class allow any class that uses an instance of </a:t>
            </a:r>
            <a:r>
              <a:rPr b="0" i="0" lang="en-US" sz="1800" u="none" cap="none" strike="noStrike">
                <a:latin typeface="Courier New"/>
                <a:ea typeface="Courier New"/>
                <a:cs typeface="Courier New"/>
                <a:sym typeface="Courier New"/>
              </a:rPr>
              <a:t>Employee</a:t>
            </a:r>
            <a:r>
              <a:rPr b="0" i="0" lang="en-US" sz="1800" u="none" cap="none" strike="noStrike"/>
              <a:t> to alter the object’s ID, salary, and SSN fields. From a business standpoint, these are not operations you would want on an employee. Once the employee is created, these fields should be immutable (no changes allowed).</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Employee</a:t>
            </a:r>
            <a:r>
              <a:rPr b="0" i="0" lang="en-US" sz="1800" u="none" cap="none" strike="noStrike"/>
              <a:t> model as defined in the slide titled “Encapsulation: Example” had only two operations: one for changing an employee name (as a result of a marriage or divorce) and one for increasing an employee's salary.</a:t>
            </a:r>
            <a:endParaRPr/>
          </a:p>
          <a:p>
            <a:pPr indent="0" lvl="1" marL="0" marR="0" rtl="0" algn="l">
              <a:spcBef>
                <a:spcPts val="0"/>
              </a:spcBef>
              <a:spcAft>
                <a:spcPts val="0"/>
              </a:spcAft>
              <a:buSzPts val="1800"/>
              <a:buFont typeface="Arial"/>
              <a:buNone/>
            </a:pPr>
            <a:r>
              <a:rPr b="0" i="0" lang="en-US" sz="1800" u="none" cap="none" strike="noStrike"/>
              <a:t>To refine the </a:t>
            </a:r>
            <a:r>
              <a:rPr b="0" i="0" lang="en-US" sz="1800" u="none" cap="none" strike="noStrike">
                <a:latin typeface="Courier New"/>
                <a:ea typeface="Courier New"/>
                <a:cs typeface="Courier New"/>
                <a:sym typeface="Courier New"/>
              </a:rPr>
              <a:t>Employee</a:t>
            </a:r>
            <a:r>
              <a:rPr b="0" i="0" lang="en-US" sz="1800" u="none" cap="none" strike="noStrike"/>
              <a:t> class, the first step is to remove the setter methods and create methods that clearly identify their purpose. Here there are two methods, one to change an employee name (</a:t>
            </a:r>
            <a:r>
              <a:rPr b="0" i="0" lang="en-US" sz="1800" u="none" cap="none" strike="noStrike">
                <a:latin typeface="Courier New"/>
                <a:ea typeface="Courier New"/>
                <a:cs typeface="Courier New"/>
                <a:sym typeface="Courier New"/>
              </a:rPr>
              <a:t>setName</a:t>
            </a:r>
            <a:r>
              <a:rPr b="0" i="0" lang="en-US" sz="1800" u="none" cap="none" strike="noStrike"/>
              <a:t>) and the other to increase an employee salary (</a:t>
            </a:r>
            <a:r>
              <a:rPr b="0" i="0" lang="en-US" sz="1800" u="none" cap="none" strike="noStrike">
                <a:latin typeface="Courier New"/>
                <a:ea typeface="Courier New"/>
                <a:cs typeface="Courier New"/>
                <a:sym typeface="Courier New"/>
              </a:rPr>
              <a:t>raiseSalary</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Note that the implementation of the </a:t>
            </a:r>
            <a:r>
              <a:rPr b="0" i="0" lang="en-US" sz="1800" u="none" cap="none" strike="noStrike">
                <a:latin typeface="Courier New"/>
                <a:ea typeface="Courier New"/>
                <a:cs typeface="Courier New"/>
                <a:sym typeface="Courier New"/>
              </a:rPr>
              <a:t>setName</a:t>
            </a:r>
            <a:r>
              <a:rPr b="0" i="0" lang="en-US" sz="1800" u="none" cap="none" strike="noStrike"/>
              <a:t> method tests the string parameter passed in to make sure that the string is not a null. The method can do further checking as necessary.</a:t>
            </a:r>
            <a:endParaRPr/>
          </a:p>
        </p:txBody>
      </p:sp>
      <p:sp>
        <p:nvSpPr>
          <p:cNvPr id="97" name="Google Shape;97;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Good Practice: Immutability</a:t>
            </a:r>
            <a:endParaRPr/>
          </a:p>
          <a:p>
            <a:pPr indent="0" lvl="1" marL="0" marR="0" rtl="0" algn="l">
              <a:spcBef>
                <a:spcPts val="0"/>
              </a:spcBef>
              <a:spcAft>
                <a:spcPts val="0"/>
              </a:spcAft>
              <a:buSzPts val="1800"/>
              <a:buFont typeface="Arial"/>
              <a:buNone/>
            </a:pPr>
            <a:r>
              <a:rPr b="0" i="0" lang="en-US" sz="1800" u="none" cap="none" strike="noStrike"/>
              <a:t>Finally, because the class no longer has setter methods, you need a way to set the initial value of the fields. The answer is to pass each field value in the construction of the object. By creating a constructor that takes all of the fields as arguments, you can guarantee that an </a:t>
            </a:r>
            <a:r>
              <a:rPr b="0" i="0" lang="en-US" sz="1800" u="none" cap="none" strike="noStrike">
                <a:latin typeface="Courier New"/>
                <a:ea typeface="Courier New"/>
                <a:cs typeface="Courier New"/>
                <a:sym typeface="Courier New"/>
              </a:rPr>
              <a:t>Employee</a:t>
            </a:r>
            <a:r>
              <a:rPr b="0" i="0" lang="en-US" sz="1800" u="none" cap="none" strike="noStrike"/>
              <a:t> instance is fully populated with data </a:t>
            </a:r>
            <a:r>
              <a:rPr b="0" i="1" lang="en-US" sz="1800" u="none" cap="none" strike="noStrike"/>
              <a:t>before</a:t>
            </a:r>
            <a:r>
              <a:rPr b="0" i="0" lang="en-US" sz="1800" u="none" cap="none" strike="noStrike"/>
              <a:t> it is a valid employee object. This constructor </a:t>
            </a:r>
            <a:r>
              <a:rPr b="0" i="1" lang="en-US" sz="1800" u="none" cap="none" strike="noStrike"/>
              <a:t>replaces</a:t>
            </a:r>
            <a:r>
              <a:rPr b="0" i="0" lang="en-US" sz="1800" u="none" cap="none" strike="noStrike"/>
              <a:t> the default constructor.</a:t>
            </a:r>
            <a:endParaRPr/>
          </a:p>
          <a:p>
            <a:pPr indent="0" lvl="1" marL="0" marR="0" rtl="0" algn="l">
              <a:spcBef>
                <a:spcPts val="0"/>
              </a:spcBef>
              <a:spcAft>
                <a:spcPts val="0"/>
              </a:spcAft>
              <a:buSzPts val="1800"/>
              <a:buFont typeface="Arial"/>
              <a:buNone/>
            </a:pPr>
            <a:r>
              <a:rPr b="0" i="0" lang="en-US" sz="1800" u="none" cap="none" strike="noStrike"/>
              <a:t>Granted, the user of your class could pass null values, and you need to determine if you want to check for those in your constructor. Strategies for handling those types of situations are discussed in later lessons.</a:t>
            </a:r>
            <a:endParaRPr/>
          </a:p>
          <a:p>
            <a:pPr indent="0" lvl="1" marL="0" marR="0" rtl="0" algn="l">
              <a:spcBef>
                <a:spcPts val="0"/>
              </a:spcBef>
              <a:spcAft>
                <a:spcPts val="0"/>
              </a:spcAft>
              <a:buSzPts val="1800"/>
              <a:buFont typeface="Arial"/>
              <a:buNone/>
            </a:pPr>
            <a:r>
              <a:rPr b="0" i="0" lang="en-US" sz="1800" u="none" cap="none" strike="noStrike"/>
              <a:t>Removing the setter methods and replacing the no-arg constructor also guarantees that an instance of </a:t>
            </a:r>
            <a:r>
              <a:rPr b="0" i="0" lang="en-US" sz="1800" u="none" cap="none" strike="noStrike">
                <a:latin typeface="Courier New"/>
                <a:ea typeface="Courier New"/>
                <a:cs typeface="Courier New"/>
                <a:sym typeface="Courier New"/>
              </a:rPr>
              <a:t>Employee</a:t>
            </a:r>
            <a:r>
              <a:rPr b="0" i="0" lang="en-US" sz="1800" u="none" cap="none" strike="noStrike"/>
              <a:t> has immutable Employee ID and Social Security Number (SSN) fields.</a:t>
            </a:r>
            <a:endParaRPr/>
          </a:p>
        </p:txBody>
      </p:sp>
      <p:sp>
        <p:nvSpPr>
          <p:cNvPr id="107" name="Google Shape;107;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Choosing Well-Intentioned Methods</a:t>
            </a:r>
            <a:endParaRPr/>
          </a:p>
          <a:p>
            <a:pPr indent="0" lvl="1" marL="0" marR="0" rtl="0" algn="l">
              <a:spcBef>
                <a:spcPts val="0"/>
              </a:spcBef>
              <a:spcAft>
                <a:spcPts val="0"/>
              </a:spcAft>
              <a:buSzPts val="1800"/>
              <a:buFont typeface="Arial"/>
              <a:buNone/>
            </a:pPr>
            <a:r>
              <a:rPr b="0" i="0" lang="en-US" sz="1800" u="none" cap="none" strike="noStrike"/>
              <a:t>Just as fields should clearly define the type of data that they store, methods should clearly identify the operations that they perform. One of the easiest ways to improve the readability of your code (Java code or any other) is to write method names that clearly identify what they do.</a:t>
            </a:r>
            <a:endParaRPr/>
          </a:p>
          <a:p>
            <a:pPr indent="0" lvl="0" marL="0" marR="0" rtl="0" algn="l">
              <a:spcBef>
                <a:spcPts val="0"/>
              </a:spcBef>
              <a:spcAft>
                <a:spcPts val="0"/>
              </a:spcAft>
              <a:buNone/>
            </a:pPr>
            <a:r>
              <a:t/>
            </a:r>
            <a:endParaRPr b="0" i="0" sz="1800" u="none" cap="none" strike="noStrike"/>
          </a:p>
        </p:txBody>
      </p:sp>
      <p:sp>
        <p:nvSpPr>
          <p:cNvPr id="116" name="Google Shape;116;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3 -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3</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3 - </a:t>
            </a:r>
            <a:fld id="{00000000-1234-1234-1234-123412341234}" type="slidenum">
              <a:rPr b="0" i="0" lang="en-US" sz="12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 and Subclassing</a:t>
            </a:r>
            <a:endParaRPr/>
          </a:p>
        </p:txBody>
      </p:sp>
      <p:sp>
        <p:nvSpPr>
          <p:cNvPr id="45" name="Google Shape;45;p10"/>
          <p:cNvSpPr txBox="1"/>
          <p:nvPr>
            <p:ph idx="1" type="subTitle"/>
          </p:nvPr>
        </p:nvSpPr>
        <p:spPr>
          <a:xfrm>
            <a:off x="927100" y="4419600"/>
            <a:ext cx="7302500" cy="363537"/>
          </a:xfrm>
          <a:prstGeom prst="rect">
            <a:avLst/>
          </a:prstGeom>
          <a:noFill/>
          <a:ln>
            <a:noFill/>
          </a:ln>
        </p:spPr>
        <p:txBody>
          <a:bodyPr anchorCtr="0" anchor="t" bIns="12700" lIns="12700" spcFirstLastPara="1" rIns="12700" wrap="square" tIns="12700">
            <a:noAutofit/>
          </a:bodyPr>
          <a:lstStyle/>
          <a:p>
            <a:pPr indent="7938" lvl="0" marL="7938" marR="0" rtl="0" algn="ctr">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The benefits of using encapsulation are as follows: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Protects an object from unwanted access by clients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Prevents assigning  undesired values for its variables by the  clients, which can make the state of an object unstable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Allows changing the class implementation without modifying the client interface</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126" name="Google Shape;126;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 Benefits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nvSpPr>
        <p:spPr>
          <a:xfrm>
            <a:off x="609600" y="2514600"/>
            <a:ext cx="7924800" cy="3048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20"/>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 created a Java class to model the data and operations of an </a:t>
            </a:r>
            <a:r>
              <a:rPr b="0" i="0" lang="en-US" sz="2200" u="none">
                <a:solidFill>
                  <a:schemeClr val="dk1"/>
                </a:solidFill>
                <a:latin typeface="Courier New"/>
                <a:ea typeface="Courier New"/>
                <a:cs typeface="Courier New"/>
                <a:sym typeface="Courier New"/>
              </a:rPr>
              <a:t>Employee</a:t>
            </a:r>
            <a:r>
              <a:rPr b="0" i="0" lang="en-US" sz="2200" u="none">
                <a:solidFill>
                  <a:schemeClr val="dk1"/>
                </a:solidFill>
                <a:latin typeface="Arial"/>
                <a:ea typeface="Arial"/>
                <a:cs typeface="Arial"/>
                <a:sym typeface="Arial"/>
              </a:rPr>
              <a:t>. Now suppose you wanted to specialize the data and operations to describe a </a:t>
            </a:r>
            <a:r>
              <a:rPr b="0" i="0" lang="en-US" sz="2200" u="none">
                <a:solidFill>
                  <a:schemeClr val="dk1"/>
                </a:solidFill>
                <a:latin typeface="Courier New"/>
                <a:ea typeface="Courier New"/>
                <a:cs typeface="Courier New"/>
                <a:sym typeface="Courier New"/>
              </a:rPr>
              <a:t>Manager</a:t>
            </a:r>
            <a:r>
              <a:rPr b="0" i="0" lang="en-US" sz="2200" u="none">
                <a:solidFill>
                  <a:schemeClr val="dk1"/>
                </a:solidFill>
                <a:latin typeface="Arial"/>
                <a:ea typeface="Arial"/>
                <a:cs typeface="Arial"/>
                <a:sym typeface="Arial"/>
              </a:rPr>
              <a:t>.</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Arial"/>
              <a:ea typeface="Arial"/>
              <a:cs typeface="Arial"/>
              <a:sym typeface="Arial"/>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package com.example.domain;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class Manager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private int empId;</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private String name;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private String ssn;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private double salary;</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private String deptName;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Manager ()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access and mutator methods...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134" name="Google Shape;134;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Creating Subclasses</a:t>
            </a:r>
            <a:endParaRPr/>
          </a:p>
        </p:txBody>
      </p:sp>
      <p:sp>
        <p:nvSpPr>
          <p:cNvPr id="135" name="Google Shape;135;p20"/>
          <p:cNvSpPr txBox="1"/>
          <p:nvPr/>
        </p:nvSpPr>
        <p:spPr>
          <a:xfrm rot="-480000">
            <a:off x="4191000" y="3265487"/>
            <a:ext cx="3171825"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wait a minute... </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this code looks very familiar....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an object-oriented language like Java, subclassing is used to define a new class in terms of an existing one.</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Shadows Into Light"/>
              <a:ea typeface="Shadows Into Light"/>
              <a:cs typeface="Shadows Into Light"/>
              <a:sym typeface="Shadows Into Light"/>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142" name="Google Shape;142;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Subclassing</a:t>
            </a:r>
            <a:endParaRPr/>
          </a:p>
        </p:txBody>
      </p:sp>
      <p:sp>
        <p:nvSpPr>
          <p:cNvPr id="143" name="Google Shape;143;p21"/>
          <p:cNvSpPr txBox="1"/>
          <p:nvPr/>
        </p:nvSpPr>
        <p:spPr>
          <a:xfrm>
            <a:off x="5638800" y="2590800"/>
            <a:ext cx="243840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superclass: </a:t>
            </a:r>
            <a:r>
              <a:rPr b="0" i="0" lang="en-US" sz="1800" u="none">
                <a:solidFill>
                  <a:srgbClr val="0000FF"/>
                </a:solidFill>
                <a:latin typeface="Courier New"/>
                <a:ea typeface="Courier New"/>
                <a:cs typeface="Courier New"/>
                <a:sym typeface="Courier New"/>
              </a:rPr>
              <a:t>Employee</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("parent" class)</a:t>
            </a:r>
            <a:endParaRPr/>
          </a:p>
        </p:txBody>
      </p:sp>
      <p:sp>
        <p:nvSpPr>
          <p:cNvPr id="144" name="Google Shape;144;p21"/>
          <p:cNvSpPr txBox="1"/>
          <p:nvPr/>
        </p:nvSpPr>
        <p:spPr>
          <a:xfrm>
            <a:off x="5638800" y="4419600"/>
            <a:ext cx="19812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subclass: </a:t>
            </a:r>
            <a:r>
              <a:rPr b="0" i="0" lang="en-US" sz="1800" u="none">
                <a:solidFill>
                  <a:srgbClr val="0000FF"/>
                </a:solidFill>
                <a:latin typeface="Courier New"/>
                <a:ea typeface="Courier New"/>
                <a:cs typeface="Courier New"/>
                <a:sym typeface="Courier New"/>
              </a:rPr>
              <a:t>Manager</a:t>
            </a:r>
            <a:r>
              <a:rPr b="0" i="0" lang="en-US" sz="1800" u="none">
                <a:solidFill>
                  <a:srgbClr val="0000FF"/>
                </a:solidFill>
                <a:latin typeface="Shadows Into Light"/>
                <a:ea typeface="Shadows Into Light"/>
                <a:cs typeface="Shadows Into Light"/>
                <a:sym typeface="Shadows Into Light"/>
              </a:rPr>
              <a:t>,</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is an </a:t>
            </a:r>
            <a:r>
              <a:rPr b="0" i="0" lang="en-US" sz="1800" u="none">
                <a:solidFill>
                  <a:srgbClr val="0000FF"/>
                </a:solidFill>
                <a:latin typeface="Courier New"/>
                <a:ea typeface="Courier New"/>
                <a:cs typeface="Courier New"/>
                <a:sym typeface="Courier New"/>
              </a:rPr>
              <a:t>Employee</a:t>
            </a:r>
            <a:endParaRPr/>
          </a:p>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("child" class)</a:t>
            </a:r>
            <a:endParaRPr/>
          </a:p>
        </p:txBody>
      </p:sp>
      <p:pic>
        <p:nvPicPr>
          <p:cNvPr descr="cnt205401.gif" id="145" name="Google Shape;145;p21"/>
          <p:cNvPicPr preferRelativeResize="0"/>
          <p:nvPr/>
        </p:nvPicPr>
        <p:blipFill rotWithShape="1">
          <a:blip r:embed="rId3">
            <a:alphaModFix/>
          </a:blip>
          <a:srcRect b="0" l="0" r="0" t="0"/>
          <a:stretch/>
        </p:blipFill>
        <p:spPr>
          <a:xfrm>
            <a:off x="3730625" y="2511425"/>
            <a:ext cx="695325" cy="1639887"/>
          </a:xfrm>
          <a:prstGeom prst="rect">
            <a:avLst/>
          </a:prstGeom>
          <a:noFill/>
          <a:ln>
            <a:noFill/>
          </a:ln>
        </p:spPr>
      </p:pic>
      <p:pic>
        <p:nvPicPr>
          <p:cNvPr descr="cnt205405.gif" id="146" name="Google Shape;146;p21"/>
          <p:cNvPicPr preferRelativeResize="0"/>
          <p:nvPr/>
        </p:nvPicPr>
        <p:blipFill rotWithShape="1">
          <a:blip r:embed="rId4">
            <a:alphaModFix/>
          </a:blip>
          <a:srcRect b="0" l="0" r="0" t="0"/>
          <a:stretch/>
        </p:blipFill>
        <p:spPr>
          <a:xfrm>
            <a:off x="3733800" y="4495800"/>
            <a:ext cx="685800" cy="1630362"/>
          </a:xfrm>
          <a:prstGeom prst="rect">
            <a:avLst/>
          </a:prstGeom>
          <a:noFill/>
          <a:ln>
            <a:noFill/>
          </a:ln>
        </p:spPr>
      </p:pic>
      <p:sp>
        <p:nvSpPr>
          <p:cNvPr id="147" name="Google Shape;147;p21"/>
          <p:cNvSpPr txBox="1"/>
          <p:nvPr/>
        </p:nvSpPr>
        <p:spPr>
          <a:xfrm>
            <a:off x="2286000" y="3059112"/>
            <a:ext cx="1219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Employee</a:t>
            </a:r>
            <a:endParaRPr/>
          </a:p>
        </p:txBody>
      </p:sp>
      <p:sp>
        <p:nvSpPr>
          <p:cNvPr id="148" name="Google Shape;148;p21"/>
          <p:cNvSpPr txBox="1"/>
          <p:nvPr/>
        </p:nvSpPr>
        <p:spPr>
          <a:xfrm>
            <a:off x="2286000" y="5105400"/>
            <a:ext cx="1219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Manager</a:t>
            </a:r>
            <a:endParaRPr/>
          </a:p>
        </p:txBody>
      </p:sp>
      <p:cxnSp>
        <p:nvCxnSpPr>
          <p:cNvPr id="149" name="Google Shape;149;p21"/>
          <p:cNvCxnSpPr/>
          <p:nvPr/>
        </p:nvCxnSpPr>
        <p:spPr>
          <a:xfrm rot="10800000">
            <a:off x="2895600" y="3429000"/>
            <a:ext cx="0" cy="167640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Manager</a:t>
            </a:r>
            <a:r>
              <a:rPr b="1" i="0" lang="en-US" sz="2600" u="none" cap="none" strike="noStrike">
                <a:solidFill>
                  <a:schemeClr val="dk1"/>
                </a:solidFill>
                <a:latin typeface="Arial"/>
                <a:ea typeface="Arial"/>
                <a:cs typeface="Arial"/>
                <a:sym typeface="Arial"/>
              </a:rPr>
              <a:t> Subclass</a:t>
            </a:r>
            <a:endParaRPr/>
          </a:p>
        </p:txBody>
      </p:sp>
      <p:sp>
        <p:nvSpPr>
          <p:cNvPr id="156" name="Google Shape;156;p22"/>
          <p:cNvSpPr txBox="1"/>
          <p:nvPr>
            <p:ph idx="4294967295" type="body"/>
          </p:nvPr>
        </p:nvSpPr>
        <p:spPr>
          <a:xfrm>
            <a:off x="661987" y="1143000"/>
            <a:ext cx="7918450" cy="333375"/>
          </a:xfrm>
          <a:prstGeom prst="rect">
            <a:avLst/>
          </a:prstGeom>
          <a:solidFill>
            <a:srgbClr val="A9A9A9"/>
          </a:solid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000"/>
              <a:buFont typeface="Arial"/>
              <a:buNone/>
            </a:pPr>
            <a:r>
              <a:rPr b="0" i="0" lang="en-US" sz="2000" u="none">
                <a:solidFill>
                  <a:schemeClr val="dk1"/>
                </a:solidFill>
                <a:latin typeface="Courier New"/>
                <a:ea typeface="Courier New"/>
                <a:cs typeface="Courier New"/>
                <a:sym typeface="Courier New"/>
              </a:rPr>
              <a:t>public class Manager extends Employee { }</a:t>
            </a:r>
            <a:endParaRPr/>
          </a:p>
        </p:txBody>
      </p:sp>
      <p:grpSp>
        <p:nvGrpSpPr>
          <p:cNvPr id="157" name="Google Shape;157;p22"/>
          <p:cNvGrpSpPr/>
          <p:nvPr/>
        </p:nvGrpSpPr>
        <p:grpSpPr>
          <a:xfrm>
            <a:off x="2667000" y="2286000"/>
            <a:ext cx="3733800" cy="4038600"/>
            <a:chOff x="3103562" y="13547725"/>
            <a:chExt cx="7353300" cy="9185275"/>
          </a:xfrm>
        </p:grpSpPr>
        <p:sp>
          <p:nvSpPr>
            <p:cNvPr id="158" name="Google Shape;158;p22"/>
            <p:cNvSpPr txBox="1"/>
            <p:nvPr/>
          </p:nvSpPr>
          <p:spPr>
            <a:xfrm>
              <a:off x="3103562" y="13547725"/>
              <a:ext cx="7353300" cy="9185275"/>
            </a:xfrm>
            <a:prstGeom prst="rect">
              <a:avLst/>
            </a:prstGeom>
            <a:solidFill>
              <a:srgbClr val="FFFFFF"/>
            </a:solidFill>
            <a:ln cap="flat" cmpd="sng" w="317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Employee</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private int empId</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private String name</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private String ssn</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private double salary</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&lt;&lt;Accessor Methods&gt;&gt;</a:t>
              </a:r>
              <a:endParaRPr/>
            </a:p>
            <a:p>
              <a:pPr indent="0" lvl="0" marL="0" marR="0" rtl="0" algn="l">
                <a:lnSpc>
                  <a:spcPct val="100000"/>
                </a:lnSpc>
                <a:spcBef>
                  <a:spcPts val="1000"/>
                </a:spcBef>
                <a:spcAft>
                  <a:spcPts val="0"/>
                </a:spcAft>
                <a:buClr>
                  <a:schemeClr val="dk1"/>
                </a:buClr>
                <a:buSzPts val="1100"/>
                <a:buFont typeface="Arial"/>
                <a:buNone/>
              </a:pPr>
              <a:r>
                <a:t/>
              </a:r>
              <a:endParaRPr b="0" i="0" sz="1100" u="none">
                <a:solidFill>
                  <a:schemeClr val="dk1"/>
                </a:solidFill>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t/>
              </a:r>
              <a:endParaRPr b="0" i="0" sz="1100" u="non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100"/>
                <a:buFont typeface="Arial"/>
                <a:buNone/>
              </a:pPr>
              <a:r>
                <a:t/>
              </a:r>
              <a:endParaRPr b="0" i="0" sz="1100" u="non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t/>
              </a:r>
              <a:endParaRPr b="0" i="0" sz="1100" u="none">
                <a:solidFill>
                  <a:schemeClr val="dk1"/>
                </a:solidFill>
                <a:latin typeface="Times New Roman"/>
                <a:ea typeface="Times New Roman"/>
                <a:cs typeface="Times New Roman"/>
                <a:sym typeface="Times New Roman"/>
              </a:endParaRPr>
            </a:p>
          </p:txBody>
        </p:sp>
        <p:sp>
          <p:nvSpPr>
            <p:cNvPr id="159" name="Google Shape;159;p22"/>
            <p:cNvSpPr txBox="1"/>
            <p:nvPr/>
          </p:nvSpPr>
          <p:spPr>
            <a:xfrm>
              <a:off x="3403600" y="17870488"/>
              <a:ext cx="6773862" cy="4322762"/>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Manager</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private String deptName</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Manager(int empId, String name, String ssn, double salary, String dept){}</a:t>
              </a:r>
              <a:endParaRPr/>
            </a:p>
            <a:p>
              <a:pPr indent="0" lvl="0" marL="0" marR="0" rtl="0" algn="l">
                <a:lnSpc>
                  <a:spcPct val="100000"/>
                </a:lnSpc>
                <a:spcBef>
                  <a:spcPts val="10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&lt;&lt;Accessor Methods&gt;&gt;</a:t>
              </a:r>
              <a:endParaRPr/>
            </a:p>
            <a:p>
              <a:pPr indent="0" lvl="0" marL="0" marR="0" rtl="0" algn="l">
                <a:lnSpc>
                  <a:spcPct val="100000"/>
                </a:lnSpc>
                <a:spcBef>
                  <a:spcPts val="100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160" name="Google Shape;160;p22"/>
          <p:cNvSpPr/>
          <p:nvPr/>
        </p:nvSpPr>
        <p:spPr>
          <a:xfrm>
            <a:off x="3810000" y="990600"/>
            <a:ext cx="1219200" cy="533400"/>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22"/>
          <p:cNvSpPr txBox="1"/>
          <p:nvPr/>
        </p:nvSpPr>
        <p:spPr>
          <a:xfrm>
            <a:off x="533400" y="1676400"/>
            <a:ext cx="79248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keyword </a:t>
            </a:r>
            <a:r>
              <a:rPr b="1" i="0" lang="en-US" sz="1800" u="none">
                <a:solidFill>
                  <a:schemeClr val="dk1"/>
                </a:solidFill>
                <a:latin typeface="Courier New"/>
                <a:ea typeface="Courier New"/>
                <a:cs typeface="Courier New"/>
                <a:sym typeface="Courier New"/>
              </a:rPr>
              <a:t>extends</a:t>
            </a:r>
            <a:r>
              <a:rPr b="0" i="0" lang="en-US" sz="1800" u="none">
                <a:solidFill>
                  <a:schemeClr val="dk1"/>
                </a:solidFill>
                <a:latin typeface="Arial"/>
                <a:ea typeface="Arial"/>
                <a:cs typeface="Arial"/>
                <a:sym typeface="Arial"/>
              </a:rPr>
              <a:t> creates the inheritance relationship: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Although a subclass inherits all of the methods and fields from a parent class, it does not inherit constructors. There are two ways to gain a constructor: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Write your own constructor.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default constructor.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If you do not declare a constructor, a default no-arg constructor is provided for you.</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If you declare your own constructor, the default constructor is no longer provided.</a:t>
            </a:r>
            <a:endParaRPr/>
          </a:p>
        </p:txBody>
      </p:sp>
      <p:sp>
        <p:nvSpPr>
          <p:cNvPr id="168" name="Google Shape;168;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Constructors in Subclasses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construct an instance of a subclass, it is often easiest to call the constructor of the parent class.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 its constructor,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calls the constructor of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super</a:t>
            </a:r>
            <a:r>
              <a:rPr b="0" i="0" lang="en-US" sz="2200" u="none" cap="none" strike="noStrike">
                <a:solidFill>
                  <a:schemeClr val="dk1"/>
                </a:solidFill>
                <a:latin typeface="Arial"/>
                <a:ea typeface="Arial"/>
                <a:cs typeface="Arial"/>
                <a:sym typeface="Arial"/>
              </a:rPr>
              <a:t> keyword is used to call a parent's constructor.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 must be the first statement of the constructor.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it is not provided, a default call to </a:t>
            </a:r>
            <a:r>
              <a:rPr b="0" i="0" lang="en-US" sz="2200" u="none" cap="none" strike="noStrike">
                <a:solidFill>
                  <a:schemeClr val="dk1"/>
                </a:solidFill>
                <a:latin typeface="Courier New"/>
                <a:ea typeface="Courier New"/>
                <a:cs typeface="Courier New"/>
                <a:sym typeface="Courier New"/>
              </a:rPr>
              <a:t>super()</a:t>
            </a:r>
            <a:r>
              <a:rPr b="0" i="0" lang="en-US" sz="2200" u="none" cap="none" strike="noStrike">
                <a:solidFill>
                  <a:schemeClr val="dk1"/>
                </a:solidFill>
                <a:latin typeface="Arial"/>
                <a:ea typeface="Arial"/>
                <a:cs typeface="Arial"/>
                <a:sym typeface="Arial"/>
              </a:rPr>
              <a:t> is inserted for you.</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super</a:t>
            </a:r>
            <a:r>
              <a:rPr b="0" i="0" lang="en-US" sz="2200" u="none" cap="none" strike="noStrike">
                <a:solidFill>
                  <a:schemeClr val="dk1"/>
                </a:solidFill>
                <a:latin typeface="Arial"/>
                <a:ea typeface="Arial"/>
                <a:cs typeface="Arial"/>
                <a:sym typeface="Arial"/>
              </a:rPr>
              <a:t> keyword may also be used to invoke a parent's method or to access a parent's (nonprivate) field.</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75" name="Google Shape;175;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t>
            </a:r>
            <a:r>
              <a:rPr b="1" i="0" lang="en-US" sz="2600" u="none" cap="none" strike="noStrike">
                <a:solidFill>
                  <a:schemeClr val="dk1"/>
                </a:solidFill>
                <a:latin typeface="Courier New"/>
                <a:ea typeface="Courier New"/>
                <a:cs typeface="Courier New"/>
                <a:sym typeface="Courier New"/>
              </a:rPr>
              <a:t>super</a:t>
            </a:r>
            <a:endParaRPr/>
          </a:p>
        </p:txBody>
      </p:sp>
      <p:sp>
        <p:nvSpPr>
          <p:cNvPr id="176" name="Google Shape;176;p24"/>
          <p:cNvSpPr txBox="1"/>
          <p:nvPr/>
        </p:nvSpPr>
        <p:spPr>
          <a:xfrm>
            <a:off x="838200" y="5410200"/>
            <a:ext cx="78486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super (empId, name, ssn, salary);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nvSpPr>
        <p:spPr>
          <a:xfrm>
            <a:off x="609600" y="4637087"/>
            <a:ext cx="7924800" cy="457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25"/>
          <p:cNvSpPr txBox="1"/>
          <p:nvPr/>
        </p:nvSpPr>
        <p:spPr>
          <a:xfrm>
            <a:off x="609600" y="3373437"/>
            <a:ext cx="7924800" cy="436562"/>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25"/>
          <p:cNvSpPr txBox="1"/>
          <p:nvPr/>
        </p:nvSpPr>
        <p:spPr>
          <a:xfrm>
            <a:off x="609600" y="2209800"/>
            <a:ext cx="7924800" cy="685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2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Creating a </a:t>
            </a:r>
            <a:r>
              <a:rPr b="0" i="0" lang="en-US" sz="2200" u="none">
                <a:solidFill>
                  <a:schemeClr val="dk1"/>
                </a:solidFill>
                <a:latin typeface="Courier New"/>
                <a:ea typeface="Courier New"/>
                <a:cs typeface="Courier New"/>
                <a:sym typeface="Courier New"/>
              </a:rPr>
              <a:t>Manager</a:t>
            </a:r>
            <a:r>
              <a:rPr b="0" i="0" lang="en-US" sz="2200" u="none">
                <a:solidFill>
                  <a:schemeClr val="dk1"/>
                </a:solidFill>
                <a:latin typeface="Arial"/>
                <a:ea typeface="Arial"/>
                <a:cs typeface="Arial"/>
                <a:sym typeface="Arial"/>
              </a:rPr>
              <a:t> object is the same as creating an </a:t>
            </a:r>
            <a:r>
              <a:rPr b="0" i="0" lang="en-US" sz="2200" u="none">
                <a:solidFill>
                  <a:schemeClr val="dk1"/>
                </a:solidFill>
                <a:latin typeface="Courier New"/>
                <a:ea typeface="Courier New"/>
                <a:cs typeface="Courier New"/>
                <a:sym typeface="Courier New"/>
              </a:rPr>
              <a:t>Employee</a:t>
            </a:r>
            <a:r>
              <a:rPr b="0" i="0" lang="en-US" sz="2200" u="none">
                <a:solidFill>
                  <a:schemeClr val="dk1"/>
                </a:solidFill>
                <a:latin typeface="Arial"/>
                <a:ea typeface="Arial"/>
                <a:cs typeface="Arial"/>
                <a:sym typeface="Arial"/>
              </a:rPr>
              <a:t> object:</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Manager mgr = new Manager (102, "Barbara Jones", </a:t>
            </a:r>
            <a:br>
              <a:rPr b="0" i="0" lang="en-US" sz="1800" u="none">
                <a:solidFill>
                  <a:schemeClr val="dk1"/>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                  "107-99-9078", 109345.67, "Marketing");</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 of the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methods are available to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mgr.raiseSalary (10000.00);</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class defines a new method to get the Department Name:</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String dept = mgr.getDeptName();</a:t>
            </a:r>
            <a:endParaRPr/>
          </a:p>
        </p:txBody>
      </p:sp>
      <p:sp>
        <p:nvSpPr>
          <p:cNvPr id="186" name="Google Shape;186;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Constructing a </a:t>
            </a:r>
            <a:r>
              <a:rPr b="1" i="0" lang="en-US" sz="2600" u="none" cap="none" strike="noStrike">
                <a:solidFill>
                  <a:schemeClr val="dk1"/>
                </a:solidFill>
                <a:latin typeface="Courier New"/>
                <a:ea typeface="Courier New"/>
                <a:cs typeface="Courier New"/>
                <a:sym typeface="Courier New"/>
              </a:rPr>
              <a:t>Manager</a:t>
            </a:r>
            <a:r>
              <a:rPr b="1" i="0" lang="en-US" sz="2600" u="none" cap="none" strike="noStrike">
                <a:solidFill>
                  <a:schemeClr val="dk1"/>
                </a:solidFill>
                <a:latin typeface="Arial"/>
                <a:ea typeface="Arial"/>
                <a:cs typeface="Arial"/>
                <a:sym typeface="Arial"/>
              </a:rPr>
              <a:t> 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nvSpPr>
        <p:spPr>
          <a:xfrm>
            <a:off x="609600" y="54102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26"/>
          <p:cNvSpPr txBox="1"/>
          <p:nvPr/>
        </p:nvSpPr>
        <p:spPr>
          <a:xfrm>
            <a:off x="609600" y="2185987"/>
            <a:ext cx="7924800" cy="91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26"/>
          <p:cNvSpPr txBox="1"/>
          <p:nvPr>
            <p:ph idx="1" type="body"/>
          </p:nvPr>
        </p:nvSpPr>
        <p:spPr>
          <a:xfrm>
            <a:off x="609600" y="1447800"/>
            <a:ext cx="7918450" cy="46609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Your design may call for several methods in the same class with the same name but with different arguments.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void print (int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void print (float f)</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void print (String 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Java permits you to reuse a method name for more than one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Two rules apply to overloaded methods: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Argument lists </a:t>
            </a:r>
            <a:r>
              <a:rPr b="0" i="1" lang="en-US" sz="2000" u="none" cap="none" strike="noStrike">
                <a:solidFill>
                  <a:schemeClr val="dk1"/>
                </a:solidFill>
                <a:latin typeface="Arial"/>
                <a:ea typeface="Arial"/>
                <a:cs typeface="Arial"/>
                <a:sym typeface="Arial"/>
              </a:rPr>
              <a:t>must</a:t>
            </a:r>
            <a:r>
              <a:rPr b="0" i="0" lang="en-US" sz="2000" u="none" cap="none" strike="noStrike">
                <a:solidFill>
                  <a:schemeClr val="dk1"/>
                </a:solidFill>
                <a:latin typeface="Arial"/>
                <a:ea typeface="Arial"/>
                <a:cs typeface="Arial"/>
                <a:sym typeface="Arial"/>
              </a:rPr>
              <a:t> differ.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Return types </a:t>
            </a:r>
            <a:r>
              <a:rPr b="0" i="1" lang="en-US" sz="2000" u="none" cap="none" strike="noStrike">
                <a:solidFill>
                  <a:schemeClr val="dk1"/>
                </a:solidFill>
                <a:latin typeface="Arial"/>
                <a:ea typeface="Arial"/>
                <a:cs typeface="Arial"/>
                <a:sym typeface="Arial"/>
              </a:rPr>
              <a:t>can</a:t>
            </a:r>
            <a:r>
              <a:rPr b="0" i="0" lang="en-US" sz="2000" u="none" cap="none" strike="noStrike">
                <a:solidFill>
                  <a:schemeClr val="dk1"/>
                </a:solidFill>
                <a:latin typeface="Arial"/>
                <a:ea typeface="Arial"/>
                <a:cs typeface="Arial"/>
                <a:sym typeface="Arial"/>
              </a:rPr>
              <a:t> be different.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Therefore, the following is not legal:</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void print (int i)</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String print (int i)</a:t>
            </a:r>
            <a:endParaRPr/>
          </a:p>
        </p:txBody>
      </p:sp>
      <p:sp>
        <p:nvSpPr>
          <p:cNvPr id="195" name="Google Shape;195;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Overloading Methods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609600" y="1447800"/>
            <a:ext cx="7918450" cy="18542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 addition to overloading methods, you can overload constructors.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overloaded constructor is called based upon the parameters specified when the </a:t>
            </a:r>
            <a:r>
              <a:rPr b="0" i="0" lang="en-US" sz="2200" u="none" cap="none" strike="noStrike">
                <a:solidFill>
                  <a:schemeClr val="dk1"/>
                </a:solidFill>
                <a:latin typeface="Courier New"/>
                <a:ea typeface="Courier New"/>
                <a:cs typeface="Courier New"/>
                <a:sym typeface="Courier New"/>
              </a:rPr>
              <a:t>new</a:t>
            </a:r>
            <a:r>
              <a:rPr b="0" i="0" lang="en-US" sz="2200" u="none" cap="none" strike="noStrike">
                <a:solidFill>
                  <a:schemeClr val="dk1"/>
                </a:solidFill>
                <a:latin typeface="Arial"/>
                <a:ea typeface="Arial"/>
                <a:cs typeface="Arial"/>
                <a:sym typeface="Arial"/>
              </a:rPr>
              <a:t> is executed.</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202" name="Google Shape;202;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Overloaded Constructors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09600" y="304800"/>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Overloaded Constructors: Example</a:t>
            </a:r>
            <a:endParaRPr/>
          </a:p>
        </p:txBody>
      </p:sp>
      <p:sp>
        <p:nvSpPr>
          <p:cNvPr id="209" name="Google Shape;209;p28"/>
          <p:cNvSpPr txBox="1"/>
          <p:nvPr/>
        </p:nvSpPr>
        <p:spPr>
          <a:xfrm>
            <a:off x="762000" y="768350"/>
            <a:ext cx="7924800" cy="5562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Box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private double length, width, height;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a:t>
            </a:r>
            <a:r>
              <a:rPr b="1" i="0" lang="en-US" sz="1400" u="none">
                <a:solidFill>
                  <a:schemeClr val="dk1"/>
                </a:solidFill>
                <a:latin typeface="Courier New"/>
                <a:ea typeface="Courier New"/>
                <a:cs typeface="Courier New"/>
                <a:sym typeface="Courier New"/>
              </a:rPr>
              <a:t>Box() </a:t>
            </a: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this.length =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this.height =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this.width =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a:t>
            </a:r>
            <a:r>
              <a:rPr b="1" i="0" lang="en-US" sz="1400" u="none">
                <a:solidFill>
                  <a:schemeClr val="dk1"/>
                </a:solidFill>
                <a:latin typeface="Courier New"/>
                <a:ea typeface="Courier New"/>
                <a:cs typeface="Courier New"/>
                <a:sym typeface="Courier New"/>
              </a:rPr>
              <a:t>Box(double length) </a:t>
            </a: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this.width = this.length = this.height = length;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a:t>
            </a:r>
            <a:r>
              <a:rPr b="1" i="0" lang="en-US" sz="1400" u="none">
                <a:solidFill>
                  <a:schemeClr val="dk1"/>
                </a:solidFill>
                <a:latin typeface="Courier New"/>
                <a:ea typeface="Courier New"/>
                <a:cs typeface="Courier New"/>
                <a:sym typeface="Courier New"/>
              </a:rPr>
              <a:t>Box(double length, double width, double height) </a:t>
            </a: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this.length = length;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this.height = height;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this.width = width;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System.out.println("and the height of " + height +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volume()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width * height * length;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ph idx="1" type="body"/>
          </p:nvPr>
        </p:nvSpPr>
        <p:spPr>
          <a:xfrm>
            <a:off x="609600" y="1447800"/>
            <a:ext cx="7918450" cy="25669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 do the following:</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encapsulation in Java class design</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Model business problems by using Java classes</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Make classes immutable</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use Java subclasses</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Overload methods</a:t>
            </a:r>
            <a:endParaRPr/>
          </a:p>
        </p:txBody>
      </p:sp>
      <p:sp>
        <p:nvSpPr>
          <p:cNvPr id="52" name="Google Shape;52;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pic>
        <p:nvPicPr>
          <p:cNvPr descr="Duke-with-Dart.gif" id="53" name="Google Shape;53;p11"/>
          <p:cNvPicPr preferRelativeResize="0"/>
          <p:nvPr/>
        </p:nvPicPr>
        <p:blipFill rotWithShape="1">
          <a:blip r:embed="rId3">
            <a:alphaModFix/>
          </a:blip>
          <a:srcRect b="0" l="0" r="0" t="0"/>
          <a:stretch/>
        </p:blipFill>
        <p:spPr>
          <a:xfrm>
            <a:off x="4876800" y="4724400"/>
            <a:ext cx="3829050" cy="1355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idx="1" type="body"/>
          </p:nvPr>
        </p:nvSpPr>
        <p:spPr>
          <a:xfrm>
            <a:off x="609600" y="1143000"/>
            <a:ext cx="7918450" cy="11096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Java programming language permits a class to extend only one other class. This is called </a:t>
            </a:r>
            <a:r>
              <a:rPr b="0" i="1" lang="en-US" sz="2200" u="none">
                <a:solidFill>
                  <a:schemeClr val="dk1"/>
                </a:solidFill>
                <a:latin typeface="Arial"/>
                <a:ea typeface="Arial"/>
                <a:cs typeface="Arial"/>
                <a:sym typeface="Arial"/>
              </a:rPr>
              <a:t>single inheritance</a:t>
            </a:r>
            <a:r>
              <a:rPr b="0" i="0" lang="en-US" sz="2200" u="none">
                <a:solidFill>
                  <a:schemeClr val="dk1"/>
                </a:solidFill>
                <a:latin typeface="Arial"/>
                <a:ea typeface="Arial"/>
                <a:cs typeface="Arial"/>
                <a:sym typeface="Arial"/>
              </a:rPr>
              <a:t>. </a:t>
            </a:r>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216" name="Google Shape;216;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Single Inheritance</a:t>
            </a:r>
            <a:endParaRPr/>
          </a:p>
        </p:txBody>
      </p:sp>
      <p:grpSp>
        <p:nvGrpSpPr>
          <p:cNvPr id="217" name="Google Shape;217;p29"/>
          <p:cNvGrpSpPr/>
          <p:nvPr/>
        </p:nvGrpSpPr>
        <p:grpSpPr>
          <a:xfrm>
            <a:off x="838200" y="1905000"/>
            <a:ext cx="7010400" cy="4327525"/>
            <a:chOff x="0" y="0"/>
            <a:chExt cx="2147483647" cy="2147483646"/>
          </a:xfrm>
        </p:grpSpPr>
        <p:cxnSp>
          <p:nvCxnSpPr>
            <p:cNvPr id="218" name="Google Shape;218;p29"/>
            <p:cNvCxnSpPr/>
            <p:nvPr/>
          </p:nvCxnSpPr>
          <p:spPr>
            <a:xfrm rot="10800000">
              <a:off x="1097084100" y="756332782"/>
              <a:ext cx="0" cy="189083191"/>
            </a:xfrm>
            <a:prstGeom prst="straightConnector1">
              <a:avLst/>
            </a:prstGeom>
            <a:noFill/>
            <a:ln cap="flat" cmpd="sng" w="28575">
              <a:solidFill>
                <a:schemeClr val="dk1"/>
              </a:solidFill>
              <a:prstDash val="solid"/>
              <a:miter lim="800000"/>
              <a:headEnd len="med" w="med" type="none"/>
              <a:tailEnd len="med" w="med" type="triangle"/>
            </a:ln>
          </p:spPr>
        </p:cxnSp>
        <p:sp>
          <p:nvSpPr>
            <p:cNvPr id="219" name="Google Shape;219;p29"/>
            <p:cNvSpPr txBox="1"/>
            <p:nvPr/>
          </p:nvSpPr>
          <p:spPr>
            <a:xfrm>
              <a:off x="513528729" y="0"/>
              <a:ext cx="1143768484" cy="756332765"/>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29"/>
            <p:cNvSpPr txBox="1"/>
            <p:nvPr/>
          </p:nvSpPr>
          <p:spPr>
            <a:xfrm>
              <a:off x="513528729" y="945415974"/>
              <a:ext cx="1143768484" cy="49161629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9"/>
            <p:cNvSpPr txBox="1"/>
            <p:nvPr/>
          </p:nvSpPr>
          <p:spPr>
            <a:xfrm>
              <a:off x="513528729" y="1626115515"/>
              <a:ext cx="1143768484" cy="49161629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29"/>
            <p:cNvSpPr txBox="1"/>
            <p:nvPr/>
          </p:nvSpPr>
          <p:spPr>
            <a:xfrm>
              <a:off x="1820692641" y="756332754"/>
              <a:ext cx="326791005" cy="49161629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nt204277.gif" id="223" name="Google Shape;223;p29"/>
            <p:cNvPicPr preferRelativeResize="0"/>
            <p:nvPr/>
          </p:nvPicPr>
          <p:blipFill rotWithShape="1">
            <a:blip r:embed="rId3">
              <a:alphaModFix/>
            </a:blip>
            <a:srcRect b="0" l="0" r="0" t="0"/>
            <a:stretch/>
          </p:blipFill>
          <p:spPr>
            <a:xfrm>
              <a:off x="560213118" y="37816606"/>
              <a:ext cx="186737721" cy="341710027"/>
            </a:xfrm>
            <a:prstGeom prst="rect">
              <a:avLst/>
            </a:prstGeom>
            <a:noFill/>
            <a:ln>
              <a:noFill/>
            </a:ln>
          </p:spPr>
        </p:pic>
        <p:pic>
          <p:nvPicPr>
            <p:cNvPr descr="cnt204277.gif" id="224" name="Google Shape;224;p29"/>
            <p:cNvPicPr preferRelativeResize="0"/>
            <p:nvPr/>
          </p:nvPicPr>
          <p:blipFill rotWithShape="1">
            <a:blip r:embed="rId3">
              <a:alphaModFix/>
            </a:blip>
            <a:srcRect b="0" l="0" r="0" t="0"/>
            <a:stretch/>
          </p:blipFill>
          <p:spPr>
            <a:xfrm>
              <a:off x="560213118" y="966594729"/>
              <a:ext cx="186737721" cy="341710027"/>
            </a:xfrm>
            <a:prstGeom prst="rect">
              <a:avLst/>
            </a:prstGeom>
            <a:noFill/>
            <a:ln>
              <a:noFill/>
            </a:ln>
          </p:spPr>
        </p:pic>
        <p:pic>
          <p:nvPicPr>
            <p:cNvPr descr="cnt204277.gif" id="225" name="Google Shape;225;p29"/>
            <p:cNvPicPr preferRelativeResize="0"/>
            <p:nvPr/>
          </p:nvPicPr>
          <p:blipFill rotWithShape="1">
            <a:blip r:embed="rId3">
              <a:alphaModFix/>
            </a:blip>
            <a:srcRect b="0" l="0" r="0" t="0"/>
            <a:stretch/>
          </p:blipFill>
          <p:spPr>
            <a:xfrm>
              <a:off x="557972358" y="1650924392"/>
              <a:ext cx="186737721" cy="341710027"/>
            </a:xfrm>
            <a:prstGeom prst="rect">
              <a:avLst/>
            </a:prstGeom>
            <a:noFill/>
            <a:ln>
              <a:noFill/>
            </a:ln>
          </p:spPr>
        </p:pic>
        <p:pic>
          <p:nvPicPr>
            <p:cNvPr descr="cnt205401.gif" id="226" name="Google Shape;226;p29"/>
            <p:cNvPicPr preferRelativeResize="0"/>
            <p:nvPr/>
          </p:nvPicPr>
          <p:blipFill rotWithShape="1">
            <a:blip r:embed="rId4">
              <a:alphaModFix/>
            </a:blip>
            <a:srcRect b="0" l="0" r="0" t="0"/>
            <a:stretch/>
          </p:blipFill>
          <p:spPr>
            <a:xfrm>
              <a:off x="1022389015" y="110415109"/>
              <a:ext cx="123246886" cy="465860794"/>
            </a:xfrm>
            <a:prstGeom prst="rect">
              <a:avLst/>
            </a:prstGeom>
            <a:noFill/>
            <a:ln>
              <a:noFill/>
            </a:ln>
          </p:spPr>
        </p:pic>
        <p:pic>
          <p:nvPicPr>
            <p:cNvPr descr="cnt205401.gif" id="227" name="Google Shape;227;p29"/>
            <p:cNvPicPr preferRelativeResize="0"/>
            <p:nvPr/>
          </p:nvPicPr>
          <p:blipFill rotWithShape="1">
            <a:blip r:embed="rId5">
              <a:alphaModFix/>
            </a:blip>
            <a:srcRect b="0" l="0" r="0" t="0"/>
            <a:stretch/>
          </p:blipFill>
          <p:spPr>
            <a:xfrm>
              <a:off x="1022389015" y="957434391"/>
              <a:ext cx="123246886" cy="465860794"/>
            </a:xfrm>
            <a:prstGeom prst="rect">
              <a:avLst/>
            </a:prstGeom>
            <a:noFill/>
            <a:ln>
              <a:noFill/>
            </a:ln>
          </p:spPr>
        </p:pic>
        <p:pic>
          <p:nvPicPr>
            <p:cNvPr descr="cnt205401.gif" id="228" name="Google Shape;228;p29"/>
            <p:cNvPicPr preferRelativeResize="0"/>
            <p:nvPr/>
          </p:nvPicPr>
          <p:blipFill rotWithShape="1">
            <a:blip r:embed="rId6">
              <a:alphaModFix/>
            </a:blip>
            <a:srcRect b="0" l="0" r="0" t="0"/>
            <a:stretch/>
          </p:blipFill>
          <p:spPr>
            <a:xfrm>
              <a:off x="1022389015" y="1644124822"/>
              <a:ext cx="123246886" cy="468885628"/>
            </a:xfrm>
            <a:prstGeom prst="rect">
              <a:avLst/>
            </a:prstGeom>
            <a:noFill/>
            <a:ln>
              <a:noFill/>
            </a:ln>
          </p:spPr>
        </p:pic>
        <p:pic>
          <p:nvPicPr>
            <p:cNvPr descr="cnt205139.gif" id="229" name="Google Shape;229;p29"/>
            <p:cNvPicPr preferRelativeResize="0"/>
            <p:nvPr/>
          </p:nvPicPr>
          <p:blipFill rotWithShape="1">
            <a:blip r:embed="rId7">
              <a:alphaModFix/>
            </a:blip>
            <a:srcRect b="0" l="0" r="0" t="0"/>
            <a:stretch/>
          </p:blipFill>
          <p:spPr>
            <a:xfrm>
              <a:off x="1493901682" y="113449881"/>
              <a:ext cx="116711072" cy="339313511"/>
            </a:xfrm>
            <a:prstGeom prst="rect">
              <a:avLst/>
            </a:prstGeom>
            <a:noFill/>
            <a:ln>
              <a:noFill/>
            </a:ln>
          </p:spPr>
        </p:pic>
        <p:pic>
          <p:nvPicPr>
            <p:cNvPr descr="cnt205139.gif" id="230" name="Google Shape;230;p29"/>
            <p:cNvPicPr preferRelativeResize="0"/>
            <p:nvPr/>
          </p:nvPicPr>
          <p:blipFill rotWithShape="1">
            <a:blip r:embed="rId7">
              <a:alphaModFix/>
            </a:blip>
            <a:srcRect b="0" l="0" r="0" t="0"/>
            <a:stretch/>
          </p:blipFill>
          <p:spPr>
            <a:xfrm>
              <a:off x="1504026203" y="967285990"/>
              <a:ext cx="116711072" cy="339313511"/>
            </a:xfrm>
            <a:prstGeom prst="rect">
              <a:avLst/>
            </a:prstGeom>
            <a:noFill/>
            <a:ln>
              <a:noFill/>
            </a:ln>
          </p:spPr>
        </p:pic>
        <p:pic>
          <p:nvPicPr>
            <p:cNvPr descr="cnt205139.gif" id="231" name="Google Shape;231;p29"/>
            <p:cNvPicPr preferRelativeResize="0"/>
            <p:nvPr/>
          </p:nvPicPr>
          <p:blipFill rotWithShape="1">
            <a:blip r:embed="rId7">
              <a:alphaModFix/>
            </a:blip>
            <a:srcRect b="0" l="0" r="0" t="0"/>
            <a:stretch/>
          </p:blipFill>
          <p:spPr>
            <a:xfrm>
              <a:off x="1517243838" y="1663932059"/>
              <a:ext cx="116711072" cy="339313511"/>
            </a:xfrm>
            <a:prstGeom prst="rect">
              <a:avLst/>
            </a:prstGeom>
            <a:noFill/>
            <a:ln>
              <a:noFill/>
            </a:ln>
          </p:spPr>
        </p:pic>
        <p:pic>
          <p:nvPicPr>
            <p:cNvPr descr="cnt205401.gif" id="232" name="Google Shape;232;p29"/>
            <p:cNvPicPr preferRelativeResize="0"/>
            <p:nvPr/>
          </p:nvPicPr>
          <p:blipFill rotWithShape="1">
            <a:blip r:embed="rId8">
              <a:alphaModFix/>
            </a:blip>
            <a:srcRect b="0" l="0" r="0" t="0"/>
            <a:stretch/>
          </p:blipFill>
          <p:spPr>
            <a:xfrm>
              <a:off x="92435167" y="769880249"/>
              <a:ext cx="123246886" cy="468885628"/>
            </a:xfrm>
            <a:prstGeom prst="rect">
              <a:avLst/>
            </a:prstGeom>
            <a:noFill/>
            <a:ln>
              <a:noFill/>
            </a:ln>
          </p:spPr>
        </p:pic>
        <p:pic>
          <p:nvPicPr>
            <p:cNvPr descr="cnt205401.gif" id="233" name="Google Shape;233;p29"/>
            <p:cNvPicPr preferRelativeResize="0"/>
            <p:nvPr/>
          </p:nvPicPr>
          <p:blipFill rotWithShape="1">
            <a:blip r:embed="rId9">
              <a:alphaModFix/>
            </a:blip>
            <a:srcRect b="0" l="0" r="0" t="0"/>
            <a:stretch/>
          </p:blipFill>
          <p:spPr>
            <a:xfrm>
              <a:off x="1913127944" y="766854856"/>
              <a:ext cx="123246886" cy="465860794"/>
            </a:xfrm>
            <a:prstGeom prst="rect">
              <a:avLst/>
            </a:prstGeom>
            <a:noFill/>
            <a:ln>
              <a:noFill/>
            </a:ln>
          </p:spPr>
        </p:pic>
        <p:cxnSp>
          <p:nvCxnSpPr>
            <p:cNvPr id="234" name="Google Shape;234;p29"/>
            <p:cNvCxnSpPr/>
            <p:nvPr/>
          </p:nvCxnSpPr>
          <p:spPr>
            <a:xfrm rot="-5400000">
              <a:off x="221751039" y="283624768"/>
              <a:ext cx="233422144" cy="567249588"/>
            </a:xfrm>
            <a:prstGeom prst="bentConnector2">
              <a:avLst/>
            </a:prstGeom>
            <a:noFill/>
            <a:ln cap="flat" cmpd="sng" w="28575">
              <a:solidFill>
                <a:schemeClr val="dk1"/>
              </a:solidFill>
              <a:prstDash val="solid"/>
              <a:round/>
              <a:headEnd len="med" w="med" type="none"/>
              <a:tailEnd len="med" w="med" type="triangle"/>
            </a:ln>
          </p:spPr>
        </p:cxnSp>
        <p:cxnSp>
          <p:nvCxnSpPr>
            <p:cNvPr id="235" name="Google Shape;235;p29"/>
            <p:cNvCxnSpPr/>
            <p:nvPr/>
          </p:nvCxnSpPr>
          <p:spPr>
            <a:xfrm flipH="1" rot="5400000">
              <a:off x="1703981622" y="302533092"/>
              <a:ext cx="233422144" cy="529432941"/>
            </a:xfrm>
            <a:prstGeom prst="bentConnector2">
              <a:avLst/>
            </a:prstGeom>
            <a:noFill/>
            <a:ln cap="flat" cmpd="sng" w="28575">
              <a:solidFill>
                <a:schemeClr val="dk1"/>
              </a:solidFill>
              <a:prstDash val="solid"/>
              <a:round/>
              <a:headEnd len="med" w="med" type="none"/>
              <a:tailEnd len="med" w="med" type="triangle"/>
            </a:ln>
          </p:spPr>
        </p:cxnSp>
        <p:cxnSp>
          <p:nvCxnSpPr>
            <p:cNvPr id="236" name="Google Shape;236;p29"/>
            <p:cNvCxnSpPr/>
            <p:nvPr/>
          </p:nvCxnSpPr>
          <p:spPr>
            <a:xfrm rot="10800000">
              <a:off x="1085412945" y="1437032324"/>
              <a:ext cx="0" cy="189083191"/>
            </a:xfrm>
            <a:prstGeom prst="straightConnector1">
              <a:avLst/>
            </a:prstGeom>
            <a:noFill/>
            <a:ln cap="flat" cmpd="sng" w="28575">
              <a:solidFill>
                <a:schemeClr val="dk1"/>
              </a:solidFill>
              <a:prstDash val="solid"/>
              <a:miter lim="800000"/>
              <a:headEnd len="med" w="med" type="none"/>
              <a:tailEnd len="med" w="med" type="triangle"/>
            </a:ln>
          </p:spPr>
        </p:cxnSp>
        <p:sp>
          <p:nvSpPr>
            <p:cNvPr id="237" name="Google Shape;237;p29"/>
            <p:cNvSpPr/>
            <p:nvPr/>
          </p:nvSpPr>
          <p:spPr>
            <a:xfrm>
              <a:off x="840319687" y="264693549"/>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29"/>
            <p:cNvSpPr/>
            <p:nvPr/>
          </p:nvSpPr>
          <p:spPr>
            <a:xfrm>
              <a:off x="840319687" y="1096587614"/>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29"/>
            <p:cNvSpPr/>
            <p:nvPr/>
          </p:nvSpPr>
          <p:spPr>
            <a:xfrm>
              <a:off x="840319687" y="1815041175"/>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29"/>
            <p:cNvSpPr/>
            <p:nvPr/>
          </p:nvSpPr>
          <p:spPr>
            <a:xfrm flipH="1">
              <a:off x="1260479520" y="264693549"/>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29"/>
            <p:cNvSpPr/>
            <p:nvPr/>
          </p:nvSpPr>
          <p:spPr>
            <a:xfrm flipH="1">
              <a:off x="1260479520" y="1134400781"/>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29"/>
            <p:cNvSpPr/>
            <p:nvPr/>
          </p:nvSpPr>
          <p:spPr>
            <a:xfrm flipH="1">
              <a:off x="1260479520" y="1815041175"/>
              <a:ext cx="116711072" cy="113439987"/>
            </a:xfrm>
            <a:prstGeom prst="rightArrow">
              <a:avLst>
                <a:gd fmla="val 15121" name="adj1"/>
                <a:gd fmla="val 50000" name="adj2"/>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43" name="Google Shape;243;p29"/>
            <p:cNvGrpSpPr/>
            <p:nvPr/>
          </p:nvGrpSpPr>
          <p:grpSpPr>
            <a:xfrm>
              <a:off x="1213795113" y="75633275"/>
              <a:ext cx="256764346" cy="122194887"/>
              <a:chOff x="0" y="0"/>
              <a:chExt cx="2147483647" cy="2147483647"/>
            </a:xfrm>
          </p:grpSpPr>
          <p:sp>
            <p:nvSpPr>
              <p:cNvPr id="244" name="Google Shape;244;p29"/>
              <p:cNvSpPr txBox="1"/>
              <p:nvPr/>
            </p:nvSpPr>
            <p:spPr>
              <a:xfrm>
                <a:off x="0" y="0"/>
                <a:ext cx="1952257954" cy="1993797256"/>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Google Shape;245;p29"/>
              <p:cNvSpPr txBox="1"/>
              <p:nvPr/>
            </p:nvSpPr>
            <p:spPr>
              <a:xfrm>
                <a:off x="0" y="0"/>
                <a:ext cx="2147483647"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Employee</a:t>
                </a:r>
                <a:endParaRPr/>
              </a:p>
            </p:txBody>
          </p:sp>
        </p:grpSp>
        <p:grpSp>
          <p:nvGrpSpPr>
            <p:cNvPr id="246" name="Google Shape;246;p29"/>
            <p:cNvGrpSpPr/>
            <p:nvPr/>
          </p:nvGrpSpPr>
          <p:grpSpPr>
            <a:xfrm>
              <a:off x="46684428" y="1285765744"/>
              <a:ext cx="233422144" cy="122194887"/>
              <a:chOff x="0" y="0"/>
              <a:chExt cx="2147483647" cy="2147483647"/>
            </a:xfrm>
          </p:grpSpPr>
          <p:sp>
            <p:nvSpPr>
              <p:cNvPr id="247" name="Google Shape;247;p29"/>
              <p:cNvSpPr txBox="1"/>
              <p:nvPr/>
            </p:nvSpPr>
            <p:spPr>
              <a:xfrm>
                <a:off x="0" y="153685604"/>
                <a:ext cx="2147483647" cy="1993797256"/>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8" name="Google Shape;248;p29"/>
              <p:cNvSpPr txBox="1"/>
              <p:nvPr/>
            </p:nvSpPr>
            <p:spPr>
              <a:xfrm>
                <a:off x="0" y="0"/>
                <a:ext cx="2147483647"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Engineer </a:t>
                </a:r>
                <a:endParaRPr/>
              </a:p>
            </p:txBody>
          </p:sp>
        </p:grpSp>
        <p:grpSp>
          <p:nvGrpSpPr>
            <p:cNvPr id="249" name="Google Shape;249;p29"/>
            <p:cNvGrpSpPr/>
            <p:nvPr/>
          </p:nvGrpSpPr>
          <p:grpSpPr>
            <a:xfrm>
              <a:off x="1237137269" y="983232518"/>
              <a:ext cx="233422144" cy="122194887"/>
              <a:chOff x="0" y="0"/>
              <a:chExt cx="2147483647" cy="2147483647"/>
            </a:xfrm>
          </p:grpSpPr>
          <p:sp>
            <p:nvSpPr>
              <p:cNvPr id="250" name="Google Shape;250;p29"/>
              <p:cNvSpPr txBox="1"/>
              <p:nvPr/>
            </p:nvSpPr>
            <p:spPr>
              <a:xfrm>
                <a:off x="0" y="0"/>
                <a:ext cx="2147483647" cy="1993797256"/>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29"/>
              <p:cNvSpPr txBox="1"/>
              <p:nvPr/>
            </p:nvSpPr>
            <p:spPr>
              <a:xfrm>
                <a:off x="0" y="0"/>
                <a:ext cx="2147483647"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Manager </a:t>
                </a:r>
                <a:endParaRPr/>
              </a:p>
            </p:txBody>
          </p:sp>
        </p:grpSp>
        <p:sp>
          <p:nvSpPr>
            <p:cNvPr id="252" name="Google Shape;252;p29"/>
            <p:cNvSpPr txBox="1"/>
            <p:nvPr/>
          </p:nvSpPr>
          <p:spPr>
            <a:xfrm>
              <a:off x="513528729" y="405022090"/>
              <a:ext cx="490186508" cy="3513105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Employee ID</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Name</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Social Security number</a:t>
              </a:r>
              <a:br>
                <a:rPr b="0" i="0" lang="en-US" sz="1000" u="none">
                  <a:solidFill>
                    <a:schemeClr val="dk1"/>
                  </a:solidFill>
                  <a:latin typeface="Arial"/>
                  <a:ea typeface="Arial"/>
                  <a:cs typeface="Arial"/>
                  <a:sym typeface="Arial"/>
                </a:rPr>
              </a:br>
              <a:r>
                <a:rPr b="0" i="0" lang="en-US" sz="1000" u="none">
                  <a:solidFill>
                    <a:schemeClr val="dk1"/>
                  </a:solidFill>
                  <a:latin typeface="Arial"/>
                  <a:ea typeface="Arial"/>
                  <a:cs typeface="Arial"/>
                  <a:sym typeface="Arial"/>
                </a:rPr>
                <a:t>Salary</a:t>
              </a:r>
              <a:endParaRPr/>
            </a:p>
          </p:txBody>
        </p:sp>
        <p:sp>
          <p:nvSpPr>
            <p:cNvPr id="253" name="Google Shape;253;p29"/>
            <p:cNvSpPr txBox="1"/>
            <p:nvPr/>
          </p:nvSpPr>
          <p:spPr>
            <a:xfrm>
              <a:off x="536870962" y="1300286858"/>
              <a:ext cx="256764346" cy="122194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DeptName</a:t>
              </a:r>
              <a:endParaRPr/>
            </a:p>
          </p:txBody>
        </p:sp>
        <p:sp>
          <p:nvSpPr>
            <p:cNvPr id="254" name="Google Shape;254;p29"/>
            <p:cNvSpPr txBox="1"/>
            <p:nvPr/>
          </p:nvSpPr>
          <p:spPr>
            <a:xfrm>
              <a:off x="1190452880" y="1260956492"/>
              <a:ext cx="375716233" cy="1985671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addEmployee</a:t>
              </a:r>
              <a:br>
                <a:rPr b="0" i="0" lang="en-US" sz="1000" u="none">
                  <a:solidFill>
                    <a:schemeClr val="dk1"/>
                  </a:solidFill>
                  <a:latin typeface="Courier New"/>
                  <a:ea typeface="Courier New"/>
                  <a:cs typeface="Courier New"/>
                  <a:sym typeface="Courier New"/>
                </a:rPr>
              </a:br>
              <a:r>
                <a:rPr b="0" i="0" lang="en-US" sz="1000" u="none">
                  <a:solidFill>
                    <a:schemeClr val="dk1"/>
                  </a:solidFill>
                  <a:latin typeface="Courier New"/>
                  <a:ea typeface="Courier New"/>
                  <a:cs typeface="Courier New"/>
                  <a:sym typeface="Courier New"/>
                </a:rPr>
                <a:t>getDepartment</a:t>
              </a:r>
              <a:endParaRPr/>
            </a:p>
          </p:txBody>
        </p:sp>
        <p:sp>
          <p:nvSpPr>
            <p:cNvPr id="255" name="Google Shape;255;p29"/>
            <p:cNvSpPr txBox="1"/>
            <p:nvPr/>
          </p:nvSpPr>
          <p:spPr>
            <a:xfrm>
              <a:off x="1143768413" y="1948916528"/>
              <a:ext cx="434538914" cy="1985671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ApproveExpense</a:t>
              </a:r>
              <a:endParaRPr/>
            </a:p>
            <a:p>
              <a:pPr indent="0" lvl="0" marL="0" marR="0" rtl="0" algn="ctr">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getBudget</a:t>
              </a:r>
              <a:endParaRPr/>
            </a:p>
          </p:txBody>
        </p:sp>
        <p:sp>
          <p:nvSpPr>
            <p:cNvPr id="256" name="Google Shape;256;p29"/>
            <p:cNvSpPr txBox="1"/>
            <p:nvPr/>
          </p:nvSpPr>
          <p:spPr>
            <a:xfrm>
              <a:off x="1319302249" y="513398054"/>
              <a:ext cx="280106566" cy="1680180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Arial"/>
                <a:buNone/>
              </a:pPr>
              <a:r>
                <a:rPr b="0" i="0" lang="en-US" sz="800" u="none">
                  <a:solidFill>
                    <a:schemeClr val="dk1"/>
                  </a:solidFill>
                  <a:latin typeface="Arial"/>
                  <a:ea typeface="Arial"/>
                  <a:cs typeface="Arial"/>
                  <a:sym typeface="Arial"/>
                </a:rPr>
                <a:t>Set Name</a:t>
              </a:r>
              <a:br>
                <a:rPr b="0" i="0" lang="en-US" sz="800" u="none">
                  <a:solidFill>
                    <a:schemeClr val="dk1"/>
                  </a:solidFill>
                  <a:latin typeface="Arial"/>
                  <a:ea typeface="Arial"/>
                  <a:cs typeface="Arial"/>
                  <a:sym typeface="Arial"/>
                </a:rPr>
              </a:br>
              <a:r>
                <a:rPr b="0" i="0" lang="en-US" sz="800" u="none">
                  <a:solidFill>
                    <a:schemeClr val="dk1"/>
                  </a:solidFill>
                  <a:latin typeface="Arial"/>
                  <a:ea typeface="Arial"/>
                  <a:cs typeface="Arial"/>
                  <a:sym typeface="Arial"/>
                </a:rPr>
                <a:t>Raise Salary</a:t>
              </a:r>
              <a:endParaRPr/>
            </a:p>
          </p:txBody>
        </p:sp>
        <p:grpSp>
          <p:nvGrpSpPr>
            <p:cNvPr id="257" name="Google Shape;257;p29"/>
            <p:cNvGrpSpPr/>
            <p:nvPr/>
          </p:nvGrpSpPr>
          <p:grpSpPr>
            <a:xfrm>
              <a:off x="1844034874" y="1285765619"/>
              <a:ext cx="233422144" cy="122194887"/>
              <a:chOff x="0" y="0"/>
              <a:chExt cx="2147483647" cy="2147483647"/>
            </a:xfrm>
          </p:grpSpPr>
          <p:sp>
            <p:nvSpPr>
              <p:cNvPr id="258" name="Google Shape;258;p29"/>
              <p:cNvSpPr txBox="1"/>
              <p:nvPr/>
            </p:nvSpPr>
            <p:spPr>
              <a:xfrm>
                <a:off x="0" y="0"/>
                <a:ext cx="2147483647" cy="1993797256"/>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29"/>
              <p:cNvSpPr txBox="1"/>
              <p:nvPr/>
            </p:nvSpPr>
            <p:spPr>
              <a:xfrm>
                <a:off x="214748361" y="0"/>
                <a:ext cx="1717986821"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Admin</a:t>
                </a:r>
                <a:endParaRPr/>
              </a:p>
            </p:txBody>
          </p:sp>
        </p:grpSp>
        <p:grpSp>
          <p:nvGrpSpPr>
            <p:cNvPr id="260" name="Google Shape;260;p29"/>
            <p:cNvGrpSpPr/>
            <p:nvPr/>
          </p:nvGrpSpPr>
          <p:grpSpPr>
            <a:xfrm>
              <a:off x="1260479503" y="1663932059"/>
              <a:ext cx="233422144" cy="122194887"/>
              <a:chOff x="0" y="0"/>
              <a:chExt cx="2147483647" cy="2147483647"/>
            </a:xfrm>
          </p:grpSpPr>
          <p:sp>
            <p:nvSpPr>
              <p:cNvPr id="261" name="Google Shape;261;p29"/>
              <p:cNvSpPr txBox="1"/>
              <p:nvPr/>
            </p:nvSpPr>
            <p:spPr>
              <a:xfrm>
                <a:off x="0" y="0"/>
                <a:ext cx="2147483647" cy="1993797256"/>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29"/>
              <p:cNvSpPr txBox="1"/>
              <p:nvPr/>
            </p:nvSpPr>
            <p:spPr>
              <a:xfrm>
                <a:off x="171798689" y="0"/>
                <a:ext cx="1932735234"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Director</a:t>
                </a:r>
                <a:endParaRPr/>
              </a:p>
            </p:txBody>
          </p:sp>
        </p:grpSp>
        <p:sp>
          <p:nvSpPr>
            <p:cNvPr id="263" name="Google Shape;263;p29"/>
            <p:cNvSpPr txBox="1"/>
            <p:nvPr/>
          </p:nvSpPr>
          <p:spPr>
            <a:xfrm>
              <a:off x="0" y="756332754"/>
              <a:ext cx="326791005" cy="49161629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29"/>
            <p:cNvSpPr txBox="1"/>
            <p:nvPr/>
          </p:nvSpPr>
          <p:spPr>
            <a:xfrm>
              <a:off x="560213118" y="1991877266"/>
              <a:ext cx="256764346" cy="122194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budget</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descr="Duke-Summary.gif" id="270" name="Google Shape;270;p30"/>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271" name="Google Shape;271;p30"/>
          <p:cNvSpPr txBox="1"/>
          <p:nvPr>
            <p:ph idx="1" type="body"/>
          </p:nvPr>
        </p:nvSpPr>
        <p:spPr>
          <a:xfrm>
            <a:off x="609600" y="1447800"/>
            <a:ext cx="7918450" cy="22288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encapsulation in Java class design</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Model business problems by using Java classes</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Make classes immutable</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use Java subclasses</a:t>
            </a:r>
            <a:endParaRPr/>
          </a:p>
          <a:p>
            <a:pPr indent="-460375" lvl="1" marL="574675" marR="0" rtl="0" algn="l">
              <a:lnSpc>
                <a:spcPct val="95000"/>
              </a:lnSpc>
              <a:spcBef>
                <a:spcPts val="4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Overload methods</a:t>
            </a:r>
            <a:endParaRPr/>
          </a:p>
        </p:txBody>
      </p:sp>
      <p:sp>
        <p:nvSpPr>
          <p:cNvPr id="272" name="Google Shape;272;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descr="Duke-Practise-Overview.gif" id="278" name="Google Shape;278;p31"/>
          <p:cNvPicPr preferRelativeResize="0"/>
          <p:nvPr/>
        </p:nvPicPr>
        <p:blipFill rotWithShape="1">
          <a:blip r:embed="rId3">
            <a:alphaModFix/>
          </a:blip>
          <a:srcRect b="0" l="0" r="0" t="0"/>
          <a:stretch/>
        </p:blipFill>
        <p:spPr>
          <a:xfrm>
            <a:off x="6705600" y="4451350"/>
            <a:ext cx="1828800" cy="1873250"/>
          </a:xfrm>
          <a:prstGeom prst="rect">
            <a:avLst/>
          </a:prstGeom>
          <a:noFill/>
          <a:ln>
            <a:noFill/>
          </a:ln>
        </p:spPr>
      </p:pic>
      <p:sp>
        <p:nvSpPr>
          <p:cNvPr id="279" name="Google Shape;279;p3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Applying encapsulation principles to the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class that you created in the previous practice</a:t>
            </a:r>
            <a:endParaRPr/>
          </a:p>
          <a:p>
            <a:pPr indent="-460375" lvl="1" marL="574675"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Creating subclasses of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including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Engineer</a:t>
            </a:r>
            <a:r>
              <a:rPr b="0" i="0" lang="en-US" sz="2200" u="none" cap="none" strike="noStrike">
                <a:solidFill>
                  <a:schemeClr val="dk1"/>
                </a:solidFill>
                <a:latin typeface="Arial"/>
                <a:ea typeface="Arial"/>
                <a:cs typeface="Arial"/>
                <a:sym typeface="Arial"/>
              </a:rPr>
              <a:t>, and Administrative assistant (</a:t>
            </a:r>
            <a:r>
              <a:rPr b="0" i="0" lang="en-US" sz="2200" u="none" cap="none" strike="noStrike">
                <a:solidFill>
                  <a:schemeClr val="dk1"/>
                </a:solidFill>
                <a:latin typeface="Courier New"/>
                <a:ea typeface="Courier New"/>
                <a:cs typeface="Courier New"/>
                <a:sym typeface="Courier New"/>
              </a:rPr>
              <a:t>Admin</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Creating a subclass of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called </a:t>
            </a:r>
            <a:r>
              <a:rPr b="0" i="0" lang="en-US" sz="2200" u="none" cap="none" strike="noStrike">
                <a:solidFill>
                  <a:schemeClr val="dk1"/>
                </a:solidFill>
                <a:latin typeface="Courier New"/>
                <a:ea typeface="Courier New"/>
                <a:cs typeface="Courier New"/>
                <a:sym typeface="Courier New"/>
              </a:rPr>
              <a:t>Director</a:t>
            </a:r>
            <a:endParaRPr/>
          </a:p>
          <a:p>
            <a:pPr indent="-460375" lvl="1" marL="574675"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Creating a test class with a </a:t>
            </a:r>
            <a:r>
              <a:rPr b="0" i="0" lang="en-US" sz="2200" u="none" cap="none" strike="noStrike">
                <a:solidFill>
                  <a:schemeClr val="dk1"/>
                </a:solidFill>
                <a:latin typeface="Courier New"/>
                <a:ea typeface="Courier New"/>
                <a:cs typeface="Courier New"/>
                <a:sym typeface="Courier New"/>
              </a:rPr>
              <a:t>main</a:t>
            </a:r>
            <a:r>
              <a:rPr b="0" i="0" lang="en-US" sz="2200" u="none" cap="none" strike="noStrike">
                <a:solidFill>
                  <a:schemeClr val="dk1"/>
                </a:solidFill>
                <a:latin typeface="Arial"/>
                <a:ea typeface="Arial"/>
                <a:cs typeface="Arial"/>
                <a:sym typeface="Arial"/>
              </a:rPr>
              <a:t> method to test your new classes</a:t>
            </a:r>
            <a:endParaRPr/>
          </a:p>
        </p:txBody>
      </p:sp>
      <p:sp>
        <p:nvSpPr>
          <p:cNvPr id="280" name="Google Shape;280;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3-1 Overview:</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Creating Subclasses </a:t>
            </a:r>
            <a:br>
              <a:rPr b="1" i="0" lang="en-US" sz="2600" u="none" cap="none" strike="noStrike">
                <a:solidFill>
                  <a:schemeClr val="dk1"/>
                </a:solidFill>
                <a:latin typeface="Arial"/>
                <a:ea typeface="Arial"/>
                <a:cs typeface="Arial"/>
                <a:sym typeface="Arial"/>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87" name="Google Shape;287;p32"/>
          <p:cNvSpPr txBox="1"/>
          <p:nvPr>
            <p:ph idx="1" type="body"/>
          </p:nvPr>
        </p:nvSpPr>
        <p:spPr>
          <a:xfrm>
            <a:off x="609600" y="1447800"/>
            <a:ext cx="7918450" cy="2497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of the following declarations demonstrates the application of good Java naming conventions?  </a:t>
            </a:r>
            <a:endParaRPr b="0" i="0" sz="700" u="none">
              <a:solidFill>
                <a:schemeClr val="dk1"/>
              </a:solidFill>
              <a:latin typeface="Courier New"/>
              <a:ea typeface="Courier New"/>
              <a:cs typeface="Courier New"/>
              <a:sym typeface="Courier New"/>
            </a:endParaRPr>
          </a:p>
          <a:p>
            <a:pPr indent="-457200" lvl="1" marL="574675"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public class repeat { }</a:t>
            </a:r>
            <a:endParaRPr/>
          </a:p>
          <a:p>
            <a:pPr indent="-457200" lvl="1" marL="574675"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public void Screencoord (int x, int y){}</a:t>
            </a:r>
            <a:endParaRPr/>
          </a:p>
          <a:p>
            <a:pPr indent="-457200" lvl="1" marL="574675"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private int XCOORD;</a:t>
            </a:r>
            <a:endParaRPr/>
          </a:p>
          <a:p>
            <a:pPr indent="-457200" lvl="1" marL="574675"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public int calcOffset (int xCoord, int yCoord) {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3"/>
          <p:cNvSpPr txBox="1"/>
          <p:nvPr/>
        </p:nvSpPr>
        <p:spPr>
          <a:xfrm>
            <a:off x="609600" y="1700212"/>
            <a:ext cx="7924800" cy="2667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95" name="Google Shape;295;p33"/>
          <p:cNvSpPr txBox="1"/>
          <p:nvPr>
            <p:ph idx="1" type="body"/>
          </p:nvPr>
        </p:nvSpPr>
        <p:spPr>
          <a:xfrm>
            <a:off x="609600" y="990600"/>
            <a:ext cx="7918450" cy="5248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What changes would you perform to make this class immutable? (Choose all that apply.)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class Stock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String symbol;</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double price;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int shares;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double getStockValue()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void setSymbol(String symbol)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void setPrice(double price)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void setShares(int number)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49262" lvl="1" marL="566737"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Make the fields </a:t>
            </a:r>
            <a:r>
              <a:rPr b="0" i="0" lang="en-US" sz="2200" u="none" cap="none" strike="noStrike">
                <a:solidFill>
                  <a:schemeClr val="dk1"/>
                </a:solidFill>
                <a:latin typeface="Courier New"/>
                <a:ea typeface="Courier New"/>
                <a:cs typeface="Courier New"/>
                <a:sym typeface="Courier New"/>
              </a:rPr>
              <a:t>symbol</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shares</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price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Remove </a:t>
            </a:r>
            <a:r>
              <a:rPr b="0" i="0" lang="en-US" sz="2200" u="none" cap="none" strike="noStrike">
                <a:solidFill>
                  <a:schemeClr val="dk1"/>
                </a:solidFill>
                <a:latin typeface="Courier New"/>
                <a:ea typeface="Courier New"/>
                <a:cs typeface="Courier New"/>
                <a:sym typeface="Courier New"/>
              </a:rPr>
              <a:t>setSymbol</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setPrice</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setShares</a:t>
            </a:r>
            <a:r>
              <a:rPr b="0" i="0" lang="en-US" sz="2200" u="none" cap="none" strike="noStrike">
                <a:solidFill>
                  <a:schemeClr val="dk1"/>
                </a:solidFill>
                <a:latin typeface="Arial"/>
                <a:ea typeface="Arial"/>
                <a:cs typeface="Arial"/>
                <a:sym typeface="Arial"/>
              </a:rPr>
              <a:t>.</a:t>
            </a:r>
            <a:endParaRPr/>
          </a:p>
          <a:p>
            <a:pPr indent="-449262" lvl="1" marL="566737"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Make the </a:t>
            </a:r>
            <a:r>
              <a:rPr b="0" i="0" lang="en-US" sz="2200" u="none" cap="none" strike="noStrike">
                <a:solidFill>
                  <a:schemeClr val="dk1"/>
                </a:solidFill>
                <a:latin typeface="Courier New"/>
                <a:ea typeface="Courier New"/>
                <a:cs typeface="Courier New"/>
                <a:sym typeface="Courier New"/>
              </a:rPr>
              <a:t>getStockValue</a:t>
            </a:r>
            <a:r>
              <a:rPr b="0" i="0" lang="en-US" sz="2200" u="none" cap="none" strike="noStrike">
                <a:solidFill>
                  <a:schemeClr val="dk1"/>
                </a:solidFill>
                <a:latin typeface="Arial"/>
                <a:ea typeface="Arial"/>
                <a:cs typeface="Arial"/>
                <a:sym typeface="Arial"/>
              </a:rPr>
              <a:t> method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9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Add a constructor that takes </a:t>
            </a:r>
            <a:r>
              <a:rPr b="0" i="0" lang="en-US" sz="2200" u="none" cap="none" strike="noStrike">
                <a:solidFill>
                  <a:schemeClr val="dk1"/>
                </a:solidFill>
                <a:latin typeface="Courier New"/>
                <a:ea typeface="Courier New"/>
                <a:cs typeface="Courier New"/>
                <a:sym typeface="Courier New"/>
              </a:rPr>
              <a:t>symbol</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shares</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price</a:t>
            </a:r>
            <a:r>
              <a:rPr b="0" i="0" lang="en-US" sz="2200" u="none" cap="none" strike="noStrike">
                <a:solidFill>
                  <a:schemeClr val="dk1"/>
                </a:solidFill>
                <a:latin typeface="Arial"/>
                <a:ea typeface="Arial"/>
                <a:cs typeface="Arial"/>
                <a:sym typeface="Arial"/>
              </a:rPr>
              <a:t> as arguments.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Encapsulation is one of the four fundamental object-oriented programming concepts. The other three are inheritance, polymorphism, and abstraction.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term </a:t>
            </a:r>
            <a:r>
              <a:rPr b="0" i="1" lang="en-US" sz="2200" u="none" cap="none" strike="noStrike">
                <a:solidFill>
                  <a:schemeClr val="dk1"/>
                </a:solidFill>
                <a:latin typeface="Arial"/>
                <a:ea typeface="Arial"/>
                <a:cs typeface="Arial"/>
                <a:sym typeface="Arial"/>
              </a:rPr>
              <a:t>encapsulation</a:t>
            </a:r>
            <a:r>
              <a:rPr b="0" i="0" lang="en-US" sz="2200" u="none" cap="none" strike="noStrike">
                <a:solidFill>
                  <a:schemeClr val="dk1"/>
                </a:solidFill>
                <a:latin typeface="Arial"/>
                <a:ea typeface="Arial"/>
                <a:cs typeface="Arial"/>
                <a:sym typeface="Arial"/>
              </a:rPr>
              <a:t> means to enclose in a capsule, or to wrap something around an object to cover it.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Encapsulation covers, or wraps, the internal workings of a Java object.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Data variables, or fields, are hidden from the user of the object.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Methods, the functions in Java, provide an explicit service to the user of the object but hide the implementation.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As long as the services do not change, the implementation  can be modified without impacting the user.</a:t>
            </a:r>
            <a:br>
              <a:rPr b="0" i="0" lang="en-US" sz="2000" u="none" cap="none" strike="noStrike">
                <a:solidFill>
                  <a:schemeClr val="dk1"/>
                </a:solidFill>
                <a:latin typeface="Arial"/>
                <a:ea typeface="Arial"/>
                <a:cs typeface="Arial"/>
                <a:sym typeface="Arial"/>
              </a:rPr>
            </a:br>
            <a:endParaRPr/>
          </a:p>
        </p:txBody>
      </p:sp>
      <p:sp>
        <p:nvSpPr>
          <p:cNvPr id="60" name="Google Shape;60;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What data and operations would you encapsulate in an object that represents an employee?</a:t>
            </a:r>
            <a:endParaRPr/>
          </a:p>
        </p:txBody>
      </p:sp>
      <p:sp>
        <p:nvSpPr>
          <p:cNvPr id="67" name="Google Shape;67;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 Example</a:t>
            </a:r>
            <a:endParaRPr/>
          </a:p>
        </p:txBody>
      </p:sp>
      <p:pic>
        <p:nvPicPr>
          <p:cNvPr descr="cnt205403.gif" id="68" name="Google Shape;68;p13"/>
          <p:cNvPicPr preferRelativeResize="0"/>
          <p:nvPr/>
        </p:nvPicPr>
        <p:blipFill rotWithShape="1">
          <a:blip r:embed="rId3">
            <a:alphaModFix/>
          </a:blip>
          <a:srcRect b="0" l="0" r="0" t="0"/>
          <a:stretch/>
        </p:blipFill>
        <p:spPr>
          <a:xfrm>
            <a:off x="4095750" y="3048000"/>
            <a:ext cx="781050" cy="1857375"/>
          </a:xfrm>
          <a:prstGeom prst="rect">
            <a:avLst/>
          </a:prstGeom>
          <a:noFill/>
          <a:ln>
            <a:noFill/>
          </a:ln>
        </p:spPr>
      </p:pic>
      <p:pic>
        <p:nvPicPr>
          <p:cNvPr descr="cnt204277.gif" id="69" name="Google Shape;69;p13"/>
          <p:cNvPicPr preferRelativeResize="0"/>
          <p:nvPr/>
        </p:nvPicPr>
        <p:blipFill rotWithShape="1">
          <a:blip r:embed="rId4">
            <a:alphaModFix/>
          </a:blip>
          <a:srcRect b="0" l="0" r="0" t="0"/>
          <a:stretch/>
        </p:blipFill>
        <p:spPr>
          <a:xfrm>
            <a:off x="1295400" y="2971800"/>
            <a:ext cx="1125537" cy="1271587"/>
          </a:xfrm>
          <a:prstGeom prst="rect">
            <a:avLst/>
          </a:prstGeom>
          <a:noFill/>
          <a:ln>
            <a:noFill/>
          </a:ln>
        </p:spPr>
      </p:pic>
      <p:sp>
        <p:nvSpPr>
          <p:cNvPr id="70" name="Google Shape;70;p13"/>
          <p:cNvSpPr txBox="1"/>
          <p:nvPr/>
        </p:nvSpPr>
        <p:spPr>
          <a:xfrm>
            <a:off x="1143000" y="4343400"/>
            <a:ext cx="3217862"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Employee ID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Name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Social Security Number</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Salary</a:t>
            </a:r>
            <a:endParaRPr/>
          </a:p>
        </p:txBody>
      </p:sp>
      <p:sp>
        <p:nvSpPr>
          <p:cNvPr id="71" name="Google Shape;71;p13"/>
          <p:cNvSpPr txBox="1"/>
          <p:nvPr/>
        </p:nvSpPr>
        <p:spPr>
          <a:xfrm>
            <a:off x="6172200" y="4495800"/>
            <a:ext cx="170180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changeName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RaiseSalary</a:t>
            </a:r>
            <a:endParaRPr/>
          </a:p>
        </p:txBody>
      </p:sp>
      <p:pic>
        <p:nvPicPr>
          <p:cNvPr descr="cnt205073.gif" id="72" name="Google Shape;72;p13"/>
          <p:cNvPicPr preferRelativeResize="0"/>
          <p:nvPr/>
        </p:nvPicPr>
        <p:blipFill rotWithShape="1">
          <a:blip r:embed="rId5">
            <a:alphaModFix/>
          </a:blip>
          <a:srcRect b="0" l="0" r="0" t="0"/>
          <a:stretch/>
        </p:blipFill>
        <p:spPr>
          <a:xfrm>
            <a:off x="6705600" y="3048000"/>
            <a:ext cx="695325" cy="1247775"/>
          </a:xfrm>
          <a:prstGeom prst="rect">
            <a:avLst/>
          </a:prstGeom>
          <a:noFill/>
          <a:ln>
            <a:noFill/>
          </a:ln>
        </p:spPr>
      </p:pic>
      <p:sp>
        <p:nvSpPr>
          <p:cNvPr id="73" name="Google Shape;73;p13"/>
          <p:cNvSpPr/>
          <p:nvPr/>
        </p:nvSpPr>
        <p:spPr>
          <a:xfrm>
            <a:off x="2895600" y="3657600"/>
            <a:ext cx="990600" cy="685800"/>
          </a:xfrm>
          <a:prstGeom prst="rightArrow">
            <a:avLst>
              <a:gd fmla="val 14123" name="adj1"/>
              <a:gd fmla="val 50000" name="adj2"/>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3"/>
          <p:cNvSpPr/>
          <p:nvPr/>
        </p:nvSpPr>
        <p:spPr>
          <a:xfrm flipH="1">
            <a:off x="5105400" y="3657600"/>
            <a:ext cx="990600" cy="685800"/>
          </a:xfrm>
          <a:prstGeom prst="rightArrow">
            <a:avLst>
              <a:gd fmla="val 14123" name="adj1"/>
              <a:gd fmla="val 50000" name="adj2"/>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3"/>
          <p:cNvSpPr txBox="1"/>
          <p:nvPr/>
        </p:nvSpPr>
        <p:spPr>
          <a:xfrm>
            <a:off x="990600" y="2286000"/>
            <a:ext cx="7086600" cy="35052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3"/>
          <p:cNvSpPr txBox="1"/>
          <p:nvPr/>
        </p:nvSpPr>
        <p:spPr>
          <a:xfrm>
            <a:off x="3657600" y="2362200"/>
            <a:ext cx="1752600" cy="5238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Employee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 keyword, applied to fields and methods, allows any class in any package to access the field or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keyword, applied to fields and methods, allows access only to other methods within the class itself.</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keyword can also be applied to a method to hide an implementation detail.</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83" name="Google Shape;83;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 Public and Private Access Modifiers</a:t>
            </a:r>
            <a:endParaRPr/>
          </a:p>
        </p:txBody>
      </p:sp>
      <p:sp>
        <p:nvSpPr>
          <p:cNvPr id="84" name="Google Shape;84;p14"/>
          <p:cNvSpPr txBox="1"/>
          <p:nvPr/>
        </p:nvSpPr>
        <p:spPr>
          <a:xfrm>
            <a:off x="685800" y="3352800"/>
            <a:ext cx="7924800" cy="91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Employee emp=new Employee();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emp.salary=2000; // </a:t>
            </a:r>
            <a:r>
              <a:rPr b="0" i="0" lang="en-US" sz="1600" u="none">
                <a:solidFill>
                  <a:schemeClr val="dk1"/>
                </a:solidFill>
                <a:latin typeface="Arial"/>
                <a:ea typeface="Arial"/>
                <a:cs typeface="Arial"/>
                <a:sym typeface="Arial"/>
              </a:rPr>
              <a:t>Compiler error- </a:t>
            </a:r>
            <a:r>
              <a:rPr b="0" i="0" lang="en-US" sz="1600" u="none">
                <a:solidFill>
                  <a:schemeClr val="dk1"/>
                </a:solidFill>
                <a:latin typeface="Courier New"/>
                <a:ea typeface="Courier New"/>
                <a:cs typeface="Courier New"/>
                <a:sym typeface="Courier New"/>
              </a:rPr>
              <a:t>salary</a:t>
            </a:r>
            <a:r>
              <a:rPr b="0" i="0" lang="en-US" sz="1600" u="none">
                <a:solidFill>
                  <a:schemeClr val="dk1"/>
                </a:solidFill>
                <a:latin typeface="Arial"/>
                <a:ea typeface="Arial"/>
                <a:cs typeface="Arial"/>
                <a:sym typeface="Arial"/>
              </a:rPr>
              <a:t> is a private field</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emp.raiseSalary(2000);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One way to hide implementation details is to declare all of the fields </a:t>
            </a:r>
            <a:r>
              <a:rPr b="0" i="0" lang="en-US" sz="2200" u="none">
                <a:solidFill>
                  <a:schemeClr val="dk1"/>
                </a:solidFill>
                <a:latin typeface="Courier New"/>
                <a:ea typeface="Courier New"/>
                <a:cs typeface="Courier New"/>
                <a:sym typeface="Courier New"/>
              </a:rPr>
              <a:t>private</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class currently uses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 access for all of its fields.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encapsulate the data, make the fields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91" name="Google Shape;91;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Encapsulation: Private Data, Public Methods</a:t>
            </a:r>
            <a:endParaRPr/>
          </a:p>
        </p:txBody>
      </p:sp>
      <p:sp>
        <p:nvSpPr>
          <p:cNvPr id="92" name="Google Shape;92;p15"/>
          <p:cNvSpPr txBox="1"/>
          <p:nvPr/>
        </p:nvSpPr>
        <p:spPr>
          <a:xfrm>
            <a:off x="609600" y="3429000"/>
            <a:ext cx="7924800" cy="2514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Employee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private int empId;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private String name;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private String ssn;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private double salary;</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constructor and methods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93" name="Google Shape;93;p15"/>
          <p:cNvSpPr/>
          <p:nvPr/>
        </p:nvSpPr>
        <p:spPr>
          <a:xfrm>
            <a:off x="5105400" y="3505200"/>
            <a:ext cx="3276600" cy="1384300"/>
          </a:xfrm>
          <a:prstGeom prst="wedgeRectCallout">
            <a:avLst>
              <a:gd fmla="val -7007" name="adj1"/>
              <a:gd fmla="val 1508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Declaring fields </a:t>
            </a:r>
            <a:r>
              <a:rPr b="0" i="0" lang="en-US" sz="1400" u="none">
                <a:solidFill>
                  <a:schemeClr val="dk1"/>
                </a:solidFill>
                <a:latin typeface="Courier New"/>
                <a:ea typeface="Courier New"/>
                <a:cs typeface="Courier New"/>
                <a:sym typeface="Courier New"/>
              </a:rPr>
              <a:t>private</a:t>
            </a:r>
            <a:r>
              <a:rPr b="0" i="0" lang="en-US" sz="1400" u="none">
                <a:solidFill>
                  <a:schemeClr val="dk1"/>
                </a:solidFill>
                <a:latin typeface="Arial"/>
                <a:ea typeface="Arial"/>
                <a:cs typeface="Arial"/>
                <a:sym typeface="Arial"/>
              </a:rPr>
              <a:t> prevents direct access to this data from a class instance.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illegal!</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emp.salary = 1_000_000_000.00;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nvSpPr>
        <p:spPr>
          <a:xfrm>
            <a:off x="609600" y="1154112"/>
            <a:ext cx="7924800" cy="4789487"/>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Employee</a:t>
            </a:r>
            <a:r>
              <a:rPr b="1" i="0" lang="en-US" sz="2600" u="none" cap="none" strike="noStrike">
                <a:solidFill>
                  <a:schemeClr val="dk1"/>
                </a:solidFill>
                <a:latin typeface="Arial"/>
                <a:ea typeface="Arial"/>
                <a:cs typeface="Arial"/>
                <a:sym typeface="Arial"/>
              </a:rPr>
              <a:t> Class Refined</a:t>
            </a:r>
            <a:endParaRPr/>
          </a:p>
        </p:txBody>
      </p:sp>
      <p:sp>
        <p:nvSpPr>
          <p:cNvPr id="101" name="Google Shape;101;p16"/>
          <p:cNvSpPr txBox="1"/>
          <p:nvPr>
            <p:ph idx="4294967295" type="body"/>
          </p:nvPr>
        </p:nvSpPr>
        <p:spPr>
          <a:xfrm>
            <a:off x="609600" y="1230312"/>
            <a:ext cx="7918450" cy="4408487"/>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class Employee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private fields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Employee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1" i="0" lang="en-US" sz="1600" u="none">
                <a:solidFill>
                  <a:schemeClr val="dk1"/>
                </a:solidFill>
                <a:latin typeface="Courier New"/>
                <a:ea typeface="Courier New"/>
                <a:cs typeface="Courier New"/>
                <a:sym typeface="Courier New"/>
              </a:rPr>
              <a:t>     // Remove all of the other setters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void changeName(String newName)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if (newName != null)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this.name = newName;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void raiseSalary(double increase)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this.salary += increase;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102" name="Google Shape;102;p16"/>
          <p:cNvSpPr/>
          <p:nvPr/>
        </p:nvSpPr>
        <p:spPr>
          <a:xfrm>
            <a:off x="6324600" y="3200400"/>
            <a:ext cx="1905000" cy="1143000"/>
          </a:xfrm>
          <a:prstGeom prst="wedgeRectCallout">
            <a:avLst>
              <a:gd fmla="val -20897" name="adj1"/>
              <a:gd fmla="val 27806"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6"/>
          <p:cNvSpPr/>
          <p:nvPr/>
        </p:nvSpPr>
        <p:spPr>
          <a:xfrm>
            <a:off x="6324600" y="3187700"/>
            <a:ext cx="1905000" cy="1168400"/>
          </a:xfrm>
          <a:prstGeom prst="wedgeRectCallout">
            <a:avLst>
              <a:gd fmla="val -26006" name="adj1"/>
              <a:gd fmla="val 75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Encapsulation step 2: These method names make sense in the context of an Employee.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nvSpPr>
        <p:spPr>
          <a:xfrm>
            <a:off x="609600" y="1154112"/>
            <a:ext cx="7924800" cy="4800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Make Classes as Immutable as Possible</a:t>
            </a:r>
            <a:endParaRPr/>
          </a:p>
        </p:txBody>
      </p:sp>
      <p:sp>
        <p:nvSpPr>
          <p:cNvPr id="111" name="Google Shape;111;p17"/>
          <p:cNvSpPr txBox="1"/>
          <p:nvPr>
            <p:ph idx="4294967295" type="body"/>
          </p:nvPr>
        </p:nvSpPr>
        <p:spPr>
          <a:xfrm>
            <a:off x="615950" y="1219200"/>
            <a:ext cx="7918450" cy="4408487"/>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class Employee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private fields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Create an employee object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public Employee (int empId, String name,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String ssn, double salary) </a:t>
            </a:r>
            <a:r>
              <a:rPr b="0" i="0" lang="en-US" sz="1600" u="none">
                <a:solidFill>
                  <a:schemeClr val="dk1"/>
                </a:solidFill>
                <a:latin typeface="Courier New"/>
                <a:ea typeface="Courier New"/>
                <a:cs typeface="Courier New"/>
                <a:sym typeface="Courier New"/>
              </a:rPr>
              <a: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this.empId = empId;</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this.name = name;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this.ssn = ssn;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this.salary = salary;</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void changeName(String newName) {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void raiseSalary(double increase) { ...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112" name="Google Shape;112;p17"/>
          <p:cNvSpPr/>
          <p:nvPr/>
        </p:nvSpPr>
        <p:spPr>
          <a:xfrm>
            <a:off x="6172200" y="1282700"/>
            <a:ext cx="1981200" cy="1168400"/>
          </a:xfrm>
          <a:prstGeom prst="wedgeRectCallout">
            <a:avLst>
              <a:gd fmla="val -13927" name="adj1"/>
              <a:gd fmla="val 2095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Encapsulation step 3: Remove the no-arg constructor; implement a constructor to set the value of all fields.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609600" y="1447800"/>
            <a:ext cx="7918450" cy="51339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Although the fields are now hidden by using </a:t>
            </a:r>
            <a:r>
              <a:rPr b="0" i="0" lang="en-US" sz="2200" u="none">
                <a:solidFill>
                  <a:schemeClr val="dk1"/>
                </a:solidFill>
                <a:latin typeface="Courier New"/>
                <a:ea typeface="Courier New"/>
                <a:cs typeface="Courier New"/>
                <a:sym typeface="Courier New"/>
              </a:rPr>
              <a:t>private</a:t>
            </a:r>
            <a:r>
              <a:rPr b="0" i="0" lang="en-US" sz="2200" u="none">
                <a:solidFill>
                  <a:schemeClr val="dk1"/>
                </a:solidFill>
                <a:latin typeface="Arial"/>
                <a:ea typeface="Arial"/>
                <a:cs typeface="Arial"/>
                <a:sym typeface="Arial"/>
              </a:rPr>
              <a:t> access, there are some issues with the current </a:t>
            </a:r>
            <a:r>
              <a:rPr b="0" i="0" lang="en-US" sz="2200" u="none">
                <a:solidFill>
                  <a:schemeClr val="dk1"/>
                </a:solidFill>
                <a:latin typeface="Courier New"/>
                <a:ea typeface="Courier New"/>
                <a:cs typeface="Courier New"/>
                <a:sym typeface="Courier New"/>
              </a:rPr>
              <a:t>Employee</a:t>
            </a:r>
            <a:r>
              <a:rPr b="0" i="0" lang="en-US" sz="2200" u="none">
                <a:solidFill>
                  <a:schemeClr val="dk1"/>
                </a:solidFill>
                <a:latin typeface="Arial"/>
                <a:ea typeface="Arial"/>
                <a:cs typeface="Arial"/>
                <a:sym typeface="Arial"/>
              </a:rPr>
              <a:t>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setter methods (currently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 access ) allow any other class to change the ID, SSN, and salary (up or down).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current class does not really represent the operations defined in the original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class design.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Two best practices for methods: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Hide as many of the implementation details as possible.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Name the method in a way that clearly identifies its use or functionality.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original model for the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class had a Change Name and an Increase Salary operation.</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19" name="Google Shape;119;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 Naming: Best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