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5"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6858000" cx="9144000"/>
  <p:notesSz cx="6991350" cy="9282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0">
          <p15:clr>
            <a:srgbClr val="000000"/>
          </p15:clr>
        </p15:guide>
        <p15:guide id="2" orient="horz" pos="480">
          <p15:clr>
            <a:srgbClr val="000000"/>
          </p15:clr>
        </p15:guide>
        <p15:guide id="3" pos="2880">
          <p15:clr>
            <a:srgbClr val="000000"/>
          </p15:clr>
        </p15:guide>
        <p15:guide id="4" pos="768">
          <p15:clr>
            <a:srgbClr val="000000"/>
          </p15:clr>
        </p15:guide>
        <p15:guide id="5" pos="384">
          <p15:clr>
            <a:srgbClr val="000000"/>
          </p15:clr>
        </p15:guide>
        <p15:guide id="6" pos="480">
          <p15:clr>
            <a:srgbClr val="000000"/>
          </p15:clr>
        </p15:guide>
      </p15:sldGuideLst>
    </p:ext>
    <p:ext uri="{2D200454-40CA-4A62-9FC3-DE9A4176ACB9}">
      <p15:notesGuideLst>
        <p15:guide id="1" orient="horz" pos="3355">
          <p15:clr>
            <a:srgbClr val="000000"/>
          </p15:clr>
        </p15:guide>
        <p15:guide id="2" pos="2202">
          <p15:clr>
            <a:srgbClr val="000000"/>
          </p15:clr>
        </p15:guide>
        <p15:guide id="3" pos="378">
          <p15:clr>
            <a:srgbClr val="000000"/>
          </p15:clr>
        </p15:guide>
        <p15:guide id="4" pos="426">
          <p15:clr>
            <a:srgbClr val="000000"/>
          </p15:clr>
        </p15:guide>
        <p15:guide id="5" pos="522">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EBE9174-BD96-4EEA-9B37-6043F3F8EEEF}">
  <a:tblStyle styleId="{5EBE9174-BD96-4EEA-9B37-6043F3F8EEE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60" orient="horz"/>
        <p:guide pos="480" orient="horz"/>
        <p:guide pos="2880"/>
        <p:guide pos="768"/>
        <p:guide pos="384"/>
        <p:guide pos="480"/>
      </p:guideLst>
    </p:cSldViewPr>
  </p:slideViewPr>
  <p:notesViewPr>
    <p:cSldViewPr snapToGrid="0">
      <p:cViewPr varScale="1">
        <p:scale>
          <a:sx n="100" d="100"/>
          <a:sy n="100" d="100"/>
        </p:scale>
        <p:origin x="0" y="0"/>
      </p:cViewPr>
      <p:guideLst>
        <p:guide pos="3355" orient="horz"/>
        <p:guide pos="2202"/>
        <p:guide pos="378"/>
        <p:guide pos="426"/>
        <p:guide pos="522"/>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slide" Target="slides/slide39.xml"/><Relationship Id="rId23" Type="http://schemas.openxmlformats.org/officeDocument/2006/relationships/slide" Target="slides/slide16.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 name="Google Shape;4;n"/>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11" type="ftr"/>
          </p:nvPr>
        </p:nvSpPr>
        <p:spPr>
          <a:xfrm>
            <a:off x="457200" y="8791575"/>
            <a:ext cx="607695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1"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p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1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1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Instead of having to write a method to print the data from each class, the interface reference allows you to retrieve the data from all three classes.</a:t>
            </a:r>
            <a:endParaRPr/>
          </a:p>
        </p:txBody>
      </p:sp>
      <p:sp>
        <p:nvSpPr>
          <p:cNvPr id="111" name="Google Shape;111;p1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1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Java 8 adds </a:t>
            </a:r>
            <a:r>
              <a:rPr b="0" i="0" lang="en-US" sz="1800" u="none" cap="none" strike="noStrike">
                <a:latin typeface="Courier New"/>
                <a:ea typeface="Courier New"/>
                <a:cs typeface="Courier New"/>
                <a:sym typeface="Courier New"/>
              </a:rPr>
              <a:t>default</a:t>
            </a:r>
            <a:r>
              <a:rPr b="0" i="0" lang="en-US" sz="1800" u="none" cap="none" strike="noStrike"/>
              <a:t> methods as a new feature. Using the </a:t>
            </a:r>
            <a:r>
              <a:rPr b="0" i="0" lang="en-US" sz="1800" u="none" cap="none" strike="noStrike">
                <a:latin typeface="Courier New"/>
                <a:ea typeface="Courier New"/>
                <a:cs typeface="Courier New"/>
                <a:sym typeface="Courier New"/>
              </a:rPr>
              <a:t>default</a:t>
            </a:r>
            <a:r>
              <a:rPr b="0" i="0" lang="en-US" sz="1800" u="none" cap="none" strike="noStrike"/>
              <a:t> keyword allows you to provide fully implemented methods to all implementing classes. The above example shows how the item report, which was implemented as a separate class earlier, can be fully implemented as a default method. Now all three classes automatically get a fully implemented </a:t>
            </a:r>
            <a:r>
              <a:rPr b="0" i="0" lang="en-US" sz="1800" u="none" cap="none" strike="noStrike">
                <a:latin typeface="Courier New"/>
                <a:ea typeface="Courier New"/>
                <a:cs typeface="Courier New"/>
                <a:sym typeface="Courier New"/>
              </a:rPr>
              <a:t>printItemReport</a:t>
            </a:r>
            <a:r>
              <a:rPr b="0" i="0" lang="en-US" sz="1800" u="none" cap="none" strike="noStrike"/>
              <a:t> method.</a:t>
            </a:r>
            <a:endParaRPr/>
          </a:p>
          <a:p>
            <a:pPr indent="0" lvl="1" marL="0" marR="0" rtl="0" algn="l">
              <a:spcBef>
                <a:spcPts val="0"/>
              </a:spcBef>
              <a:spcAft>
                <a:spcPts val="0"/>
              </a:spcAft>
              <a:buSzPts val="1800"/>
              <a:buFont typeface="Arial"/>
              <a:buNone/>
            </a:pPr>
            <a:r>
              <a:rPr b="0" i="0" lang="en-US" sz="1800" u="none" cap="none" strike="noStrike"/>
              <a:t>The feature was added to simplify the development of APIs that rely heavily on interfaces. Before, simply adding a new method breaks all implementing and extended classes. Now, default methods can be added or changed without harming API hierarchies. </a:t>
            </a:r>
            <a:endParaRPr/>
          </a:p>
        </p:txBody>
      </p:sp>
      <p:sp>
        <p:nvSpPr>
          <p:cNvPr id="119" name="Google Shape;119;p1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p1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Printing the report now involves simply calling the </a:t>
            </a:r>
            <a:r>
              <a:rPr b="0" i="0" lang="en-US" sz="1800" u="none" cap="none" strike="noStrike">
                <a:latin typeface="Courier New"/>
                <a:ea typeface="Courier New"/>
                <a:cs typeface="Courier New"/>
                <a:sym typeface="Courier New"/>
              </a:rPr>
              <a:t>printItemReport</a:t>
            </a:r>
            <a:r>
              <a:rPr b="0" i="0" lang="en-US" sz="1800" u="none" cap="none" strike="noStrike"/>
              <a:t> method.</a:t>
            </a:r>
            <a:endParaRPr/>
          </a:p>
        </p:txBody>
      </p:sp>
      <p:sp>
        <p:nvSpPr>
          <p:cNvPr id="127" name="Google Shape;127;p1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 name="Google Shape;134;p1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This is a convenience feature. Now you can include a helper method, like the above, in an interface instead of in a separate class.</a:t>
            </a:r>
            <a:endParaRPr/>
          </a:p>
          <a:p>
            <a:pPr indent="0" lvl="1" marL="0" marR="0" rtl="0" algn="l">
              <a:spcBef>
                <a:spcPts val="0"/>
              </a:spcBef>
              <a:spcAft>
                <a:spcPts val="0"/>
              </a:spcAft>
              <a:buSzPts val="1800"/>
              <a:buFont typeface="Arial"/>
              <a:buNone/>
            </a:pPr>
            <a:r>
              <a:rPr b="0" i="0" lang="en-US" sz="1800" u="none" cap="none" strike="noStrike"/>
              <a:t>Here is an example of calling the method:</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SalesCalcs.printItemArray(itemList);</a:t>
            </a:r>
            <a:endParaRPr/>
          </a:p>
        </p:txBody>
      </p:sp>
      <p:sp>
        <p:nvSpPr>
          <p:cNvPr id="135" name="Google Shape;135;p1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14: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Constant fields are permitted in an interface. When you declare a field in an interface, it is implicitly </a:t>
            </a:r>
            <a:r>
              <a:rPr b="0" i="0" lang="en-US" sz="1800" u="none" cap="none" strike="noStrike">
                <a:latin typeface="Courier New"/>
                <a:ea typeface="Courier New"/>
                <a:cs typeface="Courier New"/>
                <a:sym typeface="Courier New"/>
              </a:rPr>
              <a:t>public</a:t>
            </a:r>
            <a:r>
              <a:rPr b="0" i="0" lang="en-US" sz="1800" u="none" cap="none" strike="noStrike"/>
              <a:t>, </a:t>
            </a:r>
            <a:r>
              <a:rPr b="0" i="0" lang="en-US" sz="1800" u="none" cap="none" strike="noStrike">
                <a:latin typeface="Courier New"/>
                <a:ea typeface="Courier New"/>
                <a:cs typeface="Courier New"/>
                <a:sym typeface="Courier New"/>
              </a:rPr>
              <a:t>static</a:t>
            </a:r>
            <a:r>
              <a:rPr b="0" i="0" lang="en-US" sz="1800" u="none" cap="none" strike="noStrike"/>
              <a:t>, and </a:t>
            </a:r>
            <a:r>
              <a:rPr b="0" i="0" lang="en-US" sz="1800" u="none" cap="none" strike="noStrike">
                <a:latin typeface="Courier New"/>
                <a:ea typeface="Courier New"/>
                <a:cs typeface="Courier New"/>
                <a:sym typeface="Courier New"/>
              </a:rPr>
              <a:t>final</a:t>
            </a:r>
            <a:r>
              <a:rPr b="0" i="0" lang="en-US" sz="1800" u="none" cap="none" strike="noStrike"/>
              <a:t>. You may redundantly specify these modifiers.</a:t>
            </a:r>
            <a:endParaRPr/>
          </a:p>
        </p:txBody>
      </p:sp>
      <p:sp>
        <p:nvSpPr>
          <p:cNvPr id="143" name="Google Shape;143;p1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15: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52" name="Google Shape;152;p1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16: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Extends First</a:t>
            </a:r>
            <a:endParaRPr/>
          </a:p>
          <a:p>
            <a:pPr indent="0" lvl="1" marL="0" marR="0" rtl="0" algn="l">
              <a:spcBef>
                <a:spcPts val="0"/>
              </a:spcBef>
              <a:spcAft>
                <a:spcPts val="0"/>
              </a:spcAft>
              <a:buSzPts val="1800"/>
              <a:buFont typeface="Arial"/>
              <a:buNone/>
            </a:pPr>
            <a:r>
              <a:rPr b="0" i="0" lang="en-US" sz="1800" u="none" cap="none" strike="noStrike"/>
              <a:t>If you use both </a:t>
            </a:r>
            <a:r>
              <a:rPr b="0" i="0" lang="en-US" sz="1800" u="none" cap="none" strike="noStrike">
                <a:latin typeface="Courier New"/>
                <a:ea typeface="Courier New"/>
                <a:cs typeface="Courier New"/>
                <a:sym typeface="Courier New"/>
              </a:rPr>
              <a:t>extends</a:t>
            </a:r>
            <a:r>
              <a:rPr b="0" i="0" lang="en-US" sz="1800" u="none" cap="none" strike="noStrike"/>
              <a:t> and </a:t>
            </a:r>
            <a:r>
              <a:rPr b="0" i="0" lang="en-US" sz="1800" u="none" cap="none" strike="noStrike">
                <a:latin typeface="Courier New"/>
                <a:ea typeface="Courier New"/>
                <a:cs typeface="Courier New"/>
                <a:sym typeface="Courier New"/>
              </a:rPr>
              <a:t>implements</a:t>
            </a:r>
            <a:r>
              <a:rPr b="0" i="0" lang="en-US" sz="1800" u="none" cap="none" strike="noStrike"/>
              <a:t>, </a:t>
            </a:r>
            <a:r>
              <a:rPr b="0" i="0" lang="en-US" sz="1800" u="none" cap="none" strike="noStrike">
                <a:latin typeface="Courier New"/>
                <a:ea typeface="Courier New"/>
                <a:cs typeface="Courier New"/>
                <a:sym typeface="Courier New"/>
              </a:rPr>
              <a:t>extends</a:t>
            </a:r>
            <a:r>
              <a:rPr b="0" i="0" lang="en-US" sz="1800" u="none" cap="none" strike="noStrike"/>
              <a:t> must come first.</a:t>
            </a:r>
            <a:endParaRPr/>
          </a:p>
        </p:txBody>
      </p:sp>
      <p:sp>
        <p:nvSpPr>
          <p:cNvPr id="160" name="Google Shape;160;p1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1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An interface like this with a single method is called a </a:t>
            </a:r>
            <a:r>
              <a:rPr b="1" i="0" lang="en-US" sz="1800" u="none" cap="none" strike="noStrike"/>
              <a:t>Functional Interface</a:t>
            </a:r>
            <a:r>
              <a:rPr b="0" i="0" lang="en-US" sz="1800" u="none" cap="none" strike="noStrike"/>
              <a:t>.</a:t>
            </a:r>
            <a:endParaRPr/>
          </a:p>
          <a:p>
            <a:pPr indent="0" lvl="0" marL="0" marR="0" rtl="0" algn="l">
              <a:spcBef>
                <a:spcPts val="0"/>
              </a:spcBef>
              <a:spcAft>
                <a:spcPts val="0"/>
              </a:spcAft>
              <a:buNone/>
            </a:pPr>
            <a:r>
              <a:t/>
            </a:r>
            <a:endParaRPr b="0" i="0" sz="1800" u="none" cap="none" strike="noStrike"/>
          </a:p>
        </p:txBody>
      </p:sp>
      <p:sp>
        <p:nvSpPr>
          <p:cNvPr id="168" name="Google Shape;168;p1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1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example shows how an anonymous inner class can be substituted for an object.</a:t>
            </a:r>
            <a:endParaRPr/>
          </a:p>
          <a:p>
            <a:pPr indent="0" lvl="1" marL="0" marR="0" rtl="0" algn="l">
              <a:spcBef>
                <a:spcPts val="0"/>
              </a:spcBef>
              <a:spcAft>
                <a:spcPts val="0"/>
              </a:spcAft>
              <a:buSzPts val="1800"/>
              <a:buFont typeface="Arial"/>
              <a:buNone/>
            </a:pPr>
            <a:r>
              <a:rPr b="0" i="0" lang="en-US" sz="1800" u="none" cap="none" strike="noStrike"/>
              <a:t>Here is the source code for </a:t>
            </a:r>
            <a:r>
              <a:rPr b="0" i="0" lang="en-US" sz="1800" u="none" cap="none" strike="noStrike">
                <a:latin typeface="Courier New"/>
                <a:ea typeface="Courier New"/>
                <a:cs typeface="Courier New"/>
                <a:sym typeface="Courier New"/>
              </a:rPr>
              <a:t>ContainsAnalyzer</a:t>
            </a:r>
            <a:r>
              <a:rPr b="0" i="0" lang="en-US" sz="1800" u="none" cap="none" strike="noStrike"/>
              <a:t>:</a:t>
            </a:r>
            <a:endParaRPr/>
          </a:p>
          <a:p>
            <a:pPr indent="0" lvl="2" marL="0" marR="0" rtl="0" algn="l">
              <a:spcBef>
                <a:spcPts val="0"/>
              </a:spcBef>
              <a:spcAft>
                <a:spcPts val="0"/>
              </a:spcAft>
              <a:buSzPts val="1200"/>
              <a:buFont typeface="Courier New"/>
              <a:buNone/>
            </a:pPr>
            <a:r>
              <a:rPr b="0" i="0" lang="en-US" sz="1200" u="none" cap="none" strike="noStrike">
                <a:latin typeface="Courier New"/>
                <a:ea typeface="Courier New"/>
                <a:cs typeface="Courier New"/>
                <a:sym typeface="Courier New"/>
              </a:rPr>
              <a:t>public class ContainsAnalyzer implements StringAnalyzer {</a:t>
            </a:r>
            <a:endParaRPr/>
          </a:p>
          <a:p>
            <a:pPr indent="0" lvl="2" marL="0" marR="0" rtl="0" algn="l">
              <a:spcBef>
                <a:spcPts val="0"/>
              </a:spcBef>
              <a:spcAft>
                <a:spcPts val="0"/>
              </a:spcAft>
              <a:buSzPts val="1200"/>
              <a:buFont typeface="Courier New"/>
              <a:buNone/>
            </a:pPr>
            <a:r>
              <a:rPr b="0" i="0" lang="en-US" sz="1200" u="none" cap="none" strike="noStrike">
                <a:latin typeface="Courier New"/>
                <a:ea typeface="Courier New"/>
                <a:cs typeface="Courier New"/>
                <a:sym typeface="Courier New"/>
              </a:rPr>
              <a:t>  public boolean analyze(String target, String searchStr){</a:t>
            </a:r>
            <a:endParaRPr/>
          </a:p>
          <a:p>
            <a:pPr indent="0" lvl="2" marL="0" marR="0" rtl="0" algn="l">
              <a:spcBef>
                <a:spcPts val="0"/>
              </a:spcBef>
              <a:spcAft>
                <a:spcPts val="0"/>
              </a:spcAft>
              <a:buSzPts val="1200"/>
              <a:buFont typeface="Courier New"/>
              <a:buNone/>
            </a:pPr>
            <a:r>
              <a:rPr b="0" i="0" lang="en-US" sz="1200" u="none" cap="none" strike="noStrike">
                <a:latin typeface="Courier New"/>
                <a:ea typeface="Courier New"/>
                <a:cs typeface="Courier New"/>
                <a:sym typeface="Courier New"/>
              </a:rPr>
              <a:t>    return target.contains(searchStr);</a:t>
            </a:r>
            <a:endParaRPr/>
          </a:p>
          <a:p>
            <a:pPr indent="0" lvl="2" marL="0" marR="0" rtl="0" algn="l">
              <a:spcBef>
                <a:spcPts val="0"/>
              </a:spcBef>
              <a:spcAft>
                <a:spcPts val="0"/>
              </a:spcAft>
              <a:buSzPts val="1200"/>
              <a:buFont typeface="Courier New"/>
              <a:buNone/>
            </a:pPr>
            <a:r>
              <a:rPr b="0" i="0" lang="en-US" sz="1200" u="none" cap="none" strike="noStrike">
                <a:latin typeface="Courier New"/>
                <a:ea typeface="Courier New"/>
                <a:cs typeface="Courier New"/>
                <a:sym typeface="Courier New"/>
              </a:rPr>
              <a:t>  }</a:t>
            </a:r>
            <a:endParaRPr/>
          </a:p>
          <a:p>
            <a:pPr indent="0" lvl="2" marL="0" marR="0" rtl="0" algn="l">
              <a:spcBef>
                <a:spcPts val="0"/>
              </a:spcBef>
              <a:spcAft>
                <a:spcPts val="0"/>
              </a:spcAft>
              <a:buSzPts val="1200"/>
              <a:buFont typeface="Courier New"/>
              <a:buNone/>
            </a:pPr>
            <a:r>
              <a:rPr b="0" i="0" lang="en-US" sz="1200" u="none" cap="none" strike="noStrike">
                <a:latin typeface="Courier New"/>
                <a:ea typeface="Courier New"/>
                <a:cs typeface="Courier New"/>
                <a:sym typeface="Courier New"/>
              </a:rPr>
              <a:t>}</a:t>
            </a:r>
            <a:endParaRPr/>
          </a:p>
          <a:p>
            <a:pPr indent="0" lvl="1" marL="0" marR="0" rtl="0" algn="l">
              <a:spcBef>
                <a:spcPts val="0"/>
              </a:spcBef>
              <a:spcAft>
                <a:spcPts val="0"/>
              </a:spcAft>
              <a:buSzPts val="1800"/>
              <a:buFont typeface="Arial"/>
              <a:buNone/>
            </a:pPr>
            <a:r>
              <a:rPr b="0" i="0" lang="en-US" sz="1800" u="none" cap="none" strike="noStrike"/>
              <a:t>Note that the anonymous inner class specifies no name but implements almost exactly the same code. The syntax is a little complicated as the class is defined where a parameter variable would normally be.</a:t>
            </a:r>
            <a:endParaRPr/>
          </a:p>
          <a:p>
            <a:pPr indent="0" lvl="1" marL="0" marR="0" rtl="0" algn="l">
              <a:spcBef>
                <a:spcPts val="0"/>
              </a:spcBef>
              <a:spcAft>
                <a:spcPts val="0"/>
              </a:spcAft>
              <a:buSzPts val="1800"/>
              <a:buFont typeface="Arial"/>
              <a:buNone/>
            </a:pPr>
            <a:r>
              <a:rPr b="0" i="0" lang="en-US" sz="1800" u="none" cap="none" strike="noStrike"/>
              <a:t>The slides that follow explain some of the advantages of this approach.</a:t>
            </a:r>
            <a:endParaRPr/>
          </a:p>
          <a:p>
            <a:pPr indent="0" lvl="0" marL="0" marR="0" rtl="0" algn="l">
              <a:spcBef>
                <a:spcPts val="0"/>
              </a:spcBef>
              <a:spcAft>
                <a:spcPts val="0"/>
              </a:spcAft>
              <a:buNone/>
            </a:pPr>
            <a:r>
              <a:t/>
            </a:r>
            <a:endParaRPr b="0" i="0" sz="1800" u="none" cap="none" strike="noStrike"/>
          </a:p>
        </p:txBody>
      </p:sp>
      <p:sp>
        <p:nvSpPr>
          <p:cNvPr id="176" name="Google Shape;176;p1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method takes the source string and searches for text matching the text in the search string. If there is a match, </a:t>
            </a:r>
            <a:r>
              <a:rPr b="0" i="0" lang="en-US" sz="1800" u="none" cap="none" strike="noStrike">
                <a:latin typeface="Courier New"/>
                <a:ea typeface="Courier New"/>
                <a:cs typeface="Courier New"/>
                <a:sym typeface="Courier New"/>
              </a:rPr>
              <a:t>true</a:t>
            </a:r>
            <a:r>
              <a:rPr b="0" i="0" lang="en-US" sz="1800" u="none" cap="none" strike="noStrike"/>
              <a:t> is returned. If no match is found, </a:t>
            </a:r>
            <a:r>
              <a:rPr b="0" i="0" lang="en-US" sz="1800" u="none" cap="none" strike="noStrike">
                <a:latin typeface="Courier New"/>
                <a:ea typeface="Courier New"/>
                <a:cs typeface="Courier New"/>
                <a:sym typeface="Courier New"/>
              </a:rPr>
              <a:t>false</a:t>
            </a:r>
            <a:r>
              <a:rPr b="0" i="0" lang="en-US" sz="1800" u="none" cap="none" strike="noStrike"/>
              <a:t> is returned.</a:t>
            </a:r>
            <a:endParaRPr/>
          </a:p>
          <a:p>
            <a:pPr indent="0" lvl="1" marL="0" marR="0" rtl="0" algn="l">
              <a:spcBef>
                <a:spcPts val="0"/>
              </a:spcBef>
              <a:spcAft>
                <a:spcPts val="0"/>
              </a:spcAft>
              <a:buSzPts val="1800"/>
              <a:buFont typeface="Arial"/>
              <a:buNone/>
            </a:pPr>
            <a:r>
              <a:rPr b="0" i="0" lang="en-US" sz="1800" u="none" cap="none" strike="noStrike"/>
              <a:t>Additional methods could be written to compare lengths or determine if the string starts with the search string. Only one method is implemented for simplicity.</a:t>
            </a:r>
            <a:endParaRPr/>
          </a:p>
        </p:txBody>
      </p:sp>
      <p:sp>
        <p:nvSpPr>
          <p:cNvPr id="185" name="Google Shape;185;p1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 name="Google Shape;47;p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8" name="Google Shape;48;p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6 -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2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2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This first class is pretty standard. The test array is passed to </a:t>
            </a:r>
            <a:r>
              <a:rPr b="0" i="0" lang="en-US" sz="1800" u="none" cap="none" strike="noStrike">
                <a:latin typeface="Courier New"/>
                <a:ea typeface="Courier New"/>
                <a:cs typeface="Courier New"/>
                <a:sym typeface="Courier New"/>
              </a:rPr>
              <a:t>foreach</a:t>
            </a:r>
            <a:r>
              <a:rPr b="0" i="0" lang="en-US" sz="1800" u="none" cap="none" strike="noStrike"/>
              <a:t> loop where the method is used to print out matching words. Here is the output:</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==Contains==</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Match: tomorrow</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Match: toto</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Match: to</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Match: timbukto</a:t>
            </a:r>
            <a:endParaRPr/>
          </a:p>
        </p:txBody>
      </p:sp>
      <p:sp>
        <p:nvSpPr>
          <p:cNvPr id="193" name="Google Shape;193;p2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2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2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the example, a switch is made to use an interface instead of just a plain class. Notice that </a:t>
            </a:r>
            <a:r>
              <a:rPr b="0" i="0" lang="en-US" sz="1800" u="none" cap="none" strike="noStrike">
                <a:latin typeface="Courier New"/>
                <a:ea typeface="Courier New"/>
                <a:cs typeface="Courier New"/>
                <a:sym typeface="Courier New"/>
              </a:rPr>
              <a:t>StringAnalyzer</a:t>
            </a:r>
            <a:r>
              <a:rPr b="0" i="0" lang="en-US" sz="1800" u="none" cap="none" strike="noStrike"/>
              <a:t> is a functional interface because it has only one method. Other than the addition of the </a:t>
            </a:r>
            <a:r>
              <a:rPr b="0" i="0" lang="en-US" sz="1800" u="none" cap="none" strike="noStrike">
                <a:latin typeface="Courier New"/>
                <a:ea typeface="Courier New"/>
                <a:cs typeface="Courier New"/>
                <a:sym typeface="Courier New"/>
              </a:rPr>
              <a:t>implements</a:t>
            </a:r>
            <a:r>
              <a:rPr b="0" i="0" lang="en-US" sz="1800" u="none" cap="none" strike="noStrike"/>
              <a:t> clause, the class is unchanged.</a:t>
            </a:r>
            <a:endParaRPr/>
          </a:p>
        </p:txBody>
      </p:sp>
      <p:sp>
        <p:nvSpPr>
          <p:cNvPr id="201" name="Google Shape;201;p2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2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2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change to an interface does not change this test class much. The only difference is that a different class is used to perform the string testing. Also, if additional tests need to be performed, this would require additional </a:t>
            </a:r>
            <a:r>
              <a:rPr b="0" i="0" lang="en-US" sz="1800" u="none" cap="none" strike="noStrike">
                <a:latin typeface="Courier New"/>
                <a:ea typeface="Courier New"/>
                <a:cs typeface="Courier New"/>
                <a:sym typeface="Courier New"/>
              </a:rPr>
              <a:t>foreach</a:t>
            </a:r>
            <a:r>
              <a:rPr b="0" i="0" lang="en-US" sz="1800" u="none" cap="none" strike="noStrike"/>
              <a:t> loops and a separate class for each test condition. Arguably, this might be a step back. </a:t>
            </a:r>
            <a:endParaRPr/>
          </a:p>
          <a:p>
            <a:pPr indent="0" lvl="1" marL="0" marR="0" rtl="0" algn="l">
              <a:spcBef>
                <a:spcPts val="0"/>
              </a:spcBef>
              <a:spcAft>
                <a:spcPts val="0"/>
              </a:spcAft>
              <a:buSzPts val="1800"/>
              <a:buFont typeface="Arial"/>
              <a:buNone/>
            </a:pPr>
            <a:r>
              <a:rPr b="0" i="0" lang="en-US" sz="1800" u="none" cap="none" strike="noStrike"/>
              <a:t>However, there are advantages of this approach.</a:t>
            </a:r>
            <a:endParaRPr/>
          </a:p>
        </p:txBody>
      </p:sp>
      <p:sp>
        <p:nvSpPr>
          <p:cNvPr id="210" name="Google Shape;210;p2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2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By encapsulating the </a:t>
            </a:r>
            <a:r>
              <a:rPr b="0" i="0" lang="en-US" sz="1800" u="none" cap="none" strike="noStrike">
                <a:latin typeface="Courier New"/>
                <a:ea typeface="Courier New"/>
                <a:cs typeface="Courier New"/>
                <a:sym typeface="Courier New"/>
              </a:rPr>
              <a:t>forloop</a:t>
            </a:r>
            <a:r>
              <a:rPr b="0" i="0" lang="en-US" sz="1800" u="none" cap="none" strike="noStrike"/>
              <a:t> into a static helper method, only one loop is needed to process any sort of string test using the </a:t>
            </a:r>
            <a:r>
              <a:rPr b="0" i="0" lang="en-US" sz="1800" u="none" cap="none" strike="noStrike">
                <a:latin typeface="Courier New"/>
                <a:ea typeface="Courier New"/>
                <a:cs typeface="Courier New"/>
                <a:sym typeface="Courier New"/>
              </a:rPr>
              <a:t>StringAnalyzer</a:t>
            </a:r>
            <a:r>
              <a:rPr b="0" i="0" lang="en-US" sz="1800" u="none" cap="none" strike="noStrike"/>
              <a:t> interface. The </a:t>
            </a:r>
            <a:r>
              <a:rPr b="0" i="0" lang="en-US" sz="1800" u="none" cap="none" strike="noStrike">
                <a:latin typeface="Courier New"/>
                <a:ea typeface="Courier New"/>
                <a:cs typeface="Courier New"/>
                <a:sym typeface="Courier New"/>
              </a:rPr>
              <a:t>searchArr</a:t>
            </a:r>
            <a:r>
              <a:rPr b="0" i="0" lang="en-US" sz="1800" u="none" cap="none" strike="noStrike"/>
              <a:t> method remains unchanged in all the examples that follow. </a:t>
            </a:r>
            <a:endParaRPr/>
          </a:p>
          <a:p>
            <a:pPr indent="0" lvl="1" marL="0" marR="0" rtl="0" algn="l">
              <a:spcBef>
                <a:spcPts val="0"/>
              </a:spcBef>
              <a:spcAft>
                <a:spcPts val="0"/>
              </a:spcAft>
              <a:buSzPts val="1800"/>
              <a:buFont typeface="Arial"/>
              <a:buNone/>
            </a:pPr>
            <a:r>
              <a:rPr b="0" i="0" lang="en-US" sz="1800" u="none" cap="none" strike="noStrike"/>
              <a:t>Note the parameters for the method:</a:t>
            </a:r>
            <a:endParaRPr/>
          </a:p>
          <a:p>
            <a:pPr indent="-114300" lvl="1" marL="0" marR="0" rtl="0" algn="l">
              <a:spcBef>
                <a:spcPts val="0"/>
              </a:spcBef>
              <a:spcAft>
                <a:spcPts val="0"/>
              </a:spcAft>
              <a:buSzPts val="1800"/>
              <a:buFont typeface="Calibri"/>
              <a:buAutoNum type="arabicPeriod"/>
            </a:pPr>
            <a:r>
              <a:rPr b="0" i="0" lang="en-US" sz="1800" u="none" cap="none" strike="noStrike"/>
              <a:t>The string array</a:t>
            </a:r>
            <a:endParaRPr/>
          </a:p>
          <a:p>
            <a:pPr indent="-114300" lvl="1" marL="0" marR="0" rtl="0" algn="l">
              <a:spcBef>
                <a:spcPts val="0"/>
              </a:spcBef>
              <a:spcAft>
                <a:spcPts val="0"/>
              </a:spcAft>
              <a:buSzPts val="1800"/>
              <a:buFont typeface="Calibri"/>
              <a:buAutoNum type="arabicPeriod"/>
            </a:pPr>
            <a:r>
              <a:rPr b="0" i="0" lang="en-US" sz="1800" u="none" cap="none" strike="noStrike"/>
              <a:t>The search string</a:t>
            </a:r>
            <a:endParaRPr/>
          </a:p>
          <a:p>
            <a:pPr indent="-114300" lvl="1" marL="0" marR="0" rtl="0" algn="l">
              <a:spcBef>
                <a:spcPts val="0"/>
              </a:spcBef>
              <a:spcAft>
                <a:spcPts val="0"/>
              </a:spcAft>
              <a:buSzPts val="1800"/>
              <a:buFont typeface="Calibri"/>
              <a:buAutoNum type="arabicPeriod"/>
            </a:pPr>
            <a:r>
              <a:rPr b="0" i="0" lang="en-US" sz="1800" u="none" cap="none" strike="noStrike"/>
              <a:t>A class that implements the </a:t>
            </a:r>
            <a:r>
              <a:rPr b="0" i="0" lang="en-US" sz="1800" u="none" cap="none" strike="noStrike">
                <a:latin typeface="Courier New"/>
                <a:ea typeface="Courier New"/>
                <a:cs typeface="Courier New"/>
                <a:sym typeface="Courier New"/>
              </a:rPr>
              <a:t>StringAnalyzer</a:t>
            </a:r>
            <a:r>
              <a:rPr b="0" i="0" lang="en-US" sz="1800" u="none" cap="none" strike="noStrike"/>
              <a:t> interface</a:t>
            </a:r>
            <a:endParaRPr/>
          </a:p>
        </p:txBody>
      </p:sp>
      <p:sp>
        <p:nvSpPr>
          <p:cNvPr id="218" name="Google Shape;218;p2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2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Now the array can be searched and the results displayed with the single call on line 23.</a:t>
            </a:r>
            <a:endParaRPr/>
          </a:p>
        </p:txBody>
      </p:sp>
      <p:sp>
        <p:nvSpPr>
          <p:cNvPr id="226" name="Google Shape;226;p2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2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this example, the third argument to the method call is an anonymous inner class. Notice that the class structure is the same as that of the </a:t>
            </a:r>
            <a:r>
              <a:rPr b="0" i="0" lang="en-US" sz="1800" u="none" cap="none" strike="noStrike">
                <a:latin typeface="Courier New"/>
                <a:ea typeface="Courier New"/>
                <a:cs typeface="Courier New"/>
                <a:sym typeface="Courier New"/>
              </a:rPr>
              <a:t>ContainsAnalyzer</a:t>
            </a:r>
            <a:r>
              <a:rPr b="0" i="0" lang="en-US" sz="1800" u="none" cap="none" strike="noStrike"/>
              <a:t> in the previous example. Using the approach, the code is stored in the calling class. In addition, the logic for the </a:t>
            </a:r>
            <a:r>
              <a:rPr b="0" i="0" lang="en-US" sz="1800" u="none" cap="none" strike="noStrike">
                <a:latin typeface="Courier New"/>
                <a:ea typeface="Courier New"/>
                <a:cs typeface="Courier New"/>
                <a:sym typeface="Courier New"/>
              </a:rPr>
              <a:t>analyze</a:t>
            </a:r>
            <a:r>
              <a:rPr b="0" i="0" lang="en-US" sz="1800" u="none" cap="none" strike="noStrike"/>
              <a:t> method can easily be changed depending on the circumstances. However, there are a few drawbacks.</a:t>
            </a:r>
            <a:endParaRPr/>
          </a:p>
          <a:p>
            <a:pPr indent="-114300" lvl="1" marL="0" marR="0" rtl="0" algn="l">
              <a:spcBef>
                <a:spcPts val="0"/>
              </a:spcBef>
              <a:spcAft>
                <a:spcPts val="0"/>
              </a:spcAft>
              <a:buSzPts val="1800"/>
              <a:buFont typeface="Calibri"/>
              <a:buAutoNum type="arabicPeriod"/>
            </a:pPr>
            <a:r>
              <a:rPr b="0" i="0" lang="en-US" sz="1800" u="none" cap="none" strike="noStrike"/>
              <a:t>The syntax is a little complicated. The entire class definition is included between the parentheses of the argument list.</a:t>
            </a:r>
            <a:endParaRPr/>
          </a:p>
          <a:p>
            <a:pPr indent="-114300" lvl="1" marL="0" marR="0" rtl="0" algn="l">
              <a:spcBef>
                <a:spcPts val="0"/>
              </a:spcBef>
              <a:spcAft>
                <a:spcPts val="0"/>
              </a:spcAft>
              <a:buSzPts val="1800"/>
              <a:buFont typeface="Calibri"/>
              <a:buAutoNum type="arabicPeriod"/>
            </a:pPr>
            <a:r>
              <a:rPr b="0" i="0" lang="en-US" sz="1800" u="none" cap="none" strike="noStrike"/>
              <a:t>Because there is no class name, when the code is compiled, a class file will be generated and a number assigned for the class. This is not a problem if there is only one anonymous inner class. However, when there is more than one in multiple classes, it is difficult to figure out which class file goes with which source file.</a:t>
            </a:r>
            <a:endParaRPr/>
          </a:p>
        </p:txBody>
      </p:sp>
      <p:sp>
        <p:nvSpPr>
          <p:cNvPr id="234" name="Google Shape;234;p2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2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2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With Java 8, a lambda expression can be substituted for an anonymous inner class. Notice some key facts.</a:t>
            </a:r>
            <a:endParaRPr/>
          </a:p>
          <a:p>
            <a:pPr indent="0" lvl="2" marL="0" marR="0" rtl="0" algn="l">
              <a:spcBef>
                <a:spcPts val="0"/>
              </a:spcBef>
              <a:spcAft>
                <a:spcPts val="0"/>
              </a:spcAft>
              <a:buSzPts val="1800"/>
              <a:buFont typeface="Arial"/>
              <a:buNone/>
            </a:pPr>
            <a:r>
              <a:rPr b="1" i="0" lang="en-US" sz="1800" u="none" cap="none" strike="noStrike"/>
              <a:t>The lambda expression has two arguments: </a:t>
            </a:r>
            <a:r>
              <a:rPr b="0" i="0" lang="en-US" sz="1800" u="none" cap="none" strike="noStrike"/>
              <a:t>Just like in the two previous examples, the lambda expression uses the same arguments as the analyze method.</a:t>
            </a:r>
            <a:endParaRPr/>
          </a:p>
          <a:p>
            <a:pPr indent="0" lvl="2" marL="0" marR="0" rtl="0" algn="l">
              <a:spcBef>
                <a:spcPts val="0"/>
              </a:spcBef>
              <a:spcAft>
                <a:spcPts val="0"/>
              </a:spcAft>
              <a:buSzPts val="1800"/>
              <a:buFont typeface="Arial"/>
              <a:buNone/>
            </a:pPr>
            <a:r>
              <a:rPr b="1" i="0" lang="en-US" sz="1800" u="none" cap="none" strike="noStrike"/>
              <a:t>The lambda expression returns a </a:t>
            </a:r>
            <a:r>
              <a:rPr b="1" i="0" lang="en-US" sz="1800" u="none" cap="none" strike="noStrike">
                <a:latin typeface="Courier New"/>
                <a:ea typeface="Courier New"/>
                <a:cs typeface="Courier New"/>
                <a:sym typeface="Courier New"/>
              </a:rPr>
              <a:t>boolean</a:t>
            </a:r>
            <a:r>
              <a:rPr b="1" i="0" lang="en-US" sz="1800" u="none" cap="none" strike="noStrike"/>
              <a:t>: </a:t>
            </a:r>
            <a:r>
              <a:rPr b="0" i="0" lang="en-US" sz="1800" u="none" cap="none" strike="noStrike"/>
              <a:t>Just like in the two previous examples, a </a:t>
            </a:r>
            <a:r>
              <a:rPr b="0" i="0" lang="en-US" sz="1800" u="none" cap="none" strike="noStrike">
                <a:latin typeface="Courier New"/>
                <a:ea typeface="Courier New"/>
                <a:cs typeface="Courier New"/>
                <a:sym typeface="Courier New"/>
              </a:rPr>
              <a:t>boolean</a:t>
            </a:r>
            <a:r>
              <a:rPr b="0" i="0" lang="en-US" sz="1800" u="none" cap="none" strike="noStrike"/>
              <a:t> is returned just like the analyze method.</a:t>
            </a:r>
            <a:endParaRPr/>
          </a:p>
          <a:p>
            <a:pPr indent="0" lvl="1" marL="0" marR="0" rtl="0" algn="l">
              <a:spcBef>
                <a:spcPts val="0"/>
              </a:spcBef>
              <a:spcAft>
                <a:spcPts val="0"/>
              </a:spcAft>
              <a:buSzPts val="1800"/>
              <a:buFont typeface="Arial"/>
              <a:buNone/>
            </a:pPr>
            <a:r>
              <a:rPr b="0" i="0" lang="en-US" sz="1800" u="none" cap="none" strike="noStrike"/>
              <a:t>In fact, the lambda expression, anonymous inner class, and concrete class are all essentially equivalent. A lambda expression is a new way to express code logic by using a functional interface as the base.</a:t>
            </a:r>
            <a:endParaRPr/>
          </a:p>
          <a:p>
            <a:pPr indent="0" lvl="0" marL="0" marR="0" rtl="0" algn="l">
              <a:spcBef>
                <a:spcPts val="0"/>
              </a:spcBef>
              <a:spcAft>
                <a:spcPts val="0"/>
              </a:spcAft>
              <a:buNone/>
            </a:pPr>
            <a:r>
              <a:t/>
            </a:r>
            <a:endParaRPr b="0" i="0" sz="1800" u="none" cap="none" strike="noStrike"/>
          </a:p>
        </p:txBody>
      </p:sp>
      <p:sp>
        <p:nvSpPr>
          <p:cNvPr id="242" name="Google Shape;242;p2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2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lambda expression is an argument list, the arrow token, and then a block or expression. When a code block is used, multiple statements could be included in the block. The parameter types can be specified or inferred.</a:t>
            </a:r>
            <a:endParaRPr/>
          </a:p>
        </p:txBody>
      </p:sp>
      <p:sp>
        <p:nvSpPr>
          <p:cNvPr id="250" name="Google Shape;250;p2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2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Compare a lambda expression to an implementation of the </a:t>
            </a:r>
            <a:r>
              <a:rPr b="0" i="0" lang="en-US" sz="1800" u="none" cap="none" strike="noStrike">
                <a:latin typeface="Courier New"/>
                <a:ea typeface="Courier New"/>
                <a:cs typeface="Courier New"/>
                <a:sym typeface="Courier New"/>
              </a:rPr>
              <a:t>StringAnalyzer </a:t>
            </a:r>
            <a:r>
              <a:rPr b="0" i="0" lang="en-US" sz="1800" u="none" cap="none" strike="noStrike"/>
              <a:t>interface.</a:t>
            </a:r>
            <a:endParaRPr/>
          </a:p>
        </p:txBody>
      </p:sp>
      <p:sp>
        <p:nvSpPr>
          <p:cNvPr id="259" name="Google Shape;259;p2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2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the slide, a lambda expression is compared to an implementation of the </a:t>
            </a:r>
            <a:r>
              <a:rPr b="0" i="0" lang="en-US" sz="1800" u="none" cap="none" strike="noStrike">
                <a:latin typeface="Courier New"/>
                <a:ea typeface="Courier New"/>
                <a:cs typeface="Courier New"/>
                <a:sym typeface="Courier New"/>
              </a:rPr>
              <a:t>StringAnalyzer </a:t>
            </a:r>
            <a:r>
              <a:rPr b="0" i="0" lang="en-US" sz="1800" u="none" cap="none" strike="noStrike"/>
              <a:t>interface. In essence, they are equivalent because the lambda expression can be substituted for an anonymous inner class or the implementing class. All three cases rely on the </a:t>
            </a:r>
            <a:r>
              <a:rPr b="0" i="0" lang="en-US" sz="1800" u="none" cap="none" strike="noStrike">
                <a:latin typeface="Courier New"/>
                <a:ea typeface="Courier New"/>
                <a:cs typeface="Courier New"/>
                <a:sym typeface="Courier New"/>
              </a:rPr>
              <a:t>StringAnalyzer</a:t>
            </a:r>
            <a:r>
              <a:rPr b="0" i="0" lang="en-US" sz="1800" u="none" cap="none" strike="noStrike"/>
              <a:t> interface as the underlying plumbing.</a:t>
            </a:r>
            <a:endParaRPr/>
          </a:p>
        </p:txBody>
      </p:sp>
      <p:sp>
        <p:nvSpPr>
          <p:cNvPr id="268" name="Google Shape;268;p2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 name="Google Shape;55;p3: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Java, an interface outlines a contract for a class. The contract outlined by an interface mandates the methods that must be implemented in a class. Classes implementing the contract must fulfill the entire contract or be declared </a:t>
            </a:r>
            <a:r>
              <a:rPr b="0" i="0" lang="en-US" sz="1800" u="none" cap="none" strike="noStrike">
                <a:latin typeface="Courier New"/>
                <a:ea typeface="Courier New"/>
                <a:cs typeface="Courier New"/>
                <a:sym typeface="Courier New"/>
              </a:rPr>
              <a:t>abstract</a:t>
            </a:r>
            <a:r>
              <a:rPr b="0" i="0" lang="en-US" sz="1800" u="none" cap="none" strike="noStrike"/>
              <a:t>.</a:t>
            </a:r>
            <a:endParaRPr/>
          </a:p>
        </p:txBody>
      </p:sp>
      <p:sp>
        <p:nvSpPr>
          <p:cNvPr id="56" name="Google Shape;56;p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6 -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3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3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the slide, a lambda expression is compared to an implementation of the </a:t>
            </a:r>
            <a:r>
              <a:rPr b="0" i="0" lang="en-US" sz="1800" u="none" cap="none" strike="noStrike">
                <a:latin typeface="Courier New"/>
                <a:ea typeface="Courier New"/>
                <a:cs typeface="Courier New"/>
                <a:sym typeface="Courier New"/>
              </a:rPr>
              <a:t>StringAnalyzer </a:t>
            </a:r>
            <a:r>
              <a:rPr b="0" i="0" lang="en-US" sz="1800" u="none" cap="none" strike="noStrike"/>
              <a:t>interface. In essence, they are equivalent because the lambda expression can be substituted for an anonymous inner class or the implementing class. All three cases rely on the </a:t>
            </a:r>
            <a:r>
              <a:rPr b="0" i="0" lang="en-US" sz="1800" u="none" cap="none" strike="noStrike">
                <a:latin typeface="Courier New"/>
                <a:ea typeface="Courier New"/>
                <a:cs typeface="Courier New"/>
                <a:sym typeface="Courier New"/>
              </a:rPr>
              <a:t>StringAnalyzer</a:t>
            </a:r>
            <a:r>
              <a:rPr b="0" i="0" lang="en-US" sz="1800" u="none" cap="none" strike="noStrike"/>
              <a:t> interface as the underlying plumbing.</a:t>
            </a:r>
            <a:endParaRPr/>
          </a:p>
        </p:txBody>
      </p:sp>
      <p:sp>
        <p:nvSpPr>
          <p:cNvPr id="280" name="Google Shape;280;p3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3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3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first example in the slide is equivalent to the previous code example. The only difference is that lambda expression shorthand has been used. The type of the arguments is inferred from the context the lambda expression is used in. So the compiler knows that the signature for the </a:t>
            </a:r>
            <a:r>
              <a:rPr b="0" i="0" lang="en-US" sz="1800" u="none" cap="none" strike="noStrike">
                <a:latin typeface="Courier New"/>
                <a:ea typeface="Courier New"/>
                <a:cs typeface="Courier New"/>
                <a:sym typeface="Courier New"/>
              </a:rPr>
              <a:t>StringAnalyzer.analyze</a:t>
            </a:r>
            <a:r>
              <a:rPr b="0" i="0" lang="en-US" sz="1800" u="none" cap="none" strike="noStrike"/>
              <a:t> is:</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public boolean analyze(String sourceStr, String searchStr);</a:t>
            </a:r>
            <a:endParaRPr/>
          </a:p>
          <a:p>
            <a:pPr indent="0" lvl="1" marL="0" marR="0" rtl="0" algn="l">
              <a:spcBef>
                <a:spcPts val="0"/>
              </a:spcBef>
              <a:spcAft>
                <a:spcPts val="0"/>
              </a:spcAft>
              <a:buSzPts val="1800"/>
              <a:buFont typeface="Arial"/>
              <a:buNone/>
            </a:pPr>
            <a:r>
              <a:rPr b="0" i="0" lang="en-US" sz="1800" u="none" cap="none" strike="noStrike"/>
              <a:t>Thus, two strings are passed in and a </a:t>
            </a:r>
            <a:r>
              <a:rPr b="0" i="0" lang="en-US" sz="1800" u="none" cap="none" strike="noStrike">
                <a:latin typeface="Courier New"/>
                <a:ea typeface="Courier New"/>
                <a:cs typeface="Courier New"/>
                <a:sym typeface="Courier New"/>
              </a:rPr>
              <a:t>boolean</a:t>
            </a:r>
            <a:r>
              <a:rPr b="0" i="0" lang="en-US" sz="1800" u="none" cap="none" strike="noStrike"/>
              <a:t> is returned.</a:t>
            </a:r>
            <a:endParaRPr/>
          </a:p>
          <a:p>
            <a:pPr indent="0" lvl="1" marL="0" marR="0" rtl="0" algn="l">
              <a:spcBef>
                <a:spcPts val="0"/>
              </a:spcBef>
              <a:spcAft>
                <a:spcPts val="0"/>
              </a:spcAft>
              <a:buSzPts val="1800"/>
              <a:buFont typeface="Arial"/>
              <a:buNone/>
            </a:pPr>
            <a:r>
              <a:rPr b="0" i="0" lang="en-US" sz="1800" u="none" cap="none" strike="noStrike"/>
              <a:t>Notice the second example on line 28. Now it becomes trivial to change the logic for a functional interface.</a:t>
            </a:r>
            <a:endParaRPr/>
          </a:p>
        </p:txBody>
      </p:sp>
      <p:sp>
        <p:nvSpPr>
          <p:cNvPr id="295" name="Google Shape;295;p3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3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3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304" name="Google Shape;304;p3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3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
        <p:nvSpPr>
          <p:cNvPr id="311" name="Google Shape;311;p3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3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3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3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320" name="Google Shape;320;p3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3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3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328" name="Google Shape;328;p3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3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3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336" name="Google Shape;336;p3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3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37: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b</a:t>
            </a:r>
            <a:endParaRPr/>
          </a:p>
        </p:txBody>
      </p:sp>
      <p:sp>
        <p:nvSpPr>
          <p:cNvPr id="344" name="Google Shape;344;p3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3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38: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c</a:t>
            </a:r>
            <a:endParaRPr/>
          </a:p>
        </p:txBody>
      </p:sp>
      <p:sp>
        <p:nvSpPr>
          <p:cNvPr id="351" name="Google Shape;351;p3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3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39: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a</a:t>
            </a:r>
            <a:endParaRPr/>
          </a:p>
        </p:txBody>
      </p:sp>
      <p:sp>
        <p:nvSpPr>
          <p:cNvPr id="358" name="Google Shape;358;p3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How can interfaces solve this problem? All these products are sold by the same company but are measured in different ways.</a:t>
            </a:r>
            <a:endParaRPr/>
          </a:p>
        </p:txBody>
      </p:sp>
      <p:sp>
        <p:nvSpPr>
          <p:cNvPr id="62" name="Google Shape;62;p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6 - </a:t>
            </a:r>
            <a:fld id="{00000000-1234-1234-1234-123412341234}" type="slidenum">
              <a:rPr b="1" i="0" lang="en-US" sz="1100" u="none" cap="none" strike="noStrike">
                <a:solidFill>
                  <a:srgbClr val="000000"/>
                </a:solidFill>
                <a:latin typeface="Arial"/>
                <a:ea typeface="Arial"/>
                <a:cs typeface="Arial"/>
                <a:sym typeface="Arial"/>
              </a:rPr>
              <a:t>‹#›</a:t>
            </a:fld>
            <a:endParaRPr/>
          </a:p>
        </p:txBody>
      </p:sp>
      <p:sp>
        <p:nvSpPr>
          <p:cNvPr id="63" name="Google Shape;63;p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 name="Google Shape;69;p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Notice this class has a </a:t>
            </a:r>
            <a:r>
              <a:rPr b="0" i="0" lang="en-US" sz="1800" u="none" cap="none" strike="noStrike">
                <a:latin typeface="Courier New"/>
                <a:ea typeface="Courier New"/>
                <a:cs typeface="Courier New"/>
                <a:sym typeface="Courier New"/>
              </a:rPr>
              <a:t>weight</a:t>
            </a:r>
            <a:r>
              <a:rPr b="0" i="0" lang="en-US" sz="1800" u="none" cap="none" strike="noStrike"/>
              <a:t> field. However, the </a:t>
            </a:r>
            <a:r>
              <a:rPr b="0" i="0" lang="en-US" sz="1800" u="none" cap="none" strike="noStrike">
                <a:latin typeface="Courier New"/>
                <a:ea typeface="Courier New"/>
                <a:cs typeface="Courier New"/>
                <a:sym typeface="Courier New"/>
              </a:rPr>
              <a:t>RedPaint</a:t>
            </a:r>
            <a:r>
              <a:rPr b="0" i="0" lang="en-US" sz="1800" u="none" cap="none" strike="noStrike"/>
              <a:t> class has a </a:t>
            </a:r>
            <a:r>
              <a:rPr b="0" i="0" lang="en-US" sz="1800" u="none" cap="none" strike="noStrike">
                <a:latin typeface="Courier New"/>
                <a:ea typeface="Courier New"/>
                <a:cs typeface="Courier New"/>
                <a:sym typeface="Courier New"/>
              </a:rPr>
              <a:t>gallons</a:t>
            </a:r>
            <a:r>
              <a:rPr b="0" i="0" lang="en-US" sz="1800" u="none" cap="none" strike="noStrike"/>
              <a:t> field and the </a:t>
            </a:r>
            <a:r>
              <a:rPr b="0" i="0" lang="en-US" sz="1800" u="none" cap="none" strike="noStrike">
                <a:latin typeface="Courier New"/>
                <a:ea typeface="Courier New"/>
                <a:cs typeface="Courier New"/>
                <a:sym typeface="Courier New"/>
              </a:rPr>
              <a:t>Widget</a:t>
            </a:r>
            <a:r>
              <a:rPr b="0" i="0" lang="en-US" sz="1800" u="none" cap="none" strike="noStrike"/>
              <a:t> class has a </a:t>
            </a:r>
            <a:r>
              <a:rPr b="0" i="0" lang="en-US" sz="1800" u="none" cap="none" strike="noStrike">
                <a:latin typeface="Courier New"/>
                <a:ea typeface="Courier New"/>
                <a:cs typeface="Courier New"/>
                <a:sym typeface="Courier New"/>
              </a:rPr>
              <a:t>quantity</a:t>
            </a:r>
            <a:r>
              <a:rPr b="0" i="0" lang="en-US" sz="1800" u="none" cap="none" strike="noStrike"/>
              <a:t> field. Calculating the required data for the three classes is similar but different for each.</a:t>
            </a:r>
            <a:endParaRPr/>
          </a:p>
        </p:txBody>
      </p:sp>
      <p:sp>
        <p:nvSpPr>
          <p:cNvPr id="70" name="Google Shape;70;p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 name="Google Shape;77;p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SalesCalcs</a:t>
            </a:r>
            <a:r>
              <a:rPr b="0" i="0" lang="en-US" sz="1800" u="none" cap="none" strike="noStrike"/>
              <a:t> interface specifies what methods much be implemented by a class. The method signature specifies what is passed in and what is returned. </a:t>
            </a:r>
            <a:endParaRPr/>
          </a:p>
          <a:p>
            <a:pPr indent="0" lvl="0" marL="0" marR="0" rtl="0" algn="l">
              <a:spcBef>
                <a:spcPts val="0"/>
              </a:spcBef>
              <a:spcAft>
                <a:spcPts val="0"/>
              </a:spcAft>
              <a:buSzPts val="1800"/>
              <a:buFont typeface="Arial"/>
              <a:buNone/>
            </a:pPr>
            <a:r>
              <a:rPr b="0" i="0" lang="en-US" sz="1800" u="none" cap="none" strike="noStrike"/>
              <a:t>Rules for Interfaces</a:t>
            </a:r>
            <a:endParaRPr/>
          </a:p>
          <a:p>
            <a:pPr indent="0" lvl="1" marL="0" marR="0" rtl="0" algn="l">
              <a:spcBef>
                <a:spcPts val="0"/>
              </a:spcBef>
              <a:spcAft>
                <a:spcPts val="0"/>
              </a:spcAft>
              <a:buSzPts val="1800"/>
              <a:buFont typeface="Arial"/>
              <a:buNone/>
            </a:pPr>
            <a:r>
              <a:rPr b="1" i="0" lang="en-US" sz="1800" u="none" cap="none" strike="noStrike"/>
              <a:t>Access Modifiers</a:t>
            </a:r>
            <a:endParaRPr/>
          </a:p>
          <a:p>
            <a:pPr indent="0" lvl="1" marL="0" marR="0" rtl="0" algn="l">
              <a:spcBef>
                <a:spcPts val="0"/>
              </a:spcBef>
              <a:spcAft>
                <a:spcPts val="0"/>
              </a:spcAft>
              <a:buSzPts val="1800"/>
              <a:buFont typeface="Arial"/>
              <a:buNone/>
            </a:pPr>
            <a:r>
              <a:rPr b="0" i="0" lang="en-US" sz="1800" u="none" cap="none" strike="noStrike"/>
              <a:t>All methods in an interface are </a:t>
            </a:r>
            <a:r>
              <a:rPr b="0" i="0" lang="en-US" sz="1800" u="none" cap="none" strike="noStrike">
                <a:latin typeface="Courier New"/>
                <a:ea typeface="Courier New"/>
                <a:cs typeface="Courier New"/>
                <a:sym typeface="Courier New"/>
              </a:rPr>
              <a:t>public</a:t>
            </a:r>
            <a:r>
              <a:rPr b="0" i="0" lang="en-US" sz="1800" u="none" cap="none" strike="noStrike"/>
              <a:t>, even if you forget to declare them as </a:t>
            </a:r>
            <a:r>
              <a:rPr b="0" i="0" lang="en-US" sz="1800" u="none" cap="none" strike="noStrike">
                <a:latin typeface="Courier New"/>
                <a:ea typeface="Courier New"/>
                <a:cs typeface="Courier New"/>
                <a:sym typeface="Courier New"/>
              </a:rPr>
              <a:t>public</a:t>
            </a:r>
            <a:r>
              <a:rPr b="0" i="0" lang="en-US" sz="1800" u="none" cap="none" strike="noStrike"/>
              <a:t>. You may not declare methods as </a:t>
            </a:r>
            <a:r>
              <a:rPr b="0" i="0" lang="en-US" sz="1800" u="none" cap="none" strike="noStrike">
                <a:latin typeface="Courier New"/>
                <a:ea typeface="Courier New"/>
                <a:cs typeface="Courier New"/>
                <a:sym typeface="Courier New"/>
              </a:rPr>
              <a:t>private</a:t>
            </a:r>
            <a:r>
              <a:rPr b="0" i="0" lang="en-US" sz="1800" u="none" cap="none" strike="noStrike"/>
              <a:t> or </a:t>
            </a:r>
            <a:r>
              <a:rPr b="0" i="0" lang="en-US" sz="1800" u="none" cap="none" strike="noStrike">
                <a:latin typeface="Courier New"/>
                <a:ea typeface="Courier New"/>
                <a:cs typeface="Courier New"/>
                <a:sym typeface="Courier New"/>
              </a:rPr>
              <a:t>protected</a:t>
            </a:r>
            <a:r>
              <a:rPr b="0" i="0" lang="en-US" sz="1800" u="none" cap="none" strike="noStrike"/>
              <a:t> in an interface.</a:t>
            </a:r>
            <a:endParaRPr/>
          </a:p>
          <a:p>
            <a:pPr indent="0" lvl="1" marL="0" marR="0" rtl="0" algn="l">
              <a:spcBef>
                <a:spcPts val="0"/>
              </a:spcBef>
              <a:spcAft>
                <a:spcPts val="0"/>
              </a:spcAft>
              <a:buSzPts val="1800"/>
              <a:buFont typeface="Arial"/>
              <a:buNone/>
            </a:pPr>
            <a:r>
              <a:rPr b="1" i="0" lang="en-US" sz="1800" u="none" cap="none" strike="noStrike"/>
              <a:t>Abstract Modifier</a:t>
            </a:r>
            <a:endParaRPr/>
          </a:p>
          <a:p>
            <a:pPr indent="0" lvl="1" marL="0" marR="0" rtl="0" algn="l">
              <a:spcBef>
                <a:spcPts val="0"/>
              </a:spcBef>
              <a:spcAft>
                <a:spcPts val="0"/>
              </a:spcAft>
              <a:buSzPts val="1800"/>
              <a:buFont typeface="Arial"/>
              <a:buNone/>
            </a:pPr>
            <a:r>
              <a:rPr b="0" i="0" lang="en-US" sz="1800" u="none" cap="none" strike="noStrike"/>
              <a:t>Because all methods are implicitly </a:t>
            </a:r>
            <a:r>
              <a:rPr b="0" i="0" lang="en-US" sz="1800" u="none" cap="none" strike="noStrike">
                <a:latin typeface="Courier New"/>
                <a:ea typeface="Courier New"/>
                <a:cs typeface="Courier New"/>
                <a:sym typeface="Courier New"/>
              </a:rPr>
              <a:t>abstract</a:t>
            </a:r>
            <a:r>
              <a:rPr b="0" i="0" lang="en-US" sz="1800" u="none" cap="none" strike="noStrike"/>
              <a:t>, it is redundant (but allowed) to declare a method as </a:t>
            </a:r>
            <a:r>
              <a:rPr b="0" i="0" lang="en-US" sz="1800" u="none" cap="none" strike="noStrike">
                <a:latin typeface="Courier New"/>
                <a:ea typeface="Courier New"/>
                <a:cs typeface="Courier New"/>
                <a:sym typeface="Courier New"/>
              </a:rPr>
              <a:t>abstract</a:t>
            </a:r>
            <a:r>
              <a:rPr b="0" i="0" lang="en-US" sz="1800" u="none" cap="none" strike="noStrike"/>
              <a:t>. Because all interface methods are abstract, you may not provide any method implementation, not even an empty set of braces.</a:t>
            </a:r>
            <a:endParaRPr/>
          </a:p>
          <a:p>
            <a:pPr indent="0" lvl="1" marL="0" marR="0" rtl="0" algn="l">
              <a:spcBef>
                <a:spcPts val="0"/>
              </a:spcBef>
              <a:spcAft>
                <a:spcPts val="0"/>
              </a:spcAft>
              <a:buSzPts val="1800"/>
              <a:buFont typeface="Arial"/>
              <a:buNone/>
            </a:pPr>
            <a:r>
              <a:rPr b="1" i="0" lang="en-US" sz="1800" u="none" cap="none" strike="noStrike"/>
              <a:t>Implement Multiple Interfaces</a:t>
            </a:r>
            <a:endParaRPr/>
          </a:p>
          <a:p>
            <a:pPr indent="0" lvl="1" marL="0" marR="0" rtl="0" algn="l">
              <a:spcBef>
                <a:spcPts val="0"/>
              </a:spcBef>
              <a:spcAft>
                <a:spcPts val="0"/>
              </a:spcAft>
              <a:buSzPts val="1800"/>
              <a:buFont typeface="Arial"/>
              <a:buNone/>
            </a:pPr>
            <a:r>
              <a:rPr b="0" i="0" lang="en-US" sz="1800" u="none" cap="none" strike="noStrike"/>
              <a:t>A class can implement more than one interface in a comma-separated list at the end of the class declaration.</a:t>
            </a:r>
            <a:endParaRPr/>
          </a:p>
        </p:txBody>
      </p:sp>
      <p:sp>
        <p:nvSpPr>
          <p:cNvPr id="78" name="Google Shape;78;p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On the class declaration line, the implements keyword specifies the </a:t>
            </a:r>
            <a:r>
              <a:rPr b="0" i="0" lang="en-US" sz="1800" u="none" cap="none" strike="noStrike">
                <a:latin typeface="Courier New"/>
                <a:ea typeface="Courier New"/>
                <a:cs typeface="Courier New"/>
                <a:sym typeface="Courier New"/>
              </a:rPr>
              <a:t>SalesCalcs</a:t>
            </a:r>
            <a:r>
              <a:rPr b="0" i="0" lang="en-US" sz="1800" u="none" cap="none" strike="noStrike"/>
              <a:t> interface for this class. Each of the methods specified by </a:t>
            </a:r>
            <a:r>
              <a:rPr b="0" i="0" lang="en-US" sz="1800" u="none" cap="none" strike="noStrike">
                <a:latin typeface="Courier New"/>
                <a:ea typeface="Courier New"/>
                <a:cs typeface="Courier New"/>
                <a:sym typeface="Courier New"/>
              </a:rPr>
              <a:t>SalesCalcs</a:t>
            </a:r>
            <a:r>
              <a:rPr b="0" i="0" lang="en-US" sz="1800" u="none" cap="none" strike="noStrike"/>
              <a:t> must be implemented.  However, how the methods are implemented may differ from class to class. The only requirement is that the method signature matches. This allows the cost or sales price calculations to differ between classes.</a:t>
            </a:r>
            <a:endParaRPr/>
          </a:p>
        </p:txBody>
      </p:sp>
      <p:sp>
        <p:nvSpPr>
          <p:cNvPr id="86" name="Google Shape;86;p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Because </a:t>
            </a:r>
            <a:r>
              <a:rPr b="0" i="0" lang="en-US" sz="1800" u="none" cap="none" strike="noStrike">
                <a:latin typeface="Courier New"/>
                <a:ea typeface="Courier New"/>
                <a:cs typeface="Courier New"/>
                <a:sym typeface="Courier New"/>
              </a:rPr>
              <a:t>CrushedRock</a:t>
            </a:r>
            <a:r>
              <a:rPr b="0" i="0" lang="en-US" sz="1800" u="none" cap="none" strike="noStrike"/>
              <a:t> implements </a:t>
            </a:r>
            <a:r>
              <a:rPr b="0" i="0" lang="en-US" sz="1800" u="none" cap="none" strike="noStrike">
                <a:latin typeface="Courier New"/>
                <a:ea typeface="Courier New"/>
                <a:cs typeface="Courier New"/>
                <a:sym typeface="Courier New"/>
              </a:rPr>
              <a:t>SalesCalcs</a:t>
            </a:r>
            <a:r>
              <a:rPr b="0" i="0" lang="en-US" sz="1800" u="none" cap="none" strike="noStrike"/>
              <a:t>, a </a:t>
            </a:r>
            <a:r>
              <a:rPr b="0" i="0" lang="en-US" sz="1800" u="none" cap="none" strike="noStrike">
                <a:latin typeface="Courier New"/>
                <a:ea typeface="Courier New"/>
                <a:cs typeface="Courier New"/>
                <a:sym typeface="Courier New"/>
              </a:rPr>
              <a:t>SalesCalcs</a:t>
            </a:r>
            <a:r>
              <a:rPr b="0" i="0" lang="en-US" sz="1800" u="none" cap="none" strike="noStrike"/>
              <a:t> reference can be used to access the data of a </a:t>
            </a:r>
            <a:r>
              <a:rPr b="0" i="0" lang="en-US" sz="1800" u="none" cap="none" strike="noStrike">
                <a:latin typeface="Courier New"/>
                <a:ea typeface="Courier New"/>
                <a:cs typeface="Courier New"/>
                <a:sym typeface="Courier New"/>
              </a:rPr>
              <a:t>CrushedRock</a:t>
            </a:r>
            <a:r>
              <a:rPr b="0" i="0" lang="en-US" sz="1800" u="none" cap="none" strike="noStrike"/>
              <a:t> object.</a:t>
            </a:r>
            <a:endParaRPr/>
          </a:p>
        </p:txBody>
      </p:sp>
      <p:sp>
        <p:nvSpPr>
          <p:cNvPr id="94" name="Google Shape;94;p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Because all three classes share a common interface, a list of different classes like the above can be created and processed in the same way.</a:t>
            </a:r>
            <a:endParaRPr/>
          </a:p>
        </p:txBody>
      </p:sp>
      <p:sp>
        <p:nvSpPr>
          <p:cNvPr id="103" name="Google Shape;103;p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lvl1pPr lvl="0" marR="0" rtl="0" algn="ctr">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4" name="Google Shape;14;p2"/>
          <p:cNvSpPr txBox="1"/>
          <p:nvPr>
            <p:ph idx="1" type="subTitle"/>
          </p:nvPr>
        </p:nvSpPr>
        <p:spPr>
          <a:xfrm>
            <a:off x="927100" y="4419600"/>
            <a:ext cx="7302500" cy="364202"/>
          </a:xfrm>
          <a:prstGeom prst="rect">
            <a:avLst/>
          </a:prstGeom>
          <a:noFill/>
          <a:ln>
            <a:noFill/>
          </a:ln>
        </p:spPr>
        <p:txBody>
          <a:bodyPr anchorCtr="0" anchor="t" bIns="12700" lIns="12700" spcFirstLastPara="1" rIns="12700" wrap="square" tIns="12700">
            <a:noAutofit/>
          </a:bodyPr>
          <a:lstStyle>
            <a:lvl1pPr lvl="0" marR="0" rtl="0" algn="ctr">
              <a:spcBef>
                <a:spcPts val="440"/>
              </a:spcBef>
              <a:spcAft>
                <a:spcPts val="0"/>
              </a:spcAft>
              <a:buSzPts val="1400"/>
              <a:buNone/>
              <a:defRPr b="0" i="0" sz="2200" u="none" cap="none" strike="noStrike">
                <a:solidFill>
                  <a:schemeClr val="dk1"/>
                </a:solidFill>
                <a:latin typeface="Arial"/>
                <a:ea typeface="Arial"/>
                <a:cs typeface="Arial"/>
                <a:sym typeface="Arial"/>
              </a:defRPr>
            </a:lvl1pPr>
            <a:lvl2pPr lvl="1"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lvl="2"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lvl="3"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lvl="4"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lvl="5"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lvl="6"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lvl="7"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lvl="8"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3" name="Google Shape;23;p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iz">
  <p:cSld name="Quiz">
    <p:spTree>
      <p:nvGrpSpPr>
        <p:cNvPr id="24" name="Shape 24"/>
        <p:cNvGrpSpPr/>
        <p:nvPr/>
      </p:nvGrpSpPr>
      <p:grpSpPr>
        <a:xfrm>
          <a:off x="0" y="0"/>
          <a:ext cx="0" cy="0"/>
          <a:chOff x="0" y="0"/>
          <a:chExt cx="0" cy="0"/>
        </a:xfrm>
      </p:grpSpPr>
      <p:sp>
        <p:nvSpPr>
          <p:cNvPr id="25" name="Google Shape;25;p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6" name="Google Shape;26;p5"/>
          <p:cNvSpPr txBox="1"/>
          <p:nvPr>
            <p:ph idx="1" type="body"/>
          </p:nvPr>
        </p:nvSpPr>
        <p:spPr>
          <a:xfrm>
            <a:off x="609600" y="1447800"/>
            <a:ext cx="7918450" cy="770467"/>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lphaLcPeriod"/>
              <a:defRPr b="0" i="0" sz="22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rgbClr val="FF0000"/>
              </a:buClr>
              <a:buSzPts val="2000"/>
              <a:buFont typeface="Arial"/>
              <a:buNone/>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Google Shape;28;p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9" name="Google Shape;29;p6"/>
          <p:cNvSpPr txBox="1"/>
          <p:nvPr>
            <p:ph idx="1" type="body"/>
          </p:nvPr>
        </p:nvSpPr>
        <p:spPr>
          <a:xfrm>
            <a:off x="609600"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
        <p:nvSpPr>
          <p:cNvPr id="30" name="Google Shape;30;p6"/>
          <p:cNvSpPr txBox="1"/>
          <p:nvPr>
            <p:ph idx="2" type="body"/>
          </p:nvPr>
        </p:nvSpPr>
        <p:spPr>
          <a:xfrm>
            <a:off x="4645025"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 and Alpha Layout">
  <p:cSld name="Number and Alpha Layout">
    <p:spTree>
      <p:nvGrpSpPr>
        <p:cNvPr id="33" name="Shape 33"/>
        <p:cNvGrpSpPr/>
        <p:nvPr/>
      </p:nvGrpSpPr>
      <p:grpSpPr>
        <a:xfrm>
          <a:off x="0" y="0"/>
          <a:ext cx="0" cy="0"/>
          <a:chOff x="0" y="0"/>
          <a:chExt cx="0" cy="0"/>
        </a:xfrm>
      </p:grpSpPr>
      <p:sp>
        <p:nvSpPr>
          <p:cNvPr id="34" name="Google Shape;34;p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5" name="Google Shape;35;p8"/>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AutoNum type="alphaUcPeriod"/>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Layout">
  <p:cSld name="Numbered Layout">
    <p:spTree>
      <p:nvGrpSpPr>
        <p:cNvPr id="36" name="Shape 36"/>
        <p:cNvGrpSpPr/>
        <p:nvPr/>
      </p:nvGrpSpPr>
      <p:grpSpPr>
        <a:xfrm>
          <a:off x="0" y="0"/>
          <a:ext cx="0" cy="0"/>
          <a:chOff x="0" y="0"/>
          <a:chExt cx="0" cy="0"/>
        </a:xfrm>
      </p:grpSpPr>
      <p:sp>
        <p:nvSpPr>
          <p:cNvPr id="37" name="Google Shape;37;p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8" name="Google Shape;38;p9"/>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 name="Shape 6"/>
        <p:cNvGrpSpPr/>
        <p:nvPr/>
      </p:nvGrpSpPr>
      <p:grpSpPr>
        <a:xfrm>
          <a:off x="0" y="0"/>
          <a:ext cx="0" cy="0"/>
          <a:chOff x="0" y="0"/>
          <a:chExt cx="0" cy="0"/>
        </a:xfrm>
      </p:grpSpPr>
      <p:sp>
        <p:nvSpPr>
          <p:cNvPr id="7" name="Google Shape;7;p1"/>
          <p:cNvSpPr txBox="1"/>
          <p:nvPr/>
        </p:nvSpPr>
        <p:spPr>
          <a:xfrm>
            <a:off x="3505200" y="952500"/>
            <a:ext cx="2057400" cy="43180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rgbClr val="CCCCCC"/>
              </a:buClr>
              <a:buSzPts val="27700"/>
              <a:buFont typeface="Times New Roman"/>
              <a:buNone/>
            </a:pPr>
            <a:r>
              <a:rPr b="1" i="0" lang="en-US" sz="27700" u="none" cap="none" strike="noStrike">
                <a:solidFill>
                  <a:srgbClr val="CCCCCC"/>
                </a:solidFill>
                <a:latin typeface="Times New Roman"/>
                <a:ea typeface="Times New Roman"/>
                <a:cs typeface="Times New Roman"/>
                <a:sym typeface="Times New Roman"/>
              </a:rPr>
              <a:t>6</a:t>
            </a:r>
            <a:endParaRPr/>
          </a:p>
        </p:txBody>
      </p:sp>
      <p:pic>
        <p:nvPicPr>
          <p:cNvPr id="8" name="Google Shape;8;p1"/>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9" name="Google Shape;9;p1"/>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10" name="Google Shape;10;p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7" name="Google Shape;17;p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pic>
        <p:nvPicPr>
          <p:cNvPr id="18" name="Google Shape;18;p3"/>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19" name="Google Shape;19;p3"/>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20" name="Google Shape;20;p3"/>
          <p:cNvSpPr txBox="1"/>
          <p:nvPr/>
        </p:nvSpPr>
        <p:spPr>
          <a:xfrm>
            <a:off x="457200" y="6654800"/>
            <a:ext cx="965200" cy="18256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6 - </a:t>
            </a:r>
            <a:fld id="{00000000-1234-1234-1234-123412341234}" type="slidenum">
              <a:rPr b="0" i="0" lang="en-US" sz="1200" u="none" cap="none" strike="noStrik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0"/>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Interfaces and Lambda Expressions</a:t>
            </a:r>
            <a:endParaRPr/>
          </a:p>
        </p:txBody>
      </p:sp>
      <p:cxnSp>
        <p:nvCxnSpPr>
          <p:cNvPr id="44" name="Google Shape;44;p10"/>
          <p:cNvCxnSpPr/>
          <p:nvPr/>
        </p:nvCxnSpPr>
        <p:spPr>
          <a:xfrm>
            <a:off x="1828800" y="4495800"/>
            <a:ext cx="990600" cy="0"/>
          </a:xfrm>
          <a:prstGeom prst="straightConnector1">
            <a:avLst/>
          </a:prstGeom>
          <a:noFill/>
          <a:ln>
            <a:noFill/>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nvSpPr>
        <p:spPr>
          <a:xfrm>
            <a:off x="609600" y="1852612"/>
            <a:ext cx="7924800" cy="33528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19"/>
          <p:cNvSpPr txBox="1"/>
          <p:nvPr>
            <p:ph idx="1" type="body"/>
          </p:nvPr>
        </p:nvSpPr>
        <p:spPr>
          <a:xfrm>
            <a:off x="609600" y="1143000"/>
            <a:ext cx="7918450" cy="391636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utility class that references the interface can process any implementing class.</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public class ItemReport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public void printItemData(</a:t>
            </a:r>
            <a:r>
              <a:rPr b="1" i="0" lang="en-US" sz="1800" u="none" cap="none" strike="noStrike">
                <a:solidFill>
                  <a:schemeClr val="dk1"/>
                </a:solidFill>
                <a:latin typeface="Courier New"/>
                <a:ea typeface="Courier New"/>
                <a:cs typeface="Courier New"/>
                <a:sym typeface="Courier New"/>
              </a:rPr>
              <a:t>SalesCalcs item</a:t>
            </a:r>
            <a:r>
              <a:rPr b="0" i="0" lang="en-US" sz="18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System.out.println("--" + item.getName() + " Report--");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System.out.println("Sales Price: " + item.calcSalesPrice());</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System.out.println("Cost: " + item.calcCost());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System.out.println("Profit: " + item.calcProfit());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a:t>
            </a:r>
            <a:endParaRPr/>
          </a:p>
        </p:txBody>
      </p:sp>
      <p:sp>
        <p:nvSpPr>
          <p:cNvPr id="115" name="Google Shape;115;p1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Interface Code Flexibility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nvSpPr>
        <p:spPr>
          <a:xfrm>
            <a:off x="457200" y="1828800"/>
            <a:ext cx="8229600" cy="2667000"/>
          </a:xfrm>
          <a:prstGeom prst="rect">
            <a:avLst/>
          </a:prstGeom>
          <a:solidFill>
            <a:srgbClr val="CCCCCC"/>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2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rgbClr val="0000FF"/>
                </a:solidFill>
                <a:latin typeface="Courier New"/>
                <a:ea typeface="Courier New"/>
                <a:cs typeface="Courier New"/>
                <a:sym typeface="Courier New"/>
              </a:rPr>
              <a:t>default </a:t>
            </a:r>
            <a:r>
              <a:rPr b="1" i="0" lang="en-US" sz="2600" u="none" cap="none" strike="noStrike">
                <a:solidFill>
                  <a:schemeClr val="dk1"/>
                </a:solidFill>
                <a:latin typeface="Arial"/>
                <a:ea typeface="Arial"/>
                <a:cs typeface="Arial"/>
                <a:sym typeface="Arial"/>
              </a:rPr>
              <a:t>Methods in Interfaces</a:t>
            </a:r>
            <a:endParaRPr/>
          </a:p>
        </p:txBody>
      </p:sp>
      <p:sp>
        <p:nvSpPr>
          <p:cNvPr id="123" name="Google Shape;123;p20"/>
          <p:cNvSpPr txBox="1"/>
          <p:nvPr>
            <p:ph idx="1" type="body"/>
          </p:nvPr>
        </p:nvSpPr>
        <p:spPr>
          <a:xfrm>
            <a:off x="615950" y="1447800"/>
            <a:ext cx="7918450" cy="46482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Java 8 has added </a:t>
            </a:r>
            <a:r>
              <a:rPr b="0" i="0" lang="en-US" sz="2200" u="none">
                <a:solidFill>
                  <a:srgbClr val="0000FF"/>
                </a:solidFill>
                <a:latin typeface="Courier New"/>
                <a:ea typeface="Courier New"/>
                <a:cs typeface="Courier New"/>
                <a:sym typeface="Courier New"/>
              </a:rPr>
              <a:t>default</a:t>
            </a:r>
            <a:r>
              <a:rPr b="0" i="0" lang="en-US" sz="2200" u="none">
                <a:solidFill>
                  <a:schemeClr val="dk1"/>
                </a:solidFill>
                <a:latin typeface="Arial"/>
                <a:ea typeface="Arial"/>
                <a:cs typeface="Arial"/>
                <a:sym typeface="Arial"/>
              </a:rPr>
              <a:t> methods as a new feature: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public interface SalesCalcs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 A number of lines omitted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public default void printItemReport()</a:t>
            </a:r>
            <a:r>
              <a:rPr b="0" i="0" lang="en-US" sz="1600" u="none">
                <a:solidFill>
                  <a:schemeClr val="dk1"/>
                </a:solidFill>
                <a:latin typeface="Courier New"/>
                <a:ea typeface="Courier New"/>
                <a:cs typeface="Courier New"/>
                <a:sym typeface="Courier New"/>
              </a:rPr>
              <a: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System.out.println("--" + this.getName() + " Report--");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System.out.println("Sales Price: " + this.calcSalesPrice());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System.out.println("Cost: " + this.calcCost());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System.out.println("Profit: " + this.calcProfit());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rgbClr val="0000FF"/>
                </a:solidFill>
                <a:latin typeface="Courier New"/>
                <a:ea typeface="Courier New"/>
                <a:cs typeface="Courier New"/>
                <a:sym typeface="Courier New"/>
              </a:rPr>
              <a:t>default</a:t>
            </a:r>
            <a:r>
              <a:rPr b="0" i="0" lang="en-US" sz="2200" u="none">
                <a:solidFill>
                  <a:schemeClr val="dk1"/>
                </a:solidFill>
                <a:latin typeface="Arial"/>
                <a:ea typeface="Arial"/>
                <a:cs typeface="Arial"/>
                <a:sym typeface="Arial"/>
              </a:rPr>
              <a:t> methods: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Are declared by using the keyword </a:t>
            </a:r>
            <a:r>
              <a:rPr b="0" i="0" lang="en-US" sz="2200" u="none" cap="none" strike="noStrike">
                <a:solidFill>
                  <a:srgbClr val="0000FF"/>
                </a:solidFill>
                <a:latin typeface="Courier New"/>
                <a:ea typeface="Courier New"/>
                <a:cs typeface="Courier New"/>
                <a:sym typeface="Courier New"/>
              </a:rPr>
              <a:t>default</a:t>
            </a:r>
            <a:r>
              <a:rPr b="0" i="0" lang="en-US" sz="2200" u="none" cap="none" strike="noStrike">
                <a:solidFill>
                  <a:schemeClr val="dk1"/>
                </a:solidFill>
                <a:latin typeface="Arial"/>
                <a:ea typeface="Arial"/>
                <a:cs typeface="Arial"/>
                <a:sym typeface="Arial"/>
              </a:rPr>
              <a:t>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Are fully implemented methods within an interface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Provide useful inheritance mechanics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nvSpPr>
        <p:spPr>
          <a:xfrm>
            <a:off x="457200" y="2133600"/>
            <a:ext cx="8229600" cy="4038600"/>
          </a:xfrm>
          <a:prstGeom prst="rect">
            <a:avLst/>
          </a:prstGeom>
          <a:solidFill>
            <a:srgbClr val="CCCCCC"/>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2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rgbClr val="0000FF"/>
                </a:solidFill>
                <a:latin typeface="Courier New"/>
                <a:ea typeface="Courier New"/>
                <a:cs typeface="Courier New"/>
                <a:sym typeface="Courier New"/>
              </a:rPr>
              <a:t>default </a:t>
            </a:r>
            <a:r>
              <a:rPr b="1" i="0" lang="en-US" sz="2600" u="none" cap="none" strike="noStrike">
                <a:solidFill>
                  <a:schemeClr val="dk1"/>
                </a:solidFill>
                <a:latin typeface="Arial"/>
                <a:ea typeface="Arial"/>
                <a:cs typeface="Arial"/>
                <a:sym typeface="Arial"/>
              </a:rPr>
              <a:t>Method: Example</a:t>
            </a:r>
            <a:endParaRPr/>
          </a:p>
        </p:txBody>
      </p:sp>
      <p:sp>
        <p:nvSpPr>
          <p:cNvPr id="131" name="Google Shape;131;p21"/>
          <p:cNvSpPr txBox="1"/>
          <p:nvPr>
            <p:ph idx="1" type="body"/>
          </p:nvPr>
        </p:nvSpPr>
        <p:spPr>
          <a:xfrm>
            <a:off x="615950" y="1447800"/>
            <a:ext cx="7918450" cy="46910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Here is an updated version of the item report using </a:t>
            </a:r>
            <a:r>
              <a:rPr b="0" i="0" lang="en-US" sz="2200" u="none">
                <a:solidFill>
                  <a:schemeClr val="dk1"/>
                </a:solidFill>
                <a:latin typeface="Courier New"/>
                <a:ea typeface="Courier New"/>
                <a:cs typeface="Courier New"/>
                <a:sym typeface="Courier New"/>
              </a:rPr>
              <a:t>default</a:t>
            </a:r>
            <a:r>
              <a:rPr b="0" i="0" lang="en-US" sz="2200" u="none">
                <a:solidFill>
                  <a:schemeClr val="dk1"/>
                </a:solidFill>
                <a:latin typeface="Arial"/>
                <a:ea typeface="Arial"/>
                <a:cs typeface="Arial"/>
                <a:sym typeface="Arial"/>
              </a:rPr>
              <a:t> methods.</a:t>
            </a:r>
            <a:endParaRPr/>
          </a:p>
          <a:p>
            <a:pPr indent="7938" lvl="0" marL="7936" marR="0" rtl="0" algn="l">
              <a:lnSpc>
                <a:spcPct val="100000"/>
              </a:lnSpc>
              <a:spcBef>
                <a:spcPts val="36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r>
              <a:rPr b="0" i="0" lang="en-US" sz="1800" u="none">
                <a:solidFill>
                  <a:schemeClr val="dk1"/>
                </a:solidFill>
                <a:latin typeface="Courier New"/>
                <a:ea typeface="Courier New"/>
                <a:cs typeface="Courier New"/>
                <a:sym typeface="Courier New"/>
              </a:rPr>
              <a:t>SalesCalcs[] itemList = new SalesCalcs[5];</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itemList[0] = new CrushedRock(12, 10, 50);</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itemList[1] = new CrushedRock(8, 6, 10);</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itemList[2] = new RedPaint(10, 8, 25);</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itemList[3] = new Widget(6, 5, 10);</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itemList[4] = new Widget(14, 12, 20);</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System.out.println("==Sales Report==");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for(SalesCalcs item:itemList){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item.printItemReport()</a:t>
            </a:r>
            <a:r>
              <a:rPr b="0" i="0" lang="en-US" sz="1800" u="none">
                <a:solidFill>
                  <a:schemeClr val="dk1"/>
                </a:solidFill>
                <a:latin typeface="Courier New"/>
                <a:ea typeface="Courier New"/>
                <a:cs typeface="Courier New"/>
                <a:sym typeface="Courier New"/>
              </a:rPr>
              <a: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nvSpPr>
        <p:spPr>
          <a:xfrm>
            <a:off x="457200" y="2144712"/>
            <a:ext cx="8229600" cy="3581400"/>
          </a:xfrm>
          <a:prstGeom prst="rect">
            <a:avLst/>
          </a:prstGeom>
          <a:solidFill>
            <a:srgbClr val="CCCCCC"/>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 name="Google Shape;138;p2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rgbClr val="0000FF"/>
                </a:solidFill>
                <a:latin typeface="Courier New"/>
                <a:ea typeface="Courier New"/>
                <a:cs typeface="Courier New"/>
                <a:sym typeface="Courier New"/>
              </a:rPr>
              <a:t>static</a:t>
            </a:r>
            <a:r>
              <a:rPr b="1" i="0" lang="en-US" sz="2600" u="none" cap="none" strike="noStrike">
                <a:solidFill>
                  <a:schemeClr val="dk1"/>
                </a:solidFill>
                <a:latin typeface="Arial"/>
                <a:ea typeface="Arial"/>
                <a:cs typeface="Arial"/>
                <a:sym typeface="Arial"/>
              </a:rPr>
              <a:t> Methods in Interfaces</a:t>
            </a:r>
            <a:endParaRPr/>
          </a:p>
        </p:txBody>
      </p:sp>
      <p:sp>
        <p:nvSpPr>
          <p:cNvPr id="139" name="Google Shape;139;p22"/>
          <p:cNvSpPr txBox="1"/>
          <p:nvPr>
            <p:ph idx="1" type="body"/>
          </p:nvPr>
        </p:nvSpPr>
        <p:spPr>
          <a:xfrm>
            <a:off x="615950" y="1447800"/>
            <a:ext cx="7918450" cy="4198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Java 8 allows </a:t>
            </a:r>
            <a:r>
              <a:rPr b="0" i="0" lang="en-US" sz="2200" u="none">
                <a:solidFill>
                  <a:srgbClr val="0000FF"/>
                </a:solidFill>
                <a:latin typeface="Courier New"/>
                <a:ea typeface="Courier New"/>
                <a:cs typeface="Courier New"/>
                <a:sym typeface="Courier New"/>
              </a:rPr>
              <a:t>static</a:t>
            </a:r>
            <a:r>
              <a:rPr b="0" i="0" lang="en-US" sz="2200" u="none">
                <a:solidFill>
                  <a:schemeClr val="dk1"/>
                </a:solidFill>
                <a:latin typeface="Arial"/>
                <a:ea typeface="Arial"/>
                <a:cs typeface="Arial"/>
                <a:sym typeface="Arial"/>
              </a:rPr>
              <a:t> methods in an interface. So it is possible to create helper methods like the following.</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public interface SalesCalcs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 A number of lines omitted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static void printItemArray(SalesCalcs[] items){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System.out.println(reportTitle);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for(SalesCalcs item:items){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System.out.println("--" + item.getName() + " Report--");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System.out.println("Sales Price: " + item.calcSalesPrice());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System.out.println("Cost: " + item.calcCost());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System.out.println("Profit: " + item.calcProfit());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nvSpPr>
        <p:spPr>
          <a:xfrm>
            <a:off x="609600" y="2057400"/>
            <a:ext cx="7924800" cy="15240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6" name="Google Shape;146;p2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Constant Fields</a:t>
            </a:r>
            <a:endParaRPr/>
          </a:p>
        </p:txBody>
      </p:sp>
      <p:sp>
        <p:nvSpPr>
          <p:cNvPr id="147" name="Google Shape;147;p23"/>
          <p:cNvSpPr txBox="1"/>
          <p:nvPr>
            <p:ph idx="1" type="body"/>
          </p:nvPr>
        </p:nvSpPr>
        <p:spPr>
          <a:xfrm>
            <a:off x="609600" y="1447800"/>
            <a:ext cx="7918450" cy="197008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Interfaces can have constant fields.</a:t>
            </a:r>
            <a:endParaRPr/>
          </a:p>
          <a:p>
            <a:pPr indent="-460375" lvl="1" marL="574675" marR="0" rtl="0" algn="l">
              <a:lnSpc>
                <a:spcPct val="100000"/>
              </a:lnSpc>
              <a:spcBef>
                <a:spcPts val="360"/>
              </a:spcBef>
              <a:spcAft>
                <a:spcPts val="0"/>
              </a:spcAft>
              <a:buClr>
                <a:srgbClr val="FF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public interface SalesCalcs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public static final String reportTitle="\n==Static List Report==";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 A number of lines omitted</a:t>
            </a:r>
            <a:endParaRPr/>
          </a:p>
        </p:txBody>
      </p:sp>
      <p:sp>
        <p:nvSpPr>
          <p:cNvPr id="148" name="Google Shape;148;p23"/>
          <p:cNvSpPr txBox="1"/>
          <p:nvPr/>
        </p:nvSpPr>
        <p:spPr>
          <a:xfrm>
            <a:off x="990600" y="2438400"/>
            <a:ext cx="6934200" cy="6096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nvSpPr>
        <p:spPr>
          <a:xfrm>
            <a:off x="609600" y="1828800"/>
            <a:ext cx="7924800" cy="9906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5" name="Google Shape;155;p24"/>
          <p:cNvSpPr txBox="1"/>
          <p:nvPr>
            <p:ph idx="1" type="body"/>
          </p:nvPr>
        </p:nvSpPr>
        <p:spPr>
          <a:xfrm>
            <a:off x="609600" y="1447800"/>
            <a:ext cx="7918450" cy="244475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Interfaces can extend interfaces:</a:t>
            </a:r>
            <a:endParaRPr b="0" i="0" sz="1800" u="none" cap="none" strike="noStrike">
              <a:solidFill>
                <a:schemeClr val="dk1"/>
              </a:solidFill>
              <a:latin typeface="Courier New"/>
              <a:ea typeface="Courier New"/>
              <a:cs typeface="Courier New"/>
              <a:sym typeface="Courier New"/>
            </a:endParaRPr>
          </a:p>
          <a:p>
            <a:pPr indent="107950"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interface WidgetSalesCalcs extends SalesCalcs{</a:t>
            </a:r>
            <a:endParaRPr/>
          </a:p>
          <a:p>
            <a:pPr indent="107950"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public String getWidgetType();</a:t>
            </a:r>
            <a:endParaRPr/>
          </a:p>
          <a:p>
            <a:pPr indent="107950"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a:p>
            <a:pPr indent="-460375" lvl="1" marL="574675" marR="0" rtl="0" algn="l">
              <a:lnSpc>
                <a:spcPct val="100000"/>
              </a:lnSpc>
              <a:spcBef>
                <a:spcPts val="60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So now any class implementing </a:t>
            </a:r>
            <a:r>
              <a:rPr b="0" i="0" lang="en-US" sz="2200" u="none" cap="none" strike="noStrike">
                <a:solidFill>
                  <a:schemeClr val="dk1"/>
                </a:solidFill>
                <a:latin typeface="Courier New"/>
                <a:ea typeface="Courier New"/>
                <a:cs typeface="Courier New"/>
                <a:sym typeface="Courier New"/>
              </a:rPr>
              <a:t>WidgetSalesCalc</a:t>
            </a:r>
            <a:r>
              <a:rPr b="0" i="0" lang="en-US" sz="2200" u="none" cap="none" strike="noStrike">
                <a:solidFill>
                  <a:schemeClr val="dk1"/>
                </a:solidFill>
                <a:latin typeface="Arial"/>
                <a:ea typeface="Arial"/>
                <a:cs typeface="Arial"/>
                <a:sym typeface="Arial"/>
              </a:rPr>
              <a:t> must implement all the methods of </a:t>
            </a:r>
            <a:r>
              <a:rPr b="0" i="0" lang="en-US" sz="2200" u="none" cap="none" strike="noStrike">
                <a:solidFill>
                  <a:schemeClr val="dk1"/>
                </a:solidFill>
                <a:latin typeface="Courier New"/>
                <a:ea typeface="Courier New"/>
                <a:cs typeface="Courier New"/>
                <a:sym typeface="Courier New"/>
              </a:rPr>
              <a:t>SalesCalcs</a:t>
            </a:r>
            <a:r>
              <a:rPr b="0" i="0" lang="en-US" sz="2200" u="none" cap="none" strike="noStrike">
                <a:solidFill>
                  <a:schemeClr val="dk1"/>
                </a:solidFill>
                <a:latin typeface="Arial"/>
                <a:ea typeface="Arial"/>
                <a:cs typeface="Arial"/>
                <a:sym typeface="Arial"/>
              </a:rPr>
              <a:t> in addition to the new method specified here.</a:t>
            </a:r>
            <a:endParaRPr/>
          </a:p>
        </p:txBody>
      </p:sp>
      <p:sp>
        <p:nvSpPr>
          <p:cNvPr id="156" name="Google Shape;156;p2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Extending Interfaces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nvSpPr>
        <p:spPr>
          <a:xfrm>
            <a:off x="609600" y="2133600"/>
            <a:ext cx="7924800" cy="40386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 name="Google Shape;163;p25"/>
          <p:cNvSpPr txBox="1"/>
          <p:nvPr>
            <p:ph idx="1" type="body"/>
          </p:nvPr>
        </p:nvSpPr>
        <p:spPr>
          <a:xfrm>
            <a:off x="609600" y="1447800"/>
            <a:ext cx="7918450" cy="562768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Classes can extend a parent class and implement an interface:</a:t>
            </a:r>
            <a:endParaRPr/>
          </a:p>
          <a:p>
            <a:pPr indent="0" lvl="0" marL="115887"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public class WidgetPro</a:t>
            </a:r>
            <a:r>
              <a:rPr b="1" i="0" lang="en-US" sz="1600" u="none">
                <a:solidFill>
                  <a:schemeClr val="dk1"/>
                </a:solidFill>
                <a:latin typeface="Courier New"/>
                <a:ea typeface="Courier New"/>
                <a:cs typeface="Courier New"/>
                <a:sym typeface="Courier New"/>
              </a:rPr>
              <a:t> extends Widget implements WidgetSalesCalcs</a:t>
            </a:r>
            <a:r>
              <a:rPr b="0" i="0" lang="en-US" sz="1600" u="none">
                <a:solidFill>
                  <a:schemeClr val="dk1"/>
                </a:solidFill>
                <a:latin typeface="Courier New"/>
                <a:ea typeface="Courier New"/>
                <a:cs typeface="Courier New"/>
                <a:sym typeface="Courier New"/>
              </a:rPr>
              <a:t>{</a:t>
            </a:r>
            <a:endParaRPr/>
          </a:p>
          <a:p>
            <a:pPr indent="0" lvl="0" marL="115887"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private String type;</a:t>
            </a:r>
            <a:endParaRPr/>
          </a:p>
          <a:p>
            <a:pPr indent="0" lvl="0" marL="115887"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0" lvl="0" marL="115887"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WidgetPro(double salesPrice, double cost, long quantity, String type){</a:t>
            </a:r>
            <a:endParaRPr/>
          </a:p>
          <a:p>
            <a:pPr indent="0" lvl="0" marL="115887"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super(salesPrice, cost, quantity);</a:t>
            </a:r>
            <a:endParaRPr/>
          </a:p>
          <a:p>
            <a:pPr indent="0" lvl="0" marL="115887"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this.type = type;</a:t>
            </a:r>
            <a:endParaRPr/>
          </a:p>
          <a:p>
            <a:pPr indent="0" lvl="0" marL="115887"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0" lvl="0" marL="115887"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0" lvl="0" marL="115887"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String getWidgetType(){</a:t>
            </a:r>
            <a:endParaRPr/>
          </a:p>
          <a:p>
            <a:pPr indent="0" lvl="0" marL="115887"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return type;</a:t>
            </a:r>
            <a:endParaRPr/>
          </a:p>
          <a:p>
            <a:pPr indent="0" lvl="0" marL="115887"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0" lvl="0" marL="115887"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a:t>
            </a:r>
            <a:endParaRPr/>
          </a:p>
          <a:p>
            <a:pPr indent="0" lvl="0" marL="115887"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0" lvl="0" marL="115887"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7938" lvl="0" marL="7938" marR="0" rtl="0" algn="l">
              <a:spcBef>
                <a:spcPts val="32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164" name="Google Shape;164;p2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Implementing and Extending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nvSpPr>
        <p:spPr>
          <a:xfrm>
            <a:off x="457200" y="3733800"/>
            <a:ext cx="7772400" cy="12954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 name="Google Shape;171;p26"/>
          <p:cNvSpPr txBox="1"/>
          <p:nvPr>
            <p:ph idx="1" type="body"/>
          </p:nvPr>
        </p:nvSpPr>
        <p:spPr>
          <a:xfrm>
            <a:off x="609600" y="1447800"/>
            <a:ext cx="7918450" cy="477837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Define a class in place instead of in a separate file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Why would you do this?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Logically group code in one place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Increase encapsulation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Make code more readable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StringAnalyzer</a:t>
            </a:r>
            <a:r>
              <a:rPr b="0" i="0" lang="en-US" sz="2200" u="none" cap="none" strike="noStrike">
                <a:solidFill>
                  <a:schemeClr val="dk1"/>
                </a:solidFill>
                <a:latin typeface="Arial"/>
                <a:ea typeface="Arial"/>
                <a:cs typeface="Arial"/>
                <a:sym typeface="Arial"/>
              </a:rPr>
              <a:t> interface</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public interface StringAnalyzer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public boolean analyze(String target, String searchStr);</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single method interface</a:t>
            </a:r>
            <a:endParaRPr/>
          </a:p>
          <a:p>
            <a:pPr indent="-331787" lvl="2" marL="1020762" marR="0" rtl="0" algn="l">
              <a:lnSpc>
                <a:spcPct val="100000"/>
              </a:lnSpc>
              <a:spcBef>
                <a:spcPts val="400"/>
              </a:spcBef>
              <a:spcAft>
                <a:spcPts val="0"/>
              </a:spcAft>
              <a:buClr>
                <a:srgbClr val="FF0000"/>
              </a:buClr>
              <a:buSzPts val="2000"/>
              <a:buFont typeface="Arial"/>
              <a:buChar char="–"/>
            </a:pPr>
            <a:r>
              <a:rPr b="1" i="0" lang="en-US" sz="2000" u="none" cap="none" strike="noStrike">
                <a:solidFill>
                  <a:schemeClr val="dk1"/>
                </a:solidFill>
                <a:latin typeface="Arial"/>
                <a:ea typeface="Arial"/>
                <a:cs typeface="Arial"/>
                <a:sym typeface="Arial"/>
              </a:rPr>
              <a:t>Functional Interface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Takes two strings and returns a </a:t>
            </a:r>
            <a:r>
              <a:rPr b="0" i="0" lang="en-US" sz="2200" u="none" cap="none" strike="noStrike">
                <a:solidFill>
                  <a:schemeClr val="dk1"/>
                </a:solidFill>
                <a:latin typeface="Courier New"/>
                <a:ea typeface="Courier New"/>
                <a:cs typeface="Courier New"/>
                <a:sym typeface="Courier New"/>
              </a:rPr>
              <a:t>boolean</a:t>
            </a:r>
            <a:endParaRPr/>
          </a:p>
        </p:txBody>
      </p:sp>
      <p:sp>
        <p:nvSpPr>
          <p:cNvPr id="172" name="Google Shape;172;p2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Anonymous Inner Classes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idx="1" type="body"/>
          </p:nvPr>
        </p:nvSpPr>
        <p:spPr>
          <a:xfrm>
            <a:off x="609600" y="1447800"/>
            <a:ext cx="8077200" cy="496887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Example method call with concrete class</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20     // Call concrete class that implments StringAnalyzer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21     ContainsAnalyzer contains = new ContainsAnalyzer();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22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23     System.out.println("===Contains===");</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24     Z03Analyzer.searchArr(strList01, searchStr, contains);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Anonymous inner class example</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22     Z04Analyzer.searchArr(strList01, searchStr, </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23       new StringAnalyzer(){</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24         @Override</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25         public boolean analyze(String target, String searchStr){</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26           return target.contains(searchStr);</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27         }</a:t>
            </a:r>
            <a:endParaRPr/>
          </a:p>
          <a:p>
            <a:pPr indent="-460375" lvl="1" marL="574675" marR="0" rtl="0" algn="l">
              <a:lnSpc>
                <a:spcPct val="100000"/>
              </a:lnSpc>
              <a:spcBef>
                <a:spcPts val="320"/>
              </a:spcBef>
              <a:spcAft>
                <a:spcPts val="0"/>
              </a:spcAft>
              <a:buClr>
                <a:srgbClr val="FF0000"/>
              </a:buClr>
              <a:buSzPts val="1600"/>
              <a:buFont typeface="Arial"/>
              <a:buAutoNum type="arabicPlain" startAt="28"/>
            </a:pPr>
            <a:r>
              <a:rPr b="1" i="0" lang="en-US" sz="1600" u="none" cap="none" strike="noStrike">
                <a:solidFill>
                  <a:schemeClr val="dk1"/>
                </a:solidFill>
                <a:latin typeface="Courier New"/>
                <a:ea typeface="Courier New"/>
                <a:cs typeface="Courier New"/>
                <a:sym typeface="Courier New"/>
              </a:rPr>
              <a:t>});</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class is created in place.</a:t>
            </a:r>
            <a:endParaRPr/>
          </a:p>
        </p:txBody>
      </p:sp>
      <p:sp>
        <p:nvSpPr>
          <p:cNvPr id="179" name="Google Shape;179;p27"/>
          <p:cNvSpPr txBox="1"/>
          <p:nvPr/>
        </p:nvSpPr>
        <p:spPr>
          <a:xfrm>
            <a:off x="381000" y="3692525"/>
            <a:ext cx="8229600" cy="2262187"/>
          </a:xfrm>
          <a:prstGeom prst="rect">
            <a:avLst/>
          </a:prstGeom>
          <a:solidFill>
            <a:schemeClr val="accent1">
              <a:alpha val="24705"/>
            </a:schemeClr>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0" name="Google Shape;180;p2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Anonymous Inner Class: Example</a:t>
            </a:r>
            <a:endParaRPr/>
          </a:p>
        </p:txBody>
      </p:sp>
      <p:sp>
        <p:nvSpPr>
          <p:cNvPr id="181" name="Google Shape;181;p27"/>
          <p:cNvSpPr txBox="1"/>
          <p:nvPr/>
        </p:nvSpPr>
        <p:spPr>
          <a:xfrm>
            <a:off x="381000" y="1828800"/>
            <a:ext cx="8229600" cy="1447800"/>
          </a:xfrm>
          <a:prstGeom prst="rect">
            <a:avLst/>
          </a:prstGeom>
          <a:solidFill>
            <a:schemeClr val="accent1">
              <a:alpha val="24705"/>
            </a:schemeClr>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nvSpPr>
        <p:spPr>
          <a:xfrm>
            <a:off x="533400" y="2947987"/>
            <a:ext cx="7924800" cy="25908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Google Shape;188;p2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String Analysis Regular Class</a:t>
            </a:r>
            <a:endParaRPr/>
          </a:p>
        </p:txBody>
      </p:sp>
      <p:sp>
        <p:nvSpPr>
          <p:cNvPr id="189" name="Google Shape;189;p28"/>
          <p:cNvSpPr txBox="1"/>
          <p:nvPr>
            <p:ph idx="1" type="body"/>
          </p:nvPr>
        </p:nvSpPr>
        <p:spPr>
          <a:xfrm>
            <a:off x="609600" y="1447800"/>
            <a:ext cx="7918450" cy="411956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Class analyzes an array of strings given a search string</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Print strings that contain the search string</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Other methods could be written to perform similar string test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Regular Class Example method</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 package com.example;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3 public class AnalyzerTool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4   public boolean arrContains(String sourceStr, String searchStr){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5     return sourceStr.contains(searchStr);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6   }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7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8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pic>
        <p:nvPicPr>
          <p:cNvPr descr="Duke-with-Dart.gif" id="50" name="Google Shape;50;p11"/>
          <p:cNvPicPr preferRelativeResize="0"/>
          <p:nvPr/>
        </p:nvPicPr>
        <p:blipFill rotWithShape="1">
          <a:blip r:embed="rId3">
            <a:alphaModFix/>
          </a:blip>
          <a:srcRect b="0" l="0" r="0" t="0"/>
          <a:stretch/>
        </p:blipFill>
        <p:spPr>
          <a:xfrm>
            <a:off x="5638800" y="5105400"/>
            <a:ext cx="3295650" cy="1166812"/>
          </a:xfrm>
          <a:prstGeom prst="rect">
            <a:avLst/>
          </a:prstGeom>
          <a:noFill/>
          <a:ln>
            <a:noFill/>
          </a:ln>
        </p:spPr>
      </p:pic>
      <p:sp>
        <p:nvSpPr>
          <p:cNvPr id="51" name="Google Shape;51;p1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Objectives</a:t>
            </a:r>
            <a:endParaRPr/>
          </a:p>
        </p:txBody>
      </p:sp>
      <p:sp>
        <p:nvSpPr>
          <p:cNvPr id="52" name="Google Shape;52;p11"/>
          <p:cNvSpPr txBox="1"/>
          <p:nvPr>
            <p:ph idx="1" type="body"/>
          </p:nvPr>
        </p:nvSpPr>
        <p:spPr>
          <a:xfrm>
            <a:off x="609600" y="1447800"/>
            <a:ext cx="7918450" cy="26670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After completing this lesson, you should be able to do the following:</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Define a Java interface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Choose between interface inheritance and class inheritance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Extend an interface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Define a lambda expression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9"/>
          <p:cNvSpPr txBox="1"/>
          <p:nvPr/>
        </p:nvSpPr>
        <p:spPr>
          <a:xfrm>
            <a:off x="533400" y="1524000"/>
            <a:ext cx="8229600" cy="48006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6" name="Google Shape;196;p2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String Analysis Regular Test Class</a:t>
            </a:r>
            <a:endParaRPr/>
          </a:p>
        </p:txBody>
      </p:sp>
      <p:sp>
        <p:nvSpPr>
          <p:cNvPr id="197" name="Google Shape;197;p29"/>
          <p:cNvSpPr txBox="1"/>
          <p:nvPr>
            <p:ph idx="1" type="body"/>
          </p:nvPr>
        </p:nvSpPr>
        <p:spPr>
          <a:xfrm>
            <a:off x="609600" y="1219200"/>
            <a:ext cx="8305800" cy="50911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Here is the code to test the class, </a:t>
            </a:r>
            <a:r>
              <a:rPr b="0" i="0" lang="en-US" sz="2200" u="none" cap="none" strike="noStrike">
                <a:solidFill>
                  <a:schemeClr val="dk1"/>
                </a:solidFill>
                <a:latin typeface="Courier New"/>
                <a:ea typeface="Courier New"/>
                <a:cs typeface="Courier New"/>
                <a:sym typeface="Courier New"/>
              </a:rPr>
              <a:t>Z01Analyzer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4   public static void main(String[] args)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5     String[] strList =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6     {"tomorrow","toto","to","timbukto","the","hello","heat"};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7     String searchStr = "to";</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8     System.out.println("Searching for: " + searchStr);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9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10     // Create regular class</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11     AnalyzerTool analyzeTool = new AnalyzerTool();</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12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13     System.out.println("===Contains===");</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14     for(String currentStr:strList){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15       if  (</a:t>
            </a:r>
            <a:r>
              <a:rPr b="1" i="0" lang="en-US" sz="1600" u="none" cap="none" strike="noStrike">
                <a:solidFill>
                  <a:schemeClr val="dk1"/>
                </a:solidFill>
                <a:latin typeface="Courier New"/>
                <a:ea typeface="Courier New"/>
                <a:cs typeface="Courier New"/>
                <a:sym typeface="Courier New"/>
              </a:rPr>
              <a:t>analyzeTool.arrContains(currentStr, searchStr)</a:t>
            </a:r>
            <a:r>
              <a:rPr b="0" i="0" lang="en-US" sz="16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16         System.out.println("Match: " + currentStr);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17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a:t>
            </a:r>
            <a:endParaRPr/>
          </a:p>
          <a:p>
            <a:pPr indent="-460375" lvl="1" marL="574675" marR="0" rtl="0" algn="l">
              <a:lnSpc>
                <a:spcPct val="100000"/>
              </a:lnSpc>
              <a:spcBef>
                <a:spcPts val="320"/>
              </a:spcBef>
              <a:spcAft>
                <a:spcPts val="0"/>
              </a:spcAft>
              <a:buClr>
                <a:srgbClr val="FF0000"/>
              </a:buClr>
              <a:buSzPts val="1600"/>
              <a:buFont typeface="Arial"/>
              <a:buAutoNum type="arabicPlain" startAt="19"/>
            </a:pPr>
            <a:r>
              <a:rPr b="0" i="0" lang="en-US" sz="1600" u="none" cap="none" strike="noStrike">
                <a:solidFill>
                  <a:schemeClr val="dk1"/>
                </a:solidFill>
                <a:latin typeface="Courier New"/>
                <a:ea typeface="Courier New"/>
                <a:cs typeface="Courier New"/>
                <a:sym typeface="Courier New"/>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0"/>
          <p:cNvSpPr txBox="1"/>
          <p:nvPr/>
        </p:nvSpPr>
        <p:spPr>
          <a:xfrm>
            <a:off x="533400" y="4332287"/>
            <a:ext cx="7924800" cy="18288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4" name="Google Shape;204;p30"/>
          <p:cNvSpPr txBox="1"/>
          <p:nvPr/>
        </p:nvSpPr>
        <p:spPr>
          <a:xfrm>
            <a:off x="533400" y="1828800"/>
            <a:ext cx="7924800" cy="12954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5" name="Google Shape;205;p3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String Analysis Interface: Example</a:t>
            </a:r>
            <a:endParaRPr/>
          </a:p>
        </p:txBody>
      </p:sp>
      <p:sp>
        <p:nvSpPr>
          <p:cNvPr id="206" name="Google Shape;206;p30"/>
          <p:cNvSpPr txBox="1"/>
          <p:nvPr>
            <p:ph idx="1" type="body"/>
          </p:nvPr>
        </p:nvSpPr>
        <p:spPr>
          <a:xfrm>
            <a:off x="609600" y="1447800"/>
            <a:ext cx="7918450" cy="505460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What about using an interface?</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3 public interface StringAnalyzer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4   </a:t>
            </a:r>
            <a:r>
              <a:rPr b="1" i="0" lang="en-US" sz="1800" u="none" cap="none" strike="noStrike">
                <a:solidFill>
                  <a:schemeClr val="dk1"/>
                </a:solidFill>
                <a:latin typeface="Courier New"/>
                <a:ea typeface="Courier New"/>
                <a:cs typeface="Courier New"/>
                <a:sym typeface="Courier New"/>
              </a:rPr>
              <a:t>public boolean analyze(String sourceStr, String searchStr)</a:t>
            </a:r>
            <a:r>
              <a:rPr b="0" i="0" lang="en-US" sz="18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5 }</a:t>
            </a:r>
            <a:endParaRPr/>
          </a:p>
          <a:p>
            <a:pPr indent="-460375" lvl="1" marL="574675" marR="0" rtl="0" algn="l">
              <a:lnSpc>
                <a:spcPct val="100000"/>
              </a:lnSpc>
              <a:spcBef>
                <a:spcPts val="120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StringAnalyzer</a:t>
            </a:r>
            <a:r>
              <a:rPr b="0" i="0" lang="en-US" sz="2200" u="none" cap="none" strike="noStrike">
                <a:solidFill>
                  <a:schemeClr val="dk1"/>
                </a:solidFill>
                <a:latin typeface="Arial"/>
                <a:ea typeface="Arial"/>
                <a:cs typeface="Arial"/>
                <a:sym typeface="Arial"/>
              </a:rPr>
              <a:t> is a single method functional interface.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Replacing the previous example and implementing the interface looks like this:</a:t>
            </a:r>
            <a:endParaRPr b="0" i="0" sz="16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60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3 public class ContainsAnalyzer </a:t>
            </a:r>
            <a:r>
              <a:rPr b="1" i="0" lang="en-US" sz="1600" u="none" cap="none" strike="noStrike">
                <a:solidFill>
                  <a:schemeClr val="dk1"/>
                </a:solidFill>
                <a:latin typeface="Courier New"/>
                <a:ea typeface="Courier New"/>
                <a:cs typeface="Courier New"/>
                <a:sym typeface="Courier New"/>
              </a:rPr>
              <a:t>implements StringAnalyzer </a:t>
            </a:r>
            <a:r>
              <a:rPr b="0" i="0" lang="en-US" sz="16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4   @Override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5   public boolean analyze(String target, String searchStr){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6     return target.contains(searchStr);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7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8 }</a:t>
            </a:r>
            <a:endParaRPr b="0" i="0" sz="2200" u="none" cap="none" strike="noStrike">
              <a:solidFill>
                <a:schemeClr val="dk1"/>
              </a:solidFill>
              <a:latin typeface="Arial"/>
              <a:ea typeface="Arial"/>
              <a:cs typeface="Arial"/>
              <a:sym typeface="Arial"/>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1"/>
          <p:cNvSpPr txBox="1"/>
          <p:nvPr/>
        </p:nvSpPr>
        <p:spPr>
          <a:xfrm>
            <a:off x="457200" y="1143000"/>
            <a:ext cx="8458200" cy="48768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3" name="Google Shape;213;p3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String Analyzer Interface Test Class</a:t>
            </a:r>
            <a:endParaRPr/>
          </a:p>
        </p:txBody>
      </p:sp>
      <p:sp>
        <p:nvSpPr>
          <p:cNvPr id="214" name="Google Shape;214;p31"/>
          <p:cNvSpPr txBox="1"/>
          <p:nvPr>
            <p:ph idx="1" type="body"/>
          </p:nvPr>
        </p:nvSpPr>
        <p:spPr>
          <a:xfrm>
            <a:off x="609600" y="1295400"/>
            <a:ext cx="8305800" cy="470376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4   public static void main(String[] args)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5     String[] strList =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6     {"tomorrow","toto","to","timbukto","the","hello","heat"};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7     String searchStr = "to";</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8     System.out.println("Searching for: " + searchStr);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9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10     // Call concrete class that implments StringAnalyzer</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11     ContainsAnalyzer contains = new ContainsAnalyzer();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12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13     System.out.println("===Contains===");</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14     for(String currentStr:strList){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15       if (</a:t>
            </a:r>
            <a:r>
              <a:rPr b="1" i="0" lang="en-US" sz="1600" u="none" cap="none" strike="noStrike">
                <a:solidFill>
                  <a:schemeClr val="dk1"/>
                </a:solidFill>
                <a:latin typeface="Courier New"/>
                <a:ea typeface="Courier New"/>
                <a:cs typeface="Courier New"/>
                <a:sym typeface="Courier New"/>
              </a:rPr>
              <a:t>contains.analyze(currentStr, searchStr)</a:t>
            </a:r>
            <a:r>
              <a:rPr b="0" i="0" lang="en-US" sz="16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16         System.out.println("Match: " + currentStr);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17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2"/>
          <p:cNvSpPr txBox="1"/>
          <p:nvPr/>
        </p:nvSpPr>
        <p:spPr>
          <a:xfrm>
            <a:off x="457200" y="1809750"/>
            <a:ext cx="8077200" cy="32766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1" name="Google Shape;221;p3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Encapsulate the for Loop</a:t>
            </a:r>
            <a:endParaRPr/>
          </a:p>
        </p:txBody>
      </p:sp>
      <p:sp>
        <p:nvSpPr>
          <p:cNvPr id="222" name="Google Shape;222;p32"/>
          <p:cNvSpPr txBox="1"/>
          <p:nvPr>
            <p:ph idx="1" type="body"/>
          </p:nvPr>
        </p:nvSpPr>
        <p:spPr>
          <a:xfrm>
            <a:off x="609600" y="1143000"/>
            <a:ext cx="7918450" cy="510540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An improvement to the code is to encapsulate the </a:t>
            </a:r>
            <a:r>
              <a:rPr b="0" i="0" lang="en-US" sz="2200" u="none" cap="none" strike="noStrike">
                <a:solidFill>
                  <a:schemeClr val="dk1"/>
                </a:solidFill>
                <a:latin typeface="Courier New"/>
                <a:ea typeface="Courier New"/>
                <a:cs typeface="Courier New"/>
                <a:sym typeface="Courier New"/>
              </a:rPr>
              <a:t>forloop</a:t>
            </a:r>
            <a:r>
              <a:rPr b="0" i="0" lang="en-US" sz="2200" u="none" cap="none" strike="noStrike">
                <a:solidFill>
                  <a:schemeClr val="dk1"/>
                </a:solidFill>
                <a:latin typeface="Arial"/>
                <a:ea typeface="Arial"/>
                <a:cs typeface="Arial"/>
                <a:sym typeface="Arial"/>
              </a:rPr>
              <a: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3 public class Z03Analyzer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4 </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 5   public static void searchArr(String[] strList, String searchStr, StringAnalyzer analyzer){</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 6     for(String currentStr:strList){</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 7       if (analyzer.analyze(currentStr, searchStr)){</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 8         System.out.println("Match: " + currentStr);</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 9       }</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10     } </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11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A number of lines omitted</a:t>
            </a:r>
            <a:endParaRPr/>
          </a:p>
          <a:p>
            <a:pPr indent="7938" lvl="0" marL="7938" marR="0" rtl="0" algn="l">
              <a:spcBef>
                <a:spcPts val="320"/>
              </a:spcBef>
              <a:spcAft>
                <a:spcPts val="0"/>
              </a:spcAft>
              <a:buNone/>
            </a:pPr>
            <a:r>
              <a:t/>
            </a:r>
            <a:endParaRPr b="0" i="0" sz="16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nvSpPr>
        <p:spPr>
          <a:xfrm>
            <a:off x="533400" y="1981200"/>
            <a:ext cx="8382000" cy="38100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9" name="Google Shape;229;p3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String Analysis Test Class with Helper Method</a:t>
            </a:r>
            <a:endParaRPr/>
          </a:p>
        </p:txBody>
      </p:sp>
      <p:sp>
        <p:nvSpPr>
          <p:cNvPr id="230" name="Google Shape;230;p33"/>
          <p:cNvSpPr txBox="1"/>
          <p:nvPr>
            <p:ph idx="1" type="body"/>
          </p:nvPr>
        </p:nvSpPr>
        <p:spPr>
          <a:xfrm>
            <a:off x="609600" y="1447800"/>
            <a:ext cx="8229600" cy="420528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With the helper method, the main method shrinks to this:</a:t>
            </a:r>
            <a:endParaRPr/>
          </a:p>
          <a:p>
            <a:pPr indent="-460375" lvl="1" marL="574675" marR="0" rtl="0" algn="l">
              <a:lnSpc>
                <a:spcPct val="100000"/>
              </a:lnSpc>
              <a:spcBef>
                <a:spcPts val="320"/>
              </a:spcBef>
              <a:spcAft>
                <a:spcPts val="0"/>
              </a:spcAft>
              <a:buClr>
                <a:srgbClr val="FF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13   public static void main(String[] args)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14     String[] strList01 =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15     {"tomorrow","toto","to","timbukto","the","hello","heat"};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16     String searchStr = "to";</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17     System.out.println("Searching for: " + searchStr);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 Call concrete class that implments StringAnalyzer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20     ContainsAnalyzer contains = new ContainsAnalyzer();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21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22     System.out.println("===Contains===");</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23     Z03Analyzer.searchArr(strList01, searchStr, contains);</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24   }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4"/>
          <p:cNvSpPr txBox="1"/>
          <p:nvPr/>
        </p:nvSpPr>
        <p:spPr>
          <a:xfrm>
            <a:off x="457200" y="1981200"/>
            <a:ext cx="8229600" cy="34290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7" name="Google Shape;237;p3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String Analysis Anonymous Inner Class</a:t>
            </a:r>
            <a:endParaRPr/>
          </a:p>
        </p:txBody>
      </p:sp>
      <p:sp>
        <p:nvSpPr>
          <p:cNvPr id="238" name="Google Shape;238;p34"/>
          <p:cNvSpPr txBox="1"/>
          <p:nvPr>
            <p:ph idx="1" type="body"/>
          </p:nvPr>
        </p:nvSpPr>
        <p:spPr>
          <a:xfrm>
            <a:off x="609600" y="1447800"/>
            <a:ext cx="8077200" cy="415607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anonymous inner class for third argument.</a:t>
            </a:r>
            <a:endParaRPr/>
          </a:p>
          <a:p>
            <a:pPr indent="-460375" lvl="1" marL="574675" marR="0" rtl="0" algn="l">
              <a:lnSpc>
                <a:spcPct val="100000"/>
              </a:lnSpc>
              <a:spcBef>
                <a:spcPts val="320"/>
              </a:spcBef>
              <a:spcAft>
                <a:spcPts val="0"/>
              </a:spcAft>
              <a:buClr>
                <a:srgbClr val="FF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 Implement anonymous inner class</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20     System.out.println("===Contains===");</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21     Z04Analyzer.searchArr(strList01, searchStr, </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22       new StringAnalyzer(){</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23         @Override</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24         public boolean analyze(String target, String searchStr){</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25           return target.contains(searchStr);</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26         }</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27       });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28   } </a:t>
            </a:r>
            <a:endParaRPr/>
          </a:p>
          <a:p>
            <a:pPr indent="7938" lvl="0" marL="7938" marR="0" rtl="0" algn="l">
              <a:spcBef>
                <a:spcPts val="320"/>
              </a:spcBef>
              <a:spcAft>
                <a:spcPts val="0"/>
              </a:spcAft>
              <a:buNone/>
            </a:pPr>
            <a:r>
              <a:t/>
            </a:r>
            <a:endParaRPr b="0" i="0" sz="16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5"/>
          <p:cNvSpPr txBox="1"/>
          <p:nvPr/>
        </p:nvSpPr>
        <p:spPr>
          <a:xfrm>
            <a:off x="514350" y="2133600"/>
            <a:ext cx="8458200" cy="34290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5" name="Google Shape;245;p3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String Analysis Lambda Expression</a:t>
            </a:r>
            <a:endParaRPr/>
          </a:p>
        </p:txBody>
      </p:sp>
      <p:sp>
        <p:nvSpPr>
          <p:cNvPr id="246" name="Google Shape;246;p35"/>
          <p:cNvSpPr txBox="1"/>
          <p:nvPr>
            <p:ph idx="1" type="body"/>
          </p:nvPr>
        </p:nvSpPr>
        <p:spPr>
          <a:xfrm>
            <a:off x="609600" y="1447800"/>
            <a:ext cx="8534400" cy="40211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lambda expression for the third argument.</a:t>
            </a:r>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13   public static void main(String[] args)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14     String[] strList =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15     {"tomorrow","toto","to","timbukto","the","hello","heat"};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16     String searchStr = "to";</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17     System.out.println("Searching for: " + searchStr);</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18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19     // Lambda Expression replaces anonymous inner class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20     System.out.println("==Contains==");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21     Z05Analyzer.searchArr(strList, searchStr, </a:t>
            </a:r>
            <a:endParaRPr/>
          </a:p>
          <a:p>
            <a:pPr indent="7938" lvl="0" marL="7936" marR="0" rtl="0" algn="l">
              <a:lnSpc>
                <a:spcPct val="100000"/>
              </a:lnSpc>
              <a:spcBef>
                <a:spcPts val="320"/>
              </a:spcBef>
              <a:spcAft>
                <a:spcPts val="0"/>
              </a:spcAft>
              <a:buClr>
                <a:srgbClr val="000000"/>
              </a:buClr>
              <a:buSzPts val="1600"/>
              <a:buFont typeface="Arial"/>
              <a:buNone/>
            </a:pPr>
            <a:r>
              <a:rPr b="1" i="0" lang="en-US" sz="1600" u="none">
                <a:solidFill>
                  <a:schemeClr val="dk1"/>
                </a:solidFill>
                <a:latin typeface="Courier New"/>
                <a:ea typeface="Courier New"/>
                <a:cs typeface="Courier New"/>
                <a:sym typeface="Courier New"/>
              </a:rPr>
              <a:t>22       (String target, String search) -&gt; target.contains(search));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23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Lambda Expression Defined</a:t>
            </a:r>
            <a:endParaRPr/>
          </a:p>
        </p:txBody>
      </p:sp>
      <p:sp>
        <p:nvSpPr>
          <p:cNvPr id="253" name="Google Shape;253;p36"/>
          <p:cNvSpPr txBox="1"/>
          <p:nvPr>
            <p:ph idx="1" type="body"/>
          </p:nvPr>
        </p:nvSpPr>
        <p:spPr>
          <a:xfrm>
            <a:off x="533400" y="2819400"/>
            <a:ext cx="7918450" cy="294957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None/>
            </a:pPr>
            <a:r>
              <a:rPr b="0" i="0" lang="en-US" sz="2200" u="none" cap="none" strike="noStrike">
                <a:solidFill>
                  <a:schemeClr val="dk1"/>
                </a:solidFill>
                <a:latin typeface="Arial"/>
                <a:ea typeface="Arial"/>
                <a:cs typeface="Arial"/>
                <a:sym typeface="Arial"/>
              </a:rPr>
              <a:t>Basic  Lambda examples</a:t>
            </a:r>
            <a:endParaRPr/>
          </a:p>
          <a:p>
            <a:pPr indent="-331787" lvl="2" marL="1020762" marR="0" rtl="0" algn="l">
              <a:lnSpc>
                <a:spcPct val="100000"/>
              </a:lnSpc>
              <a:spcBef>
                <a:spcPts val="400"/>
              </a:spcBef>
              <a:spcAft>
                <a:spcPts val="0"/>
              </a:spcAft>
              <a:buClr>
                <a:srgbClr val="FF0000"/>
              </a:buClr>
              <a:buSzPts val="2000"/>
              <a:buFont typeface="Arial"/>
              <a:buNone/>
            </a:pPr>
            <a:r>
              <a:rPr b="0" i="0" lang="en-US" sz="2000" u="none" cap="none" strike="noStrike">
                <a:solidFill>
                  <a:schemeClr val="dk1"/>
                </a:solidFill>
                <a:latin typeface="Courier New"/>
                <a:ea typeface="Courier New"/>
                <a:cs typeface="Courier New"/>
                <a:sym typeface="Courier New"/>
              </a:rPr>
              <a:t>(int x, int y) -&gt; x + y</a:t>
            </a:r>
            <a:endParaRPr/>
          </a:p>
          <a:p>
            <a:pPr indent="-331787" lvl="2" marL="1020762" marR="0" rtl="0" algn="l">
              <a:lnSpc>
                <a:spcPct val="100000"/>
              </a:lnSpc>
              <a:spcBef>
                <a:spcPts val="400"/>
              </a:spcBef>
              <a:spcAft>
                <a:spcPts val="0"/>
              </a:spcAft>
              <a:buClr>
                <a:srgbClr val="FF0000"/>
              </a:buClr>
              <a:buSzPts val="2000"/>
              <a:buFont typeface="Arial"/>
              <a:buNone/>
            </a:pPr>
            <a:r>
              <a:rPr b="0" i="0" lang="en-US" sz="2000" u="none" cap="none" strike="noStrike">
                <a:solidFill>
                  <a:schemeClr val="dk1"/>
                </a:solidFill>
                <a:latin typeface="Courier New"/>
                <a:ea typeface="Courier New"/>
                <a:cs typeface="Courier New"/>
                <a:sym typeface="Courier New"/>
              </a:rPr>
              <a:t>(x, y) -&gt; x + y</a:t>
            </a:r>
            <a:endParaRPr/>
          </a:p>
          <a:p>
            <a:pPr indent="-331787" lvl="2" marL="1020762" marR="0" rtl="0" algn="l">
              <a:lnSpc>
                <a:spcPct val="100000"/>
              </a:lnSpc>
              <a:spcBef>
                <a:spcPts val="400"/>
              </a:spcBef>
              <a:spcAft>
                <a:spcPts val="0"/>
              </a:spcAft>
              <a:buClr>
                <a:srgbClr val="FF0000"/>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331787" lvl="2" marL="1020762" marR="0" rtl="0" algn="l">
              <a:lnSpc>
                <a:spcPct val="100000"/>
              </a:lnSpc>
              <a:spcBef>
                <a:spcPts val="400"/>
              </a:spcBef>
              <a:spcAft>
                <a:spcPts val="0"/>
              </a:spcAft>
              <a:buClr>
                <a:srgbClr val="FF0000"/>
              </a:buClr>
              <a:buSzPts val="2000"/>
              <a:buFont typeface="Arial"/>
              <a:buNone/>
            </a:pPr>
            <a:r>
              <a:rPr b="0" i="0" lang="en-US" sz="2000" u="none" cap="none" strike="noStrike">
                <a:solidFill>
                  <a:schemeClr val="dk1"/>
                </a:solidFill>
                <a:latin typeface="Courier New"/>
                <a:ea typeface="Courier New"/>
                <a:cs typeface="Courier New"/>
                <a:sym typeface="Courier New"/>
              </a:rPr>
              <a:t>(x, y) -&gt; { system.out.println(x + y);}</a:t>
            </a:r>
            <a:endParaRPr/>
          </a:p>
          <a:p>
            <a:pPr indent="-331787" lvl="2" marL="1020762" marR="0" rtl="0" algn="l">
              <a:lnSpc>
                <a:spcPct val="100000"/>
              </a:lnSpc>
              <a:spcBef>
                <a:spcPts val="400"/>
              </a:spcBef>
              <a:spcAft>
                <a:spcPts val="0"/>
              </a:spcAft>
              <a:buClr>
                <a:srgbClr val="FF0000"/>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331787" lvl="2" marL="1020762" marR="0" rtl="0" algn="l">
              <a:lnSpc>
                <a:spcPct val="100000"/>
              </a:lnSpc>
              <a:spcBef>
                <a:spcPts val="400"/>
              </a:spcBef>
              <a:spcAft>
                <a:spcPts val="0"/>
              </a:spcAft>
              <a:buClr>
                <a:srgbClr val="FF0000"/>
              </a:buClr>
              <a:buSzPts val="2000"/>
              <a:buFont typeface="Arial"/>
              <a:buNone/>
            </a:pPr>
            <a:r>
              <a:rPr b="0" i="0" lang="en-US" sz="2000" u="none" cap="none" strike="noStrike">
                <a:solidFill>
                  <a:schemeClr val="dk1"/>
                </a:solidFill>
                <a:latin typeface="Courier New"/>
                <a:ea typeface="Courier New"/>
                <a:cs typeface="Courier New"/>
                <a:sym typeface="Courier New"/>
              </a:rPr>
              <a:t>(String s) -&gt; s.contains("word")</a:t>
            </a:r>
            <a:endParaRPr/>
          </a:p>
          <a:p>
            <a:pPr indent="-331787" lvl="2" marL="1020762" marR="0" rtl="0" algn="l">
              <a:lnSpc>
                <a:spcPct val="100000"/>
              </a:lnSpc>
              <a:spcBef>
                <a:spcPts val="400"/>
              </a:spcBef>
              <a:spcAft>
                <a:spcPts val="0"/>
              </a:spcAft>
              <a:buClr>
                <a:srgbClr val="FF0000"/>
              </a:buClr>
              <a:buSzPts val="2000"/>
              <a:buFont typeface="Arial"/>
              <a:buNone/>
            </a:pPr>
            <a:r>
              <a:rPr b="0" i="0" lang="en-US" sz="2000" u="none" cap="none" strike="noStrike">
                <a:solidFill>
                  <a:schemeClr val="dk1"/>
                </a:solidFill>
                <a:latin typeface="Courier New"/>
                <a:ea typeface="Courier New"/>
                <a:cs typeface="Courier New"/>
                <a:sym typeface="Courier New"/>
              </a:rPr>
              <a:t>s -&gt; s.contains("word")</a:t>
            </a:r>
            <a:endParaRPr/>
          </a:p>
        </p:txBody>
      </p:sp>
      <p:graphicFrame>
        <p:nvGraphicFramePr>
          <p:cNvPr id="254" name="Google Shape;254;p36"/>
          <p:cNvGraphicFramePr/>
          <p:nvPr/>
        </p:nvGraphicFramePr>
        <p:xfrm>
          <a:off x="533400" y="1219200"/>
          <a:ext cx="3000000" cy="3000000"/>
        </p:xfrm>
        <a:graphic>
          <a:graphicData uri="http://schemas.openxmlformats.org/drawingml/2006/table">
            <a:tbl>
              <a:tblPr>
                <a:noFill/>
                <a:tableStyleId>{5EBE9174-BD96-4EEA-9B37-6043F3F8EEEF}</a:tableStyleId>
              </a:tblPr>
              <a:tblGrid>
                <a:gridCol w="2463800"/>
                <a:gridCol w="2463800"/>
                <a:gridCol w="2463800"/>
              </a:tblGrid>
              <a:tr h="598475">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Argument List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Arrow Token</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Body</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4500">
                <a:tc>
                  <a:txBody>
                    <a:bodyPr/>
                    <a:lstStyle/>
                    <a:p>
                      <a:pPr indent="0" lvl="0" marL="0" marR="0" rtl="0" algn="ctr">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(int x, int y)</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CEC"/>
                    </a:solidFill>
                  </a:tcPr>
                </a:tc>
                <a:tc>
                  <a:txBody>
                    <a:bodyPr/>
                    <a:lstStyle/>
                    <a:p>
                      <a:pPr indent="0" lvl="0" marL="0" marR="0" rtl="0" algn="ctr">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-&gt;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CEC"/>
                    </a:solidFill>
                  </a:tcPr>
                </a:tc>
                <a:tc>
                  <a:txBody>
                    <a:bodyPr/>
                    <a:lstStyle/>
                    <a:p>
                      <a:pPr indent="0" lvl="0" marL="0" marR="0" rtl="0" algn="ctr">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x + y</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CEC"/>
                    </a:solidFill>
                  </a:tcPr>
                </a:tc>
              </a:tr>
            </a:tbl>
          </a:graphicData>
        </a:graphic>
      </p:graphicFrame>
      <p:pic>
        <p:nvPicPr>
          <p:cNvPr descr="Duke -Lambda.png" id="255" name="Google Shape;255;p36"/>
          <p:cNvPicPr preferRelativeResize="0"/>
          <p:nvPr/>
        </p:nvPicPr>
        <p:blipFill rotWithShape="1">
          <a:blip r:embed="rId3">
            <a:alphaModFix/>
          </a:blip>
          <a:srcRect b="0" l="0" r="0" t="0"/>
          <a:stretch/>
        </p:blipFill>
        <p:spPr>
          <a:xfrm>
            <a:off x="6324600" y="2438400"/>
            <a:ext cx="2819400" cy="21383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7"/>
          <p:cNvSpPr txBox="1"/>
          <p:nvPr/>
        </p:nvSpPr>
        <p:spPr>
          <a:xfrm>
            <a:off x="381000" y="1371600"/>
            <a:ext cx="8229600" cy="457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2" name="Google Shape;262;p37"/>
          <p:cNvSpPr txBox="1"/>
          <p:nvPr/>
        </p:nvSpPr>
        <p:spPr>
          <a:xfrm>
            <a:off x="381000" y="2514600"/>
            <a:ext cx="8229600" cy="17526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3" name="Google Shape;263;p3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What Is a Lambda Expression?</a:t>
            </a:r>
            <a:endParaRPr/>
          </a:p>
        </p:txBody>
      </p:sp>
      <p:sp>
        <p:nvSpPr>
          <p:cNvPr id="264" name="Google Shape;264;p37"/>
          <p:cNvSpPr txBox="1"/>
          <p:nvPr>
            <p:ph idx="1" type="body"/>
          </p:nvPr>
        </p:nvSpPr>
        <p:spPr>
          <a:xfrm>
            <a:off x="609600" y="1447800"/>
            <a:ext cx="8153400" cy="3140075"/>
          </a:xfrm>
          <a:prstGeom prst="rect">
            <a:avLst/>
          </a:prstGeom>
          <a:noFill/>
          <a:ln>
            <a:noFill/>
          </a:ln>
        </p:spPr>
        <p:txBody>
          <a:bodyPr anchorCtr="0" anchor="t" bIns="12700" lIns="12700" spcFirstLastPara="1" rIns="12700" wrap="square" tIns="12700">
            <a:noAutofit/>
          </a:bodyPr>
          <a:lstStyle/>
          <a:p>
            <a:pPr indent="7938" lvl="1" marL="7936" marR="0" rtl="0" algn="l">
              <a:lnSpc>
                <a:spcPct val="100000"/>
              </a:lnSpc>
              <a:spcBef>
                <a:spcPts val="0"/>
              </a:spcBef>
              <a:spcAft>
                <a:spcPts val="0"/>
              </a:spcAft>
              <a:buClr>
                <a:srgbClr val="FF0000"/>
              </a:buClr>
              <a:buSzPts val="2000"/>
              <a:buFont typeface="Arial"/>
              <a:buNone/>
            </a:pPr>
            <a:r>
              <a:rPr b="0" i="0" lang="en-US" sz="2000" u="none" cap="none" strike="noStrike">
                <a:solidFill>
                  <a:schemeClr val="dk1"/>
                </a:solidFill>
                <a:latin typeface="Courier New"/>
                <a:ea typeface="Courier New"/>
                <a:cs typeface="Courier New"/>
                <a:sym typeface="Courier New"/>
              </a:rPr>
              <a:t>(</a:t>
            </a:r>
            <a:r>
              <a:rPr b="1" i="0" lang="en-US" sz="2000" u="none" cap="none" strike="noStrike">
                <a:solidFill>
                  <a:schemeClr val="dk1"/>
                </a:solidFill>
                <a:latin typeface="Courier New"/>
                <a:ea typeface="Courier New"/>
                <a:cs typeface="Courier New"/>
                <a:sym typeface="Courier New"/>
              </a:rPr>
              <a:t>t</a:t>
            </a:r>
            <a:r>
              <a:rPr b="0" i="0" lang="en-US" sz="2000" u="none" cap="none" strike="noStrike">
                <a:solidFill>
                  <a:schemeClr val="dk1"/>
                </a:solidFill>
                <a:latin typeface="Courier New"/>
                <a:ea typeface="Courier New"/>
                <a:cs typeface="Courier New"/>
                <a:sym typeface="Courier New"/>
              </a:rPr>
              <a:t>,</a:t>
            </a:r>
            <a:r>
              <a:rPr b="1" i="0" lang="en-US" sz="2000" u="none" cap="none" strike="noStrike">
                <a:solidFill>
                  <a:schemeClr val="dk1"/>
                </a:solidFill>
                <a:latin typeface="Courier New"/>
                <a:ea typeface="Courier New"/>
                <a:cs typeface="Courier New"/>
                <a:sym typeface="Courier New"/>
              </a:rPr>
              <a:t>s</a:t>
            </a:r>
            <a:r>
              <a:rPr b="0" i="0" lang="en-US" sz="2000" u="none" cap="none" strike="noStrike">
                <a:solidFill>
                  <a:schemeClr val="dk1"/>
                </a:solidFill>
                <a:latin typeface="Courier New"/>
                <a:ea typeface="Courier New"/>
                <a:cs typeface="Courier New"/>
                <a:sym typeface="Courier New"/>
              </a:rPr>
              <a:t>) -&gt; </a:t>
            </a:r>
            <a:r>
              <a:rPr b="1" i="0" lang="en-US" sz="2000" u="none" cap="none" strike="noStrike">
                <a:solidFill>
                  <a:schemeClr val="dk1"/>
                </a:solidFill>
                <a:latin typeface="Courier New"/>
                <a:ea typeface="Courier New"/>
                <a:cs typeface="Courier New"/>
                <a:sym typeface="Courier New"/>
              </a:rPr>
              <a:t>t.contains(s)</a:t>
            </a:r>
            <a:endParaRPr/>
          </a:p>
          <a:p>
            <a:pPr indent="7938" lvl="1" marL="7936" marR="0" rtl="0" algn="l">
              <a:lnSpc>
                <a:spcPct val="100000"/>
              </a:lnSpc>
              <a:spcBef>
                <a:spcPts val="400"/>
              </a:spcBef>
              <a:spcAft>
                <a:spcPts val="0"/>
              </a:spcAft>
              <a:buClr>
                <a:srgbClr val="FF0000"/>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7938" lvl="1" marL="7936" marR="0" rtl="0" algn="l">
              <a:lnSpc>
                <a:spcPct val="100000"/>
              </a:lnSpc>
              <a:spcBef>
                <a:spcPts val="400"/>
              </a:spcBef>
              <a:spcAft>
                <a:spcPts val="0"/>
              </a:spcAft>
              <a:buClr>
                <a:srgbClr val="FF0000"/>
              </a:buClr>
              <a:buSzPts val="2000"/>
              <a:buFont typeface="Arial"/>
              <a:buNone/>
            </a:pPr>
            <a:r>
              <a:rPr b="1" i="0" lang="en-US" sz="2000" u="none" cap="none" strike="noStrike">
                <a:solidFill>
                  <a:schemeClr val="dk1"/>
                </a:solidFill>
                <a:latin typeface="Courier New"/>
                <a:ea typeface="Courier New"/>
                <a:cs typeface="Courier New"/>
                <a:sym typeface="Courier New"/>
              </a:rPr>
              <a:t>ContainsAnalyzer.java</a:t>
            </a:r>
            <a:endParaRPr/>
          </a:p>
          <a:p>
            <a:pPr indent="7938" lvl="1" marL="7936"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public class ContainsAnalyzer implements StringAnalyzer {</a:t>
            </a:r>
            <a:endParaRPr/>
          </a:p>
          <a:p>
            <a:pPr indent="7938" lvl="1" marL="7936"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public boolean analyze(</a:t>
            </a:r>
            <a:r>
              <a:rPr b="1" i="0" lang="en-US" sz="1800" u="none" cap="none" strike="noStrike">
                <a:solidFill>
                  <a:schemeClr val="dk1"/>
                </a:solidFill>
                <a:latin typeface="Courier New"/>
                <a:ea typeface="Courier New"/>
                <a:cs typeface="Courier New"/>
                <a:sym typeface="Courier New"/>
              </a:rPr>
              <a:t>String target</a:t>
            </a: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String searchStr</a:t>
            </a:r>
            <a:r>
              <a:rPr b="0" i="0" lang="en-US" sz="1800" u="none" cap="none" strike="noStrike">
                <a:solidFill>
                  <a:schemeClr val="dk1"/>
                </a:solidFill>
                <a:latin typeface="Courier New"/>
                <a:ea typeface="Courier New"/>
                <a:cs typeface="Courier New"/>
                <a:sym typeface="Courier New"/>
              </a:rPr>
              <a:t>){</a:t>
            </a:r>
            <a:endParaRPr/>
          </a:p>
          <a:p>
            <a:pPr indent="7938" lvl="1" marL="7936"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return </a:t>
            </a:r>
            <a:r>
              <a:rPr b="1" i="0" lang="en-US" sz="1800" u="none" cap="none" strike="noStrike">
                <a:solidFill>
                  <a:schemeClr val="dk1"/>
                </a:solidFill>
                <a:latin typeface="Courier New"/>
                <a:ea typeface="Courier New"/>
                <a:cs typeface="Courier New"/>
                <a:sym typeface="Courier New"/>
              </a:rPr>
              <a:t>target.contains(searchStr)</a:t>
            </a:r>
            <a:r>
              <a:rPr b="0" i="0" lang="en-US" sz="1800" u="none" cap="none" strike="noStrike">
                <a:solidFill>
                  <a:schemeClr val="dk1"/>
                </a:solidFill>
                <a:latin typeface="Courier New"/>
                <a:ea typeface="Courier New"/>
                <a:cs typeface="Courier New"/>
                <a:sym typeface="Courier New"/>
              </a:rPr>
              <a:t>;</a:t>
            </a:r>
            <a:endParaRPr/>
          </a:p>
          <a:p>
            <a:pPr indent="7938" lvl="1" marL="7936"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a:t>
            </a:r>
            <a:endParaRPr/>
          </a:p>
          <a:p>
            <a:pPr indent="7938" lvl="1" marL="7936"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a:t>
            </a:r>
            <a:endParaRPr/>
          </a:p>
          <a:p>
            <a:pPr indent="7938" lvl="0" marL="7938" marR="0" rtl="0" algn="l">
              <a:spcBef>
                <a:spcPts val="360"/>
              </a:spcBef>
              <a:spcAft>
                <a:spcPts val="0"/>
              </a:spcAft>
              <a:buNone/>
            </a:pPr>
            <a:r>
              <a:t/>
            </a:r>
            <a:endParaRPr b="0"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What Is a Lambda Expression?</a:t>
            </a:r>
            <a:endParaRPr/>
          </a:p>
        </p:txBody>
      </p:sp>
      <p:sp>
        <p:nvSpPr>
          <p:cNvPr id="271" name="Google Shape;271;p38"/>
          <p:cNvSpPr txBox="1"/>
          <p:nvPr>
            <p:ph idx="1" type="body"/>
          </p:nvPr>
        </p:nvSpPr>
        <p:spPr>
          <a:xfrm>
            <a:off x="609600" y="1447800"/>
            <a:ext cx="7918450" cy="3294062"/>
          </a:xfrm>
          <a:prstGeom prst="rect">
            <a:avLst/>
          </a:prstGeom>
          <a:noFill/>
          <a:ln>
            <a:noFill/>
          </a:ln>
        </p:spPr>
        <p:txBody>
          <a:bodyPr anchorCtr="0" anchor="t" bIns="12700" lIns="12700" spcFirstLastPara="1" rIns="12700" wrap="square" tIns="12700">
            <a:noAutofit/>
          </a:bodyPr>
          <a:lstStyle/>
          <a:p>
            <a:pPr indent="7938" lvl="1" marL="7936" marR="0" rtl="0" algn="l">
              <a:lnSpc>
                <a:spcPct val="100000"/>
              </a:lnSpc>
              <a:spcBef>
                <a:spcPts val="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(t,s) -&gt; t.contains(s)</a:t>
            </a:r>
            <a:endParaRPr/>
          </a:p>
          <a:p>
            <a:pPr indent="7938" lvl="1" marL="7936" marR="0" rtl="0" algn="l">
              <a:lnSpc>
                <a:spcPct val="100000"/>
              </a:lnSpc>
              <a:spcBef>
                <a:spcPts val="400"/>
              </a:spcBef>
              <a:spcAft>
                <a:spcPts val="0"/>
              </a:spcAft>
              <a:buClr>
                <a:srgbClr val="FF0000"/>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7938" lvl="1" marL="7936" marR="0" rtl="0" algn="l">
              <a:lnSpc>
                <a:spcPct val="100000"/>
              </a:lnSpc>
              <a:spcBef>
                <a:spcPts val="400"/>
              </a:spcBef>
              <a:spcAft>
                <a:spcPts val="0"/>
              </a:spcAft>
              <a:buClr>
                <a:srgbClr val="FF0000"/>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7938" lvl="1" marL="7936" marR="0" rtl="0" algn="l">
              <a:lnSpc>
                <a:spcPct val="100000"/>
              </a:lnSpc>
              <a:spcBef>
                <a:spcPts val="400"/>
              </a:spcBef>
              <a:spcAft>
                <a:spcPts val="0"/>
              </a:spcAft>
              <a:buClr>
                <a:srgbClr val="FF0000"/>
              </a:buClr>
              <a:buSzPts val="2000"/>
              <a:buFont typeface="Arial"/>
              <a:buNone/>
            </a:pPr>
            <a:r>
              <a:rPr b="1" i="0" lang="en-US" sz="2000" u="none" cap="none" strike="noStrike">
                <a:solidFill>
                  <a:schemeClr val="dk1"/>
                </a:solidFill>
                <a:latin typeface="Arial"/>
                <a:ea typeface="Arial"/>
                <a:cs typeface="Arial"/>
                <a:sym typeface="Arial"/>
              </a:rPr>
              <a:t>ContainsAnalyzer.java</a:t>
            </a:r>
            <a:endParaRPr/>
          </a:p>
          <a:p>
            <a:pPr indent="7938" lvl="1" marL="7936"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public class ContainsAnalyzer implements StringAnalyzer {</a:t>
            </a:r>
            <a:endParaRPr/>
          </a:p>
          <a:p>
            <a:pPr indent="7938" lvl="1" marL="7936"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public boolean analyze(String target, String searchStr){</a:t>
            </a:r>
            <a:endParaRPr/>
          </a:p>
          <a:p>
            <a:pPr indent="7938" lvl="1" marL="7936"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return target.contains(searchStr);</a:t>
            </a:r>
            <a:endParaRPr/>
          </a:p>
          <a:p>
            <a:pPr indent="7938" lvl="1" marL="7936"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a:t>
            </a:r>
            <a:endParaRPr/>
          </a:p>
          <a:p>
            <a:pPr indent="7938" lvl="1" marL="7936"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a:t>
            </a:r>
            <a:endParaRPr/>
          </a:p>
          <a:p>
            <a:pPr indent="7938" lvl="0" marL="7938" marR="0" rtl="0" algn="l">
              <a:spcBef>
                <a:spcPts val="320"/>
              </a:spcBef>
              <a:spcAft>
                <a:spcPts val="0"/>
              </a:spcAft>
              <a:buNone/>
            </a:pPr>
            <a:r>
              <a:t/>
            </a:r>
            <a:endParaRPr b="0" i="0" sz="1600" u="none" cap="none" strike="noStrike">
              <a:solidFill>
                <a:schemeClr val="dk1"/>
              </a:solidFill>
              <a:latin typeface="Courier New"/>
              <a:ea typeface="Courier New"/>
              <a:cs typeface="Courier New"/>
              <a:sym typeface="Courier New"/>
            </a:endParaRPr>
          </a:p>
        </p:txBody>
      </p:sp>
      <p:sp>
        <p:nvSpPr>
          <p:cNvPr id="272" name="Google Shape;272;p38"/>
          <p:cNvSpPr txBox="1"/>
          <p:nvPr/>
        </p:nvSpPr>
        <p:spPr>
          <a:xfrm>
            <a:off x="2895600" y="1447800"/>
            <a:ext cx="762000" cy="304800"/>
          </a:xfrm>
          <a:prstGeom prst="rect">
            <a:avLst/>
          </a:pr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3" name="Google Shape;273;p38"/>
          <p:cNvSpPr txBox="1"/>
          <p:nvPr/>
        </p:nvSpPr>
        <p:spPr>
          <a:xfrm>
            <a:off x="4191000" y="1447800"/>
            <a:ext cx="2667000" cy="381000"/>
          </a:xfrm>
          <a:prstGeom prst="rect">
            <a:avLst/>
          </a:pr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4" name="Google Shape;274;p38"/>
          <p:cNvSpPr/>
          <p:nvPr/>
        </p:nvSpPr>
        <p:spPr>
          <a:xfrm flipH="1">
            <a:off x="2362200" y="1447800"/>
            <a:ext cx="1828800" cy="1828800"/>
          </a:xfrm>
          <a:custGeom>
            <a:rect b="b" l="l" r="r" t="t"/>
            <a:pathLst>
              <a:path extrusionOk="0" h="1828800" w="1828800">
                <a:moveTo>
                  <a:pt x="1393622" y="135636"/>
                </a:moveTo>
                <a:lnTo>
                  <a:pt x="1393622" y="135636"/>
                </a:lnTo>
                <a:cubicBezTo>
                  <a:pt x="1553078" y="233759"/>
                  <a:pt x="1678614" y="378529"/>
                  <a:pt x="1753171" y="550272"/>
                </a:cubicBezTo>
                <a:cubicBezTo>
                  <a:pt x="1827729" y="722015"/>
                  <a:pt x="1847769" y="912583"/>
                  <a:pt x="1810569" y="1096078"/>
                </a:cubicBezTo>
                <a:cubicBezTo>
                  <a:pt x="1773369" y="1279574"/>
                  <a:pt x="1680695" y="1447291"/>
                  <a:pt x="1545138" y="1576439"/>
                </a:cubicBezTo>
                <a:cubicBezTo>
                  <a:pt x="1409582" y="1705586"/>
                  <a:pt x="1237576" y="1790036"/>
                  <a:pt x="1052495" y="1818311"/>
                </a:cubicBezTo>
                <a:lnTo>
                  <a:pt x="914400" y="914400"/>
                </a:lnTo>
                <a:close/>
              </a:path>
              <a:path extrusionOk="0" fill="none" h="1828800" w="1828800">
                <a:moveTo>
                  <a:pt x="1393622" y="135636"/>
                </a:moveTo>
                <a:lnTo>
                  <a:pt x="1393622" y="135636"/>
                </a:lnTo>
                <a:cubicBezTo>
                  <a:pt x="1553078" y="233759"/>
                  <a:pt x="1678614" y="378529"/>
                  <a:pt x="1753171" y="550272"/>
                </a:cubicBezTo>
                <a:cubicBezTo>
                  <a:pt x="1827729" y="722015"/>
                  <a:pt x="1847769" y="912583"/>
                  <a:pt x="1810569" y="1096078"/>
                </a:cubicBezTo>
                <a:cubicBezTo>
                  <a:pt x="1773369" y="1279574"/>
                  <a:pt x="1680695" y="1447291"/>
                  <a:pt x="1545138" y="1576439"/>
                </a:cubicBezTo>
                <a:cubicBezTo>
                  <a:pt x="1409582" y="1705586"/>
                  <a:pt x="1237576" y="1790036"/>
                  <a:pt x="1052495" y="1818311"/>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5" name="Google Shape;275;p38"/>
          <p:cNvSpPr/>
          <p:nvPr/>
        </p:nvSpPr>
        <p:spPr>
          <a:xfrm>
            <a:off x="6400800" y="2057400"/>
            <a:ext cx="1930400" cy="307975"/>
          </a:xfrm>
          <a:prstGeom prst="wedgeRectCallout">
            <a:avLst>
              <a:gd fmla="val 2986" name="adj1"/>
              <a:gd fmla="val 63215"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Both have parameters</a:t>
            </a:r>
            <a:endParaRPr/>
          </a:p>
        </p:txBody>
      </p:sp>
      <p:sp>
        <p:nvSpPr>
          <p:cNvPr id="276" name="Google Shape;276;p38"/>
          <p:cNvSpPr txBox="1"/>
          <p:nvPr/>
        </p:nvSpPr>
        <p:spPr>
          <a:xfrm>
            <a:off x="3581400" y="3200400"/>
            <a:ext cx="3962400" cy="228600"/>
          </a:xfrm>
          <a:prstGeom prst="rect">
            <a:avLst/>
          </a:pr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Java Interfaces</a:t>
            </a:r>
            <a:endParaRPr/>
          </a:p>
        </p:txBody>
      </p:sp>
      <p:sp>
        <p:nvSpPr>
          <p:cNvPr id="59" name="Google Shape;59;p12"/>
          <p:cNvSpPr txBox="1"/>
          <p:nvPr>
            <p:ph idx="1" type="body"/>
          </p:nvPr>
        </p:nvSpPr>
        <p:spPr>
          <a:xfrm>
            <a:off x="609600" y="1447800"/>
            <a:ext cx="7918450" cy="35099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Java interfaces are used to define abstract types. Interfaces: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Are similar to abstract classes containing only public abstract methods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Outline methods that must be implemented by a class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Methods must not have an implementation {braces}.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Can contain constant fields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Can be used as a reference type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Are an essential component of many design patterns</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What Is a Lambda Expression?</a:t>
            </a:r>
            <a:endParaRPr/>
          </a:p>
        </p:txBody>
      </p:sp>
      <p:sp>
        <p:nvSpPr>
          <p:cNvPr id="283" name="Google Shape;283;p39"/>
          <p:cNvSpPr txBox="1"/>
          <p:nvPr>
            <p:ph idx="1" type="body"/>
          </p:nvPr>
        </p:nvSpPr>
        <p:spPr>
          <a:xfrm>
            <a:off x="609600" y="1447800"/>
            <a:ext cx="7918450" cy="3294062"/>
          </a:xfrm>
          <a:prstGeom prst="rect">
            <a:avLst/>
          </a:prstGeom>
          <a:noFill/>
          <a:ln>
            <a:noFill/>
          </a:ln>
        </p:spPr>
        <p:txBody>
          <a:bodyPr anchorCtr="0" anchor="t" bIns="12700" lIns="12700" spcFirstLastPara="1" rIns="12700" wrap="square" tIns="12700">
            <a:noAutofit/>
          </a:bodyPr>
          <a:lstStyle/>
          <a:p>
            <a:pPr indent="7938" lvl="1" marL="7936" marR="0" rtl="0" algn="l">
              <a:lnSpc>
                <a:spcPct val="100000"/>
              </a:lnSpc>
              <a:spcBef>
                <a:spcPts val="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(t,s) -&gt; t.contains(s)</a:t>
            </a:r>
            <a:endParaRPr/>
          </a:p>
          <a:p>
            <a:pPr indent="7938" lvl="1" marL="7936" marR="0" rtl="0" algn="l">
              <a:lnSpc>
                <a:spcPct val="100000"/>
              </a:lnSpc>
              <a:spcBef>
                <a:spcPts val="400"/>
              </a:spcBef>
              <a:spcAft>
                <a:spcPts val="0"/>
              </a:spcAft>
              <a:buClr>
                <a:srgbClr val="FF0000"/>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7938" lvl="1" marL="7936" marR="0" rtl="0" algn="l">
              <a:lnSpc>
                <a:spcPct val="100000"/>
              </a:lnSpc>
              <a:spcBef>
                <a:spcPts val="400"/>
              </a:spcBef>
              <a:spcAft>
                <a:spcPts val="0"/>
              </a:spcAft>
              <a:buClr>
                <a:srgbClr val="FF0000"/>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7938" lvl="1" marL="7936" marR="0" rtl="0" algn="l">
              <a:lnSpc>
                <a:spcPct val="100000"/>
              </a:lnSpc>
              <a:spcBef>
                <a:spcPts val="400"/>
              </a:spcBef>
              <a:spcAft>
                <a:spcPts val="0"/>
              </a:spcAft>
              <a:buClr>
                <a:srgbClr val="FF0000"/>
              </a:buClr>
              <a:buSzPts val="2000"/>
              <a:buFont typeface="Arial"/>
              <a:buNone/>
            </a:pPr>
            <a:r>
              <a:rPr b="1" i="0" lang="en-US" sz="2000" u="none" cap="none" strike="noStrike">
                <a:solidFill>
                  <a:schemeClr val="dk1"/>
                </a:solidFill>
                <a:latin typeface="Arial"/>
                <a:ea typeface="Arial"/>
                <a:cs typeface="Arial"/>
                <a:sym typeface="Arial"/>
              </a:rPr>
              <a:t>ContainsAnalyzer.java</a:t>
            </a:r>
            <a:endParaRPr/>
          </a:p>
          <a:p>
            <a:pPr indent="7938" lvl="1" marL="7936"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public class ContainsAnalyzer implements StringAnalyzer {</a:t>
            </a:r>
            <a:endParaRPr/>
          </a:p>
          <a:p>
            <a:pPr indent="7938" lvl="1" marL="7936"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public boolean analyze(String target, String searchStr){</a:t>
            </a:r>
            <a:endParaRPr/>
          </a:p>
          <a:p>
            <a:pPr indent="7938" lvl="1" marL="7936"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return target.contains(searchStr);</a:t>
            </a:r>
            <a:endParaRPr/>
          </a:p>
          <a:p>
            <a:pPr indent="7938" lvl="1" marL="7936"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a:t>
            </a:r>
            <a:endParaRPr/>
          </a:p>
          <a:p>
            <a:pPr indent="7938" lvl="1" marL="7936"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a:t>
            </a:r>
            <a:endParaRPr/>
          </a:p>
          <a:p>
            <a:pPr indent="7938" lvl="0" marL="7938" marR="0" rtl="0" algn="l">
              <a:spcBef>
                <a:spcPts val="320"/>
              </a:spcBef>
              <a:spcAft>
                <a:spcPts val="0"/>
              </a:spcAft>
              <a:buNone/>
            </a:pPr>
            <a:r>
              <a:t/>
            </a:r>
            <a:endParaRPr b="0" i="0" sz="1600" u="none" cap="none" strike="noStrike">
              <a:solidFill>
                <a:schemeClr val="dk1"/>
              </a:solidFill>
              <a:latin typeface="Courier New"/>
              <a:ea typeface="Courier New"/>
              <a:cs typeface="Courier New"/>
              <a:sym typeface="Courier New"/>
            </a:endParaRPr>
          </a:p>
        </p:txBody>
      </p:sp>
      <p:sp>
        <p:nvSpPr>
          <p:cNvPr id="284" name="Google Shape;284;p39"/>
          <p:cNvSpPr txBox="1"/>
          <p:nvPr/>
        </p:nvSpPr>
        <p:spPr>
          <a:xfrm>
            <a:off x="2895600" y="1447800"/>
            <a:ext cx="762000" cy="304800"/>
          </a:xfrm>
          <a:prstGeom prst="rect">
            <a:avLst/>
          </a:pr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5" name="Google Shape;285;p39"/>
          <p:cNvSpPr txBox="1"/>
          <p:nvPr/>
        </p:nvSpPr>
        <p:spPr>
          <a:xfrm>
            <a:off x="4191000" y="1447800"/>
            <a:ext cx="2667000" cy="381000"/>
          </a:xfrm>
          <a:prstGeom prst="rect">
            <a:avLst/>
          </a:pr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6" name="Google Shape;286;p39"/>
          <p:cNvSpPr txBox="1"/>
          <p:nvPr/>
        </p:nvSpPr>
        <p:spPr>
          <a:xfrm>
            <a:off x="1066800" y="3505200"/>
            <a:ext cx="5943600" cy="228600"/>
          </a:xfrm>
          <a:prstGeom prst="rect">
            <a:avLst/>
          </a:pr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7" name="Google Shape;287;p39"/>
          <p:cNvSpPr/>
          <p:nvPr/>
        </p:nvSpPr>
        <p:spPr>
          <a:xfrm flipH="1">
            <a:off x="2362200" y="1447800"/>
            <a:ext cx="1828800" cy="1828800"/>
          </a:xfrm>
          <a:custGeom>
            <a:rect b="b" l="l" r="r" t="t"/>
            <a:pathLst>
              <a:path extrusionOk="0" h="1828800" w="1828800">
                <a:moveTo>
                  <a:pt x="1393622" y="135636"/>
                </a:moveTo>
                <a:lnTo>
                  <a:pt x="1393622" y="135636"/>
                </a:lnTo>
                <a:cubicBezTo>
                  <a:pt x="1553078" y="233759"/>
                  <a:pt x="1678614" y="378529"/>
                  <a:pt x="1753171" y="550272"/>
                </a:cubicBezTo>
                <a:cubicBezTo>
                  <a:pt x="1827729" y="722015"/>
                  <a:pt x="1847769" y="912583"/>
                  <a:pt x="1810569" y="1096078"/>
                </a:cubicBezTo>
                <a:cubicBezTo>
                  <a:pt x="1773369" y="1279574"/>
                  <a:pt x="1680695" y="1447291"/>
                  <a:pt x="1545138" y="1576439"/>
                </a:cubicBezTo>
                <a:cubicBezTo>
                  <a:pt x="1409582" y="1705586"/>
                  <a:pt x="1237576" y="1790036"/>
                  <a:pt x="1052495" y="1818311"/>
                </a:cubicBezTo>
                <a:lnTo>
                  <a:pt x="914400" y="914400"/>
                </a:lnTo>
                <a:close/>
              </a:path>
              <a:path extrusionOk="0" fill="none" h="1828800" w="1828800">
                <a:moveTo>
                  <a:pt x="1393622" y="135636"/>
                </a:moveTo>
                <a:lnTo>
                  <a:pt x="1393622" y="135636"/>
                </a:lnTo>
                <a:cubicBezTo>
                  <a:pt x="1553078" y="233759"/>
                  <a:pt x="1678614" y="378529"/>
                  <a:pt x="1753171" y="550272"/>
                </a:cubicBezTo>
                <a:cubicBezTo>
                  <a:pt x="1827729" y="722015"/>
                  <a:pt x="1847769" y="912583"/>
                  <a:pt x="1810569" y="1096078"/>
                </a:cubicBezTo>
                <a:cubicBezTo>
                  <a:pt x="1773369" y="1279574"/>
                  <a:pt x="1680695" y="1447291"/>
                  <a:pt x="1545138" y="1576439"/>
                </a:cubicBezTo>
                <a:cubicBezTo>
                  <a:pt x="1409582" y="1705586"/>
                  <a:pt x="1237576" y="1790036"/>
                  <a:pt x="1052495" y="1818311"/>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8" name="Google Shape;288;p39"/>
          <p:cNvSpPr/>
          <p:nvPr/>
        </p:nvSpPr>
        <p:spPr>
          <a:xfrm>
            <a:off x="5257800" y="1524000"/>
            <a:ext cx="3657600" cy="2133600"/>
          </a:xfrm>
          <a:custGeom>
            <a:rect b="b" l="l" r="r" t="t"/>
            <a:pathLst>
              <a:path extrusionOk="0" h="2133600" w="3657600">
                <a:moveTo>
                  <a:pt x="1859135" y="147"/>
                </a:moveTo>
                <a:lnTo>
                  <a:pt x="1859135" y="147"/>
                </a:lnTo>
                <a:cubicBezTo>
                  <a:pt x="2342212" y="4821"/>
                  <a:pt x="2802958" y="120980"/>
                  <a:pt x="3139810" y="323018"/>
                </a:cubicBezTo>
                <a:cubicBezTo>
                  <a:pt x="3476662" y="525057"/>
                  <a:pt x="3662905" y="796951"/>
                  <a:pt x="3657484" y="1078767"/>
                </a:cubicBezTo>
                <a:cubicBezTo>
                  <a:pt x="3652064" y="1360584"/>
                  <a:pt x="3455411" y="1629972"/>
                  <a:pt x="3110874" y="1827551"/>
                </a:cubicBezTo>
                <a:cubicBezTo>
                  <a:pt x="2766336" y="2025130"/>
                  <a:pt x="2301238" y="2135230"/>
                  <a:pt x="1818103" y="2133581"/>
                </a:cubicBezTo>
                <a:lnTo>
                  <a:pt x="1828800" y="1066800"/>
                </a:lnTo>
                <a:close/>
              </a:path>
              <a:path extrusionOk="0" fill="none" h="2133600" w="3657600">
                <a:moveTo>
                  <a:pt x="1859135" y="147"/>
                </a:moveTo>
                <a:lnTo>
                  <a:pt x="1859135" y="147"/>
                </a:lnTo>
                <a:cubicBezTo>
                  <a:pt x="2342212" y="4821"/>
                  <a:pt x="2802958" y="120980"/>
                  <a:pt x="3139810" y="323018"/>
                </a:cubicBezTo>
                <a:cubicBezTo>
                  <a:pt x="3476662" y="525057"/>
                  <a:pt x="3662905" y="796951"/>
                  <a:pt x="3657484" y="1078767"/>
                </a:cubicBezTo>
                <a:cubicBezTo>
                  <a:pt x="3652064" y="1360584"/>
                  <a:pt x="3455411" y="1629972"/>
                  <a:pt x="3110874" y="1827551"/>
                </a:cubicBezTo>
                <a:cubicBezTo>
                  <a:pt x="2766336" y="2025130"/>
                  <a:pt x="2301238" y="2135230"/>
                  <a:pt x="1818103" y="2133581"/>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9" name="Google Shape;289;p39"/>
          <p:cNvSpPr/>
          <p:nvPr/>
        </p:nvSpPr>
        <p:spPr>
          <a:xfrm>
            <a:off x="5029200" y="4419600"/>
            <a:ext cx="1930400" cy="739775"/>
          </a:xfrm>
          <a:prstGeom prst="wedgeRectCallout">
            <a:avLst>
              <a:gd fmla="val 13551" name="adj1"/>
              <a:gd fmla="val -20360"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Both have a body with one or more statements</a:t>
            </a:r>
            <a:endParaRPr/>
          </a:p>
        </p:txBody>
      </p:sp>
      <p:sp>
        <p:nvSpPr>
          <p:cNvPr id="290" name="Google Shape;290;p39"/>
          <p:cNvSpPr/>
          <p:nvPr/>
        </p:nvSpPr>
        <p:spPr>
          <a:xfrm>
            <a:off x="6400800" y="2057400"/>
            <a:ext cx="1930400" cy="307975"/>
          </a:xfrm>
          <a:prstGeom prst="wedgeRectCallout">
            <a:avLst>
              <a:gd fmla="val 2986" name="adj1"/>
              <a:gd fmla="val 63215"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Both have parameters</a:t>
            </a:r>
            <a:endParaRPr/>
          </a:p>
        </p:txBody>
      </p:sp>
      <p:sp>
        <p:nvSpPr>
          <p:cNvPr id="291" name="Google Shape;291;p39"/>
          <p:cNvSpPr txBox="1"/>
          <p:nvPr/>
        </p:nvSpPr>
        <p:spPr>
          <a:xfrm>
            <a:off x="3581400" y="3200400"/>
            <a:ext cx="3962400" cy="228600"/>
          </a:xfrm>
          <a:prstGeom prst="rect">
            <a:avLst/>
          </a:pr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0"/>
          <p:cNvSpPr txBox="1"/>
          <p:nvPr/>
        </p:nvSpPr>
        <p:spPr>
          <a:xfrm>
            <a:off x="457200" y="5486400"/>
            <a:ext cx="8382000" cy="6858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8" name="Google Shape;298;p40"/>
          <p:cNvSpPr txBox="1"/>
          <p:nvPr/>
        </p:nvSpPr>
        <p:spPr>
          <a:xfrm>
            <a:off x="457200" y="1828800"/>
            <a:ext cx="7924800" cy="3124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9" name="Google Shape;299;p4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Lambda Expression Shorthand</a:t>
            </a:r>
            <a:endParaRPr/>
          </a:p>
        </p:txBody>
      </p:sp>
      <p:sp>
        <p:nvSpPr>
          <p:cNvPr id="300" name="Google Shape;300;p40"/>
          <p:cNvSpPr txBox="1"/>
          <p:nvPr>
            <p:ph idx="1" type="body"/>
          </p:nvPr>
        </p:nvSpPr>
        <p:spPr>
          <a:xfrm>
            <a:off x="609600" y="1447800"/>
            <a:ext cx="8077200" cy="470376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Lambda expressions using shortened syntax</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20     // Use short form Lambda</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21     System.out.println("==Contains==");</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22     Z06Analyzer.searchArr(strList01, searchStr, </a:t>
            </a:r>
            <a:endParaRPr/>
          </a:p>
          <a:p>
            <a:pPr indent="-460375" lvl="1" marL="574675" marR="0" rtl="0" algn="l">
              <a:lnSpc>
                <a:spcPct val="100000"/>
              </a:lnSpc>
              <a:spcBef>
                <a:spcPts val="360"/>
              </a:spcBef>
              <a:spcAft>
                <a:spcPts val="0"/>
              </a:spcAft>
              <a:buClr>
                <a:srgbClr val="FF0000"/>
              </a:buClr>
              <a:buSzPts val="1800"/>
              <a:buFont typeface="Arial"/>
              <a:buNone/>
            </a:pPr>
            <a:r>
              <a:rPr b="1" i="0" lang="en-US" sz="1800" u="none" cap="none" strike="noStrike">
                <a:solidFill>
                  <a:schemeClr val="dk1"/>
                </a:solidFill>
                <a:latin typeface="Courier New"/>
                <a:ea typeface="Courier New"/>
                <a:cs typeface="Courier New"/>
                <a:sym typeface="Courier New"/>
              </a:rPr>
              <a:t>23       (t, s) -&gt; t.contains(s));</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24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25     // Changing logic becomes easy</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26     System.out.println("==Starts With==");</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27     Z06Analyzer.searchArr(strList01, searchStr, </a:t>
            </a:r>
            <a:endParaRPr/>
          </a:p>
          <a:p>
            <a:pPr indent="-460375" lvl="1" marL="574675" marR="0" rtl="0" algn="l">
              <a:lnSpc>
                <a:spcPct val="100000"/>
              </a:lnSpc>
              <a:spcBef>
                <a:spcPts val="360"/>
              </a:spcBef>
              <a:spcAft>
                <a:spcPts val="0"/>
              </a:spcAft>
              <a:buClr>
                <a:srgbClr val="FF0000"/>
              </a:buClr>
              <a:buSzPts val="1800"/>
              <a:buFont typeface="Arial"/>
              <a:buNone/>
            </a:pPr>
            <a:r>
              <a:rPr b="1" i="0" lang="en-US" sz="1800" u="none" cap="none" strike="noStrike">
                <a:solidFill>
                  <a:schemeClr val="dk1"/>
                </a:solidFill>
                <a:latin typeface="Courier New"/>
                <a:ea typeface="Courier New"/>
                <a:cs typeface="Courier New"/>
                <a:sym typeface="Courier New"/>
              </a:rPr>
              <a:t>28       (t, s) -&gt; t.startsWith(s));</a:t>
            </a:r>
            <a:endParaRPr/>
          </a:p>
          <a:p>
            <a:pPr indent="-460375" lvl="1" marL="574675" marR="0" rtl="0" algn="l">
              <a:lnSpc>
                <a:spcPct val="100000"/>
              </a:lnSpc>
              <a:spcBef>
                <a:spcPts val="360"/>
              </a:spcBef>
              <a:spcAft>
                <a:spcPts val="0"/>
              </a:spcAft>
              <a:buClr>
                <a:srgbClr val="FF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searchArr</a:t>
            </a:r>
            <a:r>
              <a:rPr b="0" i="0" lang="en-US" sz="2200" u="none" cap="none" strike="noStrike">
                <a:solidFill>
                  <a:schemeClr val="dk1"/>
                </a:solidFill>
                <a:latin typeface="Arial"/>
                <a:ea typeface="Arial"/>
                <a:cs typeface="Arial"/>
                <a:sym typeface="Arial"/>
              </a:rPr>
              <a:t> method arguments are:</a:t>
            </a:r>
            <a:endParaRPr/>
          </a:p>
          <a:p>
            <a:pPr indent="-460375" lvl="1" marL="574675" marR="0" rtl="0" algn="l">
              <a:lnSpc>
                <a:spcPct val="100000"/>
              </a:lnSpc>
              <a:spcBef>
                <a:spcPts val="36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a:t>
            </a:r>
            <a:r>
              <a:rPr b="0" i="0" lang="en-US" sz="1800" u="none" cap="none" strike="noStrike">
                <a:solidFill>
                  <a:schemeClr val="dk1"/>
                </a:solidFill>
                <a:latin typeface="Courier New"/>
                <a:ea typeface="Courier New"/>
                <a:cs typeface="Courier New"/>
                <a:sym typeface="Courier New"/>
              </a:rPr>
              <a:t>public static void searchArr(</a:t>
            </a:r>
            <a:r>
              <a:rPr b="1" i="0" lang="en-US" sz="1800" u="none" cap="none" strike="noStrike">
                <a:solidFill>
                  <a:schemeClr val="dk1"/>
                </a:solidFill>
                <a:latin typeface="Courier New"/>
                <a:ea typeface="Courier New"/>
                <a:cs typeface="Courier New"/>
                <a:sym typeface="Courier New"/>
              </a:rPr>
              <a:t>String[] strList</a:t>
            </a: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String searchStr</a:t>
            </a: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StringAnalyzer analyzer</a:t>
            </a:r>
            <a:r>
              <a:rPr b="0" i="0" lang="en-US" sz="18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1"/>
          <p:cNvSpPr txBox="1"/>
          <p:nvPr/>
        </p:nvSpPr>
        <p:spPr>
          <a:xfrm>
            <a:off x="457200" y="2362200"/>
            <a:ext cx="7924800" cy="3505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7" name="Google Shape;307;p4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Lambda Expressions as Variables</a:t>
            </a:r>
            <a:endParaRPr/>
          </a:p>
        </p:txBody>
      </p:sp>
      <p:sp>
        <p:nvSpPr>
          <p:cNvPr id="308" name="Google Shape;308;p41"/>
          <p:cNvSpPr txBox="1"/>
          <p:nvPr>
            <p:ph idx="1" type="body"/>
          </p:nvPr>
        </p:nvSpPr>
        <p:spPr>
          <a:xfrm>
            <a:off x="609600" y="1447800"/>
            <a:ext cx="7918450" cy="43164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Lambda expressions can be treated like variables.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They can be assigned, passed around, and reused.</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19     // Lambda expressions can be treated like variables</a:t>
            </a:r>
            <a:endParaRPr/>
          </a:p>
          <a:p>
            <a:pPr indent="7938" lvl="0" marL="7936" marR="0" rtl="0" algn="l">
              <a:lnSpc>
                <a:spcPct val="100000"/>
              </a:lnSpc>
              <a:spcBef>
                <a:spcPts val="320"/>
              </a:spcBef>
              <a:spcAft>
                <a:spcPts val="0"/>
              </a:spcAft>
              <a:buClr>
                <a:srgbClr val="000000"/>
              </a:buClr>
              <a:buSzPts val="1600"/>
              <a:buFont typeface="Arial"/>
              <a:buNone/>
            </a:pPr>
            <a:r>
              <a:rPr b="1" i="0" lang="en-US" sz="1600" u="none">
                <a:solidFill>
                  <a:schemeClr val="dk1"/>
                </a:solidFill>
                <a:latin typeface="Courier New"/>
                <a:ea typeface="Courier New"/>
                <a:cs typeface="Courier New"/>
                <a:sym typeface="Courier New"/>
              </a:rPr>
              <a:t>20     StringAnalyzer contains = (t, s) -&gt; t.contains(s);    </a:t>
            </a:r>
            <a:endParaRPr/>
          </a:p>
          <a:p>
            <a:pPr indent="7938" lvl="0" marL="7936" marR="0" rtl="0" algn="l">
              <a:lnSpc>
                <a:spcPct val="100000"/>
              </a:lnSpc>
              <a:spcBef>
                <a:spcPts val="320"/>
              </a:spcBef>
              <a:spcAft>
                <a:spcPts val="0"/>
              </a:spcAft>
              <a:buClr>
                <a:srgbClr val="000000"/>
              </a:buClr>
              <a:buSzPts val="1600"/>
              <a:buFont typeface="Arial"/>
              <a:buNone/>
            </a:pPr>
            <a:r>
              <a:rPr b="1" i="0" lang="en-US" sz="1600" u="none">
                <a:solidFill>
                  <a:schemeClr val="dk1"/>
                </a:solidFill>
                <a:latin typeface="Courier New"/>
                <a:ea typeface="Courier New"/>
                <a:cs typeface="Courier New"/>
                <a:sym typeface="Courier New"/>
              </a:rPr>
              <a:t>21     StringAnalyzer startsWith = (t, s) -&gt; t.startsWith(s);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22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23     System.out.println("==Contains==");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24     Z07Analyzer.searchArr(strList, searchStr,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25       </a:t>
            </a:r>
            <a:r>
              <a:rPr b="1" i="0" lang="en-US" sz="1600" u="none">
                <a:solidFill>
                  <a:schemeClr val="dk1"/>
                </a:solidFill>
                <a:latin typeface="Courier New"/>
                <a:ea typeface="Courier New"/>
                <a:cs typeface="Courier New"/>
                <a:sym typeface="Courier New"/>
              </a:rPr>
              <a:t>contains</a:t>
            </a:r>
            <a:r>
              <a:rPr b="0" i="0" lang="en-US" sz="1600" u="none">
                <a:solidFill>
                  <a:schemeClr val="dk1"/>
                </a:solidFill>
                <a:latin typeface="Courier New"/>
                <a:ea typeface="Courier New"/>
                <a:cs typeface="Courier New"/>
                <a:sym typeface="Courier New"/>
              </a:rPr>
              <a: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26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27     System.out.println("==Starts With==");</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28     Z07Analyzer.searchArr(strList, searchStr,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29       </a:t>
            </a:r>
            <a:r>
              <a:rPr b="1" i="0" lang="en-US" sz="1600" u="none">
                <a:solidFill>
                  <a:schemeClr val="dk1"/>
                </a:solidFill>
                <a:latin typeface="Courier New"/>
                <a:ea typeface="Courier New"/>
                <a:cs typeface="Courier New"/>
                <a:sym typeface="Courier New"/>
              </a:rPr>
              <a:t>startsWith</a:t>
            </a:r>
            <a:r>
              <a:rPr b="0" i="0" lang="en-US" sz="1600" u="none">
                <a:solidFill>
                  <a:schemeClr val="dk1"/>
                </a:solidFill>
                <a:latin typeface="Courier New"/>
                <a:ea typeface="Courier New"/>
                <a:cs typeface="Courier New"/>
                <a:sym typeface="Courier New"/>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pic>
        <p:nvPicPr>
          <p:cNvPr descr="Duke-Summary.gif" id="314" name="Google Shape;314;p42"/>
          <p:cNvPicPr preferRelativeResize="0"/>
          <p:nvPr/>
        </p:nvPicPr>
        <p:blipFill rotWithShape="1">
          <a:blip r:embed="rId3">
            <a:alphaModFix/>
          </a:blip>
          <a:srcRect b="0" l="0" r="0" t="0"/>
          <a:stretch/>
        </p:blipFill>
        <p:spPr>
          <a:xfrm>
            <a:off x="6459537" y="4756150"/>
            <a:ext cx="2074862" cy="1492250"/>
          </a:xfrm>
          <a:prstGeom prst="rect">
            <a:avLst/>
          </a:prstGeom>
          <a:noFill/>
          <a:ln>
            <a:noFill/>
          </a:ln>
        </p:spPr>
      </p:pic>
      <p:sp>
        <p:nvSpPr>
          <p:cNvPr id="315" name="Google Shape;315;p4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Summary</a:t>
            </a:r>
            <a:endParaRPr/>
          </a:p>
        </p:txBody>
      </p:sp>
      <p:sp>
        <p:nvSpPr>
          <p:cNvPr id="316" name="Google Shape;316;p42"/>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this lesson, you should have learned how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Define a Java interface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Choose between interface inheritance and class inheritance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Extend an interface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Define a Lambda Expression</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pic>
        <p:nvPicPr>
          <p:cNvPr descr="Duke-Practise-Overview.gif" id="322" name="Google Shape;322;p43"/>
          <p:cNvPicPr preferRelativeResize="0"/>
          <p:nvPr/>
        </p:nvPicPr>
        <p:blipFill rotWithShape="1">
          <a:blip r:embed="rId3">
            <a:alphaModFix/>
          </a:blip>
          <a:srcRect b="0" l="0" r="0" t="0"/>
          <a:stretch/>
        </p:blipFill>
        <p:spPr>
          <a:xfrm>
            <a:off x="6705600" y="4343400"/>
            <a:ext cx="1828800" cy="1873250"/>
          </a:xfrm>
          <a:prstGeom prst="rect">
            <a:avLst/>
          </a:prstGeom>
          <a:noFill/>
          <a:ln>
            <a:noFill/>
          </a:ln>
        </p:spPr>
      </p:pic>
      <p:sp>
        <p:nvSpPr>
          <p:cNvPr id="323" name="Google Shape;323;p4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6-1: Implementing an Interface</a:t>
            </a:r>
            <a:endParaRPr/>
          </a:p>
        </p:txBody>
      </p:sp>
      <p:sp>
        <p:nvSpPr>
          <p:cNvPr id="324" name="Google Shape;324;p43"/>
          <p:cNvSpPr txBox="1"/>
          <p:nvPr>
            <p:ph idx="1" type="body"/>
          </p:nvPr>
        </p:nvSpPr>
        <p:spPr>
          <a:xfrm>
            <a:off x="609600" y="1447800"/>
            <a:ext cx="7918450" cy="19891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the following topics: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Writing an interface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Implementing an interface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Creating references of an interface type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Casting to interface types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6-2: Using Java Interfaces</a:t>
            </a:r>
            <a:endParaRPr/>
          </a:p>
        </p:txBody>
      </p:sp>
      <p:sp>
        <p:nvSpPr>
          <p:cNvPr id="331" name="Google Shape;331;p44"/>
          <p:cNvSpPr txBox="1"/>
          <p:nvPr>
            <p:ph idx="1" type="body"/>
          </p:nvPr>
        </p:nvSpPr>
        <p:spPr>
          <a:xfrm>
            <a:off x="609600" y="1447800"/>
            <a:ext cx="7918450" cy="15827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the following topics: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Updating the banking application to use an interface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Using interfaces to implement accounts</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pic>
        <p:nvPicPr>
          <p:cNvPr descr="Duke-Practise-Overview.gif" id="332" name="Google Shape;332;p44"/>
          <p:cNvPicPr preferRelativeResize="0"/>
          <p:nvPr/>
        </p:nvPicPr>
        <p:blipFill rotWithShape="1">
          <a:blip r:embed="rId3">
            <a:alphaModFix/>
          </a:blip>
          <a:srcRect b="0" l="0" r="0" t="0"/>
          <a:stretch/>
        </p:blipFill>
        <p:spPr>
          <a:xfrm>
            <a:off x="6705600" y="4343400"/>
            <a:ext cx="1828800" cy="1873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5"/>
          <p:cNvSpPr txBox="1"/>
          <p:nvPr>
            <p:ph type="title"/>
          </p:nvPr>
        </p:nvSpPr>
        <p:spPr>
          <a:xfrm>
            <a:off x="615950" y="419100"/>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6-3: Creating Lambda Expression</a:t>
            </a:r>
            <a:endParaRPr/>
          </a:p>
        </p:txBody>
      </p:sp>
      <p:sp>
        <p:nvSpPr>
          <p:cNvPr id="339" name="Google Shape;339;p45"/>
          <p:cNvSpPr txBox="1"/>
          <p:nvPr>
            <p:ph idx="1" type="body"/>
          </p:nvPr>
        </p:nvSpPr>
        <p:spPr>
          <a:xfrm>
            <a:off x="609600" y="1447800"/>
            <a:ext cx="7918450" cy="15160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the following topics: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Performing string analysis using lambda expressions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Practicing writing lambda expressions for the </a:t>
            </a:r>
            <a:r>
              <a:rPr b="0" i="0" lang="en-US" sz="2200" u="none" cap="none" strike="noStrike">
                <a:solidFill>
                  <a:schemeClr val="dk1"/>
                </a:solidFill>
                <a:latin typeface="Courier New"/>
                <a:ea typeface="Courier New"/>
                <a:cs typeface="Courier New"/>
                <a:sym typeface="Courier New"/>
              </a:rPr>
              <a:t>StringAnalyzer</a:t>
            </a:r>
            <a:r>
              <a:rPr b="0" i="0" lang="en-US" sz="2200" u="none" cap="none" strike="noStrike">
                <a:solidFill>
                  <a:schemeClr val="dk1"/>
                </a:solidFill>
                <a:latin typeface="Arial"/>
                <a:ea typeface="Arial"/>
                <a:cs typeface="Arial"/>
                <a:sym typeface="Arial"/>
              </a:rPr>
              <a:t> interface</a:t>
            </a:r>
            <a:endParaRPr/>
          </a:p>
        </p:txBody>
      </p:sp>
      <p:pic>
        <p:nvPicPr>
          <p:cNvPr descr="Duke-Practise-Overview.gif" id="340" name="Google Shape;340;p45"/>
          <p:cNvPicPr preferRelativeResize="0"/>
          <p:nvPr/>
        </p:nvPicPr>
        <p:blipFill rotWithShape="1">
          <a:blip r:embed="rId3">
            <a:alphaModFix/>
          </a:blip>
          <a:srcRect b="0" l="0" r="0" t="0"/>
          <a:stretch/>
        </p:blipFill>
        <p:spPr>
          <a:xfrm>
            <a:off x="6705600" y="4343400"/>
            <a:ext cx="1828800" cy="1873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347" name="Google Shape;347;p46"/>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All methods in an interface are:</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final</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abstract</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private</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volatile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354" name="Google Shape;354;p47"/>
          <p:cNvSpPr txBox="1"/>
          <p:nvPr>
            <p:ph idx="1" type="body"/>
          </p:nvPr>
        </p:nvSpPr>
        <p:spPr>
          <a:xfrm>
            <a:off x="609600" y="1447800"/>
            <a:ext cx="7918450" cy="23272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When a developer creates an anonymous inner class, the new class is typically based on which one of the following?</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enums</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Executors</a:t>
            </a:r>
            <a:endParaRPr b="0" i="0" sz="2200" u="none" cap="none" strike="noStrike">
              <a:solidFill>
                <a:schemeClr val="dk1"/>
              </a:solidFill>
              <a:latin typeface="Courier New"/>
              <a:ea typeface="Courier New"/>
              <a:cs typeface="Courier New"/>
              <a:sym typeface="Courier New"/>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Functional interfaces</a:t>
            </a:r>
            <a:endParaRPr b="0" i="0" sz="2200" u="none" cap="none" strike="noStrike">
              <a:solidFill>
                <a:schemeClr val="dk1"/>
              </a:solidFill>
              <a:latin typeface="Courier New"/>
              <a:ea typeface="Courier New"/>
              <a:cs typeface="Courier New"/>
              <a:sym typeface="Courier New"/>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Static variables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361" name="Google Shape;361;p48"/>
          <p:cNvSpPr txBox="1"/>
          <p:nvPr>
            <p:ph idx="1" type="body"/>
          </p:nvPr>
        </p:nvSpPr>
        <p:spPr>
          <a:xfrm>
            <a:off x="609600" y="1447800"/>
            <a:ext cx="7918450" cy="27336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Which is true about the parameters passed into the following lambda expression?</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Courier New"/>
                <a:ea typeface="Courier New"/>
                <a:cs typeface="Courier New"/>
                <a:sym typeface="Courier New"/>
              </a:rPr>
              <a:t>(t,s) -&gt; t.contains(s)</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Their type is inferred from the context.</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Their type is executed.</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Their type must be explicitly defined.</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Their type is undetermined.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A Problem Solved by Interfaces</a:t>
            </a:r>
            <a:endParaRPr/>
          </a:p>
        </p:txBody>
      </p:sp>
      <p:sp>
        <p:nvSpPr>
          <p:cNvPr id="66" name="Google Shape;66;p13"/>
          <p:cNvSpPr txBox="1"/>
          <p:nvPr>
            <p:ph idx="1" type="body"/>
          </p:nvPr>
        </p:nvSpPr>
        <p:spPr>
          <a:xfrm>
            <a:off x="609600" y="1371600"/>
            <a:ext cx="7918450" cy="50673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1" i="0" lang="en-US" sz="2200" u="none">
                <a:solidFill>
                  <a:schemeClr val="dk1"/>
                </a:solidFill>
                <a:latin typeface="Arial"/>
                <a:ea typeface="Arial"/>
                <a:cs typeface="Arial"/>
                <a:sym typeface="Arial"/>
              </a:rPr>
              <a:t>Given:</a:t>
            </a:r>
            <a:r>
              <a:rPr b="0" i="0" lang="en-US" sz="2200" u="none">
                <a:solidFill>
                  <a:schemeClr val="dk1"/>
                </a:solidFill>
                <a:latin typeface="Arial"/>
                <a:ea typeface="Arial"/>
                <a:cs typeface="Arial"/>
                <a:sym typeface="Arial"/>
              </a:rPr>
              <a:t> A company sells an assortment of products, very different from each other, and needs a way to access financial data in a similar manner.</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Products include: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Crushed Rock</a:t>
            </a:r>
            <a:endParaRPr/>
          </a:p>
          <a:p>
            <a:pPr indent="-231774" lvl="3" marL="1366837" marR="0" rtl="0" algn="l">
              <a:lnSpc>
                <a:spcPct val="100000"/>
              </a:lnSpc>
              <a:spcBef>
                <a:spcPts val="360"/>
              </a:spcBef>
              <a:spcAft>
                <a:spcPts val="0"/>
              </a:spcAft>
              <a:buClr>
                <a:schemeClr val="accent2"/>
              </a:buClr>
              <a:buSzPts val="810"/>
              <a:buFont typeface="Arial"/>
              <a:buChar char="—"/>
            </a:pPr>
            <a:r>
              <a:rPr b="0" i="0" lang="en-US" sz="1800" u="none" cap="none" strike="noStrike">
                <a:solidFill>
                  <a:schemeClr val="dk1"/>
                </a:solidFill>
                <a:latin typeface="Arial"/>
                <a:ea typeface="Arial"/>
                <a:cs typeface="Arial"/>
                <a:sym typeface="Arial"/>
              </a:rPr>
              <a:t>Measured in pounds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Red Paint</a:t>
            </a:r>
            <a:endParaRPr/>
          </a:p>
          <a:p>
            <a:pPr indent="-231774" lvl="3" marL="1366837" marR="0" rtl="0" algn="l">
              <a:lnSpc>
                <a:spcPct val="100000"/>
              </a:lnSpc>
              <a:spcBef>
                <a:spcPts val="360"/>
              </a:spcBef>
              <a:spcAft>
                <a:spcPts val="0"/>
              </a:spcAft>
              <a:buClr>
                <a:schemeClr val="accent2"/>
              </a:buClr>
              <a:buSzPts val="810"/>
              <a:buFont typeface="Arial"/>
              <a:buChar char="—"/>
            </a:pPr>
            <a:r>
              <a:rPr b="0" i="0" lang="en-US" sz="1800" u="none" cap="none" strike="noStrike">
                <a:solidFill>
                  <a:schemeClr val="dk1"/>
                </a:solidFill>
                <a:latin typeface="Arial"/>
                <a:ea typeface="Arial"/>
                <a:cs typeface="Arial"/>
                <a:sym typeface="Arial"/>
              </a:rPr>
              <a:t>Measured in gallons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Widgets</a:t>
            </a:r>
            <a:endParaRPr/>
          </a:p>
          <a:p>
            <a:pPr indent="-231774" lvl="3" marL="1366837" marR="0" rtl="0" algn="l">
              <a:lnSpc>
                <a:spcPct val="100000"/>
              </a:lnSpc>
              <a:spcBef>
                <a:spcPts val="360"/>
              </a:spcBef>
              <a:spcAft>
                <a:spcPts val="0"/>
              </a:spcAft>
              <a:buClr>
                <a:schemeClr val="accent2"/>
              </a:buClr>
              <a:buSzPts val="810"/>
              <a:buFont typeface="Arial"/>
              <a:buChar char="—"/>
            </a:pPr>
            <a:r>
              <a:rPr b="0" i="0" lang="en-US" sz="1800" u="none" cap="none" strike="noStrike">
                <a:solidFill>
                  <a:schemeClr val="dk1"/>
                </a:solidFill>
                <a:latin typeface="Arial"/>
                <a:ea typeface="Arial"/>
                <a:cs typeface="Arial"/>
                <a:sym typeface="Arial"/>
              </a:rPr>
              <a:t>Measured by Quantity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Need to calculate per item</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Sales price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Cost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Profit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nvSpPr>
        <p:spPr>
          <a:xfrm>
            <a:off x="533400" y="1828800"/>
            <a:ext cx="7924800" cy="4267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 name="Google Shape;73;p14"/>
          <p:cNvSpPr txBox="1"/>
          <p:nvPr>
            <p:ph idx="1" type="body"/>
          </p:nvPr>
        </p:nvSpPr>
        <p:spPr>
          <a:xfrm>
            <a:off x="609600" y="1447800"/>
            <a:ext cx="7918450" cy="469106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600" u="none" cap="none" strike="noStrike">
                <a:solidFill>
                  <a:schemeClr val="dk1"/>
                </a:solidFill>
                <a:latin typeface="Courier New"/>
                <a:ea typeface="Courier New"/>
                <a:cs typeface="Courier New"/>
                <a:sym typeface="Courier New"/>
              </a:rPr>
              <a:t>CrushedRock</a:t>
            </a:r>
            <a:r>
              <a:rPr b="0" i="0" lang="en-US" sz="2200" u="none" cap="none" strike="noStrike">
                <a:solidFill>
                  <a:schemeClr val="dk1"/>
                </a:solidFill>
                <a:latin typeface="Arial"/>
                <a:ea typeface="Arial"/>
                <a:cs typeface="Arial"/>
                <a:sym typeface="Arial"/>
              </a:rPr>
              <a:t> class before interfaces</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class CrushedRock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private String name;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private double salesPrice = 0;</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private double cost = 0;</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private double weight = 0; // In pounds</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public CrushedRock(double salesPrice, double cost, double weight){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this.salesPrice = salesPrice;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this.cost = cost;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this.weight = weight;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p:txBody>
      </p:sp>
      <p:sp>
        <p:nvSpPr>
          <p:cNvPr id="74" name="Google Shape;74;p1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CrushedRock</a:t>
            </a:r>
            <a:r>
              <a:rPr b="1" i="0" lang="en-US" sz="2600" u="none" cap="none" strike="noStrike">
                <a:solidFill>
                  <a:schemeClr val="dk1"/>
                </a:solidFill>
                <a:latin typeface="Arial"/>
                <a:ea typeface="Arial"/>
                <a:cs typeface="Arial"/>
                <a:sym typeface="Arial"/>
              </a:rPr>
              <a:t> Class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nvSpPr>
        <p:spPr>
          <a:xfrm>
            <a:off x="533400" y="2819400"/>
            <a:ext cx="7924800" cy="22860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1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The </a:t>
            </a:r>
            <a:r>
              <a:rPr b="1" i="0" lang="en-US" sz="2600" u="none" cap="none" strike="noStrike">
                <a:solidFill>
                  <a:schemeClr val="dk1"/>
                </a:solidFill>
                <a:latin typeface="Courier New"/>
                <a:ea typeface="Courier New"/>
                <a:cs typeface="Courier New"/>
                <a:sym typeface="Courier New"/>
              </a:rPr>
              <a:t>SalesCalcs</a:t>
            </a:r>
            <a:r>
              <a:rPr b="1" i="0" lang="en-US" sz="2600" u="none" cap="none" strike="noStrike">
                <a:solidFill>
                  <a:schemeClr val="dk1"/>
                </a:solidFill>
                <a:latin typeface="Arial"/>
                <a:ea typeface="Arial"/>
                <a:cs typeface="Arial"/>
                <a:sym typeface="Arial"/>
              </a:rPr>
              <a:t> Interface</a:t>
            </a:r>
            <a:endParaRPr/>
          </a:p>
        </p:txBody>
      </p:sp>
      <p:sp>
        <p:nvSpPr>
          <p:cNvPr id="82" name="Google Shape;82;p15"/>
          <p:cNvSpPr txBox="1"/>
          <p:nvPr>
            <p:ph idx="1" type="body"/>
          </p:nvPr>
        </p:nvSpPr>
        <p:spPr>
          <a:xfrm>
            <a:off x="609600" y="1447800"/>
            <a:ext cx="7918450" cy="366395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SalesCalcs</a:t>
            </a:r>
            <a:r>
              <a:rPr b="0" i="0" lang="en-US" sz="2200" u="none" cap="none" strike="noStrike">
                <a:solidFill>
                  <a:schemeClr val="dk1"/>
                </a:solidFill>
                <a:latin typeface="Arial"/>
                <a:ea typeface="Arial"/>
                <a:cs typeface="Arial"/>
                <a:sym typeface="Arial"/>
              </a:rPr>
              <a:t> interface specifies the types of calculations required for our products.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Public, top-level interfaces are declared in their own </a:t>
            </a:r>
            <a:r>
              <a:rPr b="0" i="0" lang="en-US" sz="2000" u="none" cap="none" strike="noStrike">
                <a:solidFill>
                  <a:schemeClr val="dk1"/>
                </a:solidFill>
                <a:latin typeface="Courier New"/>
                <a:ea typeface="Courier New"/>
                <a:cs typeface="Courier New"/>
                <a:sym typeface="Courier New"/>
              </a:rPr>
              <a:t>.java</a:t>
            </a:r>
            <a:r>
              <a:rPr b="0" i="0" lang="en-US" sz="2000" u="none" cap="none" strike="noStrike">
                <a:solidFill>
                  <a:schemeClr val="dk1"/>
                </a:solidFill>
                <a:latin typeface="Arial"/>
                <a:ea typeface="Arial"/>
                <a:cs typeface="Arial"/>
                <a:sym typeface="Arial"/>
              </a:rPr>
              <a:t> file.</a:t>
            </a:r>
            <a:endParaRPr/>
          </a:p>
          <a:p>
            <a:pPr indent="-460375" lvl="1" marL="574675" marR="0" rtl="0" algn="l">
              <a:lnSpc>
                <a:spcPct val="100000"/>
              </a:lnSpc>
              <a:spcBef>
                <a:spcPts val="400"/>
              </a:spcBef>
              <a:spcAft>
                <a:spcPts val="0"/>
              </a:spcAft>
              <a:buClr>
                <a:srgbClr val="FF0000"/>
              </a:buClr>
              <a:buSzPts val="2000"/>
              <a:buFont typeface="Arial"/>
              <a:buNone/>
            </a:pPr>
            <a:r>
              <a:rPr b="0" i="0" lang="en-US" sz="2000" u="none" cap="none" strike="noStrike">
                <a:solidFill>
                  <a:schemeClr val="dk1"/>
                </a:solidFill>
                <a:latin typeface="Courier New"/>
                <a:ea typeface="Courier New"/>
                <a:cs typeface="Courier New"/>
                <a:sym typeface="Courier New"/>
              </a:rPr>
              <a:t>public interface SalesCalcs {</a:t>
            </a:r>
            <a:endParaRPr/>
          </a:p>
          <a:p>
            <a:pPr indent="-460375" lvl="1" marL="574675" marR="0" rtl="0" algn="l">
              <a:lnSpc>
                <a:spcPct val="100000"/>
              </a:lnSpc>
              <a:spcBef>
                <a:spcPts val="400"/>
              </a:spcBef>
              <a:spcAft>
                <a:spcPts val="0"/>
              </a:spcAft>
              <a:buClr>
                <a:srgbClr val="FF0000"/>
              </a:buClr>
              <a:buSzPts val="2000"/>
              <a:buFont typeface="Arial"/>
              <a:buNone/>
            </a:pPr>
            <a:r>
              <a:rPr b="0" i="0" lang="en-US" sz="2000" u="none" cap="none" strike="noStrike">
                <a:solidFill>
                  <a:schemeClr val="dk1"/>
                </a:solidFill>
                <a:latin typeface="Courier New"/>
                <a:ea typeface="Courier New"/>
                <a:cs typeface="Courier New"/>
                <a:sym typeface="Courier New"/>
              </a:rPr>
              <a:t>  public String getName();</a:t>
            </a:r>
            <a:endParaRPr/>
          </a:p>
          <a:p>
            <a:pPr indent="-460375" lvl="1" marL="574675" marR="0" rtl="0" algn="l">
              <a:lnSpc>
                <a:spcPct val="100000"/>
              </a:lnSpc>
              <a:spcBef>
                <a:spcPts val="400"/>
              </a:spcBef>
              <a:spcAft>
                <a:spcPts val="0"/>
              </a:spcAft>
              <a:buClr>
                <a:srgbClr val="FF0000"/>
              </a:buClr>
              <a:buSzPts val="2000"/>
              <a:buFont typeface="Arial"/>
              <a:buNone/>
            </a:pPr>
            <a:r>
              <a:rPr b="0" i="0" lang="en-US" sz="2000" u="none" cap="none" strike="noStrike">
                <a:solidFill>
                  <a:schemeClr val="dk1"/>
                </a:solidFill>
                <a:latin typeface="Courier New"/>
                <a:ea typeface="Courier New"/>
                <a:cs typeface="Courier New"/>
                <a:sym typeface="Courier New"/>
              </a:rPr>
              <a:t>  public double calcSalesPrice();</a:t>
            </a:r>
            <a:endParaRPr/>
          </a:p>
          <a:p>
            <a:pPr indent="-460375" lvl="1" marL="574675" marR="0" rtl="0" algn="l">
              <a:lnSpc>
                <a:spcPct val="100000"/>
              </a:lnSpc>
              <a:spcBef>
                <a:spcPts val="400"/>
              </a:spcBef>
              <a:spcAft>
                <a:spcPts val="0"/>
              </a:spcAft>
              <a:buClr>
                <a:srgbClr val="FF0000"/>
              </a:buClr>
              <a:buSzPts val="2000"/>
              <a:buFont typeface="Arial"/>
              <a:buNone/>
            </a:pPr>
            <a:r>
              <a:rPr b="0" i="0" lang="en-US" sz="2000" u="none" cap="none" strike="noStrike">
                <a:solidFill>
                  <a:schemeClr val="dk1"/>
                </a:solidFill>
                <a:latin typeface="Courier New"/>
                <a:ea typeface="Courier New"/>
                <a:cs typeface="Courier New"/>
                <a:sym typeface="Courier New"/>
              </a:rPr>
              <a:t>  public double calcCost();</a:t>
            </a:r>
            <a:endParaRPr/>
          </a:p>
          <a:p>
            <a:pPr indent="-460375" lvl="1" marL="574675" marR="0" rtl="0" algn="l">
              <a:lnSpc>
                <a:spcPct val="100000"/>
              </a:lnSpc>
              <a:spcBef>
                <a:spcPts val="400"/>
              </a:spcBef>
              <a:spcAft>
                <a:spcPts val="0"/>
              </a:spcAft>
              <a:buClr>
                <a:srgbClr val="FF0000"/>
              </a:buClr>
              <a:buSzPts val="2000"/>
              <a:buFont typeface="Arial"/>
              <a:buNone/>
            </a:pPr>
            <a:r>
              <a:rPr b="0" i="0" lang="en-US" sz="2000" u="none" cap="none" strike="noStrike">
                <a:solidFill>
                  <a:schemeClr val="dk1"/>
                </a:solidFill>
                <a:latin typeface="Courier New"/>
                <a:ea typeface="Courier New"/>
                <a:cs typeface="Courier New"/>
                <a:sym typeface="Courier New"/>
              </a:rPr>
              <a:t>  public double calcProfit();</a:t>
            </a:r>
            <a:endParaRPr/>
          </a:p>
          <a:p>
            <a:pPr indent="-460375" lvl="1" marL="574675" marR="0" rtl="0" algn="l">
              <a:lnSpc>
                <a:spcPct val="100000"/>
              </a:lnSpc>
              <a:spcBef>
                <a:spcPts val="400"/>
              </a:spcBef>
              <a:spcAft>
                <a:spcPts val="0"/>
              </a:spcAft>
              <a:buClr>
                <a:srgbClr val="FF0000"/>
              </a:buClr>
              <a:buSzPts val="2000"/>
              <a:buFont typeface="Arial"/>
              <a:buNone/>
            </a:pPr>
            <a:r>
              <a:rPr b="0" i="0" lang="en-US" sz="20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nvSpPr>
        <p:spPr>
          <a:xfrm>
            <a:off x="533400" y="2133600"/>
            <a:ext cx="7924800" cy="3886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1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Adding an Interface</a:t>
            </a:r>
            <a:endParaRPr/>
          </a:p>
        </p:txBody>
      </p:sp>
      <p:sp>
        <p:nvSpPr>
          <p:cNvPr id="90" name="Google Shape;90;p16"/>
          <p:cNvSpPr txBox="1"/>
          <p:nvPr>
            <p:ph idx="1" type="body"/>
          </p:nvPr>
        </p:nvSpPr>
        <p:spPr>
          <a:xfrm>
            <a:off x="609600" y="1447800"/>
            <a:ext cx="7918450" cy="454342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updated </a:t>
            </a:r>
            <a:r>
              <a:rPr b="0" i="0" lang="en-US" sz="2200" u="none" cap="none" strike="noStrike">
                <a:solidFill>
                  <a:schemeClr val="dk1"/>
                </a:solidFill>
                <a:latin typeface="Courier New"/>
                <a:ea typeface="Courier New"/>
                <a:cs typeface="Courier New"/>
                <a:sym typeface="Courier New"/>
              </a:rPr>
              <a:t>CrushedRock</a:t>
            </a:r>
            <a:r>
              <a:rPr b="0" i="0" lang="en-US" sz="2200" u="none" cap="none" strike="noStrike">
                <a:solidFill>
                  <a:schemeClr val="dk1"/>
                </a:solidFill>
                <a:latin typeface="Arial"/>
                <a:ea typeface="Arial"/>
                <a:cs typeface="Arial"/>
                <a:sym typeface="Arial"/>
              </a:rPr>
              <a:t> class implements </a:t>
            </a:r>
            <a:r>
              <a:rPr b="0" i="0" lang="en-US" sz="2200" u="none" cap="none" strike="noStrike">
                <a:solidFill>
                  <a:schemeClr val="dk1"/>
                </a:solidFill>
                <a:latin typeface="Courier New"/>
                <a:ea typeface="Courier New"/>
                <a:cs typeface="Courier New"/>
                <a:sym typeface="Courier New"/>
              </a:rPr>
              <a:t>SalesCalcs</a:t>
            </a:r>
            <a:r>
              <a:rPr b="0" i="0" lang="en-US" sz="2200" u="none" cap="none" strike="noStrike">
                <a:solidFill>
                  <a:schemeClr val="dk1"/>
                </a:solidFill>
                <a:latin typeface="Arial"/>
                <a:ea typeface="Arial"/>
                <a:cs typeface="Arial"/>
                <a:sym typeface="Arial"/>
              </a:rPr>
              <a:t>.</a:t>
            </a:r>
            <a:endParaRPr b="0" i="0" sz="22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public class CrushedRock </a:t>
            </a:r>
            <a:r>
              <a:rPr b="1" i="0" lang="en-US" sz="1600" u="none" cap="none" strike="noStrike">
                <a:solidFill>
                  <a:schemeClr val="dk1"/>
                </a:solidFill>
                <a:latin typeface="Courier New"/>
                <a:ea typeface="Courier New"/>
                <a:cs typeface="Courier New"/>
                <a:sym typeface="Courier New"/>
              </a:rPr>
              <a:t>implements SalesCalcs</a:t>
            </a:r>
            <a:r>
              <a:rPr b="0" i="0" lang="en-US" sz="16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private String name = "Crushed Rock";</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 a number of lines not shown</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@Override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public double calcCost()</a:t>
            </a:r>
            <a:r>
              <a:rPr b="0" i="0" lang="en-US" sz="16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return this.cost * this.weight;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@Override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public double calcProfit()</a:t>
            </a:r>
            <a:r>
              <a:rPr b="0" i="0" lang="en-US" sz="16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return this.calcSalesPrice() - this.calcCost();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nvSpPr>
        <p:spPr>
          <a:xfrm>
            <a:off x="609600" y="2895600"/>
            <a:ext cx="7924800" cy="19050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Google Shape;97;p17"/>
          <p:cNvSpPr txBox="1"/>
          <p:nvPr/>
        </p:nvSpPr>
        <p:spPr>
          <a:xfrm>
            <a:off x="609600" y="5181600"/>
            <a:ext cx="7924800" cy="7620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17"/>
          <p:cNvSpPr txBox="1"/>
          <p:nvPr>
            <p:ph idx="1" type="body"/>
          </p:nvPr>
        </p:nvSpPr>
        <p:spPr>
          <a:xfrm>
            <a:off x="609600" y="1143000"/>
            <a:ext cx="7918450" cy="474027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Any class that implements an interface can be referenced by using that interface.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Notice how the </a:t>
            </a:r>
            <a:r>
              <a:rPr b="0" i="0" lang="en-US" sz="2000" u="none" cap="none" strike="noStrike">
                <a:solidFill>
                  <a:schemeClr val="dk1"/>
                </a:solidFill>
                <a:latin typeface="Courier New"/>
                <a:ea typeface="Courier New"/>
                <a:cs typeface="Courier New"/>
                <a:sym typeface="Courier New"/>
              </a:rPr>
              <a:t>calcSalesPrice</a:t>
            </a:r>
            <a:r>
              <a:rPr b="0" i="0" lang="en-US" sz="2200" u="none" cap="none" strike="noStrike">
                <a:solidFill>
                  <a:schemeClr val="dk1"/>
                </a:solidFill>
                <a:latin typeface="Arial"/>
                <a:ea typeface="Arial"/>
                <a:cs typeface="Arial"/>
                <a:sym typeface="Arial"/>
              </a:rPr>
              <a:t> method can be referenced by the </a:t>
            </a:r>
            <a:r>
              <a:rPr b="0" i="0" lang="en-US" sz="2000" u="none" cap="none" strike="noStrike">
                <a:solidFill>
                  <a:schemeClr val="dk1"/>
                </a:solidFill>
                <a:latin typeface="Courier New"/>
                <a:ea typeface="Courier New"/>
                <a:cs typeface="Courier New"/>
                <a:sym typeface="Courier New"/>
              </a:rPr>
              <a:t>CrushedRock</a:t>
            </a:r>
            <a:r>
              <a:rPr b="0" i="0" lang="en-US" sz="2200" u="none" cap="none" strike="noStrike">
                <a:solidFill>
                  <a:schemeClr val="dk1"/>
                </a:solidFill>
                <a:latin typeface="Arial"/>
                <a:ea typeface="Arial"/>
                <a:cs typeface="Arial"/>
                <a:sym typeface="Arial"/>
              </a:rPr>
              <a:t> class or the </a:t>
            </a:r>
            <a:r>
              <a:rPr b="0" i="0" lang="en-US" sz="2000" u="none" cap="none" strike="noStrike">
                <a:solidFill>
                  <a:schemeClr val="dk1"/>
                </a:solidFill>
                <a:latin typeface="Courier New"/>
                <a:ea typeface="Courier New"/>
                <a:cs typeface="Courier New"/>
                <a:sym typeface="Courier New"/>
              </a:rPr>
              <a:t>SalesCalcs</a:t>
            </a:r>
            <a:r>
              <a:rPr b="0" i="0" lang="en-US" sz="2200" u="none" cap="none" strike="noStrike">
                <a:solidFill>
                  <a:schemeClr val="dk1"/>
                </a:solidFill>
                <a:latin typeface="Arial"/>
                <a:ea typeface="Arial"/>
                <a:cs typeface="Arial"/>
                <a:sym typeface="Arial"/>
              </a:rPr>
              <a:t> interface.</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CrushedRock</a:t>
            </a:r>
            <a:r>
              <a:rPr b="0" i="0" lang="en-US" sz="1800" u="none" cap="none" strike="noStrike">
                <a:solidFill>
                  <a:schemeClr val="dk1"/>
                </a:solidFill>
                <a:latin typeface="Courier New"/>
                <a:ea typeface="Courier New"/>
                <a:cs typeface="Courier New"/>
                <a:sym typeface="Courier New"/>
              </a:rPr>
              <a:t> rock1 = new CrushedRock(12, 10, 50);</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SalesCalcs</a:t>
            </a:r>
            <a:r>
              <a:rPr b="0" i="0" lang="en-US" sz="1800" u="none" cap="none" strike="noStrike">
                <a:solidFill>
                  <a:schemeClr val="dk1"/>
                </a:solidFill>
                <a:latin typeface="Courier New"/>
                <a:ea typeface="Courier New"/>
                <a:cs typeface="Courier New"/>
                <a:sym typeface="Courier New"/>
              </a:rPr>
              <a:t> rock2 = new CrushedRock(12, 10, 50);</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System.out.println("Sales Price: " + rock1.</a:t>
            </a:r>
            <a:r>
              <a:rPr b="1" i="0" lang="en-US" sz="1800" u="none" cap="none" strike="noStrike">
                <a:solidFill>
                  <a:schemeClr val="dk1"/>
                </a:solidFill>
                <a:latin typeface="Courier New"/>
                <a:ea typeface="Courier New"/>
                <a:cs typeface="Courier New"/>
                <a:sym typeface="Courier New"/>
              </a:rPr>
              <a:t>calcSalesPrice()</a:t>
            </a:r>
            <a:r>
              <a:rPr b="0" i="0" lang="en-US" sz="18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System.out.println("Sales Price: " + rock2.</a:t>
            </a:r>
            <a:r>
              <a:rPr b="1" i="0" lang="en-US" sz="1800" u="none" cap="none" strike="noStrike">
                <a:solidFill>
                  <a:schemeClr val="dk1"/>
                </a:solidFill>
                <a:latin typeface="Courier New"/>
                <a:ea typeface="Courier New"/>
                <a:cs typeface="Courier New"/>
                <a:sym typeface="Courier New"/>
              </a:rPr>
              <a:t>calcSalesPrice()</a:t>
            </a:r>
            <a:r>
              <a:rPr b="0" i="0" lang="en-US" sz="1800" u="none" cap="none" strike="noStrike">
                <a:solidFill>
                  <a:schemeClr val="dk1"/>
                </a:solidFill>
                <a:latin typeface="Courier New"/>
                <a:ea typeface="Courier New"/>
                <a:cs typeface="Courier New"/>
                <a:sym typeface="Courier New"/>
              </a:rPr>
              <a:t>);</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Output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Sales Price: 600.0</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Sales Price: 600.0</a:t>
            </a:r>
            <a:endParaRPr/>
          </a:p>
        </p:txBody>
      </p:sp>
      <p:sp>
        <p:nvSpPr>
          <p:cNvPr id="99" name="Google Shape;99;p1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Interface References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nvSpPr>
        <p:spPr>
          <a:xfrm>
            <a:off x="609600" y="1839912"/>
            <a:ext cx="7924800" cy="43434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18"/>
          <p:cNvSpPr txBox="1"/>
          <p:nvPr>
            <p:ph idx="1" type="body"/>
          </p:nvPr>
        </p:nvSpPr>
        <p:spPr>
          <a:xfrm>
            <a:off x="609600" y="1143000"/>
            <a:ext cx="7918450" cy="50244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Any class implementing an interface can be referenced by using that interface. For example:</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SalesCalcs[] itemList </a:t>
            </a:r>
            <a:r>
              <a:rPr b="0" i="0" lang="en-US" sz="1800" u="none" cap="none" strike="noStrike">
                <a:solidFill>
                  <a:schemeClr val="dk1"/>
                </a:solidFill>
                <a:latin typeface="Courier New"/>
                <a:ea typeface="Courier New"/>
                <a:cs typeface="Courier New"/>
                <a:sym typeface="Courier New"/>
              </a:rPr>
              <a:t>= new SalesCalcs[5];</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ItemReport report = new ItemReport();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itemList[0] = new </a:t>
            </a:r>
            <a:r>
              <a:rPr b="1" i="0" lang="en-US" sz="1800" u="none" cap="none" strike="noStrike">
                <a:solidFill>
                  <a:schemeClr val="dk1"/>
                </a:solidFill>
                <a:latin typeface="Courier New"/>
                <a:ea typeface="Courier New"/>
                <a:cs typeface="Courier New"/>
                <a:sym typeface="Courier New"/>
              </a:rPr>
              <a:t>CrushedRock(12.0, 10.0, 50.0)</a:t>
            </a:r>
            <a:r>
              <a:rPr b="0" i="0" lang="en-US" sz="18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itemList[1] = new </a:t>
            </a:r>
            <a:r>
              <a:rPr b="1" i="0" lang="en-US" sz="1800" u="none" cap="none" strike="noStrike">
                <a:solidFill>
                  <a:schemeClr val="dk1"/>
                </a:solidFill>
                <a:latin typeface="Courier New"/>
                <a:ea typeface="Courier New"/>
                <a:cs typeface="Courier New"/>
                <a:sym typeface="Courier New"/>
              </a:rPr>
              <a:t>CrushedRock(8.0, 6.0, 10.0)</a:t>
            </a:r>
            <a:r>
              <a:rPr b="0" i="0" lang="en-US" sz="18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itemList[2] = new </a:t>
            </a:r>
            <a:r>
              <a:rPr b="1" i="0" lang="en-US" sz="1800" u="none" cap="none" strike="noStrike">
                <a:solidFill>
                  <a:schemeClr val="dk1"/>
                </a:solidFill>
                <a:latin typeface="Courier New"/>
                <a:ea typeface="Courier New"/>
                <a:cs typeface="Courier New"/>
                <a:sym typeface="Courier New"/>
              </a:rPr>
              <a:t>RedPaint(10.0, 8.0, 25.0)</a:t>
            </a:r>
            <a:r>
              <a:rPr b="0" i="0" lang="en-US" sz="18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itemList[3] = new </a:t>
            </a:r>
            <a:r>
              <a:rPr b="1" i="0" lang="en-US" sz="1800" u="none" cap="none" strike="noStrike">
                <a:solidFill>
                  <a:schemeClr val="dk1"/>
                </a:solidFill>
                <a:latin typeface="Courier New"/>
                <a:ea typeface="Courier New"/>
                <a:cs typeface="Courier New"/>
                <a:sym typeface="Courier New"/>
              </a:rPr>
              <a:t>Widget(6.0, 5.0, 10)</a:t>
            </a:r>
            <a:r>
              <a:rPr b="0" i="0" lang="en-US" sz="18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itemList[4] = new </a:t>
            </a:r>
            <a:r>
              <a:rPr b="1" i="0" lang="en-US" sz="1800" u="none" cap="none" strike="noStrike">
                <a:solidFill>
                  <a:schemeClr val="dk1"/>
                </a:solidFill>
                <a:latin typeface="Courier New"/>
                <a:ea typeface="Courier New"/>
                <a:cs typeface="Courier New"/>
                <a:sym typeface="Courier New"/>
              </a:rPr>
              <a:t>Widget(14.0, 12.0, 20)</a:t>
            </a:r>
            <a:r>
              <a:rPr b="0" i="0" lang="en-US" sz="18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System.out.println("==Sales Report==");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for(SalesCalcs item:itemList){</a:t>
            </a:r>
            <a:endParaRPr/>
          </a:p>
          <a:p>
            <a:pPr indent="-460375" lvl="1" marL="574675" marR="0" rtl="0" algn="l">
              <a:lnSpc>
                <a:spcPct val="100000"/>
              </a:lnSpc>
              <a:spcBef>
                <a:spcPts val="360"/>
              </a:spcBef>
              <a:spcAft>
                <a:spcPts val="0"/>
              </a:spcAft>
              <a:buClr>
                <a:srgbClr val="FF0000"/>
              </a:buClr>
              <a:buSzPts val="1800"/>
              <a:buFont typeface="Arial"/>
              <a:buNone/>
            </a:pPr>
            <a:r>
              <a:rPr b="1" i="0" lang="en-US" sz="1800" u="none" cap="none" strike="noStrike">
                <a:solidFill>
                  <a:schemeClr val="dk1"/>
                </a:solidFill>
                <a:latin typeface="Courier New"/>
                <a:ea typeface="Courier New"/>
                <a:cs typeface="Courier New"/>
                <a:sym typeface="Courier New"/>
              </a:rPr>
              <a:t>      report.printItemData(item);</a:t>
            </a:r>
            <a:endParaRPr/>
          </a:p>
          <a:p>
            <a:pPr indent="-460375" lvl="1" marL="574675" marR="0" rtl="0" algn="l">
              <a:lnSpc>
                <a:spcPct val="100000"/>
              </a:lnSpc>
              <a:spcBef>
                <a:spcPts val="360"/>
              </a:spcBef>
              <a:spcAft>
                <a:spcPts val="0"/>
              </a:spcAft>
              <a:buClr>
                <a:srgbClr val="FF0000"/>
              </a:buClr>
              <a:buSzPts val="1800"/>
              <a:buFont typeface="Arial"/>
              <a:buNone/>
            </a:pPr>
            <a:r>
              <a:rPr b="1" i="0" lang="en-US" sz="1800" u="none" cap="none" strike="noStrike">
                <a:solidFill>
                  <a:schemeClr val="dk1"/>
                </a:solidFill>
                <a:latin typeface="Courier New"/>
                <a:ea typeface="Courier New"/>
                <a:cs typeface="Courier New"/>
                <a:sym typeface="Courier New"/>
              </a:rPr>
              <a:t>    }    </a:t>
            </a:r>
            <a:endParaRPr/>
          </a:p>
        </p:txBody>
      </p:sp>
      <p:sp>
        <p:nvSpPr>
          <p:cNvPr id="107" name="Google Shape;107;p1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Interface Reference Usefulness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