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0">
          <p15:clr>
            <a:srgbClr val="000000"/>
          </p15:clr>
        </p15:guide>
        <p15:guide id="2" orient="horz" pos="480">
          <p15:clr>
            <a:srgbClr val="000000"/>
          </p15:clr>
        </p15:guide>
        <p15:guide id="3" pos="2880">
          <p15:clr>
            <a:srgbClr val="000000"/>
          </p15:clr>
        </p15:guide>
        <p15:guide id="4" pos="768">
          <p15:clr>
            <a:srgbClr val="000000"/>
          </p15:clr>
        </p15:guide>
        <p15:guide id="5" pos="384">
          <p15:clr>
            <a:srgbClr val="000000"/>
          </p15:clr>
        </p15:guide>
        <p15:guide id="6" pos="480">
          <p15:clr>
            <a:srgbClr val="000000"/>
          </p15:clr>
        </p15:guide>
      </p15:sldGuideLst>
    </p:ext>
    <p:ext uri="{2D200454-40CA-4A62-9FC3-DE9A4176ACB9}">
      <p15:notesGuideLst>
        <p15:guide id="1" orient="horz" pos="3355">
          <p15:clr>
            <a:srgbClr val="000000"/>
          </p15:clr>
        </p15:guide>
        <p15:guide id="2" pos="2202">
          <p15:clr>
            <a:srgbClr val="000000"/>
          </p15:clr>
        </p15:guide>
        <p15:guide id="3" pos="378">
          <p15:clr>
            <a:srgbClr val="000000"/>
          </p15:clr>
        </p15:guide>
        <p15:guide id="4" pos="426">
          <p15:clr>
            <a:srgbClr val="000000"/>
          </p15:clr>
        </p15:guide>
        <p15:guide id="5" pos="52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0" orient="horz"/>
        <p:guide pos="480" orient="horz"/>
        <p:guide pos="2880"/>
        <p:guide pos="768"/>
        <p:guide pos="384"/>
        <p:guide pos="4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355" orient="horz"/>
        <p:guide pos="2202"/>
        <p:guide pos="378"/>
        <p:guide pos="426"/>
        <p:guide pos="5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/>
              <a:t> takes one generic type and returns another. Notice that the input type comes first in the list and then the return type. So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0" i="0" lang="en-US" sz="1800" u="none" cap="none" strike="noStrike"/>
              <a:t> method takes a T and returns an R.</a:t>
            </a:r>
            <a:endParaRPr/>
          </a:p>
        </p:txBody>
      </p:sp>
      <p:sp>
        <p:nvSpPr>
          <p:cNvPr id="116" name="Google Shape;116;p10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example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SalesTxn</a:t>
            </a:r>
            <a:r>
              <a:rPr b="0" i="0" lang="en-US" sz="1800" u="none" cap="none" strike="noStrike"/>
              <a:t> and returns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800" u="none" cap="none" strike="noStrike"/>
              <a:t>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/>
              <a:t> interface is used frequently in the update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b="0" i="0" lang="en-US" sz="1800" u="none" cap="none" strike="noStrike"/>
              <a:t> APIs.</a:t>
            </a:r>
            <a:endParaRPr/>
          </a:p>
        </p:txBody>
      </p:sp>
      <p:sp>
        <p:nvSpPr>
          <p:cNvPr id="127" name="Google Shape;127;p11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0" i="0" lang="en-US" sz="1800" u="none" cap="none" strike="noStrike"/>
              <a:t> returns a generic type and takes no parameters.</a:t>
            </a:r>
            <a:endParaRPr/>
          </a:p>
        </p:txBody>
      </p:sp>
      <p:sp>
        <p:nvSpPr>
          <p:cNvPr id="135" name="Google Shape;135;p12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In the example,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0" i="0" lang="en-US" sz="1800" u="none" cap="none" strike="noStrike"/>
              <a:t> creates a new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SalesTxn</a:t>
            </a:r>
            <a:r>
              <a:rPr b="0" i="0" lang="en-US" sz="1800" u="none" cap="none" strike="noStrike"/>
              <a:t>. On line 31, notice that calling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800" u="none" cap="none" strike="noStrike"/>
              <a:t> generates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SalesTxn</a:t>
            </a:r>
            <a:r>
              <a:rPr b="0" i="0" lang="en-US" sz="1800" u="none" cap="none" strike="noStrike"/>
              <a:t> from the lambda that was defined earlier.</a:t>
            </a:r>
            <a:endParaRPr/>
          </a:p>
        </p:txBody>
      </p:sp>
      <p:sp>
        <p:nvSpPr>
          <p:cNvPr id="146" name="Google Shape;146;p13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If you look at the API docs, there are a number of primitive interfaces that mirror the main types: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0" i="0" lang="en-US" sz="1800" u="none" cap="none" strike="noStrike"/>
              <a:t>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/>
              <a:t>,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0" i="0" lang="en-US" sz="1800" u="none" cap="none" strike="noStrike"/>
              <a:t>. These are provided to avoid the negative performance consequences of auto-boxing and unboxing.</a:t>
            </a:r>
            <a:endParaRPr/>
          </a:p>
        </p:txBody>
      </p:sp>
      <p:sp>
        <p:nvSpPr>
          <p:cNvPr id="154" name="Google Shape;154;p14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ToDoubleFunction</a:t>
            </a:r>
            <a:r>
              <a:rPr b="0" i="0" lang="en-US" sz="1800" u="none" cap="none" strike="noStrike"/>
              <a:t> interface takes a generic type and returns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/>
              <a:t>.</a:t>
            </a:r>
            <a:endParaRPr/>
          </a:p>
        </p:txBody>
      </p:sp>
      <p:sp>
        <p:nvSpPr>
          <p:cNvPr id="161" name="Google Shape;161;p15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This example calculates a value from a transaction and returns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/>
              <a:t>. Notice that the method name changes a little, but this is still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/>
              <a:t>. Pass in one type and return something else, in this case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/>
              <a:t>.</a:t>
            </a:r>
            <a:endParaRPr/>
          </a:p>
        </p:txBody>
      </p:sp>
      <p:sp>
        <p:nvSpPr>
          <p:cNvPr id="172" name="Google Shape;172;p16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Notice that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DoubleFunction</a:t>
            </a:r>
            <a:r>
              <a:rPr b="0" i="0" lang="en-US" sz="1800" u="none" cap="none" strike="noStrike"/>
              <a:t> specifies only one generic type, but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/>
              <a:t> takes two.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0" i="0" lang="en-US" sz="1800" u="none" cap="none" strike="noStrike"/>
              <a:t> method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/>
              <a:t> and returns the generic type. So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/>
              <a:t>, in this case, is the input and the generic type is the output.</a:t>
            </a:r>
            <a:endParaRPr/>
          </a:p>
        </p:txBody>
      </p:sp>
      <p:sp>
        <p:nvSpPr>
          <p:cNvPr id="180" name="Google Shape;180;p17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example computes a value and then returns the result as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800" u="none" cap="none" strike="noStrike"/>
              <a:t>. The value is passed in on line 14.</a:t>
            </a:r>
            <a:endParaRPr/>
          </a:p>
        </p:txBody>
      </p:sp>
      <p:sp>
        <p:nvSpPr>
          <p:cNvPr id="191" name="Google Shape;191;p18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binary version of the standard interfaces allows two generic types as input. In this example,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BiPredicate</a:t>
            </a:r>
            <a:r>
              <a:rPr b="0" i="0" lang="en-US" sz="1800" u="none" cap="none" strike="noStrike"/>
              <a:t> takes two parameters and returns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1800" u="none" cap="none" strike="noStrike"/>
              <a:t>.</a:t>
            </a:r>
            <a:endParaRPr/>
          </a:p>
        </p:txBody>
      </p:sp>
      <p:sp>
        <p:nvSpPr>
          <p:cNvPr id="199" name="Google Shape;199;p19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This example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SalesTxn</a:t>
            </a:r>
            <a:r>
              <a:rPr b="0" i="0" lang="en-US" sz="1800" u="none" cap="none" strike="noStrike"/>
              <a:t> and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800" u="none" cap="none" strike="noStrike"/>
              <a:t> to do a comparison and return a result.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1800" u="none" cap="none" strike="noStrike"/>
              <a:t> method merely takes two parameters instead of one.</a:t>
            </a:r>
            <a:endParaRPr/>
          </a:p>
        </p:txBody>
      </p:sp>
      <p:sp>
        <p:nvSpPr>
          <p:cNvPr id="210" name="Google Shape;210;p20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UnaryOperator</a:t>
            </a:r>
            <a:r>
              <a:rPr b="0" i="0" lang="en-US" sz="1800" u="none" cap="none" strike="noStrike"/>
              <a:t> takes a class as input and returns an object of the same class.</a:t>
            </a:r>
            <a:endParaRPr/>
          </a:p>
        </p:txBody>
      </p:sp>
      <p:sp>
        <p:nvSpPr>
          <p:cNvPr id="218" name="Google Shape;218;p21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UnaryOperator</a:t>
            </a:r>
            <a:r>
              <a:rPr b="0" i="0" lang="en-US" sz="1800" u="none" cap="none" strike="noStrike"/>
              <a:t> interface takes a generic type and returns that same type. This example takes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800" u="none" cap="none" strike="noStrike"/>
              <a:t> and returns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800" u="none" cap="none" strike="noStrike"/>
              <a:t> in uppercase.</a:t>
            </a:r>
            <a:endParaRPr/>
          </a:p>
        </p:txBody>
      </p:sp>
      <p:sp>
        <p:nvSpPr>
          <p:cNvPr id="229" name="Google Shape;229;p22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When using the built-in functional interfaces, generic wildcard statements are used frequently. The two most common wildcards you will see are listed in the slide.</a:t>
            </a:r>
            <a:endParaRPr/>
          </a:p>
        </p:txBody>
      </p:sp>
      <p:sp>
        <p:nvSpPr>
          <p:cNvPr id="237" name="Google Shape;237;p23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In Java 8, there are a lot of method signatures that refer to interfaces in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java.util.function</a:t>
            </a:r>
            <a:r>
              <a:rPr b="0" i="0" lang="en-US" sz="1800" u="none" cap="none" strike="noStrike"/>
              <a:t>. Therefore, it is important to understand what these interfaces do and what variations on the basics exist. It makes writing lambda expressions a lot easier.</a:t>
            </a:r>
            <a:endParaRPr/>
          </a:p>
        </p:txBody>
      </p:sp>
      <p:sp>
        <p:nvSpPr>
          <p:cNvPr id="55" name="Google Shape;55;p3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Predicate is not the only functional interface provided with Java. A number of standard interfaces are designed as a starter set for developers.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3" name="Google Shape;63;p4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One or both of the declarations pictured are assumed in the examples that follow.</a:t>
            </a:r>
            <a:endParaRPr/>
          </a:p>
        </p:txBody>
      </p:sp>
      <p:sp>
        <p:nvSpPr>
          <p:cNvPr id="70" name="Google Shape;70;p5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1800" u="none" cap="none" strike="noStrike"/>
              <a:t> takes a generic class and returns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1800" u="none" cap="none" strike="noStrike"/>
              <a:t>. It has a single method, namely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1800" u="none" cap="none" strike="noStrike"/>
              <a:t>.</a:t>
            </a:r>
            <a:endParaRPr/>
          </a:p>
        </p:txBody>
      </p:sp>
      <p:sp>
        <p:nvSpPr>
          <p:cNvPr id="78" name="Google Shape;78;p6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In this example,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SalesTxn</a:t>
            </a:r>
            <a:r>
              <a:rPr b="0" i="0" lang="en-US" sz="1800" u="none" cap="none" strike="noStrike"/>
              <a:t> is tested to see if it was executed in the state of MA.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0" i="0" lang="en-US" sz="1800" u="none" cap="none" strike="noStrike"/>
              <a:t> method takes a predicate as a parameter. In the second example (starting on line 24), notice that the predicate can call its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1800" u="none" cap="none" strike="noStrike"/>
              <a:t> method with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SalesTxn</a:t>
            </a:r>
            <a:r>
              <a:rPr b="0" i="0" lang="en-US" sz="1800" u="none" cap="none" strike="noStrike"/>
              <a:t> as a parameter. This is a clear example of taking the generic value and returning 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1800" u="none" cap="none" strike="noStrike"/>
              <a:t>.</a:t>
            </a:r>
            <a:endParaRPr/>
          </a:p>
        </p:txBody>
      </p:sp>
      <p:sp>
        <p:nvSpPr>
          <p:cNvPr id="89" name="Google Shape;89;p7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0" i="0" lang="en-US" sz="1800" u="none" cap="none" strike="noStrike"/>
              <a:t> takes a generic and returns nothing. It has a single method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0" i="0" lang="en-US" sz="1800" u="none" cap="none" strike="noStrike"/>
              <a:t>.</a:t>
            </a:r>
            <a:endParaRPr/>
          </a:p>
        </p:txBody>
      </p:sp>
      <p:sp>
        <p:nvSpPr>
          <p:cNvPr id="97" name="Google Shape;97;p8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477837" y="463550"/>
            <a:ext cx="6035675" cy="452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547687" y="5278437"/>
            <a:ext cx="5942012" cy="3198812"/>
          </a:xfrm>
          <a:prstGeom prst="rect">
            <a:avLst/>
          </a:prstGeom>
          <a:noFill/>
          <a:ln>
            <a:noFill/>
          </a:ln>
        </p:spPr>
        <p:txBody>
          <a:bodyPr anchorCtr="0" anchor="t" bIns="12900" lIns="12900" spcFirstLastPara="1" rIns="12900" wrap="square" tIns="129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Note how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0" i="0" lang="en-US" sz="1800" u="none" cap="none" strike="noStrike"/>
              <a:t> is defined and nothing is returned. The example takes a sales transaction and prints a couple values.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Two examples are provided in the slide. The first shows that the default parameter for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0" i="0" lang="en-US" sz="1800" u="none" cap="none" strike="noStrike"/>
              <a:t> is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0" i="0" lang="en-US" sz="1800" u="none" cap="none" strike="noStrike"/>
              <a:t>. The second shows that once a lambda expression is stored, it can be executed on the specified type by using the </a:t>
            </a:r>
            <a:r>
              <a:rPr b="0" i="0" lang="en-US" sz="1800" u="none" cap="none" strike="noStrike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0" i="0" lang="en-US" sz="1800" u="none" cap="none" strike="noStrike"/>
              <a:t> method.</a:t>
            </a:r>
            <a:endParaRPr/>
          </a:p>
        </p:txBody>
      </p:sp>
      <p:sp>
        <p:nvSpPr>
          <p:cNvPr id="108" name="Google Shape;108;p9:notes"/>
          <p:cNvSpPr txBox="1"/>
          <p:nvPr/>
        </p:nvSpPr>
        <p:spPr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 8 Programming   9 - </a:t>
            </a:r>
            <a:fld id="{00000000-1234-1234-1234-123412341234}" type="slidenum"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14400" y="26670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27100" y="4419600"/>
            <a:ext cx="7302500" cy="36420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" y="1447800"/>
            <a:ext cx="791845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09600" y="1447800"/>
            <a:ext cx="3883025" cy="176766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1464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1464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46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146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5025" y="1447800"/>
            <a:ext cx="3883025" cy="176766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1464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1464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146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146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iz">
  <p:cSld name="Quiz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09600" y="1447800"/>
            <a:ext cx="7918450" cy="77046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lphaLcPeriod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 and Alpha Layout">
  <p:cSld name="Number and Alpha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AutoNum type="alphaUcPeriod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ayout">
  <p:cSld name="Numbered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7700"/>
              <a:buFont typeface="Times New Roman"/>
              <a:buNone/>
            </a:pPr>
            <a:r>
              <a:rPr b="1" i="0" lang="en-US" sz="27700" u="none" cap="none" strike="noStrike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70637"/>
            <a:ext cx="9144000" cy="2714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2014, Oracle and/or its affiliates. All rights reserved.</a:t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447800"/>
            <a:ext cx="791845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52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09600" y="1447800"/>
            <a:ext cx="7918450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003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810"/>
              <a:buFont typeface="Arial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Arial"/>
              <a:buChar char="—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70637"/>
            <a:ext cx="9144000" cy="27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2014, Oracle and/or its affiliates. All rights reserved.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457200" y="6654800"/>
            <a:ext cx="965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9 -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914400" y="26670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Built-in Functional Interfaces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611187" y="1447800"/>
            <a:ext cx="7923212" cy="2971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09600" y="1447800"/>
            <a:ext cx="791845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Function&lt;T,R&gt;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R apply(T t);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2895600" y="3200400"/>
            <a:ext cx="3810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343400" y="3200400"/>
            <a:ext cx="8382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562600" y="2362200"/>
            <a:ext cx="914400" cy="3048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11187" y="1412875"/>
            <a:ext cx="7923212" cy="20574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Example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09600" y="1447800"/>
            <a:ext cx="7918450" cy="19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Function&lt;SalesTxn, String&gt; buyerFunction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-&gt; t.getBuyer().getName()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System.out.println("\n== First Buyer");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System.out.println(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buyerFunction.apply(first)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11187" y="1447800"/>
            <a:ext cx="7923212" cy="2971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09600" y="1447800"/>
            <a:ext cx="791845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Supplier&lt;T&gt;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T get();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352800" y="3200400"/>
            <a:ext cx="9144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895600" y="3200400"/>
            <a:ext cx="3048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562600" y="2286000"/>
            <a:ext cx="5334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11187" y="1371600"/>
            <a:ext cx="7923212" cy="49530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Supplier: Example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09600" y="1423987"/>
            <a:ext cx="791845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    List&lt;SalesTxn&gt; tList = SalesTxn.createTxnList();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    Supplier&lt;SalesTxn&gt; txnSupplier =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-&gt; new SalesTxn.Builder()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        .txnId(101)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        .salesPerson("John Adams")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     .buyer(Buyer.getBuyerMap().get("PriceCo"))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        .product("Widget")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        .paymentType("Cash")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             .unitPrice(20)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 Lines ommited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           .build();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tList.add(txnSupplier.get())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    System.out.println("\n== TList");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     tList.stream().forEach(SalesTxn::printSummary);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Interface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09600" y="1447800"/>
            <a:ext cx="7918450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versions of all main interfaces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see these a lot in method calls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 primitive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ToDoubleFunction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 a primitive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DoubleFunction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have these?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Avoids auto-boxing and unboxing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611187" y="1447800"/>
            <a:ext cx="7923212" cy="27432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 Primitive Type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609600" y="1447800"/>
            <a:ext cx="7918450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ToDoubleFunction&lt;T&gt;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double applyAsDouble(T t);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2819400" y="3048000"/>
            <a:ext cx="10668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553200" y="2209800"/>
            <a:ext cx="5334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962400" y="3048000"/>
            <a:ext cx="30480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611187" y="1447800"/>
            <a:ext cx="7923212" cy="22860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 Primitive Type: Example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609600" y="1447800"/>
            <a:ext cx="791845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ToDoubleFunction&lt;SalesTxn&gt; discountFunction =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-&gt; t.getTransactionTotal()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t.getDiscountRate();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System.out.println("\n== Discount");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     System.out.println(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discountFunction.applyAsDouble(first)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7938" lvl="0" marL="7938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611187" y="1447800"/>
            <a:ext cx="7923212" cy="2971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a Primitive Type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09600" y="1447800"/>
            <a:ext cx="791845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DoubleFunction&lt;R&gt;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R apply(double value);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895600" y="3200400"/>
            <a:ext cx="3048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629400" y="2286000"/>
            <a:ext cx="5334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343400" y="3200400"/>
            <a:ext cx="24384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611187" y="1371600"/>
            <a:ext cx="7923212" cy="24384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Primitive Type: Example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09600" y="1447800"/>
            <a:ext cx="7918450" cy="22971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9     A06DoubleFunction test = new A06DoubleFunction();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 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     DoubleFunction&lt;String&gt; calc =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 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-&gt; String.valueOf(t * 3)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   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    String result =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calc.apply(20)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    System.out.println("New value is: " + result);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611187" y="1524000"/>
            <a:ext cx="7923212" cy="2971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Types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09600" y="1517650"/>
            <a:ext cx="791845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BiPredicate&lt;T, U&gt;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boolean test(T t, U u);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5257800" y="3276600"/>
            <a:ext cx="17526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2971800" y="3276600"/>
            <a:ext cx="14478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6172200" y="2362200"/>
            <a:ext cx="10668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09600" y="1447800"/>
            <a:ext cx="79184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completing this lesson, you should be able to: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built-in interfaces included 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java.util.function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primitive versions of base interfaces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binary versions of base interfaces</a:t>
            </a:r>
            <a:endParaRPr/>
          </a:p>
        </p:txBody>
      </p:sp>
      <p:pic>
        <p:nvPicPr>
          <p:cNvPr descr="Duke-with-Dart.gif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724400"/>
            <a:ext cx="3829050" cy="1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611187" y="1371600"/>
            <a:ext cx="7923212" cy="3352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Type: Example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609600" y="1447800"/>
            <a:ext cx="7918450" cy="32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    List&lt;SalesTxn&gt; tList = SalesTxn.createTxnList();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    SalesTxn first = tList.get(0);       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    String testState = "CA";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BiPredicate&lt;SalesTxn,String&gt; stateBiPred =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  (t, s) -&gt; t.getState().getStr().equals(s);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System.out.println("\n== First is CA?");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System.out.println(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       stateBiPred.test(first, testState));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611187" y="1417637"/>
            <a:ext cx="7923212" cy="30480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Unary Operator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09600" y="1517650"/>
            <a:ext cx="791845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UnaryOperator&lt;T&gt; extends Function&lt;T,T&gt;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@Override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T apply(T t);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}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4343400" y="3657600"/>
            <a:ext cx="8382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2971800" y="3657600"/>
            <a:ext cx="304800" cy="3048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6477000" y="2362200"/>
            <a:ext cx="5334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611187" y="2514600"/>
            <a:ext cx="7923212" cy="21336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UnaryOperator: Example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609600" y="1447800"/>
            <a:ext cx="7918450" cy="310356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need to pass in something and return the same type, use the UnaryOperator interface.</a:t>
            </a:r>
            <a:endParaRPr/>
          </a:p>
          <a:p>
            <a:pPr indent="-3206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0375" lvl="1" marL="574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UnaryOperator&lt;String&gt; unaryStr = 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-&gt; s.toUpperCase()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  System.out.println("== Upper Buyer");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  System.out.println(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unaryStr.apply(first.getBuyer().getName())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Generics Review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609600" y="1447800"/>
            <a:ext cx="7918450" cy="19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Wildcards for generics are used extensively.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super T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class and any of its super types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extends T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class and any of its subtypes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609600" y="1447800"/>
            <a:ext cx="79184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completing this lesson, you should be able to: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built-in interfaces included 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java.util.function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primitive versions of base interfaces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binary versions of base interfaces</a:t>
            </a:r>
            <a:endParaRPr/>
          </a:p>
        </p:txBody>
      </p:sp>
      <p:pic>
        <p:nvPicPr>
          <p:cNvPr descr="Duke-Summary.gif" id="248" name="Google Shape;2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9537" y="4756150"/>
            <a:ext cx="2074862" cy="14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Overview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609600" y="1447800"/>
            <a:ext cx="7918450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9-1: Create Consumer Lambda Expression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9-2: Create a Function Lambda Expression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9-3: Create a Supplier Lambda Expression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9-4: Create a BiPredicate Lambda Expression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Built-in Functional Interfaces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609600" y="1447800"/>
            <a:ext cx="7918450" cy="339883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expressions rely on functional interfaces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to understand what an interface does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Concepts make using lambdas easier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the purpose of main functional interfaces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aware of many primitive variations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expressions have properties like those of a variable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when needed</a:t>
            </a:r>
            <a:endParaRPr/>
          </a:p>
          <a:p>
            <a:pPr indent="-331787" lvl="2" marL="1020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stored and reused</a:t>
            </a:r>
            <a:endParaRPr/>
          </a:p>
        </p:txBody>
      </p:sp>
      <p:pic>
        <p:nvPicPr>
          <p:cNvPr descr="Duke -Lambda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0625" y="4343400"/>
            <a:ext cx="2873375" cy="217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java.util.function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</a:t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609600" y="1447800"/>
            <a:ext cx="7918450" cy="27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expression that returns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expression that performs operations on an object passed as argument and has a void return type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Transforms a T to a U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Provides an instance of a T (such as a factory)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variations</a:t>
            </a:r>
            <a:endParaRPr/>
          </a:p>
          <a:p>
            <a:pPr indent="-460375" lvl="1" marL="5746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variations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611187" y="2286000"/>
            <a:ext cx="7923212" cy="1066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Assumptions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09600" y="1447800"/>
            <a:ext cx="7918450" cy="2106612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460375" lvl="1" marL="574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two declarations are assumed for the examples that follow: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    List&lt;SalesTxn&gt; tList = SalesTxn.createTxnList();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    SalesTxn first = tList.get(0);</a:t>
            </a:r>
            <a:endParaRPr/>
          </a:p>
          <a:p>
            <a:pPr indent="7938" lvl="0" marL="7938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11187" y="1447800"/>
            <a:ext cx="7923212" cy="2590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09600" y="1447800"/>
            <a:ext cx="791845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Predicate&lt;T&gt;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public boolean test(T t);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</a:t>
            </a:r>
            <a:endParaRPr/>
          </a:p>
          <a:p>
            <a:pPr indent="7938" lvl="0" marL="7938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715000" y="2362200"/>
            <a:ext cx="609600" cy="3048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 flipH="1">
            <a:off x="4876800" y="2743200"/>
            <a:ext cx="8382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590800" y="2743200"/>
            <a:ext cx="13716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611187" y="1371600"/>
            <a:ext cx="7923212" cy="47244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Predicate: Example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09600" y="1447800"/>
            <a:ext cx="7918450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Predicate&lt;SalesTxn&gt; massSales =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-&gt; t.getState().equals(State.MA);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System.out.println("\n== Sales - Stream");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tList.stream()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.filter(massSales)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    .forEach(t -&gt; t.printSummary());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     System.out.println("\n== Sales - Method Call");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     for(SalesTxn t:tList){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         if (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massSales.test(t)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             t.printSummary();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         }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 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611187" y="1489075"/>
            <a:ext cx="7923212" cy="2971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09600" y="1447800"/>
            <a:ext cx="791845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package java.util.function;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public interface Consumer&lt;T&gt; {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public void accept(T t);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}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971800" y="3200400"/>
            <a:ext cx="8382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029200" y="3200400"/>
            <a:ext cx="838200" cy="3810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562600" y="2362200"/>
            <a:ext cx="533400" cy="304800"/>
          </a:xfrm>
          <a:prstGeom prst="rect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611187" y="1447800"/>
            <a:ext cx="7923212" cy="2971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609600" y="439737"/>
            <a:ext cx="79184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Consumer: Example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09600" y="1447800"/>
            <a:ext cx="7918450" cy="362585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7938" lvl="0" marL="7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Consumer&lt;SalesTxn&gt; buyerConsumer = t -&gt;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System.out.println("Id: " + t.getTxnId()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" Buyer: " + t.getBuyer().getName());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     System.out.println("== Buyers - Lambda");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tList.stream().forEach(buyerConsumer);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     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     System.out.println("== First Buyer - Method");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buyerConsumer.accept(first);</a:t>
            </a:r>
            <a:endParaRPr/>
          </a:p>
          <a:p>
            <a:pPr indent="7938" lvl="0" marL="79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7938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U6_Jan14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U6_Jan14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