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0">
          <p15:clr>
            <a:srgbClr val="000000"/>
          </p15:clr>
        </p15:guide>
        <p15:guide id="2" orient="horz" pos="480">
          <p15:clr>
            <a:srgbClr val="000000"/>
          </p15:clr>
        </p15:guide>
        <p15:guide id="3" pos="2880">
          <p15:clr>
            <a:srgbClr val="000000"/>
          </p15:clr>
        </p15:guide>
        <p15:guide id="4" pos="768">
          <p15:clr>
            <a:srgbClr val="000000"/>
          </p15:clr>
        </p15:guide>
        <p15:guide id="5" pos="384">
          <p15:clr>
            <a:srgbClr val="000000"/>
          </p15:clr>
        </p15:guide>
        <p15:guide id="6" pos="480">
          <p15:clr>
            <a:srgbClr val="000000"/>
          </p15:clr>
        </p15:guide>
      </p15:sldGuideLst>
    </p:ext>
    <p:ext uri="{2D200454-40CA-4A62-9FC3-DE9A4176ACB9}">
      <p15:notesGuideLst>
        <p15:guide id="1" orient="horz" pos="3355">
          <p15:clr>
            <a:srgbClr val="000000"/>
          </p15:clr>
        </p15:guide>
        <p15:guide id="2" pos="2202">
          <p15:clr>
            <a:srgbClr val="000000"/>
          </p15:clr>
        </p15:guide>
        <p15:guide id="3" pos="378">
          <p15:clr>
            <a:srgbClr val="000000"/>
          </p15:clr>
        </p15:guide>
        <p15:guide id="4" pos="426">
          <p15:clr>
            <a:srgbClr val="000000"/>
          </p15:clr>
        </p15:guide>
        <p15:guide id="5" pos="52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0" orient="horz"/>
        <p:guide pos="480" orient="horz"/>
        <p:guide pos="2880"/>
        <p:guide pos="768"/>
        <p:guide pos="384"/>
        <p:guide pos="4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355" orient="horz"/>
        <p:guide pos="2202"/>
        <p:guide pos="378"/>
        <p:guide pos="426"/>
        <p:guide pos="5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slide shows two lists of operations on a list of Employees. The list on the right must go through all the employee elements as it uses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0" i="0" lang="en-US" sz="1800" u="none" cap="none" strike="noStrike"/>
              <a:t> terminal operation. The list on the left uses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findFirst</a:t>
            </a:r>
            <a:r>
              <a:rPr b="0" i="0" lang="en-US" sz="1800" u="none" cap="none" strike="noStrike"/>
              <a:t> method and thus can use lazy operations. As soon as the first element is found, the iteration stops.</a:t>
            </a:r>
            <a:endParaRPr/>
          </a:p>
        </p:txBody>
      </p:sp>
      <p:sp>
        <p:nvSpPr>
          <p:cNvPr id="104" name="Google Shape;104;p10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800" u="none" cap="none" strike="noStrike"/>
              <a:t> method returns the number of elements in the current stream. This is a terminal operation.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800" u="none" cap="none" strike="noStrike"/>
              <a:t> method returns the highest matching value given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0" i="0" lang="en-US" sz="1800" u="none" cap="none" strike="noStrike"/>
              <a:t> to rank elements.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800" u="none" cap="none" strike="noStrike"/>
              <a:t> method is a terminal operation.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1800" u="none" cap="none" strike="noStrike"/>
              <a:t> method returns the lowest matching value given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0" i="0" lang="en-US" sz="1800" u="none" cap="none" strike="noStrike"/>
              <a:t> to rank elements.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1800" u="none" cap="none" strike="noStrike"/>
              <a:t> method is a terminal operation.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3" name="Google Shape;113;p11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b="0" i="0" lang="en-US" sz="1800" u="none" cap="none" strike="noStrike"/>
              <a:t> method returns the average of a list of values passed from a stream.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b="0" i="0" lang="en-US" sz="1800" u="none" cap="none" strike="noStrike"/>
              <a:t> method is a terminal operation.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1800" u="none" cap="none" strike="noStrike"/>
              <a:t> method calculates a sum based on the stream passed to it. Notice that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mapToDouble</a:t>
            </a:r>
            <a:r>
              <a:rPr b="0" i="0" lang="en-US" sz="1800" u="none" cap="none" strike="noStrike"/>
              <a:t> method is called before the stream is passed to sum. If you look at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0" i="0" lang="en-US" sz="1800" u="none" cap="none" strike="noStrike"/>
              <a:t> class, no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1800" u="none" cap="none" strike="noStrike"/>
              <a:t> method is included. Instead,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1800" u="none" cap="none" strike="noStrike"/>
              <a:t> method is included in the primitive version of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0" i="0" lang="en-US" sz="1800" u="none" cap="none" strike="noStrike"/>
              <a:t> class,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b="0" i="0" lang="en-US" sz="1800" u="none" cap="none" strike="noStrike"/>
              <a:t>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DoubleStream</a:t>
            </a:r>
            <a:r>
              <a:rPr b="0" i="0" lang="en-US" sz="1800" u="none" cap="none" strike="noStrike"/>
              <a:t>, and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LongStream</a:t>
            </a:r>
            <a:r>
              <a:rPr b="0" i="0" lang="en-US" sz="1800" u="none" cap="none" strike="noStrike"/>
              <a:t>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1800" u="none" cap="none" strike="noStrike"/>
              <a:t> method is a terminal operation.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0" name="Google Shape;120;p12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0" i="0" lang="en-US" sz="1800" u="none" cap="none" strike="noStrike"/>
              <a:t> method can be used to sort stream elements based on their natural order. This is an intermediate operation.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7" name="Google Shape;127;p13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0" i="0" lang="en-US" sz="1800" u="none" cap="none" strike="noStrike"/>
              <a:t> method can also take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0" i="0" lang="en-US" sz="1800" u="none" cap="none" strike="noStrike"/>
              <a:t> as a parameter. Combined with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comparing</a:t>
            </a:r>
            <a:r>
              <a:rPr b="0" i="0" lang="en-US" sz="1800" u="none" cap="none" strike="noStrike"/>
              <a:t> method,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0" i="0" lang="en-US" sz="1800" u="none" cap="none" strike="noStrike"/>
              <a:t> class provides a great deal of flexibility when sorting a stream.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thenComparing</a:t>
            </a:r>
            <a:r>
              <a:rPr b="0" i="0" lang="en-US" sz="1800" u="none" cap="none" strike="noStrike"/>
              <a:t> method can be added to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comparing</a:t>
            </a:r>
            <a:r>
              <a:rPr b="0" i="0" lang="en-US" sz="1800" u="none" cap="none" strike="noStrike"/>
              <a:t> method to do a multilevel sort on the elements in the stream.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thenComparing</a:t>
            </a:r>
            <a:r>
              <a:rPr b="0" i="0" lang="en-US" sz="1800" u="none" cap="none" strike="noStrike"/>
              <a:t> method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0" i="0" lang="en-US" sz="1800" u="none" cap="none" strike="noStrike"/>
              <a:t> as a parameter just like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comparing</a:t>
            </a:r>
            <a:r>
              <a:rPr b="0" i="0" lang="en-US" sz="1800" u="none" cap="none" strike="noStrike"/>
              <a:t> method.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reversed</a:t>
            </a:r>
            <a:r>
              <a:rPr b="0" i="0" lang="en-US" sz="1800" u="none" cap="none" strike="noStrike"/>
              <a:t> method can be appended to a pipeline, thus reversing the sort order of the elements in the stream.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4" name="Google Shape;134;p14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0" i="0" lang="en-US" sz="1800" u="none" cap="none" strike="noStrike"/>
              <a:t> method allows you to save the results of all the filtering, mapping, and sorting that takes place in a pipeline. Notice how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0" i="0" lang="en-US" sz="1800" u="none" cap="none" strike="noStrike"/>
              <a:t> method is called. It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1800" u="none" cap="none" strike="noStrike"/>
              <a:t> class as a parameter.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1800" u="none" cap="none" strike="noStrike"/>
              <a:t> class provides a number of ways to return the elements left in a pipeline.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1" name="Google Shape;141;p15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groupingBy</a:t>
            </a:r>
            <a:r>
              <a:rPr b="0" i="0" lang="en-US" sz="1800" u="none" cap="none" strike="noStrike"/>
              <a:t> method of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1800" u="none" cap="none" strike="noStrike"/>
              <a:t> class allows you to generate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1800" u="none" cap="none" strike="noStrike"/>
              <a:t> based on the elements contained in a stream. The keys are based off of a selected field in a class. Matching objects are placed into an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1800" u="none" cap="none" strike="noStrike"/>
              <a:t> that becomes the value for the key.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joining</a:t>
            </a:r>
            <a:r>
              <a:rPr b="0" i="0" lang="en-US" sz="1800" u="none" cap="none" strike="noStrike"/>
              <a:t> method of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1800" u="none" cap="none" strike="noStrike"/>
              <a:t> class allows you to join together elements returned from a stream.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partitioningBy</a:t>
            </a:r>
            <a:r>
              <a:rPr b="0" i="0" lang="en-US" sz="1800" u="none" cap="none" strike="noStrike"/>
              <a:t> method offers an interesting way to create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1800" u="none" cap="none" strike="noStrike"/>
              <a:t>. The method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as an argument and creates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1800" u="none" cap="none" strike="noStrike"/>
              <a:t> with two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1800" u="none" cap="none" strike="noStrike"/>
              <a:t> keys. One key is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800" u="none" cap="none" strike="noStrike"/>
              <a:t> and includes all the elements that met the true criteria of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. The other key,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1800" u="none" cap="none" strike="noStrike"/>
              <a:t>, contains all the elements that resulted in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1800" u="none" cap="none" strike="noStrike"/>
              <a:t> values as determined by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8" name="Google Shape;148;p16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Stream.of</a:t>
            </a:r>
            <a:r>
              <a:rPr b="0" i="0" lang="en-US" sz="1800" u="none" cap="none" strike="noStrike"/>
              <a:t> method can be used to create a stream out of an array of elements. The elements can be listed as shown in the slide or from the results of method calls.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flatMap</a:t>
            </a:r>
            <a:r>
              <a:rPr b="0" i="0" lang="en-US" sz="1800" u="none" cap="none" strike="noStrike"/>
              <a:t> method can be used to convert data into a stream. The example splits line data into words.</a:t>
            </a:r>
            <a:endParaRPr/>
          </a:p>
        </p:txBody>
      </p:sp>
      <p:sp>
        <p:nvSpPr>
          <p:cNvPr id="163" name="Google Shape;163;p18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stream pipeline consists of a source, zero or more intermediate operations (which transform a stream into another stream), and a terminal operation that ends the use of a stream.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To perform a computation, stream operations are composed into a stream pipeline.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stream pipeline consists of: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source: An array, a collection, a generator function, an I/O channel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Zero or more intermediate operations, which transform a stream into another stream</a:t>
            </a:r>
            <a:endParaRPr/>
          </a:p>
          <a:p>
            <a:pPr indent="0" lvl="4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filter(Predicate)</a:t>
            </a:r>
            <a:endParaRPr/>
          </a:p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terminal operation, which produces a result or side effect</a:t>
            </a:r>
            <a:endParaRPr/>
          </a:p>
          <a:p>
            <a:pPr indent="0" lvl="4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count()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800" u="none" cap="none" strike="noStrike"/>
              <a:t>forEach(Consumer)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Streams may be lazy. Computation on the source data is performed only when the terminal operation is initiated, and source elements are consumed only as needed.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3" name="Google Shape;53;p3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above is a list of stream methods by their operation type.</a:t>
            </a:r>
            <a:endParaRPr/>
          </a:p>
        </p:txBody>
      </p:sp>
      <p:sp>
        <p:nvSpPr>
          <p:cNvPr id="62" name="Google Shape;62;p4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map method is typically used to extract data from a field and perform a calculation or operation. The results of the mapping operation are returned as a stream.</a:t>
            </a:r>
            <a:endParaRPr/>
          </a:p>
        </p:txBody>
      </p:sp>
      <p:sp>
        <p:nvSpPr>
          <p:cNvPr id="69" name="Google Shape;69;p5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1800" u="none" cap="none" strike="noStrike"/>
              <a:t> method of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0" i="0" lang="en-US" sz="1800" u="none" cap="none" strike="noStrike"/>
              <a:t> class allows you to look at element data in the stream. After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1800" u="none" cap="none" strike="noStrike"/>
              <a:t> is called, all elements in the current stream are returned to the stream and are available to the next stream in the pipeline.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i="0" lang="en-US" sz="1800" u="none" cap="none" strike="noStrike"/>
              <a:t>Caution:</a:t>
            </a:r>
            <a:r>
              <a:rPr b="0" i="0" lang="en-US" sz="1800" u="none" cap="none" strike="noStrike"/>
              <a:t> With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1800" u="none" cap="none" strike="noStrike"/>
              <a:t> method, you can change element data in the stream. Any changes will be made to the underlying collection. However, this would not be a best practice as the data would not be accessed in a thread-safe manner. Manipulating the data in this way is strongly discouraged.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6" name="Google Shape;76;p6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findFirst</a:t>
            </a:r>
            <a:r>
              <a:rPr b="0" i="0" lang="en-US" sz="1800" u="none" cap="none" strike="noStrike"/>
              <a:t> method of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0" i="0" lang="en-US" sz="1800" u="none" cap="none" strike="noStrike"/>
              <a:t> class finds the first element in the stream specified by the filters in the pipeline.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findFirst</a:t>
            </a:r>
            <a:r>
              <a:rPr b="0" i="0" lang="en-US" sz="1800" u="none" cap="none" strike="noStrike"/>
              <a:t> method is a terminal short-circuit operation. This means intermediate operations are performed in a lazy manner, resulting in more efficient processing of the data in the stream. A terminal operation ends the processing of a pipeline.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allMatch</a:t>
            </a:r>
            <a:r>
              <a:rPr b="0" i="0" lang="en-US" sz="1800" u="none" cap="none" strike="noStrike"/>
              <a:t> method returns whether all elements of this stream match the provided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. The method may not evaluate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on all elements if not necessary for determining the result. If the stream is empty,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800" u="none" cap="none" strike="noStrike"/>
              <a:t> is returned and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is not evaluated.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noneMatch</a:t>
            </a:r>
            <a:r>
              <a:rPr b="0" i="0" lang="en-US" sz="1800" u="none" cap="none" strike="noStrike"/>
              <a:t> method returns whether no elements of this stream match the provided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. May not evaluate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on all elements if not necessary for determining the result. If the stream is empty,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800" u="none" cap="none" strike="noStrike"/>
              <a:t> is returned and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is not evaluated. </a:t>
            </a:r>
            <a:endParaRPr/>
          </a:p>
        </p:txBody>
      </p:sp>
      <p:sp>
        <p:nvSpPr>
          <p:cNvPr id="83" name="Google Shape;83;p7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findAny</a:t>
            </a:r>
            <a:r>
              <a:rPr b="0" i="0" lang="en-US" sz="1800" u="none" cap="none" strike="noStrike"/>
              <a:t> method returns an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Optional&lt;T&gt;</a:t>
            </a:r>
            <a:r>
              <a:rPr b="0" i="0" lang="en-US" sz="1800" u="none" cap="none" strike="noStrike"/>
              <a:t> describing some element of the stream, or an empty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Optional&lt;T&gt;</a:t>
            </a:r>
            <a:r>
              <a:rPr b="0" i="0" lang="en-US" sz="1800" u="none" cap="none" strike="noStrike"/>
              <a:t> if the stream is empty. The behavior of this operation is explicitly nondeterministic; it is free to select any element in the stream. This is to allow for maximal performance in parallel operations; the cost is that multiple invocations on the same source may not return the same result. (If a stable result is desired, use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findFirst()</a:t>
            </a:r>
            <a:r>
              <a:rPr b="0" i="0" lang="en-US" sz="1800" u="none" cap="none" strike="noStrike"/>
              <a:t> instead.) This is a short-circuiting terminal operation.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anyMatch</a:t>
            </a:r>
            <a:r>
              <a:rPr b="0" i="0" lang="en-US" sz="1800" u="none" cap="none" strike="noStrike"/>
              <a:t> method returns whether any elements of this stream match the provided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. The method may not evaluate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on all elements if it is not necessary for determining the result. If the stream is empty,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1800" u="none" cap="none" strike="noStrike"/>
              <a:t> is returned and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is not evaluated. This is a short-circuiting terminal operation.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0" name="Google Shape;90;p8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An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Optional&lt;T&gt;</a:t>
            </a:r>
            <a:r>
              <a:rPr b="0" i="0" lang="en-US" sz="1800" u="none" cap="none" strike="noStrike"/>
              <a:t> is a container object that may or may not contain a non-null value. If a value is present,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isPresent()</a:t>
            </a:r>
            <a:r>
              <a:rPr b="0" i="0" lang="en-US" sz="1800" u="none" cap="none" strike="noStrike"/>
              <a:t> returns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800" u="none" cap="none" strike="noStrike"/>
              <a:t> and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b="0" i="0" lang="en-US" sz="1800" u="none" cap="none" strike="noStrike"/>
              <a:t> returns the value. There are a number of additional methods that can be with this class. See the API documentation for more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7" name="Google Shape;97;p9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10 -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14400" y="26670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27100" y="4419600"/>
            <a:ext cx="7302500" cy="36420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" y="1447800"/>
            <a:ext cx="791845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09600" y="1447800"/>
            <a:ext cx="3883025" cy="176766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1464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1464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46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146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5025" y="1447800"/>
            <a:ext cx="3883025" cy="176766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1464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1464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46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146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iz">
  <p:cSld name="Quiz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09600" y="1447800"/>
            <a:ext cx="7918450" cy="77046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lphaLcPeriod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 and Alpha Layout">
  <p:cSld name="Number and Alpha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lphaUcPeriod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ayout">
  <p:cSld name="Numbered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7700"/>
              <a:buFont typeface="Times New Roman"/>
              <a:buNone/>
            </a:pPr>
            <a:r>
              <a:rPr b="1" i="0" lang="en-US" sz="277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70637"/>
            <a:ext cx="9144000" cy="2714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2014, Oracle and/or its affiliates. All rights reserved.</a:t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447800"/>
            <a:ext cx="791845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09600" y="1447800"/>
            <a:ext cx="791845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70637"/>
            <a:ext cx="9144000" cy="27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2014, Oracle and/or its affiliates. All rights reserved.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457200" y="6654800"/>
            <a:ext cx="965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10 -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914400" y="26670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Operations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Lazy Operations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09600" y="1447800"/>
            <a:ext cx="791845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Lazy operations: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optimized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only required operations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248400" y="1524000"/>
            <a:ext cx="3883025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CO Bonuses ==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 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Bonus paid: $7,200.00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 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Bonus paid: $6,600.00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 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Bonus paid: $8,400.00 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371600" y="3048000"/>
            <a:ext cx="3883025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First CO Bonus ==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 start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Executives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 Executives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Data Methods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09600" y="1447800"/>
            <a:ext cx="7918450" cy="3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count of elements in this stream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max(Comparator&lt;? super T&gt; comparator)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maximum element of this stream according to the provided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min(Comparator&lt;? super T&gt; comparator)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minimum element of this stream according to the provided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Calculations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09600" y="1447800"/>
            <a:ext cx="7918450" cy="35099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average()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an optional describing the arithmetic mean of elements of this stream 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an empty optional if this stream is empty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returned depends on primitive class.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sum of elements in this stream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are found in primitive streams: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LongStream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09600" y="1447800"/>
            <a:ext cx="791845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sorted()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stream consisting of the elements sorted according to natural order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sorted(Comparator&lt;? super T&gt; comparator)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stream consisting of the elements sorted according to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Comparator Updates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09600" y="1447800"/>
            <a:ext cx="7918450" cy="30416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comparing(Function&lt;? super T,? extends U&gt; keyExtractor)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specify any field to sort on based on a method reference or lambda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versions of the Function also supported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thenComparing(Comparator&lt;? super T&gt; other)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additional fields for sorting.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reversed()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sort order by appending to the method chain.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 Data from a Stream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09600" y="1447800"/>
            <a:ext cx="7918450" cy="266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collect(Collector&lt;? super T,A,R&gt; collector)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save the result of a stream to a new data structure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Relies on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stream().collect(Collectors.toList());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stream().collect(Collectors.toMap());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Collectors Class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609600" y="1447800"/>
            <a:ext cx="7918450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averagingDouble(ToDoubleFunction&lt;? super T&gt; mapper)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the arithmetic mean of a double-valued function applied to the input elements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groupingBy(Function&lt;? super T,? extends K&gt; classifier)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"group by" operation on input elements of type T, grouping elements according to a classification function, and returning the results in a map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joining()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Concatenates the input elements into a String, in encounter order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partitioningBy(Predicate&lt;? super T&gt; predicate)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Partitions the input elements according to a Predicate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611187" y="2514600"/>
            <a:ext cx="7923212" cy="20574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Streams with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Stream.of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609600" y="1447800"/>
            <a:ext cx="7918450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Stream.of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allows you to easily create a stream.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5" lvl="1" marL="574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  public static void main(String[] args) {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        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Stream.of("Monday", "Tuesday","Wedensday", "Thursday")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     .filter(s -&gt; s.startsWith("T"))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     .forEach(s -&gt; System.out.println("Matching Days: " + s));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611187" y="2057400"/>
            <a:ext cx="7923212" cy="34290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Flatten Data with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flatMap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609600" y="1447800"/>
            <a:ext cx="791845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flatMap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to flatten data in a stream.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    Path file = new File("tempest.txt").toPath();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    try{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        long matches = Files.lines(file)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      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.flatMap(line -&gt; Stream.of(line.split(" ")))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                 .filter(word -&gt; word.contains("my"))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                 .peek(s -&gt; System.out.println("Match: " + s))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                 .count();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       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             System.out.println("# of Matches: " + matches);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793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7938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609600" y="1447800"/>
            <a:ext cx="7918450" cy="32083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completing this lesson, you should be able to: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data from an object using map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types of stream operations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Optional class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lazy processing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 stream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results to a collection by using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and partition data by using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09600" y="1447800"/>
            <a:ext cx="7918450" cy="32083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completing this lesson, you should be able to: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data from an object by using map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types of stream operations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Optional class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lazy processing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 stream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results to a collection by using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and partition data by using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Collectors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Overview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609600" y="1447800"/>
            <a:ext cx="7918450" cy="32083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10-1: Using Map and Peek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10-2: FindFirst and Lazy Operations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10-3: Analyze Transactions with Stream Methods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10-4: Perform Calculations with Primitive Streams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10-5: Sort Transactions with Comparator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10-6: Collect Results with Streams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10-7: Join Data with Streams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10-8: Group Data with Streams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 API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609600" y="1447800"/>
            <a:ext cx="7918450" cy="41068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java.util.stream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elements on which various methods can be chained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Stream class converts collection to a pipeline.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 data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only be used once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chaining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API doc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your friend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LongStream</a:t>
            </a:r>
            <a:endParaRPr/>
          </a:p>
        </p:txBody>
      </p:sp>
      <p:pic>
        <p:nvPicPr>
          <p:cNvPr descr="Duke - rafting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3276600"/>
            <a:ext cx="32670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Operations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09600" y="1447800"/>
            <a:ext cx="7918450" cy="296862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filter()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peek()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sum() average()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min()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short-circuit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findFirst()  findAny()  anyMatch()  allMatch()  noneMatch()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 Data with Map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09600" y="1447800"/>
            <a:ext cx="7918450" cy="19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map(Function&lt;? super T,? extends R&gt; mapper)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map takes one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an argument.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takes one generic and returns something else.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versions of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mapToInt()  mapToLong()  mapToDouble()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a Peek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09600" y="1447800"/>
            <a:ext cx="791845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peek(Consumer&lt;? super T&gt; action)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peek method performs the operation specified by the lambda expression and returns the elements to the stream.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for printing intermediate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Methods: Overview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09600" y="1447800"/>
            <a:ext cx="7918450" cy="26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findFirst()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first element that meets the specified criteria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allMatch()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all the elements meet the criteria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noneMatch()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none of the elements meet the criteria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above are short-circuit terminal operations.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Methods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09600" y="1447800"/>
            <a:ext cx="791845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Nondeterministic search methods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nondeterministic cases. In effect, situations where parallel is more effective. 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may vary between invocations.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findAny()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first element found that meets the specified criteria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may vary when performed in parallel.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anyMatch()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true if any elements meet the criteria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may vary when performed in parallel.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Class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09600" y="1447800"/>
            <a:ext cx="7918450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Optional&lt;T&gt;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container object that may or may not contain a non-null value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value is present,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isPresent()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true. 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value.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primitives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OptionalDouble OptionalInt OptionalLong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U6_Jan14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U6_Jan14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