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991350" cy="9282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547687" y="5278437"/>
            <a:ext cx="5942012" cy="3198812"/>
          </a:xfrm>
          <a:prstGeom prst="rect">
            <a:avLst/>
          </a:prstGeom>
        </p:spPr>
        <p:txBody>
          <a:bodyPr anchorCtr="0" anchor="t" bIns="12900" lIns="12900" spcFirstLastPara="1" rIns="12900" wrap="square" tIns="12900">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1: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Closeable Resources</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try</a:t>
            </a:r>
            <a:r>
              <a:rPr b="0" i="0" lang="en-US" sz="1800" u="none" cap="none" strike="noStrike"/>
              <a:t>-with-resources statement can eliminate the need for a lengthy </a:t>
            </a:r>
            <a:r>
              <a:rPr b="0" i="0" lang="en-US" sz="1800" u="none" cap="none" strike="noStrike">
                <a:latin typeface="Courier New"/>
                <a:ea typeface="Courier New"/>
                <a:cs typeface="Courier New"/>
                <a:sym typeface="Courier New"/>
              </a:rPr>
              <a:t>finally</a:t>
            </a:r>
            <a:r>
              <a:rPr b="0" i="0" lang="en-US" sz="1800" u="none" cap="none" strike="noStrike"/>
              <a:t> block. Resources opened by using the </a:t>
            </a:r>
            <a:r>
              <a:rPr b="0" i="0" lang="en-US" sz="1800" u="none" cap="none" strike="noStrike">
                <a:latin typeface="Courier New"/>
                <a:ea typeface="Courier New"/>
                <a:cs typeface="Courier New"/>
                <a:sym typeface="Courier New"/>
              </a:rPr>
              <a:t>try</a:t>
            </a:r>
            <a:r>
              <a:rPr b="0" i="0" lang="en-US" sz="1800" u="none" cap="none" strike="noStrike"/>
              <a:t>-with-resources statement are always closed. If a resource should be autoclosed, its reference must be declared within the </a:t>
            </a:r>
            <a:r>
              <a:rPr b="0" i="0" lang="en-US" sz="1800" u="none" cap="none" strike="noStrike">
                <a:latin typeface="Courier New"/>
                <a:ea typeface="Courier New"/>
                <a:cs typeface="Courier New"/>
                <a:sym typeface="Courier New"/>
              </a:rPr>
              <a:t>try</a:t>
            </a:r>
            <a:r>
              <a:rPr b="0" i="0" lang="en-US" sz="1800" u="none" cap="none" strike="noStrike"/>
              <a:t> statement’s parenthesis.</a:t>
            </a:r>
            <a:endParaRPr/>
          </a:p>
          <a:p>
            <a:pPr indent="0" lvl="1" marL="0" marR="0" rtl="0" algn="l">
              <a:spcBef>
                <a:spcPts val="0"/>
              </a:spcBef>
              <a:spcAft>
                <a:spcPts val="0"/>
              </a:spcAft>
              <a:buSzPts val="1800"/>
              <a:buFont typeface="Arial"/>
              <a:buNone/>
            </a:pPr>
            <a:r>
              <a:rPr b="0" i="0" lang="en-US" sz="1800" u="none" cap="none" strike="noStrike"/>
              <a:t>Multiple resources can be opened if they are separated by semicolons. If you open multiple resources, they should be closed in the opposite order in which you opened them.</a:t>
            </a:r>
            <a:endParaRPr/>
          </a:p>
        </p:txBody>
      </p:sp>
      <p:sp>
        <p:nvSpPr>
          <p:cNvPr id="140" name="Google Shape;140;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12: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The Benefits of Multi-</a:t>
            </a:r>
            <a:r>
              <a:rPr b="0" i="0" lang="en-US" sz="1800" u="none" cap="none" strike="noStrike">
                <a:latin typeface="Courier New"/>
                <a:ea typeface="Courier New"/>
                <a:cs typeface="Courier New"/>
                <a:sym typeface="Courier New"/>
              </a:rPr>
              <a:t>catch</a:t>
            </a:r>
            <a:endParaRPr/>
          </a:p>
          <a:p>
            <a:pPr indent="0" lvl="1" marL="0" marR="0" rtl="0" algn="l">
              <a:spcBef>
                <a:spcPts val="0"/>
              </a:spcBef>
              <a:spcAft>
                <a:spcPts val="0"/>
              </a:spcAft>
              <a:buSzPts val="1800"/>
              <a:buFont typeface="Arial"/>
              <a:buNone/>
            </a:pPr>
            <a:r>
              <a:rPr b="0" i="0" lang="en-US" sz="1800" u="none" cap="none" strike="noStrike"/>
              <a:t>Sometimes you want to perform the same action regardless of the exception being generated. The new multi-</a:t>
            </a:r>
            <a:r>
              <a:rPr b="0" i="0" lang="en-US" sz="1800" u="none" cap="none" strike="noStrike">
                <a:latin typeface="Courier New"/>
                <a:ea typeface="Courier New"/>
                <a:cs typeface="Courier New"/>
                <a:sym typeface="Courier New"/>
              </a:rPr>
              <a:t>catch</a:t>
            </a:r>
            <a:r>
              <a:rPr b="0" i="0" lang="en-US" sz="1800" u="none" cap="none" strike="noStrike"/>
              <a:t> clause reduces the amount of code you must write by eliminating the need for multiple </a:t>
            </a:r>
            <a:r>
              <a:rPr b="0" i="0" lang="en-US" sz="1800" u="none" cap="none" strike="noStrike">
                <a:latin typeface="Courier New"/>
                <a:ea typeface="Courier New"/>
                <a:cs typeface="Courier New"/>
                <a:sym typeface="Courier New"/>
              </a:rPr>
              <a:t>catch</a:t>
            </a:r>
            <a:r>
              <a:rPr b="0" i="0" lang="en-US" sz="1800" u="none" cap="none" strike="noStrike"/>
              <a:t> clauses with the same behaviors.</a:t>
            </a:r>
            <a:endParaRPr/>
          </a:p>
          <a:p>
            <a:pPr indent="0" lvl="1" marL="0" marR="0" rtl="0" algn="l">
              <a:spcBef>
                <a:spcPts val="0"/>
              </a:spcBef>
              <a:spcAft>
                <a:spcPts val="0"/>
              </a:spcAft>
              <a:buSzPts val="1800"/>
              <a:buFont typeface="Arial"/>
              <a:buNone/>
            </a:pPr>
            <a:r>
              <a:rPr b="0" i="0" lang="en-US" sz="1800" u="none" cap="none" strike="noStrike"/>
              <a:t>Another benefit of the multi-</a:t>
            </a:r>
            <a:r>
              <a:rPr b="0" i="0" lang="en-US" sz="1800" u="none" cap="none" strike="noStrike">
                <a:latin typeface="Courier New"/>
                <a:ea typeface="Courier New"/>
                <a:cs typeface="Courier New"/>
                <a:sym typeface="Courier New"/>
              </a:rPr>
              <a:t>catch</a:t>
            </a:r>
            <a:r>
              <a:rPr b="0" i="0" lang="en-US" sz="1800" u="none" cap="none" strike="noStrike"/>
              <a:t> clause is that it makes it less likely that you will attempt to catch a generic exception. Catching </a:t>
            </a:r>
            <a:r>
              <a:rPr b="0" i="0" lang="en-US" sz="1800" u="none" cap="none" strike="noStrike">
                <a:latin typeface="Courier New"/>
                <a:ea typeface="Courier New"/>
                <a:cs typeface="Courier New"/>
                <a:sym typeface="Courier New"/>
              </a:rPr>
              <a:t>Exception</a:t>
            </a:r>
            <a:r>
              <a:rPr b="0" i="0" lang="en-US" sz="1800" u="none" cap="none" strike="noStrike"/>
              <a:t> prevents you from noticing other types of exceptions that might be generated by code that you add later to a </a:t>
            </a:r>
            <a:r>
              <a:rPr b="0" i="0" lang="en-US" sz="1800" u="none" cap="none" strike="noStrike">
                <a:latin typeface="Courier New"/>
                <a:ea typeface="Courier New"/>
                <a:cs typeface="Courier New"/>
                <a:sym typeface="Courier New"/>
              </a:rPr>
              <a:t>try</a:t>
            </a:r>
            <a:r>
              <a:rPr b="0" i="0" lang="en-US" sz="1800" u="none" cap="none" strike="noStrike"/>
              <a:t> block.</a:t>
            </a:r>
            <a:endParaRPr/>
          </a:p>
          <a:p>
            <a:pPr indent="0" lvl="1" marL="0" marR="0" rtl="0" algn="l">
              <a:spcBef>
                <a:spcPts val="0"/>
              </a:spcBef>
              <a:spcAft>
                <a:spcPts val="0"/>
              </a:spcAft>
              <a:buSzPts val="1800"/>
              <a:buFont typeface="Arial"/>
              <a:buNone/>
            </a:pPr>
            <a:r>
              <a:rPr b="0" i="0" lang="en-US" sz="1800" u="none" cap="none" strike="noStrike"/>
              <a:t>The type alternatives that are separated with vertical bars cannot have an inheritance relationship. You may not list both </a:t>
            </a:r>
            <a:r>
              <a:rPr b="0" i="0" lang="en-US" sz="1800" u="none" cap="none" strike="noStrike">
                <a:latin typeface="Courier New"/>
                <a:ea typeface="Courier New"/>
                <a:cs typeface="Courier New"/>
                <a:sym typeface="Courier New"/>
              </a:rPr>
              <a:t>FileNotFoundException</a:t>
            </a:r>
            <a:r>
              <a:rPr b="0" i="0" lang="en-US" sz="1800" u="none" cap="none" strike="noStrike"/>
              <a:t> and </a:t>
            </a:r>
            <a:r>
              <a:rPr b="0" i="0" lang="en-US" sz="1800" u="none" cap="none" strike="noStrike">
                <a:latin typeface="Courier New"/>
                <a:ea typeface="Courier New"/>
                <a:cs typeface="Courier New"/>
                <a:sym typeface="Courier New"/>
              </a:rPr>
              <a:t>IOException</a:t>
            </a:r>
            <a:r>
              <a:rPr b="0" i="0" lang="en-US" sz="1800" u="none" cap="none" strike="noStrike"/>
              <a:t> in a </a:t>
            </a:r>
            <a:br>
              <a:rPr b="0" i="0" lang="en-US" sz="1800" u="none" cap="none" strike="noStrike"/>
            </a:br>
            <a:r>
              <a:rPr b="0" i="0" lang="en-US" sz="1800" u="none" cap="none" strike="noStrike"/>
              <a:t>multi-</a:t>
            </a:r>
            <a:r>
              <a:rPr b="0" i="0" lang="en-US" sz="1800" u="none" cap="none" strike="noStrike">
                <a:latin typeface="Courier New"/>
                <a:ea typeface="Courier New"/>
                <a:cs typeface="Courier New"/>
                <a:sym typeface="Courier New"/>
              </a:rPr>
              <a:t>catch</a:t>
            </a:r>
            <a:r>
              <a:rPr b="0" i="0" lang="en-US" sz="1800" u="none" cap="none" strike="noStrike"/>
              <a:t> clause.</a:t>
            </a:r>
            <a:endParaRPr/>
          </a:p>
          <a:p>
            <a:pPr indent="0" lvl="1" marL="0" marR="0" rtl="0" algn="l">
              <a:spcBef>
                <a:spcPts val="0"/>
              </a:spcBef>
              <a:spcAft>
                <a:spcPts val="0"/>
              </a:spcAft>
              <a:buSzPts val="1800"/>
              <a:buFont typeface="Arial"/>
              <a:buNone/>
            </a:pPr>
            <a:r>
              <a:rPr b="0" i="0" lang="en-US" sz="1800" u="none" cap="none" strike="noStrike"/>
              <a:t>File I/O and object serialization are covered in the lesson titled “Java I/O Fundamentals.”</a:t>
            </a:r>
            <a:endParaRPr/>
          </a:p>
        </p:txBody>
      </p:sp>
      <p:sp>
        <p:nvSpPr>
          <p:cNvPr id="149" name="Google Shape;149;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3: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Using the </a:t>
            </a:r>
            <a:r>
              <a:rPr b="0" i="0" lang="en-US" sz="1800" u="none" cap="none" strike="noStrike">
                <a:latin typeface="Courier New"/>
                <a:ea typeface="Courier New"/>
                <a:cs typeface="Courier New"/>
                <a:sym typeface="Courier New"/>
              </a:rPr>
              <a:t>throws</a:t>
            </a:r>
            <a:r>
              <a:rPr b="0" i="0" lang="en-US" sz="1800" u="none" cap="none" strike="noStrike"/>
              <a:t> clause, a method may declare that it throws one or more exceptions during execution. </a:t>
            </a:r>
            <a:endParaRPr/>
          </a:p>
          <a:p>
            <a:pPr indent="0" lvl="1" marL="0" marR="0" rtl="0" algn="l">
              <a:spcBef>
                <a:spcPts val="0"/>
              </a:spcBef>
              <a:spcAft>
                <a:spcPts val="0"/>
              </a:spcAft>
              <a:buSzPts val="1800"/>
              <a:buFont typeface="Arial"/>
              <a:buNone/>
            </a:pPr>
            <a:r>
              <a:rPr b="0" i="0" lang="en-US" sz="1800" u="none" cap="none" strike="noStrike"/>
              <a:t>If an exception is generated while executing the method, the method stops executing and the exception is thrown to the caller. </a:t>
            </a:r>
            <a:endParaRPr/>
          </a:p>
          <a:p>
            <a:pPr indent="0" lvl="1" marL="0" marR="0" rtl="0" algn="l">
              <a:spcBef>
                <a:spcPts val="0"/>
              </a:spcBef>
              <a:spcAft>
                <a:spcPts val="0"/>
              </a:spcAft>
              <a:buSzPts val="1800"/>
              <a:buFont typeface="Arial"/>
              <a:buNone/>
            </a:pPr>
            <a:r>
              <a:rPr b="0" i="0" lang="en-US" sz="1800" u="none" cap="none" strike="noStrike"/>
              <a:t>Overridden methods may declare the same exceptions, fewer exceptions, or more specific exceptions, but not additional or more generic exceptions.</a:t>
            </a:r>
            <a:endParaRPr/>
          </a:p>
          <a:p>
            <a:pPr indent="0" lvl="1" marL="0" marR="0" rtl="0" algn="l">
              <a:spcBef>
                <a:spcPts val="0"/>
              </a:spcBef>
              <a:spcAft>
                <a:spcPts val="0"/>
              </a:spcAft>
              <a:buSzPts val="1800"/>
              <a:buFont typeface="Arial"/>
              <a:buNone/>
            </a:pPr>
            <a:r>
              <a:rPr b="0" i="0" lang="en-US" sz="1800" u="none" cap="none" strike="noStrike"/>
              <a:t>A method may declare multiple exceptions with a comma-separated list.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public static int readByteFromFile() throws FileNotFoundException, IOException {</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try (InputStream in = new FileInputStream("a.txt")) {</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System.out.println("File open");</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return in.read();</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a:t>
            </a:r>
            <a:endParaRPr/>
          </a:p>
          <a:p>
            <a:pPr indent="0" lvl="1" marL="0" marR="0" rtl="0" algn="l">
              <a:spcBef>
                <a:spcPts val="0"/>
              </a:spcBef>
              <a:spcAft>
                <a:spcPts val="0"/>
              </a:spcAft>
              <a:buSzPts val="1800"/>
              <a:buFont typeface="Arial"/>
              <a:buNone/>
            </a:pPr>
            <a:r>
              <a:rPr b="0" i="0" lang="en-US" sz="1800" u="none" cap="none" strike="noStrike"/>
              <a:t>Technically, you do not need to declare </a:t>
            </a:r>
            <a:r>
              <a:rPr b="0" i="0" lang="en-US" sz="1800" u="none" cap="none" strike="noStrike">
                <a:latin typeface="Courier New"/>
                <a:ea typeface="Courier New"/>
                <a:cs typeface="Courier New"/>
                <a:sym typeface="Courier New"/>
              </a:rPr>
              <a:t>FileNotFoundException</a:t>
            </a:r>
            <a:r>
              <a:rPr b="0" i="0" lang="en-US" sz="1800" u="none" cap="none" strike="noStrike"/>
              <a:t> because it is a subclass of </a:t>
            </a:r>
            <a:r>
              <a:rPr b="0" i="0" lang="en-US" sz="1800" u="none" cap="none" strike="noStrike">
                <a:latin typeface="Courier New"/>
                <a:ea typeface="Courier New"/>
                <a:cs typeface="Courier New"/>
                <a:sym typeface="Courier New"/>
              </a:rPr>
              <a:t>IOException</a:t>
            </a:r>
            <a:r>
              <a:rPr b="0" i="0" lang="en-US" sz="1800" u="none" cap="none" strike="noStrike"/>
              <a:t>, but it is a good practice to do so.</a:t>
            </a:r>
            <a:endParaRPr/>
          </a:p>
        </p:txBody>
      </p:sp>
      <p:sp>
        <p:nvSpPr>
          <p:cNvPr id="159" name="Google Shape;159;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4: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Handling Exceptions</a:t>
            </a:r>
            <a:endParaRPr/>
          </a:p>
          <a:p>
            <a:pPr indent="0" lvl="1" marL="0" marR="0" rtl="0" algn="l">
              <a:spcBef>
                <a:spcPts val="0"/>
              </a:spcBef>
              <a:spcAft>
                <a:spcPts val="0"/>
              </a:spcAft>
              <a:buSzPts val="1800"/>
              <a:buFont typeface="Arial"/>
              <a:buNone/>
            </a:pPr>
            <a:r>
              <a:rPr b="0" i="0" lang="en-US" sz="1800" u="none" cap="none" strike="noStrike"/>
              <a:t>Your application should always handle its exceptions. Adding a </a:t>
            </a:r>
            <a:r>
              <a:rPr b="0" i="0" lang="en-US" sz="1800" u="none" cap="none" strike="noStrike">
                <a:latin typeface="Courier New"/>
                <a:ea typeface="Courier New"/>
                <a:cs typeface="Courier New"/>
                <a:sym typeface="Courier New"/>
              </a:rPr>
              <a:t>throws</a:t>
            </a:r>
            <a:r>
              <a:rPr b="0" i="0" lang="en-US" sz="1800" u="none" cap="none" strike="noStrike"/>
              <a:t> clause to a method only delays the handling of the exception. In fact, an exception can be thrown repeatedly up the call stack. A standard Java SE application must handle any exceptions before they are thrown out of the </a:t>
            </a:r>
            <a:r>
              <a:rPr b="0" i="0" lang="en-US" sz="1800" u="none" cap="none" strike="noStrike">
                <a:latin typeface="Courier New"/>
                <a:ea typeface="Courier New"/>
                <a:cs typeface="Courier New"/>
                <a:sym typeface="Courier New"/>
              </a:rPr>
              <a:t>main</a:t>
            </a:r>
            <a:r>
              <a:rPr b="0" i="0" lang="en-US" sz="1800" u="none" cap="none" strike="noStrike"/>
              <a:t> method; otherwise, you risk having your program terminate abnormally. It is possible to declare that </a:t>
            </a:r>
            <a:r>
              <a:rPr b="0" i="0" lang="en-US" sz="1800" u="none" cap="none" strike="noStrike">
                <a:latin typeface="Courier New"/>
                <a:ea typeface="Courier New"/>
                <a:cs typeface="Courier New"/>
                <a:sym typeface="Courier New"/>
              </a:rPr>
              <a:t>main</a:t>
            </a:r>
            <a:r>
              <a:rPr b="0" i="0" lang="en-US" sz="1800" u="none" cap="none" strike="noStrike"/>
              <a:t> throws an exception, but unless you are designing programs to terminate in a nongraceful fashion, you should avoid doing so.</a:t>
            </a:r>
            <a:endParaRPr/>
          </a:p>
        </p:txBody>
      </p:sp>
      <p:sp>
        <p:nvSpPr>
          <p:cNvPr id="168" name="Google Shape;168;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523875" y="5249862"/>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code snippet in the slide demonstrates creating a method that throws a checked exception</a:t>
            </a:r>
            <a:endParaRPr/>
          </a:p>
          <a:p>
            <a:pPr indent="0" lvl="1" marL="0" marR="0" rtl="0" algn="l">
              <a:spcBef>
                <a:spcPts val="0"/>
              </a:spcBef>
              <a:spcAft>
                <a:spcPts val="0"/>
              </a:spcAft>
              <a:buSzPts val="1800"/>
              <a:buFont typeface="Arial"/>
              <a:buNone/>
            </a:pPr>
            <a:br>
              <a:rPr b="0" i="0" lang="en-US" sz="1800" u="none" cap="none" strike="noStrike"/>
            </a:br>
            <a:r>
              <a:rPr b="0" i="0" lang="en-US" sz="1800" u="none" cap="none" strike="noStrike"/>
              <a:t>Line 3:  The </a:t>
            </a:r>
            <a:r>
              <a:rPr b="0" i="0" lang="en-US" sz="1800" u="none" cap="none" strike="noStrike">
                <a:latin typeface="Courier New"/>
                <a:ea typeface="Courier New"/>
                <a:cs typeface="Courier New"/>
                <a:sym typeface="Courier New"/>
              </a:rPr>
              <a:t>throws</a:t>
            </a:r>
            <a:r>
              <a:rPr b="0" i="0" lang="en-US" sz="1800" u="none" cap="none" strike="noStrike"/>
              <a:t> statement indicates that this method can throw </a:t>
            </a:r>
            <a:r>
              <a:rPr b="0" i="0" lang="en-US" sz="1800" u="none" cap="none" strike="noStrike">
                <a:latin typeface="Courier New"/>
                <a:ea typeface="Courier New"/>
                <a:cs typeface="Courier New"/>
                <a:sym typeface="Courier New"/>
              </a:rPr>
              <a:t>FileNotFoundException</a:t>
            </a:r>
            <a:r>
              <a:rPr b="0" i="0" lang="en-US" sz="1800" u="none" cap="none" strike="noStrike"/>
              <a:t>.</a:t>
            </a:r>
            <a:br>
              <a:rPr b="0" i="0" lang="en-US" sz="1800" u="none" cap="none" strike="noStrike"/>
            </a:br>
            <a:r>
              <a:rPr b="0" i="0" lang="en-US" sz="1800" u="none" cap="none" strike="noStrike"/>
              <a:t>Line 7: If the file cannot be found, the code creates and throws an object of </a:t>
            </a:r>
            <a:r>
              <a:rPr b="0" i="0" lang="en-US" sz="1800" u="none" cap="none" strike="noStrike">
                <a:latin typeface="Courier New"/>
                <a:ea typeface="Courier New"/>
                <a:cs typeface="Courier New"/>
                <a:sym typeface="Courier New"/>
              </a:rPr>
              <a:t>FileNotFoundException</a:t>
            </a:r>
            <a:r>
              <a:rPr b="0" i="0" lang="en-US" sz="1800" u="none" cap="none" strike="noStrike"/>
              <a:t> by using the </a:t>
            </a:r>
            <a:r>
              <a:rPr b="0" i="0" lang="en-US" sz="1800" u="none" cap="none" strike="noStrike">
                <a:latin typeface="Courier New"/>
                <a:ea typeface="Courier New"/>
                <a:cs typeface="Courier New"/>
                <a:sym typeface="Courier New"/>
              </a:rPr>
              <a:t>throw</a:t>
            </a:r>
            <a:r>
              <a:rPr b="0" i="0" lang="en-US" sz="1800" u="none" cap="none" strike="noStrike"/>
              <a:t> statement.</a:t>
            </a:r>
            <a:endParaRPr/>
          </a:p>
          <a:p>
            <a:pPr indent="0" lvl="1" marL="0" marR="0" rtl="0" algn="l">
              <a:spcBef>
                <a:spcPts val="0"/>
              </a:spcBef>
              <a:spcAft>
                <a:spcPts val="0"/>
              </a:spcAft>
              <a:buSzPts val="1800"/>
              <a:buFont typeface="Arial"/>
              <a:buNone/>
            </a:pPr>
            <a:r>
              <a:rPr b="0" i="0" lang="en-US" sz="1800" u="none" cap="none" strike="noStrike"/>
              <a:t>A method chooses to throw an exception as opposed to handling it itself. It is a contract between the calling method and the called method. </a:t>
            </a:r>
            <a:endParaRPr/>
          </a:p>
          <a:p>
            <a:pPr indent="0" lvl="1" marL="0" marR="0" rtl="0" algn="l">
              <a:spcBef>
                <a:spcPts val="0"/>
              </a:spcBef>
              <a:spcAft>
                <a:spcPts val="0"/>
              </a:spcAft>
              <a:buSzPts val="1800"/>
              <a:buFont typeface="Arial"/>
              <a:buNone/>
            </a:pPr>
            <a:r>
              <a:rPr b="0" i="0" lang="en-US" sz="1800" u="none" cap="none" strike="noStrike"/>
              <a:t>In this example, the method </a:t>
            </a:r>
            <a:r>
              <a:rPr b="0" i="0" lang="en-US" sz="1800" u="none" cap="none" strike="noStrike">
                <a:latin typeface="Courier New"/>
                <a:ea typeface="Courier New"/>
                <a:cs typeface="Courier New"/>
                <a:sym typeface="Courier New"/>
              </a:rPr>
              <a:t>readFile</a:t>
            </a:r>
            <a:r>
              <a:rPr b="0" i="0" lang="en-US" sz="1800" u="none" cap="none" strike="noStrike"/>
              <a:t> does not handle </a:t>
            </a:r>
            <a:r>
              <a:rPr b="0" i="0" lang="en-US" sz="1800" u="none" cap="none" strike="noStrike">
                <a:latin typeface="Courier New"/>
                <a:ea typeface="Courier New"/>
                <a:cs typeface="Courier New"/>
                <a:sym typeface="Courier New"/>
              </a:rPr>
              <a:t>FileNotFoundException</a:t>
            </a:r>
            <a:r>
              <a:rPr b="0" i="0" lang="en-US" sz="1800" u="none" cap="none" strike="noStrike"/>
              <a:t> itself because its responsibilities do not include how to locate a file.</a:t>
            </a:r>
            <a:endParaRPr/>
          </a:p>
        </p:txBody>
      </p:sp>
      <p:sp>
        <p:nvSpPr>
          <p:cNvPr id="177" name="Google Shape;177;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
        <p:nvSpPr>
          <p:cNvPr id="178" name="Google Shape;178;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Custom exceptions are never thrown by standard Java class libraries. To take advantage of a custom exception class, you must throw it yourself. For example:</a:t>
            </a:r>
            <a:endParaRPr/>
          </a:p>
          <a:p>
            <a:pPr indent="0" lvl="4" marL="0" marR="0" rtl="0" algn="l">
              <a:spcBef>
                <a:spcPts val="0"/>
              </a:spcBef>
              <a:spcAft>
                <a:spcPts val="0"/>
              </a:spcAft>
              <a:buSzPts val="1800"/>
              <a:buFont typeface="Arial"/>
              <a:buNone/>
            </a:pPr>
            <a:r>
              <a:rPr b="0" i="0" lang="en-US" sz="1800" u="none" cap="none" strike="noStrike"/>
              <a:t>throw new InvalidPasswordException();</a:t>
            </a:r>
            <a:endParaRPr/>
          </a:p>
          <a:p>
            <a:pPr indent="0" lvl="1" marL="0" marR="0" rtl="0" algn="l">
              <a:spcBef>
                <a:spcPts val="0"/>
              </a:spcBef>
              <a:spcAft>
                <a:spcPts val="0"/>
              </a:spcAft>
              <a:buSzPts val="1800"/>
              <a:buFont typeface="Arial"/>
              <a:buNone/>
            </a:pPr>
            <a:r>
              <a:rPr b="0" i="0" lang="en-US" sz="1800" u="none" cap="none" strike="noStrike"/>
              <a:t>A custom exception class may override methods or add new functionality. The rules of inheritance are the same, even though the parent class type is an exception.</a:t>
            </a:r>
            <a:endParaRPr/>
          </a:p>
          <a:p>
            <a:pPr indent="0" lvl="1" marL="0" marR="0" rtl="0" algn="l">
              <a:spcBef>
                <a:spcPts val="0"/>
              </a:spcBef>
              <a:spcAft>
                <a:spcPts val="0"/>
              </a:spcAft>
              <a:buSzPts val="1800"/>
              <a:buFont typeface="Arial"/>
              <a:buNone/>
            </a:pPr>
            <a:r>
              <a:rPr b="0" i="0" lang="en-US" sz="1800" u="none" cap="none" strike="noStrike"/>
              <a:t>Because exceptions capture information about a problem that has occurred, you may need to add fields and methods depending on the type of information that needs to be captured. If a string can capture all the necessary information, you can use the </a:t>
            </a:r>
            <a:r>
              <a:rPr b="0" i="0" lang="en-US" sz="1800" u="none" cap="none" strike="noStrike">
                <a:latin typeface="Courier New"/>
                <a:ea typeface="Courier New"/>
                <a:cs typeface="Courier New"/>
                <a:sym typeface="Courier New"/>
              </a:rPr>
              <a:t>getMessage()</a:t>
            </a:r>
            <a:r>
              <a:rPr b="0" i="0" lang="en-US" sz="1800" u="none" cap="none" strike="noStrike"/>
              <a:t> method that all </a:t>
            </a:r>
            <a:r>
              <a:rPr b="0" i="0" lang="en-US" sz="1800" u="none" cap="none" strike="noStrike">
                <a:latin typeface="Courier New"/>
                <a:ea typeface="Courier New"/>
                <a:cs typeface="Courier New"/>
                <a:sym typeface="Courier New"/>
              </a:rPr>
              <a:t>Exception</a:t>
            </a:r>
            <a:r>
              <a:rPr b="0" i="0" lang="en-US" sz="1800" u="none" cap="none" strike="noStrike"/>
              <a:t> classes inherit from </a:t>
            </a:r>
            <a:r>
              <a:rPr b="0" i="0" lang="en-US" sz="1800" u="none" cap="none" strike="noStrike">
                <a:latin typeface="Courier New"/>
                <a:ea typeface="Courier New"/>
                <a:cs typeface="Courier New"/>
                <a:sym typeface="Courier New"/>
              </a:rPr>
              <a:t>Throwable</a:t>
            </a:r>
            <a:r>
              <a:rPr b="0" i="0" lang="en-US" sz="1800" u="none" cap="none" strike="noStrike"/>
              <a:t>. Any </a:t>
            </a:r>
            <a:r>
              <a:rPr b="0" i="0" lang="en-US" sz="1800" u="none" cap="none" strike="noStrike">
                <a:latin typeface="Courier New"/>
                <a:ea typeface="Courier New"/>
                <a:cs typeface="Courier New"/>
                <a:sym typeface="Courier New"/>
              </a:rPr>
              <a:t>Exception</a:t>
            </a:r>
            <a:r>
              <a:rPr b="0" i="0" lang="en-US" sz="1800" u="none" cap="none" strike="noStrike"/>
              <a:t> constructor that receives a string will store it to be returned by </a:t>
            </a:r>
            <a:r>
              <a:rPr b="0" i="0" lang="en-US" sz="1800" u="none" cap="none" strike="noStrike">
                <a:latin typeface="Courier New"/>
                <a:ea typeface="Courier New"/>
                <a:cs typeface="Courier New"/>
                <a:sym typeface="Courier New"/>
              </a:rPr>
              <a:t>getMessage()</a:t>
            </a:r>
            <a:r>
              <a:rPr b="0" i="0" lang="en-US" sz="1800" u="none" cap="none" strike="noStrike"/>
              <a:t>.</a:t>
            </a:r>
            <a:endParaRPr/>
          </a:p>
        </p:txBody>
      </p:sp>
      <p:sp>
        <p:nvSpPr>
          <p:cNvPr id="186" name="Google Shape;186;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Why Use Assertions</a:t>
            </a:r>
            <a:endParaRPr/>
          </a:p>
          <a:p>
            <a:pPr indent="0" lvl="1" marL="0" marR="0" rtl="0" algn="l">
              <a:spcBef>
                <a:spcPts val="0"/>
              </a:spcBef>
              <a:spcAft>
                <a:spcPts val="0"/>
              </a:spcAft>
              <a:buSzPts val="1800"/>
              <a:buFont typeface="Arial"/>
              <a:buNone/>
            </a:pPr>
            <a:r>
              <a:rPr b="0" i="0" lang="en-US" sz="1800" u="none" cap="none" strike="noStrike"/>
              <a:t>You can use assertions to add code to your applications, which would ensure that the application is executing as expected. Using assertions, you test for various conditions failing; if they do, you terminate the application and display debugging-related information. Assertions should not be used if the checks to be performed should always be executed because assertion checking may be disabled.</a:t>
            </a:r>
            <a:endParaRPr/>
          </a:p>
        </p:txBody>
      </p:sp>
      <p:sp>
        <p:nvSpPr>
          <p:cNvPr id="193" name="Google Shape;193;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assert</a:t>
            </a:r>
            <a:r>
              <a:rPr b="0" i="0" lang="en-US" sz="1800" u="none" cap="none" strike="noStrike"/>
              <a:t> Statement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AssertionError</a:t>
            </a:r>
            <a:r>
              <a:rPr b="0" i="0" lang="en-US" sz="1800" u="none" cap="none" strike="noStrike"/>
              <a:t> is a subclass of </a:t>
            </a:r>
            <a:r>
              <a:rPr b="0" i="0" lang="en-US" sz="1800" u="none" cap="none" strike="noStrike">
                <a:latin typeface="Courier New"/>
                <a:ea typeface="Courier New"/>
                <a:cs typeface="Courier New"/>
                <a:sym typeface="Courier New"/>
              </a:rPr>
              <a:t>Error</a:t>
            </a:r>
            <a:r>
              <a:rPr b="0" i="0" lang="en-US" sz="1800" u="none" cap="none" strike="noStrike"/>
              <a:t> and, therefore, falls in the category of unchecked exceptions.</a:t>
            </a:r>
            <a:endParaRPr/>
          </a:p>
        </p:txBody>
      </p:sp>
      <p:sp>
        <p:nvSpPr>
          <p:cNvPr id="200" name="Google Shape;200;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An </a:t>
            </a:r>
            <a:r>
              <a:rPr b="0" i="0" lang="en-US" sz="1800" u="none" cap="none" strike="noStrike">
                <a:solidFill>
                  <a:srgbClr val="000000"/>
                </a:solidFill>
              </a:rPr>
              <a:t>invariant</a:t>
            </a:r>
            <a:r>
              <a:rPr b="0" i="0" lang="en-US" sz="1800" u="none" cap="none" strike="noStrike"/>
              <a:t> is something that should always be </a:t>
            </a:r>
            <a:r>
              <a:rPr b="0" i="0" lang="en-US" sz="1800" u="none" cap="none" strike="noStrike">
                <a:latin typeface="Courier New"/>
                <a:ea typeface="Courier New"/>
                <a:cs typeface="Courier New"/>
                <a:sym typeface="Courier New"/>
              </a:rPr>
              <a:t>true</a:t>
            </a:r>
            <a:r>
              <a:rPr b="0" i="0" lang="en-US" sz="1800" u="none" cap="none" strike="noStrike"/>
              <a:t>. An </a:t>
            </a:r>
            <a:r>
              <a:rPr b="0" i="0" lang="en-US" sz="1800" u="none" cap="none" strike="noStrike">
                <a:solidFill>
                  <a:srgbClr val="000000"/>
                </a:solidFill>
              </a:rPr>
              <a:t>internal invariant</a:t>
            </a:r>
            <a:r>
              <a:rPr b="0" i="0" lang="en-US" sz="1800" u="none" cap="none" strike="noStrike"/>
              <a:t> is a “fact” that you believe to be true at a certain point in the program.</a:t>
            </a:r>
            <a:endParaRPr/>
          </a:p>
          <a:p>
            <a:pPr indent="0" lvl="1" marL="0" marR="0" rtl="0" algn="l">
              <a:spcBef>
                <a:spcPts val="0"/>
              </a:spcBef>
              <a:spcAft>
                <a:spcPts val="0"/>
              </a:spcAft>
              <a:buSzPts val="1800"/>
              <a:buFont typeface="Arial"/>
              <a:buNone/>
            </a:pPr>
            <a:r>
              <a:rPr b="0" i="0" lang="en-US" sz="1800" u="none" cap="none" strike="noStrike"/>
              <a:t>In the code snippet in the slide, the </a:t>
            </a:r>
            <a:r>
              <a:rPr b="0" i="0" lang="en-US" sz="1800" u="none" cap="none" strike="noStrike">
                <a:latin typeface="Courier New"/>
                <a:ea typeface="Courier New"/>
                <a:cs typeface="Courier New"/>
                <a:sym typeface="Courier New"/>
              </a:rPr>
              <a:t>assert</a:t>
            </a:r>
            <a:r>
              <a:rPr b="0" i="0" lang="en-US" sz="1800" u="none" cap="none" strike="noStrike"/>
              <a:t> statement determines whether the number is less than zero and, if so, it throws an </a:t>
            </a:r>
            <a:r>
              <a:rPr b="0" i="0" lang="en-US" sz="1800" u="none" cap="none" strike="noStrike">
                <a:latin typeface="Courier New"/>
                <a:ea typeface="Courier New"/>
                <a:cs typeface="Courier New"/>
                <a:sym typeface="Courier New"/>
              </a:rPr>
              <a:t>AssertionError</a:t>
            </a:r>
            <a:r>
              <a:rPr b="0" i="0" lang="en-US" sz="1800" u="none" cap="none" strike="noStrike"/>
              <a:t>. </a:t>
            </a:r>
            <a:endParaRPr/>
          </a:p>
          <a:p>
            <a:pPr indent="0" lvl="0" marL="0" marR="0" rtl="0" algn="l">
              <a:spcBef>
                <a:spcPts val="0"/>
              </a:spcBef>
              <a:spcAft>
                <a:spcPts val="0"/>
              </a:spcAft>
              <a:buNone/>
            </a:pPr>
            <a:r>
              <a:t/>
            </a:r>
            <a:endParaRPr b="0" i="0" sz="1800" u="none" cap="none" strike="noStrike"/>
          </a:p>
        </p:txBody>
      </p:sp>
      <p:sp>
        <p:nvSpPr>
          <p:cNvPr id="209" name="Google Shape;209;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8" name="Google Shape;48;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11 -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
        <p:nvSpPr>
          <p:cNvPr id="217" name="Google Shape;217;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Assertion can be used in a </a:t>
            </a:r>
            <a:r>
              <a:rPr b="0" i="0" lang="en-US" sz="1800" u="none" cap="none" strike="noStrike">
                <a:latin typeface="Courier New"/>
                <a:ea typeface="Courier New"/>
                <a:cs typeface="Courier New"/>
                <a:sym typeface="Courier New"/>
              </a:rPr>
              <a:t>switch</a:t>
            </a:r>
            <a:r>
              <a:rPr b="0" i="0" lang="en-US" sz="1800" u="none" cap="none" strike="noStrike"/>
              <a:t> statement with no </a:t>
            </a:r>
            <a:r>
              <a:rPr b="0" i="0" lang="en-US" sz="1800" u="none" cap="none" strike="noStrike">
                <a:latin typeface="Courier New"/>
                <a:ea typeface="Courier New"/>
                <a:cs typeface="Courier New"/>
                <a:sym typeface="Courier New"/>
              </a:rPr>
              <a:t>default</a:t>
            </a:r>
            <a:r>
              <a:rPr b="0" i="0" lang="en-US" sz="1800" u="none" cap="none" strike="noStrike"/>
              <a:t> case, when the programmer is sure that one of the </a:t>
            </a:r>
            <a:r>
              <a:rPr b="0" i="0" lang="en-US" sz="1800" u="none" cap="none" strike="noStrike">
                <a:latin typeface="Courier New"/>
                <a:ea typeface="Courier New"/>
                <a:cs typeface="Courier New"/>
                <a:sym typeface="Courier New"/>
              </a:rPr>
              <a:t>switch </a:t>
            </a:r>
            <a:r>
              <a:rPr b="0" i="0" lang="en-US" sz="1800" u="none" cap="none" strike="noStrike"/>
              <a:t>cases will be executed every time he or she can omit the </a:t>
            </a:r>
            <a:r>
              <a:rPr b="0" i="0" lang="en-US" sz="1800" u="none" cap="none" strike="noStrike">
                <a:latin typeface="Courier New"/>
                <a:ea typeface="Courier New"/>
                <a:cs typeface="Courier New"/>
                <a:sym typeface="Courier New"/>
              </a:rPr>
              <a:t>default</a:t>
            </a:r>
            <a:r>
              <a:rPr b="0" i="0" lang="en-US" sz="1800" u="none" cap="none" strike="noStrike"/>
              <a:t> case as in the example in the slide. </a:t>
            </a:r>
            <a:endParaRPr/>
          </a:p>
          <a:p>
            <a:pPr indent="0" lvl="1" marL="0" marR="0" rtl="0" algn="l">
              <a:spcBef>
                <a:spcPts val="0"/>
              </a:spcBef>
              <a:spcAft>
                <a:spcPts val="0"/>
              </a:spcAft>
              <a:buSzPts val="1800"/>
              <a:buFont typeface="Arial"/>
              <a:buNone/>
            </a:pPr>
            <a:r>
              <a:rPr b="0" i="0" lang="en-US" sz="1800" u="none" cap="none" strike="noStrike"/>
              <a:t>To test this assumption, the programmer can add  an </a:t>
            </a:r>
            <a:r>
              <a:rPr b="0" i="0" lang="en-US" sz="1800" u="none" cap="none" strike="noStrike">
                <a:latin typeface="Courier New"/>
                <a:ea typeface="Courier New"/>
                <a:cs typeface="Courier New"/>
                <a:sym typeface="Courier New"/>
              </a:rPr>
              <a:t>assert</a:t>
            </a:r>
            <a:r>
              <a:rPr b="0" i="0" lang="en-US" sz="1800" u="none" cap="none" strike="noStrike"/>
              <a:t> statement in the </a:t>
            </a:r>
            <a:r>
              <a:rPr b="0" i="0" lang="en-US" sz="1800" u="none" cap="none" strike="noStrike">
                <a:latin typeface="Courier New"/>
                <a:ea typeface="Courier New"/>
                <a:cs typeface="Courier New"/>
                <a:sym typeface="Courier New"/>
              </a:rPr>
              <a:t>default</a:t>
            </a:r>
            <a:r>
              <a:rPr b="0" i="0" lang="en-US" sz="1800" u="none" cap="none" strike="noStrike"/>
              <a:t> case. By using the assert statement, you can check the assumption about the applications flow of control. Assertion can be placed at any location where the control will not be reached.</a:t>
            </a:r>
            <a:endParaRPr/>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 </a:t>
            </a:r>
            <a:r>
              <a:rPr b="0" i="0" lang="en-US" sz="1800" u="none" cap="none" strike="noStrike">
                <a:solidFill>
                  <a:srgbClr val="000000"/>
                </a:solidFill>
              </a:rPr>
              <a:t>class invariant</a:t>
            </a:r>
            <a:r>
              <a:rPr b="0" i="0" lang="en-US" sz="1800" u="none" cap="none" strike="noStrike"/>
              <a:t> is one that an object must satisfy in order to be a valid member of a class.</a:t>
            </a:r>
            <a:endParaRPr/>
          </a:p>
          <a:p>
            <a:pPr indent="0" lvl="0" marL="0" marR="0" rtl="0" algn="l">
              <a:spcBef>
                <a:spcPts val="0"/>
              </a:spcBef>
              <a:spcAft>
                <a:spcPts val="0"/>
              </a:spcAft>
              <a:buNone/>
            </a:pPr>
            <a:r>
              <a:t/>
            </a:r>
            <a:endParaRPr b="0" i="0" sz="1800" u="none" cap="none" strike="noStrike"/>
          </a:p>
        </p:txBody>
      </p:sp>
      <p:sp>
        <p:nvSpPr>
          <p:cNvPr id="228" name="Google Shape;228;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Enabling Assertions in Netbeans</a:t>
            </a:r>
            <a:endParaRPr/>
          </a:p>
          <a:p>
            <a:pPr indent="0" lvl="2" marL="0" marR="0" rtl="0" algn="l">
              <a:spcBef>
                <a:spcPts val="0"/>
              </a:spcBef>
              <a:spcAft>
                <a:spcPts val="0"/>
              </a:spcAft>
              <a:buSzPts val="1800"/>
              <a:buFont typeface="Arial"/>
              <a:buNone/>
            </a:pPr>
            <a:r>
              <a:rPr b="0" i="0" lang="en-US" sz="1800" u="none" cap="none" strike="noStrike"/>
              <a:t>In Netbeans, right-click the project and select </a:t>
            </a:r>
            <a:r>
              <a:rPr b="1" i="0" lang="en-US" sz="1800" u="none" cap="none" strike="noStrike"/>
              <a:t>Properties</a:t>
            </a:r>
            <a:r>
              <a:rPr b="0" i="0" lang="en-US" sz="1800" u="none" cap="none" strike="noStrike"/>
              <a:t>.</a:t>
            </a:r>
            <a:endParaRPr/>
          </a:p>
          <a:p>
            <a:pPr indent="0" lvl="2" marL="0" marR="0" rtl="0" algn="l">
              <a:spcBef>
                <a:spcPts val="0"/>
              </a:spcBef>
              <a:spcAft>
                <a:spcPts val="0"/>
              </a:spcAft>
              <a:buSzPts val="1800"/>
              <a:buFont typeface="Arial"/>
              <a:buNone/>
            </a:pPr>
            <a:r>
              <a:rPr b="0" i="0" lang="en-US" sz="1800" u="none" cap="none" strike="noStrike"/>
              <a:t>In the window that appears, select </a:t>
            </a:r>
            <a:r>
              <a:rPr b="1" i="0" lang="en-US" sz="1800" u="none" cap="none" strike="noStrike"/>
              <a:t>Run</a:t>
            </a:r>
            <a:r>
              <a:rPr b="0" i="0" lang="en-US" sz="1800" u="none" cap="none" strike="noStrike"/>
              <a:t>.</a:t>
            </a:r>
            <a:endParaRPr/>
          </a:p>
          <a:p>
            <a:pPr indent="0" lvl="2" marL="0" marR="0" rtl="0" algn="l">
              <a:spcBef>
                <a:spcPts val="0"/>
              </a:spcBef>
              <a:spcAft>
                <a:spcPts val="0"/>
              </a:spcAft>
              <a:buSzPts val="1800"/>
              <a:buFont typeface="Arial"/>
              <a:buNone/>
            </a:pPr>
            <a:r>
              <a:rPr b="0" i="0" lang="en-US" sz="1800" u="none" cap="none" strike="noStrike"/>
              <a:t>Enter</a:t>
            </a:r>
            <a:r>
              <a:rPr b="1" i="0" lang="en-US" sz="1800" u="none" cap="none" strike="noStrike"/>
              <a:t> </a:t>
            </a:r>
            <a:r>
              <a:rPr b="1" i="0" lang="en-US" sz="1800" u="none" cap="none" strike="noStrike">
                <a:latin typeface="Courier New"/>
                <a:ea typeface="Courier New"/>
                <a:cs typeface="Courier New"/>
                <a:sym typeface="Courier New"/>
              </a:rPr>
              <a:t>-enableassertions</a:t>
            </a:r>
            <a:r>
              <a:rPr b="0" i="0" lang="en-US" sz="1800" u="none" cap="none" strike="noStrike"/>
              <a:t> in VM Options.</a:t>
            </a:r>
            <a:endParaRPr/>
          </a:p>
          <a:p>
            <a:pPr indent="0" lvl="0" marL="0" marR="0" rtl="0" algn="l">
              <a:spcBef>
                <a:spcPts val="0"/>
              </a:spcBef>
              <a:spcAft>
                <a:spcPts val="0"/>
              </a:spcAft>
              <a:buNone/>
            </a:pPr>
            <a:r>
              <a:t/>
            </a:r>
            <a:endParaRPr b="0" i="0" sz="1800" u="none" cap="none" strike="noStrike"/>
          </a:p>
        </p:txBody>
      </p:sp>
      <p:sp>
        <p:nvSpPr>
          <p:cNvPr id="237" name="Google Shape;237;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45" name="Google Shape;245;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2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this practice, you write code to deal with both checked and unchecked exceptions.</a:t>
            </a:r>
            <a:endParaRPr/>
          </a:p>
        </p:txBody>
      </p:sp>
      <p:sp>
        <p:nvSpPr>
          <p:cNvPr id="253" name="Google Shape;253;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2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60" name="Google Shape;260;p2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26: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b</a:t>
            </a:r>
            <a:endParaRPr/>
          </a:p>
        </p:txBody>
      </p:sp>
      <p:sp>
        <p:nvSpPr>
          <p:cNvPr id="267" name="Google Shape;267;p2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27: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b, d</a:t>
            </a:r>
            <a:endParaRPr/>
          </a:p>
        </p:txBody>
      </p:sp>
      <p:sp>
        <p:nvSpPr>
          <p:cNvPr id="274" name="Google Shape;274;p2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28: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c</a:t>
            </a:r>
            <a:endParaRPr/>
          </a:p>
        </p:txBody>
      </p:sp>
      <p:sp>
        <p:nvSpPr>
          <p:cNvPr id="281" name="Google Shape;281;p2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3: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Returning a Failure Result</a:t>
            </a:r>
            <a:endParaRPr/>
          </a:p>
          <a:p>
            <a:pPr indent="0" lvl="1" marL="0" marR="0" rtl="0" algn="l">
              <a:spcBef>
                <a:spcPts val="0"/>
              </a:spcBef>
              <a:spcAft>
                <a:spcPts val="0"/>
              </a:spcAft>
              <a:buSzPts val="1800"/>
              <a:buFont typeface="Arial"/>
              <a:buNone/>
            </a:pPr>
            <a:r>
              <a:rPr b="0" i="0" lang="en-US" sz="1800" u="none" cap="none" strike="noStrike"/>
              <a:t>Some programming languages use the return value of a method to indicate whether or not a method completed successfully. For instance, in the C example </a:t>
            </a:r>
            <a:r>
              <a:rPr b="0" i="0" lang="en-US" sz="1800" u="none" cap="none" strike="noStrike">
                <a:latin typeface="Courier New"/>
                <a:ea typeface="Courier New"/>
                <a:cs typeface="Courier New"/>
                <a:sym typeface="Courier New"/>
              </a:rPr>
              <a:t>int x = printf("hi");</a:t>
            </a:r>
            <a:r>
              <a:rPr b="0" i="0" lang="en-US" sz="1800" u="none" cap="none" strike="noStrike"/>
              <a:t>, a negative value for </a:t>
            </a:r>
            <a:r>
              <a:rPr b="0" i="0" lang="en-US" sz="1800" u="none" cap="none" strike="noStrike">
                <a:latin typeface="Courier New"/>
                <a:ea typeface="Courier New"/>
                <a:cs typeface="Courier New"/>
                <a:sym typeface="Courier New"/>
              </a:rPr>
              <a:t>x</a:t>
            </a:r>
            <a:r>
              <a:rPr b="0" i="0" lang="en-US" sz="1800" u="none" cap="none" strike="noStrike"/>
              <a:t> would indicate a failure. Many of C’s standard library functions return a negative value upon failure. The problem is that this example could also be written as </a:t>
            </a:r>
            <a:r>
              <a:rPr b="0" i="0" lang="en-US" sz="1800" u="none" cap="none" strike="noStrike">
                <a:latin typeface="Courier New"/>
                <a:ea typeface="Courier New"/>
                <a:cs typeface="Courier New"/>
                <a:sym typeface="Courier New"/>
              </a:rPr>
              <a:t>printf("hi");</a:t>
            </a:r>
            <a:r>
              <a:rPr b="0" i="0" lang="en-US" sz="1800" u="none" cap="none" strike="noStrike"/>
              <a:t> where the return value is ignored. In Java, you also have the same concern; any return value can be ignored.</a:t>
            </a:r>
            <a:endParaRPr/>
          </a:p>
          <a:p>
            <a:pPr indent="0" lvl="1" marL="0" marR="0" rtl="0" algn="l">
              <a:spcBef>
                <a:spcPts val="0"/>
              </a:spcBef>
              <a:spcAft>
                <a:spcPts val="0"/>
              </a:spcAft>
              <a:buSzPts val="1800"/>
              <a:buFont typeface="Arial"/>
              <a:buNone/>
            </a:pPr>
            <a:r>
              <a:rPr b="0" i="0" lang="en-US" sz="1800" u="none" cap="none" strike="noStrike"/>
              <a:t>When a method you write in the Java language fails to execute successfully, consider using the exception-generating and handling features available in the language instead of using return values.</a:t>
            </a:r>
            <a:endParaRPr/>
          </a:p>
        </p:txBody>
      </p:sp>
      <p:sp>
        <p:nvSpPr>
          <p:cNvPr id="56" name="Google Shape;56;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11 -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4: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The Handle or Declare Rule</a:t>
            </a:r>
            <a:endParaRPr/>
          </a:p>
          <a:p>
            <a:pPr indent="0" lvl="1" marL="0" marR="0" rtl="0" algn="l">
              <a:spcBef>
                <a:spcPts val="0"/>
              </a:spcBef>
              <a:spcAft>
                <a:spcPts val="0"/>
              </a:spcAft>
              <a:buSzPts val="1800"/>
              <a:buFont typeface="Arial"/>
              <a:buNone/>
            </a:pPr>
            <a:r>
              <a:rPr b="0" i="0" lang="en-US" sz="1800" u="none" cap="none" strike="noStrike"/>
              <a:t>To use many libraries, you require knowledge of exception handling. They include:</a:t>
            </a:r>
            <a:endParaRPr/>
          </a:p>
          <a:p>
            <a:pPr indent="0" lvl="2" marL="0" marR="0" rtl="0" algn="l">
              <a:spcBef>
                <a:spcPts val="0"/>
              </a:spcBef>
              <a:spcAft>
                <a:spcPts val="0"/>
              </a:spcAft>
              <a:buSzPts val="1800"/>
              <a:buFont typeface="Arial"/>
              <a:buNone/>
            </a:pPr>
            <a:r>
              <a:rPr b="0" i="0" lang="en-US" sz="1800" u="none" cap="none" strike="noStrike"/>
              <a:t>File IO (NIO: </a:t>
            </a:r>
            <a:r>
              <a:rPr b="0" i="0" lang="en-US" sz="1800" u="none" cap="none" strike="noStrike">
                <a:latin typeface="Courier New"/>
                <a:ea typeface="Courier New"/>
                <a:cs typeface="Courier New"/>
                <a:sym typeface="Courier New"/>
              </a:rPr>
              <a:t>java.nio</a:t>
            </a:r>
            <a:r>
              <a:rPr b="0" i="0" lang="en-US" sz="1800" u="none" cap="none" strike="noStrike"/>
              <a:t>)</a:t>
            </a:r>
            <a:endParaRPr/>
          </a:p>
          <a:p>
            <a:pPr indent="0" lvl="2" marL="0" marR="0" rtl="0" algn="l">
              <a:spcBef>
                <a:spcPts val="0"/>
              </a:spcBef>
              <a:spcAft>
                <a:spcPts val="0"/>
              </a:spcAft>
              <a:buSzPts val="1800"/>
              <a:buFont typeface="Arial"/>
              <a:buNone/>
            </a:pPr>
            <a:r>
              <a:rPr b="0" i="0" lang="en-US" sz="1800" u="none" cap="none" strike="noStrike"/>
              <a:t>Database access (JDBC: </a:t>
            </a:r>
            <a:r>
              <a:rPr b="0" i="0" lang="en-US" sz="1800" u="none" cap="none" strike="noStrike">
                <a:latin typeface="Courier New"/>
                <a:ea typeface="Courier New"/>
                <a:cs typeface="Courier New"/>
                <a:sym typeface="Courier New"/>
              </a:rPr>
              <a:t>java.sql</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Handling an exception means that you use a </a:t>
            </a:r>
            <a:r>
              <a:rPr b="0" i="0" lang="en-US" sz="1800" u="none" cap="none" strike="noStrike">
                <a:latin typeface="Courier New"/>
                <a:ea typeface="Courier New"/>
                <a:cs typeface="Courier New"/>
                <a:sym typeface="Courier New"/>
              </a:rPr>
              <a:t>try-catch</a:t>
            </a:r>
            <a:r>
              <a:rPr b="0" i="0" lang="en-US" sz="1800" u="none" cap="none" strike="noStrike"/>
              <a:t> statement to transfer control to an exception-handling block when an exception occurs. Declaring an exception means to add a </a:t>
            </a:r>
            <a:r>
              <a:rPr b="0" i="0" lang="en-US" sz="1800" u="none" cap="none" strike="noStrike">
                <a:latin typeface="Courier New"/>
                <a:ea typeface="Courier New"/>
                <a:cs typeface="Courier New"/>
                <a:sym typeface="Courier New"/>
              </a:rPr>
              <a:t>throws</a:t>
            </a:r>
            <a:r>
              <a:rPr b="0" i="0" lang="en-US" sz="1800" u="none" cap="none" strike="noStrike"/>
              <a:t> clause to a method declaration, indicating that the method may fail to execute in a specific way. In other words, handling means it is your problem to deal with and declaring means that it is someone else’s problem to deal with.</a:t>
            </a:r>
            <a:endParaRPr/>
          </a:p>
          <a:p>
            <a:pPr indent="0" lvl="1" marL="0" marR="0" rtl="0" algn="l">
              <a:spcBef>
                <a:spcPts val="0"/>
              </a:spcBef>
              <a:spcAft>
                <a:spcPts val="0"/>
              </a:spcAft>
              <a:buSzPts val="1800"/>
              <a:buFont typeface="Arial"/>
              <a:buNone/>
            </a:pPr>
            <a:r>
              <a:t/>
            </a:r>
            <a:endParaRPr b="0" i="0" sz="1800" u="none" cap="none" strike="noStrike"/>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64" name="Google Shape;64;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11 -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5: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catch</a:t>
            </a:r>
            <a:r>
              <a:rPr b="0" i="0" lang="en-US" sz="1800" u="none" cap="none" strike="noStrike"/>
              <a:t> Clause</a:t>
            </a:r>
            <a:endParaRPr/>
          </a:p>
          <a:p>
            <a:pPr indent="0" lvl="1" marL="0" marR="0" rtl="0" algn="l">
              <a:spcBef>
                <a:spcPts val="0"/>
              </a:spcBef>
              <a:spcAft>
                <a:spcPts val="0"/>
              </a:spcAft>
              <a:buSzPts val="1800"/>
              <a:buFont typeface="Arial"/>
              <a:buNone/>
            </a:pPr>
            <a:r>
              <a:rPr b="0" i="0" lang="en-US" sz="1800" u="none" cap="none" strike="noStrike"/>
              <a:t>When an exception occurs inside of a </a:t>
            </a:r>
            <a:r>
              <a:rPr b="0" i="0" lang="en-US" sz="1800" u="none" cap="none" strike="noStrike">
                <a:latin typeface="Courier New"/>
                <a:ea typeface="Courier New"/>
                <a:cs typeface="Courier New"/>
                <a:sym typeface="Courier New"/>
              </a:rPr>
              <a:t>try</a:t>
            </a:r>
            <a:r>
              <a:rPr b="0" i="0" lang="en-US" sz="1800" u="none" cap="none" strike="noStrike"/>
              <a:t> block, execution will transfer to the attached </a:t>
            </a:r>
            <a:r>
              <a:rPr b="0" i="0" lang="en-US" sz="1800" u="none" cap="none" strike="noStrike">
                <a:latin typeface="Courier New"/>
                <a:ea typeface="Courier New"/>
                <a:cs typeface="Courier New"/>
                <a:sym typeface="Courier New"/>
              </a:rPr>
              <a:t>catch</a:t>
            </a:r>
            <a:r>
              <a:rPr b="0" i="0" lang="en-US" sz="1800" u="none" cap="none" strike="noStrike"/>
              <a:t> block. Any lines inside the </a:t>
            </a:r>
            <a:r>
              <a:rPr b="0" i="0" lang="en-US" sz="1800" u="none" cap="none" strike="noStrike">
                <a:latin typeface="Courier New"/>
                <a:ea typeface="Courier New"/>
                <a:cs typeface="Courier New"/>
                <a:sym typeface="Courier New"/>
              </a:rPr>
              <a:t>try</a:t>
            </a:r>
            <a:r>
              <a:rPr b="0" i="0" lang="en-US" sz="1800" u="none" cap="none" strike="noStrike"/>
              <a:t> block that appear after the exception are skipped and are not executed. The </a:t>
            </a:r>
            <a:r>
              <a:rPr b="0" i="0" lang="en-US" sz="1800" u="none" cap="none" strike="noStrike">
                <a:latin typeface="Courier New"/>
                <a:ea typeface="Courier New"/>
                <a:cs typeface="Courier New"/>
                <a:sym typeface="Courier New"/>
              </a:rPr>
              <a:t>catch</a:t>
            </a:r>
            <a:r>
              <a:rPr b="0" i="0" lang="en-US" sz="1800" u="none" cap="none" strike="noStrike"/>
              <a:t> clause should be used to:</a:t>
            </a:r>
            <a:endParaRPr/>
          </a:p>
          <a:p>
            <a:pPr indent="0" lvl="2" marL="0" marR="0" rtl="0" algn="l">
              <a:spcBef>
                <a:spcPts val="0"/>
              </a:spcBef>
              <a:spcAft>
                <a:spcPts val="0"/>
              </a:spcAft>
              <a:buSzPts val="1800"/>
              <a:buFont typeface="Arial"/>
              <a:buNone/>
            </a:pPr>
            <a:r>
              <a:rPr b="0" i="0" lang="en-US" sz="1800" u="none" cap="none" strike="noStrike"/>
              <a:t>Retry the operation</a:t>
            </a:r>
            <a:endParaRPr/>
          </a:p>
          <a:p>
            <a:pPr indent="0" lvl="2" marL="0" marR="0" rtl="0" algn="l">
              <a:spcBef>
                <a:spcPts val="0"/>
              </a:spcBef>
              <a:spcAft>
                <a:spcPts val="0"/>
              </a:spcAft>
              <a:buSzPts val="1800"/>
              <a:buFont typeface="Arial"/>
              <a:buNone/>
            </a:pPr>
            <a:r>
              <a:rPr b="0" i="0" lang="en-US" sz="1800" u="none" cap="none" strike="noStrike"/>
              <a:t>Try an alternate operation</a:t>
            </a:r>
            <a:endParaRPr/>
          </a:p>
          <a:p>
            <a:pPr indent="0" lvl="2" marL="0" marR="0" rtl="0" algn="l">
              <a:spcBef>
                <a:spcPts val="0"/>
              </a:spcBef>
              <a:spcAft>
                <a:spcPts val="0"/>
              </a:spcAft>
              <a:buSzPts val="1800"/>
              <a:buFont typeface="Arial"/>
              <a:buNone/>
            </a:pPr>
            <a:r>
              <a:rPr b="0" i="0" lang="en-US" sz="1800" u="none" cap="none" strike="noStrike"/>
              <a:t>Gracefully exit or return</a:t>
            </a:r>
            <a:endParaRPr/>
          </a:p>
          <a:p>
            <a:pPr indent="0" lvl="1" marL="0" marR="0" rtl="0" algn="l">
              <a:spcBef>
                <a:spcPts val="0"/>
              </a:spcBef>
              <a:spcAft>
                <a:spcPts val="0"/>
              </a:spcAft>
              <a:buSzPts val="1800"/>
              <a:buFont typeface="Arial"/>
              <a:buNone/>
            </a:pPr>
            <a:r>
              <a:rPr b="0" i="0" lang="en-US" sz="1800" u="none" cap="none" strike="noStrike"/>
              <a:t>Avoid having an empty </a:t>
            </a:r>
            <a:r>
              <a:rPr b="0" i="0" lang="en-US" sz="1800" u="none" cap="none" strike="noStrike">
                <a:latin typeface="Courier New"/>
                <a:ea typeface="Courier New"/>
                <a:cs typeface="Courier New"/>
                <a:sym typeface="Courier New"/>
              </a:rPr>
              <a:t>catch</a:t>
            </a:r>
            <a:r>
              <a:rPr b="0" i="0" lang="en-US" sz="1800" u="none" cap="none" strike="noStrike"/>
              <a:t> block. Silently swallowing an exception is a bad practice.</a:t>
            </a:r>
            <a:endParaRPr/>
          </a:p>
        </p:txBody>
      </p:sp>
      <p:sp>
        <p:nvSpPr>
          <p:cNvPr id="71" name="Google Shape;71;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6:notes"/>
          <p:cNvSpPr txBox="1"/>
          <p:nvPr>
            <p:ph idx="1" type="body"/>
          </p:nvPr>
        </p:nvSpPr>
        <p:spPr>
          <a:xfrm>
            <a:off x="547687" y="5278437"/>
            <a:ext cx="5995987" cy="3324225"/>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100"/>
              <a:buFont typeface="Arial"/>
              <a:buNone/>
            </a:pPr>
            <a:r>
              <a:rPr b="0" i="0" lang="en-US" sz="1100" u="none" cap="none" strike="noStrike"/>
              <a:t>Logging Exceptions</a:t>
            </a:r>
            <a:endParaRPr/>
          </a:p>
          <a:p>
            <a:pPr indent="0" lvl="1" marL="0" marR="0" rtl="0" algn="l">
              <a:spcBef>
                <a:spcPts val="0"/>
              </a:spcBef>
              <a:spcAft>
                <a:spcPts val="0"/>
              </a:spcAft>
              <a:buSzPts val="1800"/>
              <a:buFont typeface="Arial"/>
              <a:buNone/>
            </a:pPr>
            <a:r>
              <a:rPr b="0" i="0" lang="en-US" sz="1800" u="none" cap="none" strike="noStrike"/>
              <a:t>When things go wrong in your application, you will often want to record what happened. Java developers have a choice of several logging libraries including Apache's Log4j and the built-in </a:t>
            </a:r>
            <a:r>
              <a:rPr b="0" i="0" lang="en-US" sz="1800" u="none" cap="none" strike="noStrike">
                <a:latin typeface="Courier New"/>
                <a:ea typeface="Courier New"/>
                <a:cs typeface="Courier New"/>
                <a:sym typeface="Courier New"/>
              </a:rPr>
              <a:t>java.util</a:t>
            </a:r>
            <a:r>
              <a:rPr b="0" i="0" lang="en-US" sz="1800" u="none" cap="none" strike="noStrike"/>
              <a:t> logging framework. Although these logging libraries are beyond the scope of this course, you may notice that IDEs such as NetBeans recommend that you should remove any calls to </a:t>
            </a:r>
            <a:r>
              <a:rPr b="0" i="0" lang="en-US" sz="1800" u="none" cap="none" strike="noStrike">
                <a:latin typeface="Courier New"/>
                <a:ea typeface="Courier New"/>
                <a:cs typeface="Courier New"/>
                <a:sym typeface="Courier New"/>
              </a:rPr>
              <a:t>printStackTrace()</a:t>
            </a:r>
            <a:r>
              <a:rPr b="0" i="0" lang="en-US" sz="1800" u="none" cap="none" strike="noStrike"/>
              <a:t>. This is because production-quality applications should use a logging library instead of printing debug messages to the screen.</a:t>
            </a:r>
            <a:endParaRPr/>
          </a:p>
          <a:p>
            <a:pPr indent="0" lvl="1" marL="0" marR="0" rtl="0" algn="l">
              <a:spcBef>
                <a:spcPts val="0"/>
              </a:spcBef>
              <a:spcAft>
                <a:spcPts val="0"/>
              </a:spcAft>
              <a:buSzPts val="1800"/>
              <a:buFont typeface="Arial"/>
              <a:buNone/>
            </a:pPr>
            <a:r>
              <a:rPr b="1" i="0" lang="en-US" sz="1800" u="none" cap="none" strike="noStrike"/>
              <a:t>Using </a:t>
            </a:r>
            <a:r>
              <a:rPr b="1" i="0" lang="en-US" sz="1800" u="none" cap="none" strike="noStrike">
                <a:latin typeface="Courier New"/>
                <a:ea typeface="Courier New"/>
                <a:cs typeface="Courier New"/>
                <a:sym typeface="Courier New"/>
              </a:rPr>
              <a:t>getMessage()</a:t>
            </a:r>
            <a:r>
              <a:rPr b="1" i="0" lang="en-US" sz="1800" u="none" cap="none" strike="noStrike"/>
              <a:t> and </a:t>
            </a:r>
            <a:r>
              <a:rPr b="1" i="0" lang="en-US" sz="1800" u="none" cap="none" strike="noStrike">
                <a:latin typeface="Courier New"/>
                <a:ea typeface="Courier New"/>
                <a:cs typeface="Courier New"/>
                <a:sym typeface="Courier New"/>
              </a:rPr>
              <a:t>printStackTrace()</a:t>
            </a:r>
            <a:r>
              <a:rPr b="0" i="0" lang="en-US" sz="1800" u="none" cap="none" strike="noStrike"/>
              <a:t> </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printStackTrace()</a:t>
            </a:r>
            <a:r>
              <a:rPr b="0" i="0" lang="en-US" sz="1800" u="none" cap="none" strike="noStrike"/>
              <a:t>: When debugging, stack traces are very useful, because they tell you exactly where the exception happened and what the sequence of method calls is up to the point where the exception was thrown. So a stack trace helps to track down the cause of the exception. </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getMessage()</a:t>
            </a:r>
            <a:r>
              <a:rPr b="0" i="0" lang="en-US" sz="1800" u="none" cap="none" strike="noStrike"/>
              <a:t>: When you only want to know what the error message is and do not want the full stack trace, you can get the message of the exception. </a:t>
            </a:r>
            <a:endParaRPr/>
          </a:p>
          <a:p>
            <a:pPr indent="0" lvl="2" marL="0" marR="0" rtl="0" algn="l">
              <a:spcBef>
                <a:spcPts val="0"/>
              </a:spcBef>
              <a:spcAft>
                <a:spcPts val="0"/>
              </a:spcAft>
              <a:buSzPts val="1800"/>
              <a:buFont typeface="Arial"/>
              <a:buNone/>
            </a:pPr>
            <a:r>
              <a:rPr b="0" i="0" lang="en-US" sz="1800" u="none" cap="none" strike="noStrike"/>
              <a:t>	Users of your application should not deal with a stack trace full of technical information, instead they should just with an error message. Therefore, it is preferable to use </a:t>
            </a:r>
            <a:r>
              <a:rPr b="0" i="0" lang="en-US" sz="1800" u="none" cap="none" strike="noStrike">
                <a:latin typeface="Courier New"/>
                <a:ea typeface="Courier New"/>
                <a:cs typeface="Courier New"/>
                <a:sym typeface="Courier New"/>
              </a:rPr>
              <a:t>getMessage()</a:t>
            </a:r>
            <a:r>
              <a:rPr b="0" i="0" lang="en-US" sz="1800" u="none" cap="none" strike="noStrike"/>
              <a:t> rather than </a:t>
            </a:r>
            <a:r>
              <a:rPr b="0" i="0" lang="en-US" sz="1800" u="none" cap="none" strike="noStrike">
                <a:latin typeface="Courier New"/>
                <a:ea typeface="Courier New"/>
                <a:cs typeface="Courier New"/>
                <a:sym typeface="Courier New"/>
              </a:rPr>
              <a:t>printStackTrace(</a:t>
            </a:r>
            <a:r>
              <a:rPr b="0" i="0" lang="en-US" sz="1800" u="none" cap="none" strike="noStrike"/>
              <a:t>).</a:t>
            </a:r>
            <a:endParaRPr/>
          </a:p>
        </p:txBody>
      </p:sp>
      <p:sp>
        <p:nvSpPr>
          <p:cNvPr id="81" name="Google Shape;81;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7: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Dealing with Exceptions</a:t>
            </a:r>
            <a:endParaRPr/>
          </a:p>
          <a:p>
            <a:pPr indent="0" lvl="1" marL="0" marR="0" rtl="0" algn="l">
              <a:spcBef>
                <a:spcPts val="0"/>
              </a:spcBef>
              <a:spcAft>
                <a:spcPts val="0"/>
              </a:spcAft>
              <a:buSzPts val="1800"/>
              <a:buFont typeface="Arial"/>
              <a:buNone/>
            </a:pPr>
            <a:r>
              <a:rPr b="0" i="0" lang="en-US" sz="1800" u="none" cap="none" strike="noStrike"/>
              <a:t>When an </a:t>
            </a:r>
            <a:r>
              <a:rPr b="0" i="0" lang="en-US" sz="1800" u="none" cap="none" strike="noStrike">
                <a:latin typeface="Courier New"/>
                <a:ea typeface="Courier New"/>
                <a:cs typeface="Courier New"/>
                <a:sym typeface="Courier New"/>
              </a:rPr>
              <a:t>Exception</a:t>
            </a:r>
            <a:r>
              <a:rPr b="0" i="0" lang="en-US" sz="1800" u="none" cap="none" strike="noStrike"/>
              <a:t> object is generated and passed to a </a:t>
            </a:r>
            <a:r>
              <a:rPr b="0" i="0" lang="en-US" sz="1800" u="none" cap="none" strike="noStrike">
                <a:latin typeface="Courier New"/>
                <a:ea typeface="Courier New"/>
                <a:cs typeface="Courier New"/>
                <a:sym typeface="Courier New"/>
              </a:rPr>
              <a:t>catch</a:t>
            </a:r>
            <a:r>
              <a:rPr b="0" i="0" lang="en-US" sz="1800" u="none" cap="none" strike="noStrike"/>
              <a:t> clause, it is instantiated from a class that represents the specific type of problem that occurred. These exception-related classes can be divided into two categories: checked and unchecked.</a:t>
            </a:r>
            <a:endParaRPr/>
          </a:p>
          <a:p>
            <a:pPr indent="0" lvl="1" marL="0" marR="0" rtl="0" algn="l">
              <a:spcBef>
                <a:spcPts val="0"/>
              </a:spcBef>
              <a:spcAft>
                <a:spcPts val="0"/>
              </a:spcAft>
              <a:buSzPts val="1800"/>
              <a:buFont typeface="Arial"/>
              <a:buNone/>
            </a:pPr>
            <a:r>
              <a:rPr b="1" i="0" lang="en-US" sz="1800" u="none" cap="none" strike="noStrike"/>
              <a:t>Unchecked Exceptions</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java.lang.RuntimeException</a:t>
            </a:r>
            <a:r>
              <a:rPr b="0" i="0" lang="en-US" sz="1800" u="none" cap="none" strike="noStrike"/>
              <a:t> and </a:t>
            </a:r>
            <a:r>
              <a:rPr b="0" i="0" lang="en-US" sz="1800" u="none" cap="none" strike="noStrike">
                <a:latin typeface="Courier New"/>
                <a:ea typeface="Courier New"/>
                <a:cs typeface="Courier New"/>
                <a:sym typeface="Courier New"/>
              </a:rPr>
              <a:t>java.lang.Error</a:t>
            </a:r>
            <a:r>
              <a:rPr b="0" i="0" lang="en-US" sz="1800" u="none" cap="none" strike="noStrike"/>
              <a:t> and their subclasses are categorized as unchecked exceptions. These types of exceptions should not normally occur during the execution of your application. You can use a </a:t>
            </a:r>
            <a:r>
              <a:rPr b="0" i="0" lang="en-US" sz="1800" u="none" cap="none" strike="noStrike">
                <a:latin typeface="Courier New"/>
                <a:ea typeface="Courier New"/>
                <a:cs typeface="Courier New"/>
                <a:sym typeface="Courier New"/>
              </a:rPr>
              <a:t>try-catch</a:t>
            </a:r>
            <a:r>
              <a:rPr b="0" i="0" lang="en-US" sz="1800" u="none" cap="none" strike="noStrike"/>
              <a:t> statement to help discover the source of these exceptions. However, when an application is ready for production use, there should be a little code remaining that deals with </a:t>
            </a:r>
            <a:r>
              <a:rPr b="0" i="0" lang="en-US" sz="1800" u="none" cap="none" strike="noStrike">
                <a:latin typeface="Courier New"/>
                <a:ea typeface="Courier New"/>
                <a:cs typeface="Courier New"/>
                <a:sym typeface="Courier New"/>
              </a:rPr>
              <a:t>RuntimeException</a:t>
            </a:r>
            <a:r>
              <a:rPr b="0" i="0" lang="en-US" sz="1800" u="none" cap="none" strike="noStrike"/>
              <a:t> and its subclasses. The Error subclasses represent errors that are beyond your ability to correct, such as the JVM running out of memory. Common </a:t>
            </a:r>
            <a:r>
              <a:rPr b="0" i="0" lang="en-US" sz="1800" u="none" cap="none" strike="noStrike">
                <a:latin typeface="Courier New"/>
                <a:ea typeface="Courier New"/>
                <a:cs typeface="Courier New"/>
                <a:sym typeface="Courier New"/>
              </a:rPr>
              <a:t>RuntimeException</a:t>
            </a:r>
            <a:r>
              <a:rPr b="0" i="0" lang="en-US" sz="1800" u="none" cap="none" strike="noStrike"/>
              <a:t>s that you may have to troubleshoot include:</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ArrayIndexOutOfBoundsException</a:t>
            </a:r>
            <a:r>
              <a:rPr b="0" i="0" lang="en-US" sz="1800" u="none" cap="none" strike="noStrike"/>
              <a:t>: Accessing an array element that does not exist</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NullPointerException</a:t>
            </a:r>
            <a:r>
              <a:rPr b="0" i="0" lang="en-US" sz="1800" u="none" cap="none" strike="noStrike"/>
              <a:t>: Using a reference that does not point to an object</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ArithmeticException</a:t>
            </a:r>
            <a:r>
              <a:rPr b="0" i="0" lang="en-US" sz="1800" u="none" cap="none" strike="noStrike"/>
              <a:t>: Dividing by zero</a:t>
            </a:r>
            <a:endParaRPr/>
          </a:p>
        </p:txBody>
      </p:sp>
      <p:sp>
        <p:nvSpPr>
          <p:cNvPr id="89" name="Google Shape;89;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8: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Checked Exceptions</a:t>
            </a:r>
            <a:endParaRPr/>
          </a:p>
          <a:p>
            <a:pPr indent="0" lvl="1" marL="0" marR="0" rtl="0" algn="l">
              <a:spcBef>
                <a:spcPts val="0"/>
              </a:spcBef>
              <a:spcAft>
                <a:spcPts val="0"/>
              </a:spcAft>
              <a:buSzPts val="1800"/>
              <a:buFont typeface="Arial"/>
              <a:buNone/>
            </a:pPr>
            <a:r>
              <a:rPr b="0" i="0" lang="en-US" sz="1800" u="none" cap="none" strike="noStrike"/>
              <a:t>Every class that is a subclass of </a:t>
            </a:r>
            <a:r>
              <a:rPr b="0" i="0" lang="en-US" sz="1800" u="none" cap="none" strike="noStrike">
                <a:latin typeface="Courier New"/>
                <a:ea typeface="Courier New"/>
                <a:cs typeface="Courier New"/>
                <a:sym typeface="Courier New"/>
              </a:rPr>
              <a:t>Exception</a:t>
            </a:r>
            <a:r>
              <a:rPr b="0" i="0" lang="en-US" sz="1800" u="none" cap="none" strike="noStrike"/>
              <a:t> except </a:t>
            </a:r>
            <a:r>
              <a:rPr b="0" i="0" lang="en-US" sz="1800" u="none" cap="none" strike="noStrike">
                <a:latin typeface="Courier New"/>
                <a:ea typeface="Courier New"/>
                <a:cs typeface="Courier New"/>
                <a:sym typeface="Courier New"/>
              </a:rPr>
              <a:t>RuntimeException</a:t>
            </a:r>
            <a:r>
              <a:rPr b="0" i="0" lang="en-US" sz="1800" u="none" cap="none" strike="noStrike"/>
              <a:t> and its subclasses falls into the category of checked exceptions. You must “handle or declare” these exceptions with a </a:t>
            </a:r>
            <a:r>
              <a:rPr b="0" i="0" lang="en-US" sz="1800" u="none" cap="none" strike="noStrike">
                <a:latin typeface="Courier New"/>
                <a:ea typeface="Courier New"/>
                <a:cs typeface="Courier New"/>
                <a:sym typeface="Courier New"/>
              </a:rPr>
              <a:t>try</a:t>
            </a:r>
            <a:r>
              <a:rPr b="0" i="0" lang="en-US" sz="1800" u="none" cap="none" strike="noStrike"/>
              <a:t> or </a:t>
            </a:r>
            <a:r>
              <a:rPr b="0" i="0" lang="en-US" sz="1800" u="none" cap="none" strike="noStrike">
                <a:latin typeface="Courier New"/>
                <a:ea typeface="Courier New"/>
                <a:cs typeface="Courier New"/>
                <a:sym typeface="Courier New"/>
              </a:rPr>
              <a:t>throws</a:t>
            </a:r>
            <a:r>
              <a:rPr b="0" i="0" lang="en-US" sz="1800" u="none" cap="none" strike="noStrike"/>
              <a:t> statement. The HTML documentation for the Java API (Javadoc) will describe which checked exceptions can be generated by a method or constructor and why.</a:t>
            </a:r>
            <a:endParaRPr/>
          </a:p>
          <a:p>
            <a:pPr indent="0" lvl="1" marL="0" marR="0" rtl="0" algn="l">
              <a:spcBef>
                <a:spcPts val="0"/>
              </a:spcBef>
              <a:spcAft>
                <a:spcPts val="0"/>
              </a:spcAft>
              <a:buSzPts val="1800"/>
              <a:buFont typeface="Arial"/>
              <a:buNone/>
            </a:pPr>
            <a:r>
              <a:rPr b="0" i="0" lang="en-US" sz="1800" u="none" cap="none" strike="noStrike"/>
              <a:t>Catching the most specific type of exception enables you to write </a:t>
            </a:r>
            <a:r>
              <a:rPr b="0" i="0" lang="en-US" sz="1800" u="none" cap="none" strike="noStrike">
                <a:latin typeface="Courier New"/>
                <a:ea typeface="Courier New"/>
                <a:cs typeface="Courier New"/>
                <a:sym typeface="Courier New"/>
              </a:rPr>
              <a:t>catch</a:t>
            </a:r>
            <a:r>
              <a:rPr b="0" i="0" lang="en-US" sz="1800" u="none" cap="none" strike="noStrike"/>
              <a:t> blocks that are targeted at handling very specific types of errors. You should avoid catching the base type of </a:t>
            </a:r>
            <a:r>
              <a:rPr b="0" i="0" lang="en-US" sz="1800" u="none" cap="none" strike="noStrike">
                <a:latin typeface="Courier New"/>
                <a:ea typeface="Courier New"/>
                <a:cs typeface="Courier New"/>
                <a:sym typeface="Courier New"/>
              </a:rPr>
              <a:t>Exception</a:t>
            </a:r>
            <a:r>
              <a:rPr b="0" i="0" lang="en-US" sz="1800" u="none" cap="none" strike="noStrike"/>
              <a:t>, because it is difficult to create a general purpose </a:t>
            </a:r>
            <a:r>
              <a:rPr b="0" i="0" lang="en-US" sz="1800" u="none" cap="none" strike="noStrike">
                <a:latin typeface="Courier New"/>
                <a:ea typeface="Courier New"/>
                <a:cs typeface="Courier New"/>
                <a:sym typeface="Courier New"/>
              </a:rPr>
              <a:t>catch</a:t>
            </a:r>
            <a:r>
              <a:rPr b="0" i="0" lang="en-US" sz="1800" u="none" cap="none" strike="noStrike"/>
              <a:t> block that can deal with every possible error.</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Exceptions thrown by the Java Persistence API (JPA) extend </a:t>
            </a:r>
            <a:r>
              <a:rPr b="0" i="0" lang="en-US" sz="1800" u="none" cap="none" strike="noStrike">
                <a:latin typeface="Courier New"/>
                <a:ea typeface="Courier New"/>
                <a:cs typeface="Courier New"/>
                <a:sym typeface="Courier New"/>
              </a:rPr>
              <a:t>RuntimeException</a:t>
            </a:r>
            <a:r>
              <a:rPr b="0" i="0" lang="en-US" sz="1800" u="none" cap="none" strike="noStrike"/>
              <a:t>, and as such they are categorized as unchecked exceptions. These exceptions may need to be “handled or declared” in production-ready code, even though you are not required to do so by the compiler.</a:t>
            </a:r>
            <a:endParaRPr/>
          </a:p>
        </p:txBody>
      </p:sp>
      <p:sp>
        <p:nvSpPr>
          <p:cNvPr id="112" name="Google Shape;112;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9: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Closing Resources</a:t>
            </a:r>
            <a:endParaRPr/>
          </a:p>
          <a:p>
            <a:pPr indent="0" lvl="1" marL="0" marR="0" rtl="0" algn="l">
              <a:spcBef>
                <a:spcPts val="0"/>
              </a:spcBef>
              <a:spcAft>
                <a:spcPts val="0"/>
              </a:spcAft>
              <a:buSzPts val="1800"/>
              <a:buFont typeface="Arial"/>
              <a:buNone/>
            </a:pPr>
            <a:r>
              <a:rPr b="0" i="0" lang="en-US" sz="1800" u="none" cap="none" strike="noStrike"/>
              <a:t>When you open resources, such as files or database connections, you should always close them when they are no longer needed. Attempting to close resources inside the </a:t>
            </a:r>
            <a:r>
              <a:rPr b="0" i="0" lang="en-US" sz="1800" u="none" cap="none" strike="noStrike">
                <a:latin typeface="Courier New"/>
                <a:ea typeface="Courier New"/>
                <a:cs typeface="Courier New"/>
                <a:sym typeface="Courier New"/>
              </a:rPr>
              <a:t>try</a:t>
            </a:r>
            <a:r>
              <a:rPr b="0" i="0" lang="en-US" sz="1800" u="none" cap="none" strike="noStrike"/>
              <a:t> block can be problematic because you can end up skipping the close operation. A </a:t>
            </a:r>
            <a:r>
              <a:rPr b="0" i="0" lang="en-US" sz="1800" u="none" cap="none" strike="noStrike">
                <a:latin typeface="Courier New"/>
                <a:ea typeface="Courier New"/>
                <a:cs typeface="Courier New"/>
                <a:sym typeface="Courier New"/>
              </a:rPr>
              <a:t>finally</a:t>
            </a:r>
            <a:r>
              <a:rPr b="0" i="0" lang="en-US" sz="1800" u="none" cap="none" strike="noStrike"/>
              <a:t> block always runs regardless of whether or not an error occurred during the execution of the </a:t>
            </a:r>
            <a:r>
              <a:rPr b="0" i="0" lang="en-US" sz="1800" u="none" cap="none" strike="noStrike">
                <a:latin typeface="Courier New"/>
                <a:ea typeface="Courier New"/>
                <a:cs typeface="Courier New"/>
                <a:sym typeface="Courier New"/>
              </a:rPr>
              <a:t>try</a:t>
            </a:r>
            <a:r>
              <a:rPr b="0" i="0" lang="en-US" sz="1800" u="none" cap="none" strike="noStrike"/>
              <a:t> block. If control jumps to a </a:t>
            </a:r>
            <a:r>
              <a:rPr b="0" i="0" lang="en-US" sz="1800" u="none" cap="none" strike="noStrike">
                <a:latin typeface="Courier New"/>
                <a:ea typeface="Courier New"/>
                <a:cs typeface="Courier New"/>
                <a:sym typeface="Courier New"/>
              </a:rPr>
              <a:t>catch</a:t>
            </a:r>
            <a:r>
              <a:rPr b="0" i="0" lang="en-US" sz="1800" u="none" cap="none" strike="noStrike"/>
              <a:t> block, the </a:t>
            </a:r>
            <a:r>
              <a:rPr b="0" i="0" lang="en-US" sz="1800" u="none" cap="none" strike="noStrike">
                <a:latin typeface="Courier New"/>
                <a:ea typeface="Courier New"/>
                <a:cs typeface="Courier New"/>
                <a:sym typeface="Courier New"/>
              </a:rPr>
              <a:t>finally</a:t>
            </a:r>
            <a:r>
              <a:rPr b="0" i="0" lang="en-US" sz="1800" u="none" cap="none" strike="noStrike"/>
              <a:t> block executes after the </a:t>
            </a:r>
            <a:r>
              <a:rPr b="0" i="0" lang="en-US" sz="1800" u="none" cap="none" strike="noStrike">
                <a:latin typeface="Courier New"/>
                <a:ea typeface="Courier New"/>
                <a:cs typeface="Courier New"/>
                <a:sym typeface="Courier New"/>
              </a:rPr>
              <a:t>catch</a:t>
            </a:r>
            <a:r>
              <a:rPr b="0" i="0" lang="en-US" sz="1800" u="none" cap="none" strike="noStrike"/>
              <a:t> block.</a:t>
            </a:r>
            <a:endParaRPr/>
          </a:p>
          <a:p>
            <a:pPr indent="0" lvl="1" marL="0" marR="0" rtl="0" algn="l">
              <a:spcBef>
                <a:spcPts val="0"/>
              </a:spcBef>
              <a:spcAft>
                <a:spcPts val="0"/>
              </a:spcAft>
              <a:buSzPts val="1800"/>
              <a:buFont typeface="Arial"/>
              <a:buNone/>
            </a:pPr>
            <a:r>
              <a:rPr b="0" i="0" lang="en-US" sz="1800" u="none" cap="none" strike="noStrike"/>
              <a:t>Sometimes the operation that you want to perform in your </a:t>
            </a:r>
            <a:r>
              <a:rPr b="0" i="0" lang="en-US" sz="1800" u="none" cap="none" strike="noStrike">
                <a:latin typeface="Courier New"/>
                <a:ea typeface="Courier New"/>
                <a:cs typeface="Courier New"/>
                <a:sym typeface="Courier New"/>
              </a:rPr>
              <a:t>finally</a:t>
            </a:r>
            <a:r>
              <a:rPr b="0" i="0" lang="en-US" sz="1800" u="none" cap="none" strike="noStrike"/>
              <a:t> block may itself cause an </a:t>
            </a:r>
            <a:r>
              <a:rPr b="0" i="0" lang="en-US" sz="1800" u="none" cap="none" strike="noStrike">
                <a:latin typeface="Courier New"/>
                <a:ea typeface="Courier New"/>
                <a:cs typeface="Courier New"/>
                <a:sym typeface="Courier New"/>
              </a:rPr>
              <a:t>Exception</a:t>
            </a:r>
            <a:r>
              <a:rPr b="0" i="0" lang="en-US" sz="1800" u="none" cap="none" strike="noStrike"/>
              <a:t> to be generated. In that case, you may be required to nest a </a:t>
            </a:r>
            <a:r>
              <a:rPr b="0" i="0" lang="en-US" sz="1800" u="none" cap="none" strike="noStrike">
                <a:latin typeface="Courier New"/>
                <a:ea typeface="Courier New"/>
                <a:cs typeface="Courier New"/>
                <a:sym typeface="Courier New"/>
              </a:rPr>
              <a:t>try-catch</a:t>
            </a:r>
            <a:r>
              <a:rPr b="0" i="0" lang="en-US" sz="1800" u="none" cap="none" strike="noStrike"/>
              <a:t> inside of a </a:t>
            </a:r>
            <a:r>
              <a:rPr b="0" i="0" lang="en-US" sz="1800" u="none" cap="none" strike="noStrike">
                <a:latin typeface="Courier New"/>
                <a:ea typeface="Courier New"/>
                <a:cs typeface="Courier New"/>
                <a:sym typeface="Courier New"/>
              </a:rPr>
              <a:t>finally</a:t>
            </a:r>
            <a:r>
              <a:rPr b="0" i="0" lang="en-US" sz="1800" u="none" cap="none" strike="noStrike"/>
              <a:t> block. You may also nest a </a:t>
            </a:r>
            <a:r>
              <a:rPr b="0" i="0" lang="en-US" sz="1800" u="none" cap="none" strike="noStrike">
                <a:latin typeface="Courier New"/>
                <a:ea typeface="Courier New"/>
                <a:cs typeface="Courier New"/>
                <a:sym typeface="Courier New"/>
              </a:rPr>
              <a:t>try-catch</a:t>
            </a:r>
            <a:r>
              <a:rPr b="0" i="0" lang="en-US" sz="1800" u="none" cap="none" strike="noStrike"/>
              <a:t> inside of </a:t>
            </a:r>
            <a:r>
              <a:rPr b="0" i="0" lang="en-US" sz="1800" u="none" cap="none" strike="noStrike">
                <a:latin typeface="Courier New"/>
                <a:ea typeface="Courier New"/>
                <a:cs typeface="Courier New"/>
                <a:sym typeface="Courier New"/>
              </a:rPr>
              <a:t>try</a:t>
            </a:r>
            <a:r>
              <a:rPr b="0" i="0" lang="en-US" sz="1800" u="none" cap="none" strike="noStrike"/>
              <a:t> and </a:t>
            </a:r>
            <a:r>
              <a:rPr b="0" i="0" lang="en-US" sz="1800" u="none" cap="none" strike="noStrike">
                <a:latin typeface="Courier New"/>
                <a:ea typeface="Courier New"/>
                <a:cs typeface="Courier New"/>
                <a:sym typeface="Courier New"/>
              </a:rPr>
              <a:t>catch</a:t>
            </a:r>
            <a:r>
              <a:rPr b="0" i="0" lang="en-US" sz="1800" u="none" cap="none" strike="noStrike"/>
              <a:t> blocks.</a:t>
            </a:r>
            <a:endParaRPr/>
          </a:p>
        </p:txBody>
      </p:sp>
      <p:sp>
        <p:nvSpPr>
          <p:cNvPr id="121" name="Google Shape;121;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11 -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6" name="Google Shape;26;p5"/>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9" name="Google Shape;29;p6"/>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11</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11 -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Exceptions and Assertions</a:t>
            </a:r>
            <a:endParaRPr/>
          </a:p>
        </p:txBody>
      </p:sp>
      <p:cxnSp>
        <p:nvCxnSpPr>
          <p:cNvPr id="44" name="Google Shape;44;p10"/>
          <p:cNvCxnSpPr/>
          <p:nvPr/>
        </p:nvCxnSpPr>
        <p:spPr>
          <a:xfrm>
            <a:off x="1828800" y="4495800"/>
            <a:ext cx="990600" cy="0"/>
          </a:xfrm>
          <a:prstGeom prst="straightConnector1">
            <a:avLst/>
          </a:prstGeom>
          <a:noFill/>
          <a:ln>
            <a:noFil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609600" y="439737"/>
            <a:ext cx="7918450" cy="6270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try</a:t>
            </a:r>
            <a:r>
              <a:rPr b="1" i="0" lang="en-US" sz="2600" u="none" cap="none" strike="noStrike">
                <a:solidFill>
                  <a:schemeClr val="dk1"/>
                </a:solidFill>
                <a:latin typeface="Arial"/>
                <a:ea typeface="Arial"/>
                <a:cs typeface="Arial"/>
                <a:sym typeface="Arial"/>
              </a:rPr>
              <a:t>-with-resources Statement</a:t>
            </a:r>
            <a:endParaRPr/>
          </a:p>
        </p:txBody>
      </p:sp>
      <p:sp>
        <p:nvSpPr>
          <p:cNvPr id="134" name="Google Shape;134;p19"/>
          <p:cNvSpPr txBox="1"/>
          <p:nvPr>
            <p:ph idx="1" type="body"/>
          </p:nvPr>
        </p:nvSpPr>
        <p:spPr>
          <a:xfrm>
            <a:off x="609600" y="1371600"/>
            <a:ext cx="7918450" cy="18542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try</a:t>
            </a:r>
            <a:r>
              <a:rPr b="0" i="0" lang="en-US" sz="2200" u="none" cap="none" strike="noStrike">
                <a:solidFill>
                  <a:schemeClr val="dk1"/>
                </a:solidFill>
                <a:latin typeface="Arial"/>
                <a:ea typeface="Arial"/>
                <a:cs typeface="Arial"/>
                <a:sym typeface="Arial"/>
              </a:rPr>
              <a:t>-with-resources statement is a </a:t>
            </a:r>
            <a:r>
              <a:rPr b="0" i="0" lang="en-US" sz="2200" u="none" cap="none" strike="noStrike">
                <a:solidFill>
                  <a:schemeClr val="dk1"/>
                </a:solidFill>
                <a:latin typeface="Courier New"/>
                <a:ea typeface="Courier New"/>
                <a:cs typeface="Courier New"/>
                <a:sym typeface="Courier New"/>
              </a:rPr>
              <a:t>try</a:t>
            </a:r>
            <a:r>
              <a:rPr b="0" i="0" lang="en-US" sz="2200" u="none" cap="none" strike="noStrike">
                <a:solidFill>
                  <a:schemeClr val="dk1"/>
                </a:solidFill>
                <a:latin typeface="Arial"/>
                <a:ea typeface="Arial"/>
                <a:cs typeface="Arial"/>
                <a:sym typeface="Arial"/>
              </a:rPr>
              <a:t> statement that declares one or more resources.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Any class that implements </a:t>
            </a:r>
            <a:r>
              <a:rPr b="0" i="0" lang="en-US" sz="2200" u="none" cap="none" strike="noStrike">
                <a:solidFill>
                  <a:schemeClr val="dk1"/>
                </a:solidFill>
                <a:latin typeface="Courier New"/>
                <a:ea typeface="Courier New"/>
                <a:cs typeface="Courier New"/>
                <a:sym typeface="Courier New"/>
              </a:rPr>
              <a:t>java.lang.AutoCloseable</a:t>
            </a:r>
            <a:r>
              <a:rPr b="0" i="0" lang="en-US" sz="2200" u="none" cap="none" strike="noStrike">
                <a:solidFill>
                  <a:schemeClr val="dk1"/>
                </a:solidFill>
                <a:latin typeface="Arial"/>
                <a:ea typeface="Arial"/>
                <a:cs typeface="Arial"/>
                <a:sym typeface="Arial"/>
              </a:rPr>
              <a:t> can be used as a resource.</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
        <p:nvSpPr>
          <p:cNvPr id="135" name="Google Shape;135;p19"/>
          <p:cNvSpPr txBox="1"/>
          <p:nvPr/>
        </p:nvSpPr>
        <p:spPr>
          <a:xfrm>
            <a:off x="609600" y="2971800"/>
            <a:ext cx="7924800" cy="2895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System.out.println("About to open a file");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try (InputStream in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new FileInputStream("missingfile.txt"))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System.out.println("File open");</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int data = in.read();</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catch (FileNotFoundException e)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System.out.println(e.getMessage());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catch (IOException e)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System.out.println(e.getMessage());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36" name="Google Shape;136;p19"/>
          <p:cNvSpPr txBox="1"/>
          <p:nvPr/>
        </p:nvSpPr>
        <p:spPr>
          <a:xfrm>
            <a:off x="685800" y="3300412"/>
            <a:ext cx="6172200" cy="6096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nvSpPr>
        <p:spPr>
          <a:xfrm>
            <a:off x="609600" y="2081212"/>
            <a:ext cx="7924800" cy="2667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Catching Multiple Exceptions</a:t>
            </a:r>
            <a:endParaRPr/>
          </a:p>
        </p:txBody>
      </p:sp>
      <p:sp>
        <p:nvSpPr>
          <p:cNvPr id="144" name="Google Shape;144;p20"/>
          <p:cNvSpPr txBox="1"/>
          <p:nvPr>
            <p:ph idx="1" type="body"/>
          </p:nvPr>
        </p:nvSpPr>
        <p:spPr>
          <a:xfrm>
            <a:off x="609600" y="1371600"/>
            <a:ext cx="7918450" cy="33623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Using the multi-</a:t>
            </a:r>
            <a:r>
              <a:rPr b="0" i="0" lang="en-US" sz="2200" u="none">
                <a:solidFill>
                  <a:schemeClr val="dk1"/>
                </a:solidFill>
                <a:latin typeface="Courier New"/>
                <a:ea typeface="Courier New"/>
                <a:cs typeface="Courier New"/>
                <a:sym typeface="Courier New"/>
              </a:rPr>
              <a:t>catch</a:t>
            </a:r>
            <a:r>
              <a:rPr b="0" i="0" lang="en-US" sz="2200" u="none">
                <a:solidFill>
                  <a:schemeClr val="dk1"/>
                </a:solidFill>
                <a:latin typeface="Arial"/>
                <a:ea typeface="Arial"/>
                <a:cs typeface="Arial"/>
                <a:sym typeface="Arial"/>
              </a:rPr>
              <a:t> clause, a single catch block can handle more than one type of exception.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ShoppingCart cart = null;</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try (InputStream is = new FileInputStream(cartFile);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ObjectInputStream in = new ObjectInputStream(is))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cart = (ShoppingCart)in.readObject();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catch (ClassNotFoundException | IOException 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System.out.println("Exception deserializing " + cartFile);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System.exit(-1);</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p:txBody>
      </p:sp>
      <p:sp>
        <p:nvSpPr>
          <p:cNvPr id="145" name="Google Shape;145;p20"/>
          <p:cNvSpPr/>
          <p:nvPr/>
        </p:nvSpPr>
        <p:spPr>
          <a:xfrm>
            <a:off x="3657600" y="4367212"/>
            <a:ext cx="2133600" cy="738187"/>
          </a:xfrm>
          <a:prstGeom prst="wedgeRectCallout">
            <a:avLst>
              <a:gd fmla="val 9595" name="adj1"/>
              <a:gd fmla="val -25069"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Multiple exception types are separated with a vertical bar.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nvSpPr>
        <p:spPr>
          <a:xfrm>
            <a:off x="609600" y="2286000"/>
            <a:ext cx="7924800" cy="2057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 name="Google Shape;152;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Declaring Exceptions</a:t>
            </a:r>
            <a:endParaRPr/>
          </a:p>
        </p:txBody>
      </p:sp>
      <p:sp>
        <p:nvSpPr>
          <p:cNvPr id="153" name="Google Shape;153;p21"/>
          <p:cNvSpPr txBox="1"/>
          <p:nvPr>
            <p:ph idx="1" type="body"/>
          </p:nvPr>
        </p:nvSpPr>
        <p:spPr>
          <a:xfrm>
            <a:off x="609600" y="1447800"/>
            <a:ext cx="7918450" cy="6858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You may declare that a method throws an exception instead of handling it.</a:t>
            </a:r>
            <a:endParaRPr/>
          </a:p>
          <a:p>
            <a:pPr indent="7938" lvl="0" marL="7936" marR="0" rtl="0" algn="l">
              <a:lnSpc>
                <a:spcPct val="100000"/>
              </a:lnSpc>
              <a:spcBef>
                <a:spcPts val="160"/>
              </a:spcBef>
              <a:spcAft>
                <a:spcPts val="0"/>
              </a:spcAft>
              <a:buClr>
                <a:srgbClr val="000000"/>
              </a:buClr>
              <a:buSzPts val="800"/>
              <a:buFont typeface="Arial"/>
              <a:buNone/>
            </a:pPr>
            <a:r>
              <a:t/>
            </a:r>
            <a:endParaRPr b="0" i="0" sz="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static int readByteFromFile() throws IOException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try (InputStream in = new FileInputStream("a.txt"))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System.out.println("File open");</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return in.read();</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154" name="Google Shape;154;p21"/>
          <p:cNvSpPr txBox="1"/>
          <p:nvPr/>
        </p:nvSpPr>
        <p:spPr>
          <a:xfrm>
            <a:off x="5638800" y="2362200"/>
            <a:ext cx="2514600" cy="2286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 name="Google Shape;155;p21"/>
          <p:cNvSpPr/>
          <p:nvPr/>
        </p:nvSpPr>
        <p:spPr>
          <a:xfrm>
            <a:off x="2743200" y="4468812"/>
            <a:ext cx="2133600" cy="1169987"/>
          </a:xfrm>
          <a:prstGeom prst="wedgeRectCallout">
            <a:avLst>
              <a:gd fmla="val -13756" name="adj1"/>
              <a:gd fmla="val -18192"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Notice the lack of </a:t>
            </a:r>
            <a:r>
              <a:rPr b="0" i="0" lang="en-US" sz="1400" u="none">
                <a:solidFill>
                  <a:schemeClr val="dk1"/>
                </a:solidFill>
                <a:latin typeface="Courier New"/>
                <a:ea typeface="Courier New"/>
                <a:cs typeface="Courier New"/>
                <a:sym typeface="Courier New"/>
              </a:rPr>
              <a:t>catch</a:t>
            </a:r>
            <a:r>
              <a:rPr b="0" i="0" lang="en-US" sz="1400" u="none">
                <a:solidFill>
                  <a:schemeClr val="dk1"/>
                </a:solidFill>
                <a:latin typeface="Arial"/>
                <a:ea typeface="Arial"/>
                <a:cs typeface="Arial"/>
                <a:sym typeface="Arial"/>
              </a:rPr>
              <a:t> clauses. The </a:t>
            </a:r>
            <a:r>
              <a:rPr b="0" i="0" lang="en-US" sz="1400" u="none">
                <a:solidFill>
                  <a:schemeClr val="dk1"/>
                </a:solidFill>
                <a:latin typeface="Courier New"/>
                <a:ea typeface="Courier New"/>
                <a:cs typeface="Courier New"/>
                <a:sym typeface="Courier New"/>
              </a:rPr>
              <a:t>try</a:t>
            </a:r>
            <a:r>
              <a:rPr b="0" i="0" lang="en-US" sz="1400" u="none">
                <a:solidFill>
                  <a:schemeClr val="dk1"/>
                </a:solidFill>
                <a:latin typeface="Arial"/>
                <a:ea typeface="Arial"/>
                <a:cs typeface="Arial"/>
                <a:sym typeface="Arial"/>
              </a:rPr>
              <a:t>-with-resources statement is being used only to close resources.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nvSpPr>
        <p:spPr>
          <a:xfrm>
            <a:off x="609600" y="2590800"/>
            <a:ext cx="7924800" cy="2362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Handling Declared Exceptions</a:t>
            </a:r>
            <a:endParaRPr/>
          </a:p>
        </p:txBody>
      </p:sp>
      <p:sp>
        <p:nvSpPr>
          <p:cNvPr id="163" name="Google Shape;163;p22"/>
          <p:cNvSpPr txBox="1"/>
          <p:nvPr>
            <p:ph idx="1" type="body"/>
          </p:nvPr>
        </p:nvSpPr>
        <p:spPr>
          <a:xfrm>
            <a:off x="609600" y="1447800"/>
            <a:ext cx="7918450" cy="9906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exceptions that methods may throw must still be handled. Declaring an exception just makes it someone else’s job to handle them.</a:t>
            </a:r>
            <a:endParaRPr/>
          </a:p>
          <a:p>
            <a:pPr indent="7938" lvl="0" marL="7936" marR="0" rtl="0" algn="l">
              <a:lnSpc>
                <a:spcPct val="100000"/>
              </a:lnSpc>
              <a:spcBef>
                <a:spcPts val="160"/>
              </a:spcBef>
              <a:spcAft>
                <a:spcPts val="0"/>
              </a:spcAft>
              <a:buClr>
                <a:srgbClr val="000000"/>
              </a:buClr>
              <a:buSzPts val="800"/>
              <a:buFont typeface="Arial"/>
              <a:buNone/>
            </a:pPr>
            <a:r>
              <a:t/>
            </a:r>
            <a:endParaRPr b="0" i="0" sz="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static void main(String[] args)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try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int data = readByteFromFile();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catch (IOException 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System.out.println(e.getMessage());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164" name="Google Shape;164;p22"/>
          <p:cNvSpPr/>
          <p:nvPr/>
        </p:nvSpPr>
        <p:spPr>
          <a:xfrm>
            <a:off x="6248400" y="2667000"/>
            <a:ext cx="2057400" cy="523875"/>
          </a:xfrm>
          <a:prstGeom prst="wedgeRectCallout">
            <a:avLst>
              <a:gd fmla="val -17386" name="adj1"/>
              <a:gd fmla="val 29168"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Method that declared an exception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609600" y="439737"/>
            <a:ext cx="7918450" cy="5508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Throwing Exceptions</a:t>
            </a:r>
            <a:endParaRPr/>
          </a:p>
        </p:txBody>
      </p:sp>
      <p:sp>
        <p:nvSpPr>
          <p:cNvPr id="171" name="Google Shape;171;p23"/>
          <p:cNvSpPr txBox="1"/>
          <p:nvPr>
            <p:ph idx="1" type="body"/>
          </p:nvPr>
        </p:nvSpPr>
        <p:spPr>
          <a:xfrm>
            <a:off x="533400" y="1143000"/>
            <a:ext cx="7918450" cy="7032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throw</a:t>
            </a:r>
            <a:r>
              <a:rPr b="0" i="0" lang="en-US" sz="2200" u="none">
                <a:solidFill>
                  <a:schemeClr val="dk1"/>
                </a:solidFill>
                <a:latin typeface="Arial"/>
                <a:ea typeface="Arial"/>
                <a:cs typeface="Arial"/>
                <a:sym typeface="Arial"/>
              </a:rPr>
              <a:t> statement is used to throw an instance of exception.</a:t>
            </a:r>
            <a:endParaRPr/>
          </a:p>
        </p:txBody>
      </p:sp>
      <p:sp>
        <p:nvSpPr>
          <p:cNvPr id="172" name="Google Shape;172;p23"/>
          <p:cNvSpPr txBox="1"/>
          <p:nvPr/>
        </p:nvSpPr>
        <p:spPr>
          <a:xfrm>
            <a:off x="533400" y="1981200"/>
            <a:ext cx="7772400" cy="3681412"/>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1 import java.io.FileNotFoundException;</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2 class DemoThrowsException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3 public void readFile(String file) throws</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4 FileNotFoundException {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5   boolean found = findFile(file);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6   if (!found)</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7    throw new FileNotFoundException("Missing file");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8    else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9           //code to read file</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10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11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12   boolean findFile(String file)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13        //code to return true if file can be located</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14 } }</a:t>
            </a:r>
            <a:endParaRPr/>
          </a:p>
        </p:txBody>
      </p:sp>
      <p:sp>
        <p:nvSpPr>
          <p:cNvPr id="173" name="Google Shape;173;p23"/>
          <p:cNvSpPr txBox="1"/>
          <p:nvPr/>
        </p:nvSpPr>
        <p:spPr>
          <a:xfrm>
            <a:off x="5257800" y="2465387"/>
            <a:ext cx="990600" cy="3810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23"/>
          <p:cNvSpPr txBox="1"/>
          <p:nvPr/>
        </p:nvSpPr>
        <p:spPr>
          <a:xfrm>
            <a:off x="1219200" y="3532187"/>
            <a:ext cx="6324600" cy="3048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nvSpPr>
        <p:spPr>
          <a:xfrm>
            <a:off x="609600" y="2438400"/>
            <a:ext cx="7924800" cy="3352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Custom Exceptions</a:t>
            </a:r>
            <a:endParaRPr/>
          </a:p>
        </p:txBody>
      </p:sp>
      <p:sp>
        <p:nvSpPr>
          <p:cNvPr id="182" name="Google Shape;182;p24"/>
          <p:cNvSpPr txBox="1"/>
          <p:nvPr>
            <p:ph idx="1" type="body"/>
          </p:nvPr>
        </p:nvSpPr>
        <p:spPr>
          <a:xfrm>
            <a:off x="609600" y="1447800"/>
            <a:ext cx="7918450" cy="42846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You can create custom exception classes by extending </a:t>
            </a:r>
            <a:r>
              <a:rPr b="0" i="0" lang="en-US" sz="2200" u="none">
                <a:solidFill>
                  <a:schemeClr val="dk1"/>
                </a:solidFill>
                <a:latin typeface="Courier New"/>
                <a:ea typeface="Courier New"/>
                <a:cs typeface="Courier New"/>
                <a:sym typeface="Courier New"/>
              </a:rPr>
              <a:t>Exception</a:t>
            </a:r>
            <a:r>
              <a:rPr b="0" i="0" lang="en-US" sz="2200" u="none">
                <a:solidFill>
                  <a:schemeClr val="dk1"/>
                </a:solidFill>
                <a:latin typeface="Arial"/>
                <a:ea typeface="Arial"/>
                <a:cs typeface="Arial"/>
                <a:sym typeface="Arial"/>
              </a:rPr>
              <a:t> or one of its subclasses.</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class InvalidPasswordException extends Exception {</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InvalidPasswordException()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InvalidPasswordException(String message)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super(message);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InvalidPasswordException(String message, Throwable cause)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super(message, cause);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Assertions</a:t>
            </a:r>
            <a:endParaRPr/>
          </a:p>
        </p:txBody>
      </p:sp>
      <p:sp>
        <p:nvSpPr>
          <p:cNvPr id="189" name="Google Shape;189;p25"/>
          <p:cNvSpPr txBox="1"/>
          <p:nvPr>
            <p:ph idx="1" type="body"/>
          </p:nvPr>
        </p:nvSpPr>
        <p:spPr>
          <a:xfrm>
            <a:off x="609600" y="1447800"/>
            <a:ext cx="7918450" cy="35718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assertions to document and verify the assumptions and internal logic of a single method:</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Internal invariants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Control flow invariants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Class invariants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Inappropriate uses of assertions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Do not use assertions to check the parameters of a public method.</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Do not use methods that can cause side effects in the assertion check.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Assertion Syntax</a:t>
            </a:r>
            <a:endParaRPr/>
          </a:p>
        </p:txBody>
      </p:sp>
      <p:sp>
        <p:nvSpPr>
          <p:cNvPr id="196" name="Google Shape;196;p26"/>
          <p:cNvSpPr txBox="1"/>
          <p:nvPr>
            <p:ph idx="1" type="body"/>
          </p:nvPr>
        </p:nvSpPr>
        <p:spPr>
          <a:xfrm>
            <a:off x="609600" y="1447800"/>
            <a:ext cx="7918450" cy="39465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There are two forms of the </a:t>
            </a:r>
            <a:r>
              <a:rPr b="0" i="0" lang="en-US" sz="2200" u="none">
                <a:solidFill>
                  <a:schemeClr val="dk1"/>
                </a:solidFill>
                <a:latin typeface="Courier New"/>
                <a:ea typeface="Courier New"/>
                <a:cs typeface="Courier New"/>
                <a:sym typeface="Courier New"/>
              </a:rPr>
              <a:t>assert</a:t>
            </a:r>
            <a:r>
              <a:rPr b="0" i="0" lang="en-US" sz="2200" u="none">
                <a:solidFill>
                  <a:schemeClr val="dk1"/>
                </a:solidFill>
                <a:latin typeface="Arial"/>
                <a:ea typeface="Arial"/>
                <a:cs typeface="Arial"/>
                <a:sym typeface="Arial"/>
              </a:rPr>
              <a:t> statement:</a:t>
            </a:r>
            <a:endParaRPr/>
          </a:p>
          <a:p>
            <a:pPr indent="-460375" lvl="1" marL="574675" marR="0" rtl="0" algn="l">
              <a:lnSpc>
                <a:spcPct val="100000"/>
              </a:lnSpc>
              <a:spcBef>
                <a:spcPts val="440"/>
              </a:spcBef>
              <a:spcAft>
                <a:spcPts val="0"/>
              </a:spcAft>
              <a:buClr>
                <a:srgbClr val="FF0000"/>
              </a:buClr>
              <a:buSzPts val="2200"/>
              <a:buFont typeface="Arial"/>
              <a:buChar char="•"/>
            </a:pPr>
            <a:r>
              <a:rPr b="1" i="0" lang="en-US" sz="2200" u="none" cap="none" strike="noStrike">
                <a:solidFill>
                  <a:schemeClr val="dk1"/>
                </a:solidFill>
                <a:latin typeface="Courier New"/>
                <a:ea typeface="Courier New"/>
                <a:cs typeface="Courier New"/>
                <a:sym typeface="Courier New"/>
              </a:rPr>
              <a:t>assert booleanExpression;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This statement tests the boolean expression.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It does nothing if the boolean expression evaluates to </a:t>
            </a:r>
            <a:r>
              <a:rPr b="0" i="0" lang="en-US" sz="2000" u="none" cap="none" strike="noStrike">
                <a:solidFill>
                  <a:schemeClr val="dk1"/>
                </a:solidFill>
                <a:latin typeface="Courier New"/>
                <a:ea typeface="Courier New"/>
                <a:cs typeface="Courier New"/>
                <a:sym typeface="Courier New"/>
              </a:rPr>
              <a:t>true</a:t>
            </a:r>
            <a:r>
              <a:rPr b="0" i="0" lang="en-US" sz="2000" u="none" cap="none" strike="noStrike">
                <a:solidFill>
                  <a:schemeClr val="dk1"/>
                </a:solidFill>
                <a:latin typeface="Arial"/>
                <a:ea typeface="Arial"/>
                <a:cs typeface="Arial"/>
                <a:sym typeface="Arial"/>
              </a:rPr>
              <a: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If the boolean expression evaluates to </a:t>
            </a:r>
            <a:r>
              <a:rPr b="0" i="0" lang="en-US" sz="2000" u="none" cap="none" strike="noStrike">
                <a:solidFill>
                  <a:schemeClr val="dk1"/>
                </a:solidFill>
                <a:latin typeface="Courier New"/>
                <a:ea typeface="Courier New"/>
                <a:cs typeface="Courier New"/>
                <a:sym typeface="Courier New"/>
              </a:rPr>
              <a:t>false</a:t>
            </a:r>
            <a:r>
              <a:rPr b="0" i="0" lang="en-US" sz="2000" u="none" cap="none" strike="noStrike">
                <a:solidFill>
                  <a:schemeClr val="dk1"/>
                </a:solidFill>
                <a:latin typeface="Arial"/>
                <a:ea typeface="Arial"/>
                <a:cs typeface="Arial"/>
                <a:sym typeface="Arial"/>
              </a:rPr>
              <a:t>, this statement throws an </a:t>
            </a:r>
            <a:r>
              <a:rPr b="0" i="0" lang="en-US" sz="2000" u="none" cap="none" strike="noStrike">
                <a:solidFill>
                  <a:schemeClr val="dk1"/>
                </a:solidFill>
                <a:latin typeface="Courier New"/>
                <a:ea typeface="Courier New"/>
                <a:cs typeface="Courier New"/>
                <a:sym typeface="Courier New"/>
              </a:rPr>
              <a:t>AssertionError</a:t>
            </a:r>
            <a:r>
              <a:rPr b="0" i="0" lang="en-US" sz="20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 </a:t>
            </a:r>
            <a:r>
              <a:rPr b="1" i="0" lang="en-US" sz="2200" u="none" cap="none" strike="noStrike">
                <a:solidFill>
                  <a:schemeClr val="dk1"/>
                </a:solidFill>
                <a:latin typeface="Courier New"/>
                <a:ea typeface="Courier New"/>
                <a:cs typeface="Courier New"/>
                <a:sym typeface="Courier New"/>
              </a:rPr>
              <a:t>assert booleanExpression : expression</a:t>
            </a:r>
            <a:r>
              <a:rPr b="1" i="0" lang="en-US" sz="2200" u="none" cap="none" strike="noStrike">
                <a:solidFill>
                  <a:schemeClr val="dk1"/>
                </a:solidFill>
                <a:latin typeface="Arial"/>
                <a:ea typeface="Arial"/>
                <a:cs typeface="Arial"/>
                <a:sym typeface="Arial"/>
              </a:rPr>
              <a: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This form acts just like </a:t>
            </a:r>
            <a:r>
              <a:rPr b="1" i="0" lang="en-US" sz="2000" u="none" cap="none" strike="noStrike">
                <a:solidFill>
                  <a:schemeClr val="dk1"/>
                </a:solidFill>
                <a:latin typeface="Courier New"/>
                <a:ea typeface="Courier New"/>
                <a:cs typeface="Courier New"/>
                <a:sym typeface="Courier New"/>
              </a:rPr>
              <a:t>assert booleanExpression;</a:t>
            </a:r>
            <a:r>
              <a:rPr b="0" i="0" lang="en-US" sz="2000" u="none" cap="none" strike="noStrike">
                <a:solidFill>
                  <a:schemeClr val="dk1"/>
                </a:solidFill>
                <a:latin typeface="Arial"/>
                <a:ea typeface="Arial"/>
                <a:cs typeface="Arial"/>
                <a:sym typeface="Arial"/>
              </a:rPr>
              <a: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In addition, if the boolean expression evaluates to </a:t>
            </a:r>
            <a:r>
              <a:rPr b="0" i="0" lang="en-US" sz="2000" u="none" cap="none" strike="noStrike">
                <a:solidFill>
                  <a:schemeClr val="dk1"/>
                </a:solidFill>
                <a:latin typeface="Courier New"/>
                <a:ea typeface="Courier New"/>
                <a:cs typeface="Courier New"/>
                <a:sym typeface="Courier New"/>
              </a:rPr>
              <a:t>false</a:t>
            </a:r>
            <a:r>
              <a:rPr b="0" i="0" lang="en-US" sz="2000" u="none" cap="none" strike="noStrike">
                <a:solidFill>
                  <a:schemeClr val="dk1"/>
                </a:solidFill>
                <a:latin typeface="Arial"/>
                <a:ea typeface="Arial"/>
                <a:cs typeface="Arial"/>
                <a:sym typeface="Arial"/>
              </a:rPr>
              <a:t>, the second argument is converted to a string and is used as descriptive text in the </a:t>
            </a:r>
            <a:r>
              <a:rPr b="0" i="0" lang="en-US" sz="2000" u="none" cap="none" strike="noStrike">
                <a:solidFill>
                  <a:schemeClr val="dk1"/>
                </a:solidFill>
                <a:latin typeface="Courier New"/>
                <a:ea typeface="Courier New"/>
                <a:cs typeface="Courier New"/>
                <a:sym typeface="Courier New"/>
              </a:rPr>
              <a:t>AssertionError</a:t>
            </a:r>
            <a:r>
              <a:rPr b="0" i="0" lang="en-US" sz="2000" u="none" cap="none" strike="noStrike">
                <a:solidFill>
                  <a:schemeClr val="dk1"/>
                </a:solidFill>
                <a:latin typeface="Arial"/>
                <a:ea typeface="Arial"/>
                <a:cs typeface="Arial"/>
                <a:sym typeface="Arial"/>
              </a:rPr>
              <a:t> message.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609600" y="439737"/>
            <a:ext cx="7918450" cy="6270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Internal Invariants</a:t>
            </a:r>
            <a:endParaRPr/>
          </a:p>
        </p:txBody>
      </p:sp>
      <p:sp>
        <p:nvSpPr>
          <p:cNvPr id="203" name="Google Shape;203;p27"/>
          <p:cNvSpPr txBox="1"/>
          <p:nvPr>
            <p:ph idx="1" type="body"/>
          </p:nvPr>
        </p:nvSpPr>
        <p:spPr>
          <a:xfrm>
            <a:off x="685800" y="914400"/>
            <a:ext cx="7918450" cy="5287962"/>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public class Invariant {</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static void checkNum(int num)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int x = num;</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if (x &gt; 0)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 "number is positive" + x);</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 else if (x == 0)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System.out.print("number is zero" + x);</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 else {</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            assert (x &gt; 0);</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static void main(String args[]) {</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checkNum(-4);</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p:txBody>
      </p:sp>
      <p:sp>
        <p:nvSpPr>
          <p:cNvPr id="204" name="Google Shape;204;p27"/>
          <p:cNvSpPr txBox="1"/>
          <p:nvPr/>
        </p:nvSpPr>
        <p:spPr>
          <a:xfrm>
            <a:off x="2209800" y="3886200"/>
            <a:ext cx="1905000" cy="381000"/>
          </a:xfrm>
          <a:prstGeom prst="rect">
            <a:avLst/>
          </a:pr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27"/>
          <p:cNvSpPr/>
          <p:nvPr/>
        </p:nvSpPr>
        <p:spPr>
          <a:xfrm>
            <a:off x="5791200" y="3651250"/>
            <a:ext cx="2057400" cy="307975"/>
          </a:xfrm>
          <a:prstGeom prst="wedgeRectCallout">
            <a:avLst>
              <a:gd fmla="val -17386" name="adj1"/>
              <a:gd fmla="val 29168"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Internal Invariant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609600" y="439737"/>
            <a:ext cx="7918450" cy="6270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Control Flow Invariants</a:t>
            </a:r>
            <a:endParaRPr/>
          </a:p>
        </p:txBody>
      </p:sp>
      <p:sp>
        <p:nvSpPr>
          <p:cNvPr id="212" name="Google Shape;212;p28"/>
          <p:cNvSpPr txBox="1"/>
          <p:nvPr>
            <p:ph idx="1" type="body"/>
          </p:nvPr>
        </p:nvSpPr>
        <p:spPr>
          <a:xfrm>
            <a:off x="685800" y="1657350"/>
            <a:ext cx="7918450" cy="4106862"/>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7937" lvl="0" marL="111125" marR="0" rtl="0" algn="l">
              <a:lnSpc>
                <a:spcPct val="100000"/>
              </a:lnSpc>
              <a:spcBef>
                <a:spcPts val="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 switch (suit) {</a:t>
            </a:r>
            <a:endParaRPr/>
          </a:p>
          <a:p>
            <a:pPr indent="7937" lvl="0" marL="111125"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   		case Suit.CLUBS: // ...</a:t>
            </a:r>
            <a:endParaRPr/>
          </a:p>
          <a:p>
            <a:pPr indent="7937" lvl="0" marL="111125"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3     		break;</a:t>
            </a:r>
            <a:endParaRPr/>
          </a:p>
          <a:p>
            <a:pPr indent="7937" lvl="0" marL="111125"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4   		case Suit.DIAMONDS: // ...</a:t>
            </a:r>
            <a:endParaRPr/>
          </a:p>
          <a:p>
            <a:pPr indent="7937" lvl="0" marL="111125"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5     		break;</a:t>
            </a:r>
            <a:endParaRPr/>
          </a:p>
          <a:p>
            <a:pPr indent="7937" lvl="0" marL="111125"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6   		case Suit.HEARTS: // ...</a:t>
            </a:r>
            <a:endParaRPr/>
          </a:p>
          <a:p>
            <a:pPr indent="7937" lvl="0" marL="111125"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7     		break;</a:t>
            </a:r>
            <a:endParaRPr/>
          </a:p>
          <a:p>
            <a:pPr indent="7937" lvl="0" marL="111125"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8   		case Suit.SPADES: // ...</a:t>
            </a:r>
            <a:endParaRPr/>
          </a:p>
          <a:p>
            <a:pPr indent="7937" lvl="0" marL="111125"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9     		break;</a:t>
            </a:r>
            <a:endParaRPr/>
          </a:p>
          <a:p>
            <a:pPr indent="-7937" lvl="0" marL="119062" marR="0" rtl="0" algn="l">
              <a:lnSpc>
                <a:spcPct val="100000"/>
              </a:lnSpc>
              <a:spcBef>
                <a:spcPts val="320"/>
              </a:spcBef>
              <a:spcAft>
                <a:spcPts val="0"/>
              </a:spcAft>
              <a:buClr>
                <a:srgbClr val="000000"/>
              </a:buClr>
              <a:buSzPts val="1600"/>
              <a:buFont typeface="Arial"/>
              <a:buAutoNum type="arabicPlain" startAt="10"/>
            </a:pPr>
            <a:r>
              <a:rPr b="0" i="0" lang="en-US" sz="1600" u="none">
                <a:solidFill>
                  <a:schemeClr val="dk1"/>
                </a:solidFill>
                <a:latin typeface="Courier New"/>
                <a:ea typeface="Courier New"/>
                <a:cs typeface="Courier New"/>
                <a:sym typeface="Courier New"/>
              </a:rPr>
              <a:t>    default: </a:t>
            </a:r>
            <a:endParaRPr/>
          </a:p>
          <a:p>
            <a:pPr indent="-7937" lvl="0" marL="119062" marR="0" rtl="0" algn="l">
              <a:lnSpc>
                <a:spcPct val="100000"/>
              </a:lnSpc>
              <a:spcBef>
                <a:spcPts val="320"/>
              </a:spcBef>
              <a:spcAft>
                <a:spcPts val="0"/>
              </a:spcAft>
              <a:buClr>
                <a:srgbClr val="000000"/>
              </a:buClr>
              <a:buSzPts val="1600"/>
              <a:buFont typeface="Arial"/>
              <a:buAutoNum type="arabicPlain" startAt="10"/>
            </a:pPr>
            <a:r>
              <a:rPr b="1" i="0" lang="en-US" sz="1600" u="none">
                <a:solidFill>
                  <a:schemeClr val="dk1"/>
                </a:solidFill>
                <a:latin typeface="Courier New"/>
                <a:ea typeface="Courier New"/>
                <a:cs typeface="Courier New"/>
                <a:sym typeface="Courier New"/>
              </a:rPr>
              <a:t>    assert false : "Unknown playing card suit"; </a:t>
            </a:r>
            <a:endParaRPr/>
          </a:p>
          <a:p>
            <a:pPr indent="7937" lvl="0" marL="111125"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12    break;</a:t>
            </a:r>
            <a:endParaRPr/>
          </a:p>
          <a:p>
            <a:pPr indent="7937" lvl="0" marL="111125"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13	}</a:t>
            </a:r>
            <a:endParaRPr/>
          </a:p>
          <a:p>
            <a:pPr indent="7938" lvl="0" marL="7938" marR="0" rtl="0" algn="l">
              <a:spcBef>
                <a:spcPts val="32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213" name="Google Shape;213;p28"/>
          <p:cNvSpPr txBox="1"/>
          <p:nvPr/>
        </p:nvSpPr>
        <p:spPr>
          <a:xfrm>
            <a:off x="1524000" y="4572000"/>
            <a:ext cx="5410200" cy="304800"/>
          </a:xfrm>
          <a:prstGeom prst="rect">
            <a:avLst/>
          </a:pr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28"/>
          <p:cNvSpPr/>
          <p:nvPr/>
        </p:nvSpPr>
        <p:spPr>
          <a:xfrm>
            <a:off x="6400800" y="3962400"/>
            <a:ext cx="2057400" cy="307975"/>
          </a:xfrm>
          <a:prstGeom prst="wedgeRectCallout">
            <a:avLst>
              <a:gd fmla="val -17205" name="adj1"/>
              <a:gd fmla="val 43698"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Control  Flow Invariant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pic>
        <p:nvPicPr>
          <p:cNvPr descr="Duke-with-Dart.gif" id="50" name="Google Shape;50;p11"/>
          <p:cNvPicPr preferRelativeResize="0"/>
          <p:nvPr/>
        </p:nvPicPr>
        <p:blipFill rotWithShape="1">
          <a:blip r:embed="rId3">
            <a:alphaModFix/>
          </a:blip>
          <a:srcRect b="0" l="0" r="0" t="0"/>
          <a:stretch/>
        </p:blipFill>
        <p:spPr>
          <a:xfrm>
            <a:off x="4876800" y="4706937"/>
            <a:ext cx="3829050" cy="1355725"/>
          </a:xfrm>
          <a:prstGeom prst="rect">
            <a:avLst/>
          </a:prstGeom>
          <a:noFill/>
          <a:ln>
            <a:noFill/>
          </a:ln>
        </p:spPr>
      </p:pic>
      <p:sp>
        <p:nvSpPr>
          <p:cNvPr id="51" name="Google Shape;51;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2" name="Google Shape;52;p11"/>
          <p:cNvSpPr txBox="1"/>
          <p:nvPr>
            <p:ph idx="1" type="body"/>
          </p:nvPr>
        </p:nvSpPr>
        <p:spPr>
          <a:xfrm>
            <a:off x="609600" y="1219200"/>
            <a:ext cx="7918450" cy="3208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the purpose of Java exceptions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try</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throw</a:t>
            </a:r>
            <a:r>
              <a:rPr b="0" i="0" lang="en-US" sz="2200" u="none" cap="none" strike="noStrike">
                <a:solidFill>
                  <a:schemeClr val="dk1"/>
                </a:solidFill>
                <a:latin typeface="Arial"/>
                <a:ea typeface="Arial"/>
                <a:cs typeface="Arial"/>
                <a:sym typeface="Arial"/>
              </a:rPr>
              <a:t> statements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catch</a:t>
            </a:r>
            <a:r>
              <a:rPr b="0" i="0" lang="en-US" sz="2200" u="none" cap="none" strike="noStrike">
                <a:solidFill>
                  <a:schemeClr val="dk1"/>
                </a:solidFill>
                <a:latin typeface="Arial"/>
                <a:ea typeface="Arial"/>
                <a:cs typeface="Arial"/>
                <a:sym typeface="Arial"/>
              </a:rPr>
              <a:t>, multi-</a:t>
            </a:r>
            <a:r>
              <a:rPr b="0" i="0" lang="en-US" sz="2200" u="none" cap="none" strike="noStrike">
                <a:solidFill>
                  <a:schemeClr val="dk1"/>
                </a:solidFill>
                <a:latin typeface="Courier New"/>
                <a:ea typeface="Courier New"/>
                <a:cs typeface="Courier New"/>
                <a:sym typeface="Courier New"/>
              </a:rPr>
              <a:t>catch</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finally</a:t>
            </a:r>
            <a:r>
              <a:rPr b="0" i="0" lang="en-US" sz="2200" u="none" cap="none" strike="noStrike">
                <a:solidFill>
                  <a:schemeClr val="dk1"/>
                </a:solidFill>
                <a:latin typeface="Arial"/>
                <a:ea typeface="Arial"/>
                <a:cs typeface="Arial"/>
                <a:sym typeface="Arial"/>
              </a:rPr>
              <a:t> clauses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Autoclose resources with a </a:t>
            </a:r>
            <a:r>
              <a:rPr b="0" i="0" lang="en-US" sz="2200" u="none" cap="none" strike="noStrike">
                <a:solidFill>
                  <a:schemeClr val="dk1"/>
                </a:solidFill>
                <a:latin typeface="Courier New"/>
                <a:ea typeface="Courier New"/>
                <a:cs typeface="Courier New"/>
                <a:sym typeface="Courier New"/>
              </a:rPr>
              <a:t>try</a:t>
            </a:r>
            <a:r>
              <a:rPr b="0" i="0" lang="en-US" sz="2200" u="none" cap="none" strike="noStrike">
                <a:solidFill>
                  <a:schemeClr val="dk1"/>
                </a:solidFill>
                <a:latin typeface="Arial"/>
                <a:ea typeface="Arial"/>
                <a:cs typeface="Arial"/>
                <a:sym typeface="Arial"/>
              </a:rPr>
              <a:t>-with-resources statement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Recognize common exception classes and categories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custom exceptions and auto-closeable resources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Test invariants by using assertions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609600" y="439737"/>
            <a:ext cx="7918450" cy="6270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Class Invariants</a:t>
            </a:r>
            <a:endParaRPr/>
          </a:p>
        </p:txBody>
      </p:sp>
      <p:sp>
        <p:nvSpPr>
          <p:cNvPr id="221" name="Google Shape;221;p29"/>
          <p:cNvSpPr txBox="1"/>
          <p:nvPr>
            <p:ph idx="1" type="body"/>
          </p:nvPr>
        </p:nvSpPr>
        <p:spPr>
          <a:xfrm>
            <a:off x="685800" y="1066800"/>
            <a:ext cx="7918450" cy="4992687"/>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public class PersonClassInvariant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String name;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String ssn;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int age;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private void checkAge()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assert age &gt;= 18 &amp;&amp; age &lt; 150;</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void changeName(String fname)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checkAge();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name=fname;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p:txBody>
      </p:sp>
      <p:sp>
        <p:nvSpPr>
          <p:cNvPr id="222" name="Google Shape;222;p29"/>
          <p:cNvSpPr txBox="1"/>
          <p:nvPr/>
        </p:nvSpPr>
        <p:spPr>
          <a:xfrm>
            <a:off x="1676400" y="2976562"/>
            <a:ext cx="3886200" cy="381000"/>
          </a:xfrm>
          <a:prstGeom prst="rect">
            <a:avLst/>
          </a:pr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 name="Google Shape;223;p29"/>
          <p:cNvSpPr/>
          <p:nvPr/>
        </p:nvSpPr>
        <p:spPr>
          <a:xfrm>
            <a:off x="6477000" y="2138362"/>
            <a:ext cx="2057400" cy="307975"/>
          </a:xfrm>
          <a:prstGeom prst="wedgeRectCallout">
            <a:avLst>
              <a:gd fmla="val -11046" name="adj1"/>
              <a:gd fmla="val 59440"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 Invariant</a:t>
            </a:r>
            <a:endParaRPr/>
          </a:p>
        </p:txBody>
      </p:sp>
      <p:sp>
        <p:nvSpPr>
          <p:cNvPr id="224" name="Google Shape;224;p29"/>
          <p:cNvSpPr txBox="1"/>
          <p:nvPr/>
        </p:nvSpPr>
        <p:spPr>
          <a:xfrm>
            <a:off x="1676400" y="4881562"/>
            <a:ext cx="1524000" cy="304800"/>
          </a:xfrm>
          <a:prstGeom prst="rect">
            <a:avLst/>
          </a:pr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0"/>
          <p:cNvSpPr txBox="1"/>
          <p:nvPr/>
        </p:nvSpPr>
        <p:spPr>
          <a:xfrm>
            <a:off x="615950" y="3657600"/>
            <a:ext cx="7886700" cy="4572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30"/>
          <p:cNvSpPr txBox="1"/>
          <p:nvPr/>
        </p:nvSpPr>
        <p:spPr>
          <a:xfrm>
            <a:off x="615950" y="2895600"/>
            <a:ext cx="7886700" cy="4572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Controlling Runtime Evaluation of Assertions</a:t>
            </a:r>
            <a:endParaRPr/>
          </a:p>
        </p:txBody>
      </p:sp>
      <p:sp>
        <p:nvSpPr>
          <p:cNvPr id="233" name="Google Shape;233;p30"/>
          <p:cNvSpPr txBox="1"/>
          <p:nvPr>
            <p:ph idx="1" type="body"/>
          </p:nvPr>
        </p:nvSpPr>
        <p:spPr>
          <a:xfrm>
            <a:off x="609600" y="1447800"/>
            <a:ext cx="7918450" cy="40878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If assertion checking is disabled, the code runs as fast as it would if the check were not there.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Assertion checks are disabled by default. Enable assertions with either of the following commands:</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		  </a:t>
            </a:r>
            <a:r>
              <a:rPr b="0" i="0" lang="en-US" sz="2200" u="none">
                <a:solidFill>
                  <a:schemeClr val="dk1"/>
                </a:solidFill>
                <a:latin typeface="Courier New"/>
                <a:ea typeface="Courier New"/>
                <a:cs typeface="Courier New"/>
                <a:sym typeface="Courier New"/>
              </a:rPr>
              <a:t>java -enableassertions MyProgram</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		</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		  </a:t>
            </a:r>
            <a:r>
              <a:rPr b="0" i="0" lang="en-US" sz="2200" u="none">
                <a:solidFill>
                  <a:schemeClr val="dk1"/>
                </a:solidFill>
                <a:latin typeface="Courier New"/>
                <a:ea typeface="Courier New"/>
                <a:cs typeface="Courier New"/>
                <a:sym typeface="Courier New"/>
              </a:rPr>
              <a:t>java -ea MyProgram</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Assertion checking can be controlled on class, package, and package hierarchy basis. See: </a:t>
            </a:r>
            <a:br>
              <a:rPr b="0" i="0" lang="en-US" sz="2200" u="none" cap="none" strike="noStrike">
                <a:solidFill>
                  <a:schemeClr val="dk1"/>
                </a:solidFill>
                <a:latin typeface="Arial"/>
                <a:ea typeface="Arial"/>
                <a:cs typeface="Arial"/>
                <a:sym typeface="Arial"/>
              </a:rPr>
            </a:br>
            <a:r>
              <a:rPr b="0" i="0" lang="en-US" sz="2200" u="none" cap="none" strike="noStrike">
                <a:solidFill>
                  <a:schemeClr val="dk1"/>
                </a:solidFill>
                <a:latin typeface="Arial"/>
                <a:ea typeface="Arial"/>
                <a:cs typeface="Arial"/>
                <a:sym typeface="Arial"/>
              </a:rPr>
              <a:t>http://download.oracle.com/javase/7/docs/technotes/guides/language/assert.html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descr="Duke-Summary.gif" id="239" name="Google Shape;239;p31"/>
          <p:cNvPicPr preferRelativeResize="0"/>
          <p:nvPr/>
        </p:nvPicPr>
        <p:blipFill rotWithShape="1">
          <a:blip r:embed="rId3">
            <a:alphaModFix/>
          </a:blip>
          <a:srcRect b="0" l="0" r="0" t="0"/>
          <a:stretch/>
        </p:blipFill>
        <p:spPr>
          <a:xfrm>
            <a:off x="6459537" y="4756150"/>
            <a:ext cx="2074862" cy="1492250"/>
          </a:xfrm>
          <a:prstGeom prst="rect">
            <a:avLst/>
          </a:prstGeom>
          <a:noFill/>
          <a:ln>
            <a:noFill/>
          </a:ln>
        </p:spPr>
      </p:pic>
      <p:sp>
        <p:nvSpPr>
          <p:cNvPr id="240" name="Google Shape;240;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241" name="Google Shape;241;p31"/>
          <p:cNvSpPr txBox="1"/>
          <p:nvPr>
            <p:ph idx="1" type="body"/>
          </p:nvPr>
        </p:nvSpPr>
        <p:spPr>
          <a:xfrm>
            <a:off x="609600" y="1447800"/>
            <a:ext cx="7918450" cy="3208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the purpose of Java exceptions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try</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throw</a:t>
            </a:r>
            <a:r>
              <a:rPr b="0" i="0" lang="en-US" sz="2200" u="none" cap="none" strike="noStrike">
                <a:solidFill>
                  <a:schemeClr val="dk1"/>
                </a:solidFill>
                <a:latin typeface="Arial"/>
                <a:ea typeface="Arial"/>
                <a:cs typeface="Arial"/>
                <a:sym typeface="Arial"/>
              </a:rPr>
              <a:t> statements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catch</a:t>
            </a:r>
            <a:r>
              <a:rPr b="0" i="0" lang="en-US" sz="2200" u="none" cap="none" strike="noStrike">
                <a:solidFill>
                  <a:schemeClr val="dk1"/>
                </a:solidFill>
                <a:latin typeface="Arial"/>
                <a:ea typeface="Arial"/>
                <a:cs typeface="Arial"/>
                <a:sym typeface="Arial"/>
              </a:rPr>
              <a:t>, multi-</a:t>
            </a:r>
            <a:r>
              <a:rPr b="0" i="0" lang="en-US" sz="2200" u="none" cap="none" strike="noStrike">
                <a:solidFill>
                  <a:schemeClr val="dk1"/>
                </a:solidFill>
                <a:latin typeface="Courier New"/>
                <a:ea typeface="Courier New"/>
                <a:cs typeface="Courier New"/>
                <a:sym typeface="Courier New"/>
              </a:rPr>
              <a:t>catch</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finally</a:t>
            </a:r>
            <a:r>
              <a:rPr b="0" i="0" lang="en-US" sz="2200" u="none" cap="none" strike="noStrike">
                <a:solidFill>
                  <a:schemeClr val="dk1"/>
                </a:solidFill>
                <a:latin typeface="Arial"/>
                <a:ea typeface="Arial"/>
                <a:cs typeface="Arial"/>
                <a:sym typeface="Arial"/>
              </a:rPr>
              <a:t> clauses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Autoclose resources with a </a:t>
            </a:r>
            <a:r>
              <a:rPr b="0" i="0" lang="en-US" sz="2200" u="none" cap="none" strike="noStrike">
                <a:solidFill>
                  <a:schemeClr val="dk1"/>
                </a:solidFill>
                <a:latin typeface="Courier New"/>
                <a:ea typeface="Courier New"/>
                <a:cs typeface="Courier New"/>
                <a:sym typeface="Courier New"/>
              </a:rPr>
              <a:t>try</a:t>
            </a:r>
            <a:r>
              <a:rPr b="0" i="0" lang="en-US" sz="2200" u="none" cap="none" strike="noStrike">
                <a:solidFill>
                  <a:schemeClr val="dk1"/>
                </a:solidFill>
                <a:latin typeface="Arial"/>
                <a:ea typeface="Arial"/>
                <a:cs typeface="Arial"/>
                <a:sym typeface="Arial"/>
              </a:rPr>
              <a:t>-with-resources statement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Recognize common exception classes and categories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custom exceptions and auto-closeable resources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Test invariants by using assertions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11-1 Overview: Catching Exceptions</a:t>
            </a:r>
            <a:endParaRPr/>
          </a:p>
        </p:txBody>
      </p:sp>
      <p:sp>
        <p:nvSpPr>
          <p:cNvPr id="248" name="Google Shape;248;p32"/>
          <p:cNvSpPr txBox="1"/>
          <p:nvPr>
            <p:ph idx="1" type="body"/>
          </p:nvPr>
        </p:nvSpPr>
        <p:spPr>
          <a:xfrm>
            <a:off x="609600" y="1447800"/>
            <a:ext cx="7918450" cy="1176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Adding </a:t>
            </a:r>
            <a:r>
              <a:rPr b="0" i="0" lang="en-US" sz="2200" u="none" cap="none" strike="noStrike">
                <a:solidFill>
                  <a:schemeClr val="dk1"/>
                </a:solidFill>
                <a:latin typeface="Courier New"/>
                <a:ea typeface="Courier New"/>
                <a:cs typeface="Courier New"/>
                <a:sym typeface="Courier New"/>
              </a:rPr>
              <a:t>try-catch</a:t>
            </a:r>
            <a:r>
              <a:rPr b="0" i="0" lang="en-US" sz="2200" u="none" cap="none" strike="noStrike">
                <a:solidFill>
                  <a:schemeClr val="dk1"/>
                </a:solidFill>
                <a:latin typeface="Arial"/>
                <a:ea typeface="Arial"/>
                <a:cs typeface="Arial"/>
                <a:sym typeface="Arial"/>
              </a:rPr>
              <a:t> statements to a class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Handling exceptions</a:t>
            </a:r>
            <a:endParaRPr/>
          </a:p>
        </p:txBody>
      </p:sp>
      <p:pic>
        <p:nvPicPr>
          <p:cNvPr descr="Duke-Practise-Overview.gif" id="249" name="Google Shape;249;p32"/>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11-2 Overview: Extending </a:t>
            </a:r>
            <a:r>
              <a:rPr b="1" i="0" lang="en-US" sz="2600" u="none" cap="none" strike="noStrike">
                <a:solidFill>
                  <a:schemeClr val="dk1"/>
                </a:solidFill>
                <a:latin typeface="Courier New"/>
                <a:ea typeface="Courier New"/>
                <a:cs typeface="Courier New"/>
                <a:sym typeface="Courier New"/>
              </a:rPr>
              <a:t>Exception</a:t>
            </a:r>
            <a:r>
              <a:rPr b="1" i="0" lang="en-US" sz="2600" u="none" cap="none" strike="noStrike">
                <a:solidFill>
                  <a:schemeClr val="dk1"/>
                </a:solidFill>
                <a:latin typeface="Arial"/>
                <a:ea typeface="Arial"/>
                <a:cs typeface="Arial"/>
                <a:sym typeface="Arial"/>
              </a:rPr>
              <a:t> and Using </a:t>
            </a:r>
            <a:r>
              <a:rPr b="1" i="0" lang="en-US" sz="2600" u="none" cap="none" strike="noStrike">
                <a:solidFill>
                  <a:schemeClr val="dk1"/>
                </a:solidFill>
                <a:latin typeface="Courier New"/>
                <a:ea typeface="Courier New"/>
                <a:cs typeface="Courier New"/>
                <a:sym typeface="Courier New"/>
              </a:rPr>
              <a:t>throw</a:t>
            </a:r>
            <a:r>
              <a:rPr b="1" i="0" lang="en-US" sz="2600" u="none" cap="none" strike="noStrike">
                <a:solidFill>
                  <a:schemeClr val="dk1"/>
                </a:solidFill>
                <a:latin typeface="Arial"/>
                <a:ea typeface="Arial"/>
                <a:cs typeface="Arial"/>
                <a:sym typeface="Arial"/>
              </a:rPr>
              <a:t> and </a:t>
            </a:r>
            <a:r>
              <a:rPr b="1" i="0" lang="en-US" sz="2600" u="none" cap="none" strike="noStrike">
                <a:solidFill>
                  <a:schemeClr val="dk1"/>
                </a:solidFill>
                <a:latin typeface="Courier New"/>
                <a:ea typeface="Courier New"/>
                <a:cs typeface="Courier New"/>
                <a:sym typeface="Courier New"/>
              </a:rPr>
              <a:t>throws</a:t>
            </a:r>
            <a:br>
              <a:rPr b="1" i="0" lang="en-US" sz="2800" u="none" cap="none" strike="noStrike">
                <a:solidFill>
                  <a:schemeClr val="dk1"/>
                </a:solidFill>
                <a:latin typeface="Arial"/>
                <a:ea typeface="Arial"/>
                <a:cs typeface="Arial"/>
                <a:sym typeface="Arial"/>
              </a:rPr>
            </a:br>
            <a:endParaRPr/>
          </a:p>
        </p:txBody>
      </p:sp>
      <p:sp>
        <p:nvSpPr>
          <p:cNvPr id="256" name="Google Shape;256;p33"/>
          <p:cNvSpPr txBox="1"/>
          <p:nvPr>
            <p:ph idx="1" type="body"/>
          </p:nvPr>
        </p:nvSpPr>
        <p:spPr>
          <a:xfrm>
            <a:off x="609600" y="1447800"/>
            <a:ext cx="7918450" cy="1176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Extending the </a:t>
            </a:r>
            <a:r>
              <a:rPr b="0" i="0" lang="en-US" sz="2200" u="none" cap="none" strike="noStrike">
                <a:solidFill>
                  <a:schemeClr val="dk1"/>
                </a:solidFill>
                <a:latin typeface="Courier New"/>
                <a:ea typeface="Courier New"/>
                <a:cs typeface="Courier New"/>
                <a:sym typeface="Courier New"/>
              </a:rPr>
              <a:t>Exception</a:t>
            </a:r>
            <a:r>
              <a:rPr b="0" i="0" lang="en-US" sz="2200" u="none" cap="none" strike="noStrike">
                <a:solidFill>
                  <a:schemeClr val="dk1"/>
                </a:solidFill>
                <a:latin typeface="Arial"/>
                <a:ea typeface="Arial"/>
                <a:cs typeface="Arial"/>
                <a:sym typeface="Arial"/>
              </a:rPr>
              <a:t> class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Throwing exceptions using </a:t>
            </a:r>
            <a:r>
              <a:rPr b="0" i="0" lang="en-US" sz="2200" u="none" cap="none" strike="noStrike">
                <a:solidFill>
                  <a:schemeClr val="dk1"/>
                </a:solidFill>
                <a:latin typeface="Courier New"/>
                <a:ea typeface="Courier New"/>
                <a:cs typeface="Courier New"/>
                <a:sym typeface="Courier New"/>
              </a:rPr>
              <a:t>throw</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throws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63" name="Google Shape;263;p34"/>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a:t>
            </a:r>
            <a:r>
              <a:rPr b="0" i="0" lang="en-US" sz="2200" u="none">
                <a:solidFill>
                  <a:schemeClr val="dk1"/>
                </a:solidFill>
                <a:latin typeface="Courier New"/>
                <a:ea typeface="Courier New"/>
                <a:cs typeface="Courier New"/>
                <a:sym typeface="Courier New"/>
              </a:rPr>
              <a:t>NullPointerException</a:t>
            </a:r>
            <a:r>
              <a:rPr b="0" i="0" lang="en-US" sz="2200" u="none">
                <a:solidFill>
                  <a:schemeClr val="dk1"/>
                </a:solidFill>
                <a:latin typeface="Arial"/>
                <a:ea typeface="Arial"/>
                <a:cs typeface="Arial"/>
                <a:sym typeface="Arial"/>
              </a:rPr>
              <a:t> must be caught by using a </a:t>
            </a:r>
            <a:br>
              <a:rPr b="0" i="0" lang="en-US" sz="2200" u="none">
                <a:solidFill>
                  <a:schemeClr val="dk1"/>
                </a:solidFill>
                <a:latin typeface="Arial"/>
                <a:ea typeface="Arial"/>
                <a:cs typeface="Arial"/>
                <a:sym typeface="Arial"/>
              </a:rPr>
            </a:br>
            <a:r>
              <a:rPr b="0" i="0" lang="en-US" sz="2200" u="none">
                <a:solidFill>
                  <a:schemeClr val="dk1"/>
                </a:solidFill>
                <a:latin typeface="Courier New"/>
                <a:ea typeface="Courier New"/>
                <a:cs typeface="Courier New"/>
                <a:sym typeface="Courier New"/>
              </a:rPr>
              <a:t>try-catch</a:t>
            </a:r>
            <a:r>
              <a:rPr b="0" i="0" lang="en-US" sz="2200" u="none">
                <a:solidFill>
                  <a:schemeClr val="dk1"/>
                </a:solidFill>
                <a:latin typeface="Arial"/>
                <a:ea typeface="Arial"/>
                <a:cs typeface="Arial"/>
                <a:sym typeface="Arial"/>
              </a:rPr>
              <a:t> statement.</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True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False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70" name="Google Shape;270;p35"/>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Which of the following types are all checked exceptions (</a:t>
            </a:r>
            <a:r>
              <a:rPr b="0" i="0" lang="en-US" sz="2200" u="none">
                <a:solidFill>
                  <a:schemeClr val="dk1"/>
                </a:solidFill>
                <a:latin typeface="Courier New"/>
                <a:ea typeface="Courier New"/>
                <a:cs typeface="Courier New"/>
                <a:sym typeface="Courier New"/>
              </a:rPr>
              <a:t>instanceof)</a:t>
            </a:r>
            <a:r>
              <a:rPr b="0" i="0" lang="en-US" sz="2200" u="none">
                <a:solidFill>
                  <a:schemeClr val="dk1"/>
                </a:solidFill>
                <a:latin typeface="Arial"/>
                <a:ea typeface="Arial"/>
                <a:cs typeface="Arial"/>
                <a:sym typeface="Arial"/>
              </a:rPr>
              <a:t>?</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Error</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Throwable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RuntimeException</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Exception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77" name="Google Shape;277;p36"/>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Which keyword would you use to add a clause to a method stating that the method might produce an exception?</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throw</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thrown</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throws</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assert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84" name="Google Shape;284;p37"/>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Assertions should be used to perform user-input validation.</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True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False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pic>
        <p:nvPicPr>
          <p:cNvPr descr="Duke-New-Series14.gif" id="58" name="Google Shape;58;p12"/>
          <p:cNvPicPr preferRelativeResize="0"/>
          <p:nvPr/>
        </p:nvPicPr>
        <p:blipFill rotWithShape="1">
          <a:blip r:embed="rId3">
            <a:alphaModFix/>
          </a:blip>
          <a:srcRect b="0" l="0" r="0" t="0"/>
          <a:stretch/>
        </p:blipFill>
        <p:spPr>
          <a:xfrm>
            <a:off x="5791200" y="3908425"/>
            <a:ext cx="2514600" cy="2162175"/>
          </a:xfrm>
          <a:prstGeom prst="rect">
            <a:avLst/>
          </a:prstGeom>
          <a:noFill/>
          <a:ln>
            <a:noFill/>
          </a:ln>
        </p:spPr>
      </p:pic>
      <p:sp>
        <p:nvSpPr>
          <p:cNvPr id="59" name="Google Shape;59;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Error Handling</a:t>
            </a:r>
            <a:endParaRPr/>
          </a:p>
        </p:txBody>
      </p:sp>
      <p:sp>
        <p:nvSpPr>
          <p:cNvPr id="60" name="Google Shape;60;p12"/>
          <p:cNvSpPr txBox="1"/>
          <p:nvPr>
            <p:ph idx="1" type="body"/>
          </p:nvPr>
        </p:nvSpPr>
        <p:spPr>
          <a:xfrm>
            <a:off x="609600" y="1219200"/>
            <a:ext cx="7918450" cy="41497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Applications sometimes encounter errors while executing. Reliable applications should handle errors as gracefully as possible. Errors: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Should be an exception and not the expected behavior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Must be handled to create reliable applications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Can occur as the result of application bugs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Can occur because of factors beyond the control of the application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Databases becoming unreachable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Hard drives failing</a:t>
            </a:r>
            <a:endParaRPr/>
          </a:p>
          <a:p>
            <a:pPr indent="7938" lvl="0" marL="7938" marR="0" rtl="0" algn="l">
              <a:spcBef>
                <a:spcPts val="40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Exception Handling in Java</a:t>
            </a:r>
            <a:endParaRPr/>
          </a:p>
        </p:txBody>
      </p:sp>
      <p:sp>
        <p:nvSpPr>
          <p:cNvPr id="67" name="Google Shape;67;p13"/>
          <p:cNvSpPr txBox="1"/>
          <p:nvPr>
            <p:ph idx="1" type="body"/>
          </p:nvPr>
        </p:nvSpPr>
        <p:spPr>
          <a:xfrm>
            <a:off x="609600" y="1447800"/>
            <a:ext cx="7918450" cy="25304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When you are using Java libraries that rely on external resources, the compiler will require you to “handle or declare” the exceptions that might occur.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Handling an exception means that you must add in a code block to handle the error.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Declaring an exception means that you declare that a method may fail to execute successfully.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nvSpPr>
        <p:spPr>
          <a:xfrm>
            <a:off x="609600" y="2133600"/>
            <a:ext cx="7924800" cy="2667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try-catch</a:t>
            </a:r>
            <a:r>
              <a:rPr b="1" i="0" lang="en-US" sz="2600" u="none" cap="none" strike="noStrike">
                <a:solidFill>
                  <a:schemeClr val="dk1"/>
                </a:solidFill>
                <a:latin typeface="Arial"/>
                <a:ea typeface="Arial"/>
                <a:cs typeface="Arial"/>
                <a:sym typeface="Arial"/>
              </a:rPr>
              <a:t> Statement</a:t>
            </a:r>
            <a:endParaRPr/>
          </a:p>
        </p:txBody>
      </p:sp>
      <p:sp>
        <p:nvSpPr>
          <p:cNvPr id="75" name="Google Shape;75;p1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try-catch</a:t>
            </a:r>
            <a:r>
              <a:rPr b="0" i="0" lang="en-US" sz="2200" u="none">
                <a:solidFill>
                  <a:schemeClr val="dk1"/>
                </a:solidFill>
                <a:latin typeface="Arial"/>
                <a:ea typeface="Arial"/>
                <a:cs typeface="Arial"/>
                <a:sym typeface="Arial"/>
              </a:rPr>
              <a:t> statement is used to handle exceptions.</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try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System.out.println("About to open a file");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InputStream in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new FileInputStream("missingfile.txt");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System.out.println("File open");</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catch (Exception 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System.out.println("Something went wrong!");</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p:txBody>
      </p:sp>
      <p:sp>
        <p:nvSpPr>
          <p:cNvPr id="76" name="Google Shape;76;p14"/>
          <p:cNvSpPr/>
          <p:nvPr/>
        </p:nvSpPr>
        <p:spPr>
          <a:xfrm>
            <a:off x="6172200" y="3429000"/>
            <a:ext cx="2133600" cy="738187"/>
          </a:xfrm>
          <a:prstGeom prst="wedgeRectCallout">
            <a:avLst>
              <a:gd fmla="val -5509" name="adj1"/>
              <a:gd fmla="val 5505"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This line is skipped if the previous line failed to open the file.</a:t>
            </a:r>
            <a:endParaRPr/>
          </a:p>
        </p:txBody>
      </p:sp>
      <p:sp>
        <p:nvSpPr>
          <p:cNvPr id="77" name="Google Shape;77;p14"/>
          <p:cNvSpPr/>
          <p:nvPr/>
        </p:nvSpPr>
        <p:spPr>
          <a:xfrm>
            <a:off x="1219200" y="5029200"/>
            <a:ext cx="2057400" cy="738187"/>
          </a:xfrm>
          <a:prstGeom prst="wedgeRectCallout">
            <a:avLst>
              <a:gd fmla="val 5620" name="adj1"/>
              <a:gd fmla="val -17449"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This line runs only if something went wrong in the </a:t>
            </a:r>
            <a:r>
              <a:rPr b="0" i="0" lang="en-US" sz="1400" u="none">
                <a:solidFill>
                  <a:schemeClr val="dk1"/>
                </a:solidFill>
                <a:latin typeface="Courier New"/>
                <a:ea typeface="Courier New"/>
                <a:cs typeface="Courier New"/>
                <a:sym typeface="Courier New"/>
              </a:rPr>
              <a:t>try</a:t>
            </a:r>
            <a:r>
              <a:rPr b="0" i="0" lang="en-US" sz="1400" u="none">
                <a:solidFill>
                  <a:schemeClr val="dk1"/>
                </a:solidFill>
                <a:latin typeface="Arial"/>
                <a:ea typeface="Arial"/>
                <a:cs typeface="Arial"/>
                <a:sym typeface="Arial"/>
              </a:rPr>
              <a:t> block.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nvSpPr>
        <p:spPr>
          <a:xfrm>
            <a:off x="609600" y="3124200"/>
            <a:ext cx="7924800" cy="2133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Exception Objects</a:t>
            </a:r>
            <a:endParaRPr/>
          </a:p>
        </p:txBody>
      </p:sp>
      <p:sp>
        <p:nvSpPr>
          <p:cNvPr id="85" name="Google Shape;85;p15"/>
          <p:cNvSpPr txBox="1"/>
          <p:nvPr>
            <p:ph idx="1" type="body"/>
          </p:nvPr>
        </p:nvSpPr>
        <p:spPr>
          <a:xfrm>
            <a:off x="609600" y="1447800"/>
            <a:ext cx="7918450" cy="37750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a:t>
            </a:r>
            <a:r>
              <a:rPr b="0" i="0" lang="en-US" sz="2200" u="none">
                <a:solidFill>
                  <a:schemeClr val="dk1"/>
                </a:solidFill>
                <a:latin typeface="Courier New"/>
                <a:ea typeface="Courier New"/>
                <a:cs typeface="Courier New"/>
                <a:sym typeface="Courier New"/>
              </a:rPr>
              <a:t>catch</a:t>
            </a:r>
            <a:r>
              <a:rPr b="0" i="0" lang="en-US" sz="2200" u="none">
                <a:solidFill>
                  <a:schemeClr val="dk1"/>
                </a:solidFill>
                <a:latin typeface="Arial"/>
                <a:ea typeface="Arial"/>
                <a:cs typeface="Arial"/>
                <a:sym typeface="Arial"/>
              </a:rPr>
              <a:t> clause is passed as a reference to a </a:t>
            </a:r>
            <a:r>
              <a:rPr b="0" i="0" lang="en-US" sz="2200" u="none">
                <a:solidFill>
                  <a:schemeClr val="dk1"/>
                </a:solidFill>
                <a:latin typeface="Courier New"/>
                <a:ea typeface="Courier New"/>
                <a:cs typeface="Courier New"/>
                <a:sym typeface="Courier New"/>
              </a:rPr>
              <a:t>java.lang.Exception</a:t>
            </a:r>
            <a:r>
              <a:rPr b="0" i="0" lang="en-US" sz="2200" u="none">
                <a:solidFill>
                  <a:schemeClr val="dk1"/>
                </a:solidFill>
                <a:latin typeface="Arial"/>
                <a:ea typeface="Arial"/>
                <a:cs typeface="Arial"/>
                <a:sym typeface="Arial"/>
              </a:rPr>
              <a:t> object. </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java.lang.Throwable</a:t>
            </a:r>
            <a:r>
              <a:rPr b="0" i="0" lang="en-US" sz="2200" u="none">
                <a:solidFill>
                  <a:schemeClr val="dk1"/>
                </a:solidFill>
                <a:latin typeface="Arial"/>
                <a:ea typeface="Arial"/>
                <a:cs typeface="Arial"/>
                <a:sym typeface="Arial"/>
              </a:rPr>
              <a:t> class is the parent class for </a:t>
            </a:r>
            <a:r>
              <a:rPr b="0" i="0" lang="en-US" sz="2200" u="none">
                <a:solidFill>
                  <a:schemeClr val="dk1"/>
                </a:solidFill>
                <a:latin typeface="Courier New"/>
                <a:ea typeface="Courier New"/>
                <a:cs typeface="Courier New"/>
                <a:sym typeface="Courier New"/>
              </a:rPr>
              <a:t>Exception</a:t>
            </a:r>
            <a:r>
              <a:rPr b="0" i="0" lang="en-US" sz="2200" u="none">
                <a:solidFill>
                  <a:schemeClr val="dk1"/>
                </a:solidFill>
                <a:latin typeface="Arial"/>
                <a:ea typeface="Arial"/>
                <a:cs typeface="Arial"/>
                <a:sym typeface="Arial"/>
              </a:rPr>
              <a:t> and it outlines several methods that you may use.</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try{</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catch (Exception 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System.out.println(e.getMessage());</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Exception Categories</a:t>
            </a:r>
            <a:endParaRPr/>
          </a:p>
        </p:txBody>
      </p:sp>
      <p:sp>
        <p:nvSpPr>
          <p:cNvPr id="92" name="Google Shape;92;p16"/>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java.lang.Throwable</a:t>
            </a:r>
            <a:r>
              <a:rPr b="0" i="0" lang="en-US" sz="2200" u="none">
                <a:solidFill>
                  <a:schemeClr val="dk1"/>
                </a:solidFill>
                <a:latin typeface="Arial"/>
                <a:ea typeface="Arial"/>
                <a:cs typeface="Arial"/>
                <a:sym typeface="Arial"/>
              </a:rPr>
              <a:t> class forms the basis of the hierarchy of exception classes. There are two main categories of exceptions:</a:t>
            </a:r>
            <a:endParaRPr/>
          </a:p>
        </p:txBody>
      </p:sp>
      <p:sp>
        <p:nvSpPr>
          <p:cNvPr id="93" name="Google Shape;93;p16"/>
          <p:cNvSpPr txBox="1"/>
          <p:nvPr/>
        </p:nvSpPr>
        <p:spPr>
          <a:xfrm>
            <a:off x="609600" y="2667000"/>
            <a:ext cx="3429000" cy="19335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Checked exceptions, which must be “handled or declared”</a:t>
            </a:r>
            <a:endParaRPr/>
          </a:p>
          <a:p>
            <a:pPr indent="-460375" lvl="1" marL="574675" marR="0" rtl="0" algn="l">
              <a:lnSpc>
                <a:spcPct val="100000"/>
              </a:lnSpc>
              <a:spcBef>
                <a:spcPts val="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Unchecked exceptions, which are not typically “handled or declared”</a:t>
            </a:r>
            <a:endParaRPr/>
          </a:p>
        </p:txBody>
      </p:sp>
      <p:sp>
        <p:nvSpPr>
          <p:cNvPr id="94" name="Google Shape;94;p16"/>
          <p:cNvSpPr txBox="1"/>
          <p:nvPr/>
        </p:nvSpPr>
        <p:spPr>
          <a:xfrm>
            <a:off x="4953000" y="2362200"/>
            <a:ext cx="1371600" cy="381000"/>
          </a:xfrm>
          <a:prstGeom prst="rect">
            <a:avLst/>
          </a:prstGeom>
          <a:solidFill>
            <a:srgbClr val="FFCCCC"/>
          </a:solidFill>
          <a:ln cap="flat" cmpd="sng" w="28575">
            <a:solidFill>
              <a:schemeClr val="dk1"/>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Throwable</a:t>
            </a:r>
            <a:endParaRPr/>
          </a:p>
        </p:txBody>
      </p:sp>
      <p:sp>
        <p:nvSpPr>
          <p:cNvPr id="95" name="Google Shape;95;p16"/>
          <p:cNvSpPr txBox="1"/>
          <p:nvPr/>
        </p:nvSpPr>
        <p:spPr>
          <a:xfrm>
            <a:off x="4152900" y="3429000"/>
            <a:ext cx="1371600" cy="381000"/>
          </a:xfrm>
          <a:prstGeom prst="rect">
            <a:avLst/>
          </a:prstGeom>
          <a:solidFill>
            <a:srgbClr val="CCECFF"/>
          </a:solidFill>
          <a:ln cap="flat" cmpd="sng" w="28575">
            <a:solidFill>
              <a:schemeClr val="dk1"/>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Error</a:t>
            </a:r>
            <a:endParaRPr/>
          </a:p>
        </p:txBody>
      </p:sp>
      <p:sp>
        <p:nvSpPr>
          <p:cNvPr id="96" name="Google Shape;96;p16"/>
          <p:cNvSpPr txBox="1"/>
          <p:nvPr/>
        </p:nvSpPr>
        <p:spPr>
          <a:xfrm>
            <a:off x="5791200" y="3429000"/>
            <a:ext cx="1371600" cy="381000"/>
          </a:xfrm>
          <a:prstGeom prst="rect">
            <a:avLst/>
          </a:prstGeom>
          <a:solidFill>
            <a:srgbClr val="D9D9D9"/>
          </a:solidFill>
          <a:ln cap="flat" cmpd="sng" w="28575">
            <a:solidFill>
              <a:schemeClr val="dk1"/>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Exception</a:t>
            </a:r>
            <a:endParaRPr/>
          </a:p>
        </p:txBody>
      </p:sp>
      <p:sp>
        <p:nvSpPr>
          <p:cNvPr id="97" name="Google Shape;97;p16"/>
          <p:cNvSpPr txBox="1"/>
          <p:nvPr/>
        </p:nvSpPr>
        <p:spPr>
          <a:xfrm>
            <a:off x="4076700" y="4343400"/>
            <a:ext cx="1524000" cy="381000"/>
          </a:xfrm>
          <a:prstGeom prst="rect">
            <a:avLst/>
          </a:prstGeom>
          <a:solidFill>
            <a:srgbClr val="CCECFF"/>
          </a:solidFill>
          <a:ln cap="flat" cmpd="sng" w="28575">
            <a:solidFill>
              <a:schemeClr val="dk1"/>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RuntimeException</a:t>
            </a:r>
            <a:endParaRPr/>
          </a:p>
        </p:txBody>
      </p:sp>
      <p:sp>
        <p:nvSpPr>
          <p:cNvPr id="98" name="Google Shape;98;p16"/>
          <p:cNvSpPr txBox="1"/>
          <p:nvPr/>
        </p:nvSpPr>
        <p:spPr>
          <a:xfrm>
            <a:off x="5715000" y="4343400"/>
            <a:ext cx="1524000" cy="381000"/>
          </a:xfrm>
          <a:prstGeom prst="rect">
            <a:avLst/>
          </a:prstGeom>
          <a:solidFill>
            <a:srgbClr val="D9D9D9"/>
          </a:solidFill>
          <a:ln cap="flat" cmpd="sng" w="28575">
            <a:solidFill>
              <a:schemeClr val="dk1"/>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SQLException</a:t>
            </a:r>
            <a:endParaRPr/>
          </a:p>
        </p:txBody>
      </p:sp>
      <p:sp>
        <p:nvSpPr>
          <p:cNvPr id="99" name="Google Shape;99;p16"/>
          <p:cNvSpPr txBox="1"/>
          <p:nvPr/>
        </p:nvSpPr>
        <p:spPr>
          <a:xfrm>
            <a:off x="7391400" y="4343400"/>
            <a:ext cx="1524000" cy="381000"/>
          </a:xfrm>
          <a:prstGeom prst="rect">
            <a:avLst/>
          </a:prstGeom>
          <a:solidFill>
            <a:srgbClr val="D9D9D9"/>
          </a:solidFill>
          <a:ln cap="flat" cmpd="sng" w="28575">
            <a:solidFill>
              <a:schemeClr val="dk1"/>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IOException</a:t>
            </a:r>
            <a:endParaRPr/>
          </a:p>
        </p:txBody>
      </p:sp>
      <p:sp>
        <p:nvSpPr>
          <p:cNvPr id="100" name="Google Shape;100;p16"/>
          <p:cNvSpPr txBox="1"/>
          <p:nvPr/>
        </p:nvSpPr>
        <p:spPr>
          <a:xfrm>
            <a:off x="4038600" y="5257800"/>
            <a:ext cx="1600200" cy="381000"/>
          </a:xfrm>
          <a:prstGeom prst="rect">
            <a:avLst/>
          </a:prstGeom>
          <a:solidFill>
            <a:srgbClr val="CCECFF"/>
          </a:solidFill>
          <a:ln cap="flat" cmpd="sng" w="28575">
            <a:solidFill>
              <a:schemeClr val="dk1"/>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ArithmeticException</a:t>
            </a:r>
            <a:endParaRPr/>
          </a:p>
        </p:txBody>
      </p:sp>
      <p:sp>
        <p:nvSpPr>
          <p:cNvPr id="101" name="Google Shape;101;p16"/>
          <p:cNvSpPr txBox="1"/>
          <p:nvPr/>
        </p:nvSpPr>
        <p:spPr>
          <a:xfrm>
            <a:off x="7162800" y="5257800"/>
            <a:ext cx="1828800" cy="381000"/>
          </a:xfrm>
          <a:prstGeom prst="rect">
            <a:avLst/>
          </a:prstGeom>
          <a:solidFill>
            <a:srgbClr val="D9D9D9"/>
          </a:solidFill>
          <a:ln cap="flat" cmpd="sng" w="28575">
            <a:solidFill>
              <a:schemeClr val="dk1"/>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FileNotFoundException</a:t>
            </a:r>
            <a:endParaRPr/>
          </a:p>
        </p:txBody>
      </p:sp>
      <p:cxnSp>
        <p:nvCxnSpPr>
          <p:cNvPr id="102" name="Google Shape;102;p16"/>
          <p:cNvCxnSpPr/>
          <p:nvPr/>
        </p:nvCxnSpPr>
        <p:spPr>
          <a:xfrm rot="-5400000">
            <a:off x="4808550" y="2811450"/>
            <a:ext cx="685800" cy="549300"/>
          </a:xfrm>
          <a:prstGeom prst="bentConnector3">
            <a:avLst>
              <a:gd fmla="val 50000" name="adj1"/>
            </a:avLst>
          </a:prstGeom>
          <a:noFill/>
          <a:ln cap="flat" cmpd="sng" w="28575">
            <a:solidFill>
              <a:schemeClr val="dk1"/>
            </a:solidFill>
            <a:prstDash val="solid"/>
            <a:round/>
            <a:headEnd len="med" w="med" type="none"/>
            <a:tailEnd len="med" w="med" type="triangle"/>
          </a:ln>
        </p:spPr>
      </p:cxnSp>
      <p:cxnSp>
        <p:nvCxnSpPr>
          <p:cNvPr id="103" name="Google Shape;103;p16"/>
          <p:cNvCxnSpPr/>
          <p:nvPr/>
        </p:nvCxnSpPr>
        <p:spPr>
          <a:xfrm flipH="1" rot="-5400000">
            <a:off x="5815875" y="2766149"/>
            <a:ext cx="685800" cy="639900"/>
          </a:xfrm>
          <a:prstGeom prst="bentConnector3">
            <a:avLst>
              <a:gd fmla="val 50000" name="adj1"/>
            </a:avLst>
          </a:prstGeom>
          <a:noFill/>
          <a:ln cap="flat" cmpd="sng" w="28575">
            <a:solidFill>
              <a:schemeClr val="dk1"/>
            </a:solidFill>
            <a:prstDash val="solid"/>
            <a:round/>
            <a:headEnd len="med" w="med" type="triangle"/>
            <a:tailEnd len="med" w="med" type="none"/>
          </a:ln>
        </p:spPr>
      </p:cxnSp>
      <p:cxnSp>
        <p:nvCxnSpPr>
          <p:cNvPr id="104" name="Google Shape;104;p16"/>
          <p:cNvCxnSpPr/>
          <p:nvPr/>
        </p:nvCxnSpPr>
        <p:spPr>
          <a:xfrm rot="5400000">
            <a:off x="4572000" y="4991100"/>
            <a:ext cx="5334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105" name="Google Shape;105;p16"/>
          <p:cNvCxnSpPr/>
          <p:nvPr/>
        </p:nvCxnSpPr>
        <p:spPr>
          <a:xfrm rot="5400000">
            <a:off x="7886700" y="4991100"/>
            <a:ext cx="5334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106" name="Google Shape;106;p16"/>
          <p:cNvCxnSpPr/>
          <p:nvPr/>
        </p:nvCxnSpPr>
        <p:spPr>
          <a:xfrm rot="5400000">
            <a:off x="6210300" y="4076700"/>
            <a:ext cx="533400" cy="0"/>
          </a:xfrm>
          <a:prstGeom prst="straightConnector1">
            <a:avLst/>
          </a:prstGeom>
          <a:noFill/>
          <a:ln cap="flat" cmpd="sng" w="28575">
            <a:solidFill>
              <a:schemeClr val="dk1"/>
            </a:solidFill>
            <a:prstDash val="solid"/>
            <a:miter lim="800000"/>
            <a:headEnd len="med" w="med" type="none"/>
            <a:tailEnd len="med" w="med" type="none"/>
          </a:ln>
        </p:spPr>
      </p:cxnSp>
      <p:cxnSp>
        <p:nvCxnSpPr>
          <p:cNvPr id="107" name="Google Shape;107;p16"/>
          <p:cNvCxnSpPr/>
          <p:nvPr/>
        </p:nvCxnSpPr>
        <p:spPr>
          <a:xfrm flipH="1" rot="10800000">
            <a:off x="4495800" y="3810000"/>
            <a:ext cx="1638300" cy="533400"/>
          </a:xfrm>
          <a:prstGeom prst="bentConnector3">
            <a:avLst>
              <a:gd fmla="val 0" name="adj1"/>
            </a:avLst>
          </a:prstGeom>
          <a:noFill/>
          <a:ln cap="flat" cmpd="sng" w="28575">
            <a:solidFill>
              <a:schemeClr val="dk1"/>
            </a:solidFill>
            <a:prstDash val="solid"/>
            <a:round/>
            <a:headEnd len="med" w="med" type="none"/>
            <a:tailEnd len="med" w="med" type="triangle"/>
          </a:ln>
        </p:spPr>
      </p:cxnSp>
      <p:cxnSp>
        <p:nvCxnSpPr>
          <p:cNvPr id="108" name="Google Shape;108;p16"/>
          <p:cNvCxnSpPr/>
          <p:nvPr/>
        </p:nvCxnSpPr>
        <p:spPr>
          <a:xfrm rot="10800000">
            <a:off x="6781800" y="3810000"/>
            <a:ext cx="1676400" cy="533400"/>
          </a:xfrm>
          <a:prstGeom prst="bentConnector3">
            <a:avLst>
              <a:gd fmla="val 50000" name="adj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nvSpPr>
        <p:spPr>
          <a:xfrm>
            <a:off x="609600" y="2057400"/>
            <a:ext cx="7924800" cy="3962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Handling Exceptions</a:t>
            </a:r>
            <a:endParaRPr/>
          </a:p>
        </p:txBody>
      </p:sp>
      <p:sp>
        <p:nvSpPr>
          <p:cNvPr id="116" name="Google Shape;116;p17"/>
          <p:cNvSpPr txBox="1"/>
          <p:nvPr>
            <p:ph idx="1" type="body"/>
          </p:nvPr>
        </p:nvSpPr>
        <p:spPr>
          <a:xfrm>
            <a:off x="609600" y="1219200"/>
            <a:ext cx="7918450" cy="46910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You should always catch the most specific type of exception. Multiple catch blocks can be associated with a single try.</a:t>
            </a:r>
            <a:endParaRPr/>
          </a:p>
          <a:p>
            <a:pPr indent="7938" lvl="0" marL="7936" marR="0" rtl="0" algn="l">
              <a:lnSpc>
                <a:spcPct val="100000"/>
              </a:lnSpc>
              <a:spcBef>
                <a:spcPts val="160"/>
              </a:spcBef>
              <a:spcAft>
                <a:spcPts val="0"/>
              </a:spcAft>
              <a:buClr>
                <a:srgbClr val="000000"/>
              </a:buClr>
              <a:buSzPts val="800"/>
              <a:buFont typeface="Arial"/>
              <a:buNone/>
            </a:pPr>
            <a:r>
              <a:t/>
            </a:r>
            <a:endParaRPr b="0" i="0" sz="8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try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System.out.println("About to open a file");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InputStream in = new FileInputStream("missingfile.txt");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System.out.println("File open");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int data = in.read();</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in.close();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catch (FileNotFoundException 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System.out.println(e.getClass().getName());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System.out.println("Quitting");</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catch (IOException 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System.out.println(e.getClass().getName());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System.out.println("Quitting");</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p:txBody>
      </p:sp>
      <p:sp>
        <p:nvSpPr>
          <p:cNvPr id="117" name="Google Shape;117;p17"/>
          <p:cNvSpPr/>
          <p:nvPr/>
        </p:nvSpPr>
        <p:spPr>
          <a:xfrm>
            <a:off x="6019800" y="2940050"/>
            <a:ext cx="2438400" cy="1169987"/>
          </a:xfrm>
          <a:prstGeom prst="wedgeRectCallout">
            <a:avLst>
              <a:gd fmla="val -9157" name="adj1"/>
              <a:gd fmla="val 21007"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Order is important. You must catch the most specific exceptions first (that is, child classes before parent classes).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nvSpPr>
        <p:spPr>
          <a:xfrm>
            <a:off x="609600" y="1143000"/>
            <a:ext cx="7924800" cy="4953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finally</a:t>
            </a:r>
            <a:r>
              <a:rPr b="1" i="0" lang="en-US" sz="2600" u="none" cap="none" strike="noStrike">
                <a:solidFill>
                  <a:schemeClr val="dk1"/>
                </a:solidFill>
                <a:latin typeface="Arial"/>
                <a:ea typeface="Arial"/>
                <a:cs typeface="Arial"/>
                <a:sym typeface="Arial"/>
              </a:rPr>
              <a:t> Clause</a:t>
            </a:r>
            <a:endParaRPr/>
          </a:p>
        </p:txBody>
      </p:sp>
      <p:sp>
        <p:nvSpPr>
          <p:cNvPr id="125" name="Google Shape;125;p18"/>
          <p:cNvSpPr txBox="1"/>
          <p:nvPr>
            <p:ph idx="1" type="body"/>
          </p:nvPr>
        </p:nvSpPr>
        <p:spPr>
          <a:xfrm>
            <a:off x="609600" y="11430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InputStream in = null;</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try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System.out.println("About to open a file");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in = new FileInputStream("missingfile.txt");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System.out.println("File open");</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int data = in.read();</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catch (IOException 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System.out.println(e.getMessage());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finally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try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if(in != null) in.close();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catch(IOException 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System.out.println("Failed to close file");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126" name="Google Shape;126;p18"/>
          <p:cNvSpPr/>
          <p:nvPr/>
        </p:nvSpPr>
        <p:spPr>
          <a:xfrm>
            <a:off x="6324600" y="4495800"/>
            <a:ext cx="1930400" cy="523875"/>
          </a:xfrm>
          <a:prstGeom prst="wedgeRectCallout">
            <a:avLst>
              <a:gd fmla="val -10456" name="adj1"/>
              <a:gd fmla="val 4729"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You always want to close open resources.</a:t>
            </a:r>
            <a:endParaRPr/>
          </a:p>
        </p:txBody>
      </p:sp>
      <p:sp>
        <p:nvSpPr>
          <p:cNvPr id="127" name="Google Shape;127;p18"/>
          <p:cNvSpPr txBox="1"/>
          <p:nvPr/>
        </p:nvSpPr>
        <p:spPr>
          <a:xfrm>
            <a:off x="838200" y="3733800"/>
            <a:ext cx="1066800" cy="3429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18"/>
          <p:cNvSpPr/>
          <p:nvPr/>
        </p:nvSpPr>
        <p:spPr>
          <a:xfrm>
            <a:off x="2590800" y="3810000"/>
            <a:ext cx="3886200" cy="523875"/>
          </a:xfrm>
          <a:prstGeom prst="wedgeRectCallout">
            <a:avLst>
              <a:gd fmla="val -2034" name="adj1"/>
              <a:gd fmla="val 4212"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 </a:t>
            </a:r>
            <a:r>
              <a:rPr b="0" i="0" lang="en-US" sz="1400" u="none">
                <a:solidFill>
                  <a:schemeClr val="dk1"/>
                </a:solidFill>
                <a:latin typeface="Courier New"/>
                <a:ea typeface="Courier New"/>
                <a:cs typeface="Courier New"/>
                <a:sym typeface="Courier New"/>
              </a:rPr>
              <a:t>finally</a:t>
            </a:r>
            <a:r>
              <a:rPr b="0" i="0" lang="en-US" sz="1400" u="none">
                <a:solidFill>
                  <a:schemeClr val="dk1"/>
                </a:solidFill>
                <a:latin typeface="Arial"/>
                <a:ea typeface="Arial"/>
                <a:cs typeface="Arial"/>
                <a:sym typeface="Arial"/>
              </a:rPr>
              <a:t> clause runs regardless of whether or not an </a:t>
            </a:r>
            <a:r>
              <a:rPr b="0" i="0" lang="en-US" sz="1400" u="none">
                <a:solidFill>
                  <a:schemeClr val="dk1"/>
                </a:solidFill>
                <a:latin typeface="Courier New"/>
                <a:ea typeface="Courier New"/>
                <a:cs typeface="Courier New"/>
                <a:sym typeface="Courier New"/>
              </a:rPr>
              <a:t>Exception</a:t>
            </a:r>
            <a:r>
              <a:rPr b="0" i="0" lang="en-US" sz="1400" u="none">
                <a:solidFill>
                  <a:schemeClr val="dk1"/>
                </a:solidFill>
                <a:latin typeface="Arial"/>
                <a:ea typeface="Arial"/>
                <a:cs typeface="Arial"/>
                <a:sym typeface="Arial"/>
              </a:rPr>
              <a:t> was generated.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