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5" r:id="rId5"/>
    <p:sldMasterId id="214748365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y="6858000" cx="9144000"/>
  <p:notesSz cx="6991350" cy="92821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60">
          <p15:clr>
            <a:srgbClr val="000000"/>
          </p15:clr>
        </p15:guide>
        <p15:guide id="2" orient="horz" pos="480">
          <p15:clr>
            <a:srgbClr val="000000"/>
          </p15:clr>
        </p15:guide>
        <p15:guide id="3" pos="2880">
          <p15:clr>
            <a:srgbClr val="000000"/>
          </p15:clr>
        </p15:guide>
        <p15:guide id="4" pos="768">
          <p15:clr>
            <a:srgbClr val="000000"/>
          </p15:clr>
        </p15:guide>
        <p15:guide id="5" pos="384">
          <p15:clr>
            <a:srgbClr val="000000"/>
          </p15:clr>
        </p15:guide>
        <p15:guide id="6" pos="480">
          <p15:clr>
            <a:srgbClr val="000000"/>
          </p15:clr>
        </p15:guide>
      </p15:sldGuideLst>
    </p:ext>
    <p:ext uri="{2D200454-40CA-4A62-9FC3-DE9A4176ACB9}">
      <p15:notesGuideLst>
        <p15:guide id="1" orient="horz" pos="3355">
          <p15:clr>
            <a:srgbClr val="000000"/>
          </p15:clr>
        </p15:guide>
        <p15:guide id="2" pos="2202">
          <p15:clr>
            <a:srgbClr val="000000"/>
          </p15:clr>
        </p15:guide>
        <p15:guide id="3" pos="378">
          <p15:clr>
            <a:srgbClr val="000000"/>
          </p15:clr>
        </p15:guide>
        <p15:guide id="4" pos="426">
          <p15:clr>
            <a:srgbClr val="000000"/>
          </p15:clr>
        </p15:guide>
        <p15:guide id="5" pos="522">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36F559A-7124-4130-B873-1F6004801801}">
  <a:tblStyle styleId="{436F559A-7124-4130-B873-1F600480180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960" orient="horz"/>
        <p:guide pos="480" orient="horz"/>
        <p:guide pos="2880"/>
        <p:guide pos="768"/>
        <p:guide pos="384"/>
        <p:guide pos="480"/>
      </p:guideLst>
    </p:cSldViewPr>
  </p:slideViewPr>
  <p:notesViewPr>
    <p:cSldViewPr snapToGrid="0">
      <p:cViewPr varScale="1">
        <p:scale>
          <a:sx n="100" d="100"/>
          <a:sy n="100" d="100"/>
        </p:scale>
        <p:origin x="0" y="0"/>
      </p:cViewPr>
      <p:guideLst>
        <p:guide pos="3355" orient="horz"/>
        <p:guide pos="2202"/>
        <p:guide pos="378"/>
        <p:guide pos="426"/>
        <p:guide pos="522"/>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 name="Google Shape;4;n"/>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11" type="ftr"/>
          </p:nvPr>
        </p:nvSpPr>
        <p:spPr>
          <a:xfrm>
            <a:off x="457200" y="8791575"/>
            <a:ext cx="607695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1"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Google Shape;40;p1: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 name="Google Shape;41;p1: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10: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6" name="Google Shape;106;p10: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ChronoUnit</a:t>
            </a:r>
            <a:r>
              <a:rPr b="0" i="0" lang="en-US" sz="1800" u="none" cap="none" strike="noStrike"/>
              <a:t> is an </a:t>
            </a:r>
            <a:r>
              <a:rPr b="0" i="0" lang="en-US" sz="1800" u="none" cap="none" strike="noStrike">
                <a:latin typeface="Courier New"/>
                <a:ea typeface="Courier New"/>
                <a:cs typeface="Courier New"/>
                <a:sym typeface="Courier New"/>
              </a:rPr>
              <a:t>enum</a:t>
            </a:r>
            <a:r>
              <a:rPr b="0" i="0" lang="en-US" sz="1800" u="none" cap="none" strike="noStrike"/>
              <a:t> that holds time units, including </a:t>
            </a:r>
            <a:r>
              <a:rPr b="0" i="0" lang="en-US" sz="1800" u="none" cap="none" strike="noStrike">
                <a:latin typeface="Courier New"/>
                <a:ea typeface="Courier New"/>
                <a:cs typeface="Courier New"/>
                <a:sym typeface="Courier New"/>
              </a:rPr>
              <a:t>HALF_DAYS</a:t>
            </a:r>
            <a:r>
              <a:rPr b="0" i="0" lang="en-US" sz="1800" u="none" cap="none" strike="noStrike"/>
              <a:t>, </a:t>
            </a:r>
            <a:r>
              <a:rPr b="0" i="0" lang="en-US" sz="1800" u="none" cap="none" strike="noStrike">
                <a:latin typeface="Courier New"/>
                <a:ea typeface="Courier New"/>
                <a:cs typeface="Courier New"/>
                <a:sym typeface="Courier New"/>
              </a:rPr>
              <a:t>HOURS</a:t>
            </a:r>
            <a:r>
              <a:rPr b="0" i="0" lang="en-US" sz="1800" u="none" cap="none" strike="noStrike"/>
              <a:t>, </a:t>
            </a:r>
            <a:r>
              <a:rPr b="0" i="0" lang="en-US" sz="1800" u="none" cap="none" strike="noStrike">
                <a:latin typeface="Courier New"/>
                <a:ea typeface="Courier New"/>
                <a:cs typeface="Courier New"/>
                <a:sym typeface="Courier New"/>
              </a:rPr>
              <a:t>YEARS</a:t>
            </a:r>
            <a:r>
              <a:rPr b="0" i="0" lang="en-US" sz="1800" u="none" cap="none" strike="noStrike"/>
              <a:t>, and </a:t>
            </a:r>
            <a:r>
              <a:rPr b="0" i="0" lang="en-US" sz="1800" u="none" cap="none" strike="noStrike">
                <a:latin typeface="Courier New"/>
                <a:ea typeface="Courier New"/>
                <a:cs typeface="Courier New"/>
                <a:sym typeface="Courier New"/>
              </a:rPr>
              <a:t>WEEKS</a:t>
            </a:r>
            <a:r>
              <a:rPr b="0" i="0" lang="en-US" sz="1800" u="none" cap="none" strike="noStrike"/>
              <a:t>.</a:t>
            </a:r>
            <a:endParaRPr/>
          </a:p>
          <a:p>
            <a:pPr indent="0" lvl="1" marL="0" marR="0" rtl="0" algn="l">
              <a:spcBef>
                <a:spcPts val="0"/>
              </a:spcBef>
              <a:spcAft>
                <a:spcPts val="0"/>
              </a:spcAft>
              <a:buSzPts val="1800"/>
              <a:buFont typeface="Arial"/>
              <a:buNone/>
            </a:pPr>
            <a:r>
              <a:rPr b="0" i="0" lang="en-US" sz="1800" u="none" cap="none" strike="noStrike"/>
              <a:t>Sample output:</a:t>
            </a:r>
            <a:endParaRPr/>
          </a:p>
          <a:p>
            <a:pPr indent="0" lvl="2"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The time now is: 11:21:26.302</a:t>
            </a:r>
            <a:endParaRPr/>
          </a:p>
          <a:p>
            <a:pPr indent="0" lvl="2"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What time is it 1 hour 15 minutes from now? 12:36:26.302</a:t>
            </a:r>
            <a:endParaRPr/>
          </a:p>
          <a:p>
            <a:pPr indent="0" lvl="2"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Truncate the current time to minutes: 11:21</a:t>
            </a:r>
            <a:endParaRPr/>
          </a:p>
          <a:p>
            <a:pPr indent="0" lvl="2"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It is the 681th minute</a:t>
            </a:r>
            <a:endParaRPr/>
          </a:p>
          <a:p>
            <a:pPr indent="0" lvl="2"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Is lunch in my future? true</a:t>
            </a:r>
            <a:endParaRPr/>
          </a:p>
          <a:p>
            <a:pPr indent="0" lvl="2"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Minutes till lunch: 68</a:t>
            </a:r>
            <a:endParaRPr/>
          </a:p>
          <a:p>
            <a:pPr indent="0" lvl="2"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How many hours until bedtime? 9</a:t>
            </a:r>
            <a:endParaRPr/>
          </a:p>
        </p:txBody>
      </p:sp>
      <p:sp>
        <p:nvSpPr>
          <p:cNvPr id="107" name="Google Shape;107;p10: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12 - </a:t>
            </a:r>
            <a:fld id="{00000000-1234-1234-1234-123412341234}" type="slidenum">
              <a:rPr b="1" i="0" lang="en-US" sz="11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11: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4" name="Google Shape;114;p11: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115" name="Google Shape;115;p11: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12 - </a:t>
            </a:r>
            <a:fld id="{00000000-1234-1234-1234-123412341234}" type="slidenum">
              <a:rPr b="1" i="0" lang="en-US" sz="11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12: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1" name="Google Shape;121;p12: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Sample output:</a:t>
            </a:r>
            <a:endParaRPr/>
          </a:p>
          <a:p>
            <a:pPr indent="0" lvl="2"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Meeting is on: 2014-03-21T13:30</a:t>
            </a:r>
            <a:endParaRPr/>
          </a:p>
          <a:p>
            <a:pPr indent="0" lvl="2"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Flight leaves: 2014-03-31T21:45</a:t>
            </a:r>
            <a:endParaRPr/>
          </a:p>
          <a:p>
            <a:pPr indent="0" lvl="2"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Course starts: 2014-03-24T09:00</a:t>
            </a:r>
            <a:endParaRPr/>
          </a:p>
          <a:p>
            <a:pPr indent="0" lvl="2"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Course ends:   2014-03-28T17:00</a:t>
            </a:r>
            <a:endParaRPr/>
          </a:p>
          <a:p>
            <a:pPr indent="0" lvl="2"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Course is:     40 hours long.</a:t>
            </a:r>
            <a:endParaRPr/>
          </a:p>
        </p:txBody>
      </p:sp>
      <p:sp>
        <p:nvSpPr>
          <p:cNvPr id="122" name="Google Shape;122;p12: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12 - </a:t>
            </a:r>
            <a:fld id="{00000000-1234-1234-1234-123412341234}" type="slidenum">
              <a:rPr b="1" i="0" lang="en-US" sz="11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13: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1" name="Google Shape;131;p13: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2" marL="0" marR="0" rtl="0" algn="l">
              <a:spcBef>
                <a:spcPts val="0"/>
              </a:spcBef>
              <a:spcAft>
                <a:spcPts val="0"/>
              </a:spcAft>
              <a:buSzPts val="1800"/>
              <a:buFont typeface="Arial"/>
              <a:buNone/>
            </a:pPr>
            <a:r>
              <a:rPr b="0" i="0" lang="en-US" sz="1800" u="none" cap="none" strike="noStrike"/>
              <a:t>Time zones are relative to the Coordinated Universal Time (UTC).</a:t>
            </a:r>
            <a:endParaRPr/>
          </a:p>
          <a:p>
            <a:pPr indent="0" lvl="2" marL="0" marR="0" rtl="0" algn="l">
              <a:spcBef>
                <a:spcPts val="0"/>
              </a:spcBef>
              <a:spcAft>
                <a:spcPts val="0"/>
              </a:spcAft>
              <a:buSzPts val="1800"/>
              <a:buFont typeface="Arial"/>
              <a:buNone/>
            </a:pPr>
            <a:r>
              <a:rPr b="0" i="0" lang="en-US" sz="1800" u="none" cap="none" strike="noStrike"/>
              <a:t>Time rules are based on the offset from UTC:</a:t>
            </a:r>
            <a:endParaRPr/>
          </a:p>
          <a:p>
            <a:pPr indent="0" lvl="3" marL="0" marR="0" rtl="0" algn="l">
              <a:spcBef>
                <a:spcPts val="0"/>
              </a:spcBef>
              <a:spcAft>
                <a:spcPts val="0"/>
              </a:spcAft>
              <a:buSzPts val="1800"/>
              <a:buFont typeface="Arial"/>
              <a:buNone/>
            </a:pPr>
            <a:r>
              <a:rPr b="0" i="0" lang="en-US" sz="1800" u="none" cap="none" strike="noStrike"/>
              <a:t>New York is UTC – 5 hours during standard time.</a:t>
            </a:r>
            <a:endParaRPr/>
          </a:p>
          <a:p>
            <a:pPr indent="0" lvl="3" marL="0" marR="0" rtl="0" algn="l">
              <a:spcBef>
                <a:spcPts val="0"/>
              </a:spcBef>
              <a:spcAft>
                <a:spcPts val="0"/>
              </a:spcAft>
              <a:buSzPts val="1800"/>
              <a:buFont typeface="Arial"/>
              <a:buNone/>
            </a:pPr>
            <a:r>
              <a:rPr b="0" i="0" lang="en-US" sz="1800" u="none" cap="none" strike="noStrike"/>
              <a:t>New York is UTC – 4 hours during daylight savings.</a:t>
            </a:r>
            <a:endParaRPr/>
          </a:p>
          <a:p>
            <a:pPr indent="0" lvl="2" marL="0" marR="0" rtl="0" algn="l">
              <a:spcBef>
                <a:spcPts val="0"/>
              </a:spcBef>
              <a:spcAft>
                <a:spcPts val="0"/>
              </a:spcAft>
              <a:buSzPts val="1800"/>
              <a:buFont typeface="Arial"/>
              <a:buNone/>
            </a:pPr>
            <a:r>
              <a:rPr b="0" i="0" lang="en-US" sz="1800" u="none" cap="none" strike="noStrike"/>
              <a:t>Daylight savings can change from year to year, and sometimes even in a single year.</a:t>
            </a:r>
            <a:endParaRPr/>
          </a:p>
          <a:p>
            <a:pPr indent="0" lvl="3" marL="0" marR="0" rtl="0" algn="l">
              <a:spcBef>
                <a:spcPts val="0"/>
              </a:spcBef>
              <a:spcAft>
                <a:spcPts val="0"/>
              </a:spcAft>
              <a:buSzPts val="1800"/>
              <a:buFont typeface="Arial"/>
              <a:buNone/>
            </a:pPr>
            <a:r>
              <a:rPr b="0" i="0" lang="en-US" sz="1800" u="none" cap="none" strike="noStrike"/>
              <a:t>USA DST started: 3/14/2010, 3/13/2011, 3/12/2012, 3/10/2013, 3/9/2014, and so on</a:t>
            </a:r>
            <a:endParaRPr/>
          </a:p>
          <a:p>
            <a:pPr indent="0" lvl="3" marL="0" marR="0" rtl="0" algn="l">
              <a:spcBef>
                <a:spcPts val="0"/>
              </a:spcBef>
              <a:spcAft>
                <a:spcPts val="0"/>
              </a:spcAft>
              <a:buSzPts val="1800"/>
              <a:buFont typeface="Arial"/>
              <a:buNone/>
            </a:pPr>
            <a:r>
              <a:rPr b="0" i="0" lang="en-US" sz="1800" u="none" cap="none" strike="noStrike"/>
              <a:t>Arizona does not recognize DST.</a:t>
            </a:r>
            <a:endParaRPr/>
          </a:p>
          <a:p>
            <a:pPr indent="0" lvl="3" marL="0" marR="0" rtl="0" algn="l">
              <a:spcBef>
                <a:spcPts val="0"/>
              </a:spcBef>
              <a:spcAft>
                <a:spcPts val="0"/>
              </a:spcAft>
              <a:buSzPts val="1800"/>
              <a:buFont typeface="Arial"/>
              <a:buNone/>
            </a:pPr>
            <a:r>
              <a:rPr b="0" i="0" lang="en-US" sz="1800" u="none" cap="none" strike="noStrike"/>
              <a:t>Egypt had two DST periods in 2010, and no DST changes since 2011.</a:t>
            </a:r>
            <a:endParaRPr/>
          </a:p>
          <a:p>
            <a:pPr indent="0" lvl="0" marL="0" marR="0" rtl="0" algn="l">
              <a:spcBef>
                <a:spcPts val="0"/>
              </a:spcBef>
              <a:spcAft>
                <a:spcPts val="0"/>
              </a:spcAft>
              <a:buNone/>
            </a:pPr>
            <a:r>
              <a:t/>
            </a:r>
            <a:endParaRPr b="0" i="0" sz="1800" u="none" cap="none" strike="noStrike"/>
          </a:p>
        </p:txBody>
      </p:sp>
      <p:sp>
        <p:nvSpPr>
          <p:cNvPr id="132" name="Google Shape;132;p13: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12 - </a:t>
            </a:r>
            <a:fld id="{00000000-1234-1234-1234-123412341234}" type="slidenum">
              <a:rPr b="1" i="0" lang="en-US" sz="11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4: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0" name="Google Shape;140;p14: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Greenwich Mean Time (GMT) was previously used as the world standard time based on the average day observed at the Greenwich Observatory (in the suburbs of London).</a:t>
            </a:r>
            <a:endParaRPr/>
          </a:p>
          <a:p>
            <a:pPr indent="0" lvl="1" marL="0" marR="0" rtl="0" algn="l">
              <a:spcBef>
                <a:spcPts val="0"/>
              </a:spcBef>
              <a:spcAft>
                <a:spcPts val="0"/>
              </a:spcAft>
              <a:buSzPts val="1800"/>
              <a:buFont typeface="Arial"/>
              <a:buNone/>
            </a:pPr>
            <a:r>
              <a:rPr b="0" i="0" lang="en-US" sz="1800" u="none" cap="none" strike="noStrike"/>
              <a:t>Note that some time changes occur at midnight, which means that you cannot use midnight in a date, because some countries do not have a midnight during changes to DST.</a:t>
            </a:r>
            <a:endParaRPr/>
          </a:p>
        </p:txBody>
      </p:sp>
      <p:sp>
        <p:nvSpPr>
          <p:cNvPr id="141" name="Google Shape;141;p14: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12 - </a:t>
            </a:r>
            <a:fld id="{00000000-1234-1234-1234-123412341234}" type="slidenum">
              <a:rPr b="1" i="0" lang="en-US" sz="11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15: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1" name="Google Shape;151;p15: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relationship between these objects is that a </a:t>
            </a:r>
            <a:r>
              <a:rPr b="0" i="0" lang="en-US" sz="1800" u="none" cap="none" strike="noStrike">
                <a:latin typeface="Courier New"/>
                <a:ea typeface="Courier New"/>
                <a:cs typeface="Courier New"/>
                <a:sym typeface="Courier New"/>
              </a:rPr>
              <a:t>ZoneId</a:t>
            </a:r>
            <a:r>
              <a:rPr b="0" i="0" lang="en-US" sz="1800" u="none" cap="none" strike="noStrike"/>
              <a:t> is a specific time zone that falls within a </a:t>
            </a:r>
            <a:r>
              <a:rPr b="0" i="0" lang="en-US" sz="1800" u="none" cap="none" strike="noStrike">
                <a:latin typeface="Courier New"/>
                <a:ea typeface="Courier New"/>
                <a:cs typeface="Courier New"/>
                <a:sym typeface="Courier New"/>
              </a:rPr>
              <a:t>ZoneOffset</a:t>
            </a:r>
            <a:r>
              <a:rPr b="0" i="0" lang="en-US" sz="1800" u="none" cap="none" strike="noStrike"/>
              <a:t>. </a:t>
            </a:r>
            <a:r>
              <a:rPr b="0" i="0" lang="en-US" sz="1800" u="none" cap="none" strike="noStrike">
                <a:latin typeface="Courier New"/>
                <a:ea typeface="Courier New"/>
                <a:cs typeface="Courier New"/>
                <a:sym typeface="Courier New"/>
              </a:rPr>
              <a:t>ZoneRules</a:t>
            </a:r>
            <a:r>
              <a:rPr b="0" i="0" lang="en-US" sz="1800" u="none" cap="none" strike="noStrike"/>
              <a:t> are used with a </a:t>
            </a:r>
            <a:r>
              <a:rPr b="0" i="0" lang="en-US" sz="1800" u="none" cap="none" strike="noStrike">
                <a:latin typeface="Courier New"/>
                <a:ea typeface="Courier New"/>
                <a:cs typeface="Courier New"/>
                <a:sym typeface="Courier New"/>
              </a:rPr>
              <a:t>ZoneId</a:t>
            </a:r>
            <a:r>
              <a:rPr b="0" i="0" lang="en-US" sz="1800" u="none" cap="none" strike="noStrike"/>
              <a:t> to determine changes in the </a:t>
            </a:r>
            <a:r>
              <a:rPr b="0" i="0" lang="en-US" sz="1800" u="none" cap="none" strike="noStrike">
                <a:latin typeface="Courier New"/>
                <a:ea typeface="Courier New"/>
                <a:cs typeface="Courier New"/>
                <a:sym typeface="Courier New"/>
              </a:rPr>
              <a:t>ZoneOffset</a:t>
            </a:r>
            <a:r>
              <a:rPr b="0" i="0" lang="en-US" sz="1800" u="none" cap="none" strike="noStrike"/>
              <a:t> based on the specific date and daylight savings time changes.</a:t>
            </a:r>
            <a:endParaRPr/>
          </a:p>
        </p:txBody>
      </p:sp>
      <p:sp>
        <p:nvSpPr>
          <p:cNvPr id="152" name="Google Shape;152;p15: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12 -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6: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0" name="Google Shape;160;p16: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161" name="Google Shape;161;p16: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12 -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7: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0" name="Google Shape;170;p17: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Likewise, the overlaps are also handled in the same way:</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 // DST Ends November 2nd, 2014</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 meetDate = LocalDate.of(2104, NOVEMBER, 1);</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 meeting = ZonedDateTime.of(meetDate, meetTime, USEast);</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 System.out.println("meeting time:     " + meeting);</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 newMeeting = meeting.plusDays(1);</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 System.out.println("new meeting time: " + newMeeting);</a:t>
            </a:r>
            <a:endParaRPr/>
          </a:p>
        </p:txBody>
      </p:sp>
      <p:sp>
        <p:nvSpPr>
          <p:cNvPr id="171" name="Google Shape;171;p17: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12 -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18: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 name="Google Shape;179;p18: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From Javadocs: “The Java virtual machine has a default provider that provides zone rules for the time-zones defined by IANA Time Zone Database (TZDB). If the system property </a:t>
            </a:r>
            <a:r>
              <a:rPr b="0" i="0" lang="en-US" sz="1800" u="none" cap="none" strike="noStrike">
                <a:latin typeface="Courier New"/>
                <a:ea typeface="Courier New"/>
                <a:cs typeface="Courier New"/>
                <a:sym typeface="Courier New"/>
              </a:rPr>
              <a:t>java.time.zone.DefaultZoneRulesProvider</a:t>
            </a:r>
            <a:r>
              <a:rPr b="0" i="0" lang="en-US" sz="1800" u="none" cap="none" strike="noStrike"/>
              <a:t> is defined, then it is taken to be the fully-qualified name of a concrete </a:t>
            </a:r>
            <a:r>
              <a:rPr b="0" i="0" lang="en-US" sz="1800" u="none" cap="none" strike="noStrike">
                <a:latin typeface="Courier New"/>
                <a:ea typeface="Courier New"/>
                <a:cs typeface="Courier New"/>
                <a:sym typeface="Courier New"/>
              </a:rPr>
              <a:t>ZoneRulesProvider</a:t>
            </a:r>
            <a:r>
              <a:rPr b="0" i="0" lang="en-US" sz="1800" u="none" cap="none" strike="noStrike"/>
              <a:t> class to be loaded as the default provider, using the system class loader. If this system property is not defined, a system-default provider will be loaded to serve as the default provider."</a:t>
            </a:r>
            <a:endParaRPr/>
          </a:p>
          <a:p>
            <a:pPr indent="0" lvl="1" marL="0" marR="0" rtl="0" algn="l">
              <a:spcBef>
                <a:spcPts val="0"/>
              </a:spcBef>
              <a:spcAft>
                <a:spcPts val="0"/>
              </a:spcAft>
              <a:buSzPts val="1800"/>
              <a:buFont typeface="Arial"/>
              <a:buNone/>
            </a:pPr>
            <a:r>
              <a:rPr b="1" i="0" lang="en-US" sz="1800" u="none" cap="none" strike="noStrike"/>
              <a:t>Note:</a:t>
            </a:r>
            <a:r>
              <a:rPr b="0" i="0" lang="en-US" sz="1800" u="none" cap="none" strike="noStrike"/>
              <a:t> In the JDK, the default provider is a class, </a:t>
            </a:r>
            <a:r>
              <a:rPr b="0" i="0" lang="en-US" sz="1800" u="none" cap="none" strike="noStrike">
                <a:latin typeface="Courier New"/>
                <a:ea typeface="Courier New"/>
                <a:cs typeface="Courier New"/>
                <a:sym typeface="Courier New"/>
              </a:rPr>
              <a:t>TzdbZoneRulesProvider</a:t>
            </a:r>
            <a:r>
              <a:rPr b="0" i="0" lang="en-US" sz="1800" u="none" cap="none" strike="noStrike"/>
              <a:t>. This class reads the time zone database located in the </a:t>
            </a:r>
            <a:r>
              <a:rPr b="0" i="0" lang="en-US" sz="1800" u="none" cap="none" strike="noStrike">
                <a:latin typeface="Courier New"/>
                <a:ea typeface="Courier New"/>
                <a:cs typeface="Courier New"/>
                <a:sym typeface="Courier New"/>
              </a:rPr>
              <a:t>jdk1.8.0/jre/lib/tzdb.dat</a:t>
            </a:r>
            <a:r>
              <a:rPr b="0" i="0" lang="en-US" sz="1800" u="none" cap="none" strike="noStrike"/>
              <a:t> file.</a:t>
            </a:r>
            <a:endParaRPr/>
          </a:p>
        </p:txBody>
      </p:sp>
      <p:sp>
        <p:nvSpPr>
          <p:cNvPr id="180" name="Google Shape;180;p18: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12 -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9: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7" name="Google Shape;187;p19: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easiest way to get an </a:t>
            </a:r>
            <a:r>
              <a:rPr b="0" i="0" lang="en-US" sz="1800" u="none" cap="none" strike="noStrike">
                <a:latin typeface="Courier New"/>
                <a:ea typeface="Courier New"/>
                <a:cs typeface="Courier New"/>
                <a:sym typeface="Courier New"/>
              </a:rPr>
              <a:t>OffsetDateTime</a:t>
            </a:r>
            <a:r>
              <a:rPr b="0" i="0" lang="en-US" sz="1800" u="none" cap="none" strike="noStrike"/>
              <a:t> is from a </a:t>
            </a:r>
            <a:r>
              <a:rPr b="0" i="0" lang="en-US" sz="1800" u="none" cap="none" strike="noStrike">
                <a:latin typeface="Courier New"/>
                <a:ea typeface="Courier New"/>
                <a:cs typeface="Courier New"/>
                <a:sym typeface="Courier New"/>
              </a:rPr>
              <a:t>ZonedDateTime</a:t>
            </a:r>
            <a:r>
              <a:rPr b="0" i="0" lang="en-US" sz="1800" u="none" cap="none" strike="noStrike"/>
              <a:t> by using the </a:t>
            </a:r>
            <a:r>
              <a:rPr b="0" i="0" lang="en-US" sz="1800" u="none" cap="none" strike="noStrike">
                <a:latin typeface="Courier New"/>
                <a:ea typeface="Courier New"/>
                <a:cs typeface="Courier New"/>
                <a:sym typeface="Courier New"/>
              </a:rPr>
              <a:t>toOffsetDateTime</a:t>
            </a:r>
            <a:r>
              <a:rPr b="0" i="0" lang="en-US" sz="1800" u="none" cap="none" strike="noStrike"/>
              <a:t> method.</a:t>
            </a:r>
            <a:endParaRPr/>
          </a:p>
          <a:p>
            <a:pPr indent="0" lvl="1" marL="0" marR="0" rtl="0" algn="l">
              <a:spcBef>
                <a:spcPts val="0"/>
              </a:spcBef>
              <a:spcAft>
                <a:spcPts val="0"/>
              </a:spcAft>
              <a:buSzPts val="1800"/>
              <a:buFont typeface="Arial"/>
              <a:buNone/>
            </a:pPr>
            <a:r>
              <a:rPr b="0" i="0" lang="en-US" sz="1800" u="none" cap="none" strike="noStrike"/>
              <a:t>Output:</a:t>
            </a:r>
            <a:endParaRPr/>
          </a:p>
          <a:p>
            <a:pPr indent="0" lvl="1" marL="0" marR="0" rtl="0" algn="l">
              <a:spcBef>
                <a:spcPts val="0"/>
              </a:spcBef>
              <a:spcAft>
                <a:spcPts val="0"/>
              </a:spcAft>
              <a:buSzPts val="1000"/>
              <a:buFont typeface="Courier New"/>
              <a:buNone/>
            </a:pPr>
            <a:r>
              <a:rPr b="0" i="0" lang="en-US" sz="1000" u="none" cap="none" strike="noStrike">
                <a:latin typeface="Courier New"/>
                <a:ea typeface="Courier New"/>
                <a:cs typeface="Courier New"/>
                <a:sym typeface="Courier New"/>
              </a:rPr>
              <a:t>Staff call (Pacific) is at: 2014-06-13T12:30-07:00[America/Los_Angeles]</a:t>
            </a:r>
            <a:endParaRPr/>
          </a:p>
          <a:p>
            <a:pPr indent="0" lvl="1" marL="0" marR="0" rtl="0" algn="l">
              <a:spcBef>
                <a:spcPts val="0"/>
              </a:spcBef>
              <a:spcAft>
                <a:spcPts val="0"/>
              </a:spcAft>
              <a:buSzPts val="1000"/>
              <a:buFont typeface="Courier New"/>
              <a:buNone/>
            </a:pPr>
            <a:r>
              <a:rPr b="0" i="0" lang="en-US" sz="1000" u="none" cap="none" strike="noStrike">
                <a:latin typeface="Courier New"/>
                <a:ea typeface="Courier New"/>
                <a:cs typeface="Courier New"/>
                <a:sym typeface="Courier New"/>
              </a:rPr>
              <a:t>Staff call (UK) is at:      2014-06-13T20:30+01:00[Europe/London]</a:t>
            </a:r>
            <a:endParaRPr/>
          </a:p>
          <a:p>
            <a:pPr indent="0" lvl="0" marL="0" marR="0" rtl="0" algn="l">
              <a:spcBef>
                <a:spcPts val="0"/>
              </a:spcBef>
              <a:spcAft>
                <a:spcPts val="0"/>
              </a:spcAft>
              <a:buNone/>
            </a:pPr>
            <a:r>
              <a:t/>
            </a:r>
            <a:endParaRPr b="0" i="0" sz="1000" u="none" cap="none" strike="noStrike">
              <a:latin typeface="Courier New"/>
              <a:ea typeface="Courier New"/>
              <a:cs typeface="Courier New"/>
              <a:sym typeface="Courier New"/>
            </a:endParaRPr>
          </a:p>
        </p:txBody>
      </p:sp>
      <p:sp>
        <p:nvSpPr>
          <p:cNvPr id="188" name="Google Shape;188;p19: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12 -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Google Shape;45;p2: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12 - </a:t>
            </a:r>
            <a:fld id="{00000000-1234-1234-1234-123412341234}" type="slidenum">
              <a:rPr b="1" i="0" lang="en-US" sz="1100" u="none" cap="none" strike="noStrike">
                <a:solidFill>
                  <a:srgbClr val="000000"/>
                </a:solidFill>
                <a:latin typeface="Arial"/>
                <a:ea typeface="Arial"/>
                <a:cs typeface="Arial"/>
                <a:sym typeface="Arial"/>
              </a:rPr>
              <a:t>‹#›</a:t>
            </a:fld>
            <a:endParaRPr/>
          </a:p>
        </p:txBody>
      </p:sp>
      <p:sp>
        <p:nvSpPr>
          <p:cNvPr id="46" name="Google Shape;46;p2: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 name="Google Shape;47;p2: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20: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6" name="Google Shape;196;p20: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list shown in the slide is not a complete list of the methods supported.</a:t>
            </a:r>
            <a:endParaRPr/>
          </a:p>
        </p:txBody>
      </p:sp>
      <p:sp>
        <p:nvSpPr>
          <p:cNvPr id="197" name="Google Shape;197;p20: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12 -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21: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3" name="Google Shape;203;p21: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Instants are stored in a long using positive values for dates after the EPOCH, 1970-01-01T00:00:00Z, and negative values before. Instants are always recorded using UTC. Instant is the closest equivalent to </a:t>
            </a:r>
            <a:r>
              <a:rPr b="0" i="0" lang="en-US" sz="1800" u="none" cap="none" strike="noStrike">
                <a:latin typeface="Courier New"/>
                <a:ea typeface="Courier New"/>
                <a:cs typeface="Courier New"/>
                <a:sym typeface="Courier New"/>
              </a:rPr>
              <a:t>java.util.Date</a:t>
            </a:r>
            <a:r>
              <a:rPr b="0" i="0" lang="en-US" sz="1800" u="none" cap="none" strike="noStrike"/>
              <a:t>.</a:t>
            </a:r>
            <a:endParaRPr/>
          </a:p>
          <a:p>
            <a:pPr indent="0" lvl="1" marL="0" marR="0" rtl="0" algn="l">
              <a:spcBef>
                <a:spcPts val="0"/>
              </a:spcBef>
              <a:spcAft>
                <a:spcPts val="0"/>
              </a:spcAft>
              <a:buSzPts val="1800"/>
              <a:buFont typeface="Arial"/>
              <a:buNone/>
            </a:pPr>
            <a:r>
              <a:rPr b="0" i="0" lang="en-US" sz="1800" u="none" cap="none" strike="noStrike"/>
              <a:t>An instant relies on the Java Time-Scale to maintain accuracy. See javadoc for the complete details.</a:t>
            </a:r>
            <a:endParaRPr/>
          </a:p>
          <a:p>
            <a:pPr indent="0" lvl="1" marL="0" marR="0" rtl="0" algn="l">
              <a:spcBef>
                <a:spcPts val="0"/>
              </a:spcBef>
              <a:spcAft>
                <a:spcPts val="0"/>
              </a:spcAft>
              <a:buSzPts val="1800"/>
              <a:buFont typeface="Arial"/>
              <a:buNone/>
            </a:pPr>
            <a:r>
              <a:rPr b="0" i="0" lang="en-US" sz="1800" u="none" cap="none" strike="noStrike"/>
              <a:t>Nanosecond values are stored in a range between 0 and 999,999,999.</a:t>
            </a:r>
            <a:endParaRPr/>
          </a:p>
          <a:p>
            <a:pPr indent="0" lvl="1" marL="0" marR="0" rtl="0" algn="l">
              <a:spcBef>
                <a:spcPts val="0"/>
              </a:spcBef>
              <a:spcAft>
                <a:spcPts val="0"/>
              </a:spcAft>
              <a:buSzPts val="1800"/>
              <a:buFont typeface="Arial"/>
              <a:buNone/>
            </a:pPr>
            <a:r>
              <a:t/>
            </a:r>
            <a:endParaRPr b="0" i="0" sz="1800" u="none" cap="none" strike="noStrike"/>
          </a:p>
          <a:p>
            <a:pPr indent="0" lvl="0" marL="0" marR="0" rtl="0" algn="l">
              <a:spcBef>
                <a:spcPts val="0"/>
              </a:spcBef>
              <a:spcAft>
                <a:spcPts val="0"/>
              </a:spcAft>
              <a:buNone/>
            </a:pPr>
            <a:r>
              <a:t/>
            </a:r>
            <a:endParaRPr b="0" i="0" sz="1800" u="none" cap="none" strike="noStrike"/>
          </a:p>
        </p:txBody>
      </p:sp>
      <p:sp>
        <p:nvSpPr>
          <p:cNvPr id="204" name="Google Shape;204;p21: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12 -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22: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3" name="Google Shape;213;p22: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214" name="Google Shape;214;p22: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12 -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23: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3" name="Google Shape;223;p23: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224" name="Google Shape;224;p23: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12 -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24: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3" name="Google Shape;233;p24: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Output:</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There are 307 shopping days til Christmas</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There are 10 months and 4 days til Christmas</a:t>
            </a:r>
            <a:endParaRPr/>
          </a:p>
        </p:txBody>
      </p:sp>
      <p:sp>
        <p:nvSpPr>
          <p:cNvPr id="234" name="Google Shape;234;p24: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12 -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25: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2" name="Google Shape;242;p25: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Use four characters for the full representation of a field – for example, E represents the day of the week. One E is used for Tue and four (EEEE) represent Tuesday.</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FormatStyle</a:t>
            </a:r>
            <a:r>
              <a:rPr b="0" i="0" lang="en-US" sz="1800" u="none" cap="none" strike="noStrike"/>
              <a:t> is an </a:t>
            </a:r>
            <a:r>
              <a:rPr b="0" i="0" lang="en-US" sz="1800" u="none" cap="none" strike="noStrike">
                <a:latin typeface="Courier New"/>
                <a:ea typeface="Courier New"/>
                <a:cs typeface="Courier New"/>
                <a:sym typeface="Courier New"/>
              </a:rPr>
              <a:t>enum</a:t>
            </a:r>
            <a:r>
              <a:rPr b="0" i="0" lang="en-US" sz="1800" u="none" cap="none" strike="noStrike"/>
              <a:t> with </a:t>
            </a:r>
            <a:r>
              <a:rPr b="0" i="0" lang="en-US" sz="1800" u="none" cap="none" strike="noStrike">
                <a:latin typeface="Courier New"/>
                <a:ea typeface="Courier New"/>
                <a:cs typeface="Courier New"/>
                <a:sym typeface="Courier New"/>
              </a:rPr>
              <a:t>SHORT</a:t>
            </a:r>
            <a:r>
              <a:rPr b="0" i="0" lang="en-US" sz="1800" u="none" cap="none" strike="noStrike"/>
              <a:t>, </a:t>
            </a:r>
            <a:r>
              <a:rPr b="0" i="0" lang="en-US" sz="1800" u="none" cap="none" strike="noStrike">
                <a:latin typeface="Courier New"/>
                <a:ea typeface="Courier New"/>
                <a:cs typeface="Courier New"/>
                <a:sym typeface="Courier New"/>
              </a:rPr>
              <a:t>MEDIUM</a:t>
            </a:r>
            <a:r>
              <a:rPr b="0" i="0" lang="en-US" sz="1800" u="none" cap="none" strike="noStrike"/>
              <a:t>, </a:t>
            </a:r>
            <a:r>
              <a:rPr b="0" i="0" lang="en-US" sz="1800" u="none" cap="none" strike="noStrike">
                <a:latin typeface="Courier New"/>
                <a:ea typeface="Courier New"/>
                <a:cs typeface="Courier New"/>
                <a:sym typeface="Courier New"/>
              </a:rPr>
              <a:t>LONG</a:t>
            </a:r>
            <a:r>
              <a:rPr b="0" i="0" lang="en-US" sz="1800" u="none" cap="none" strike="noStrike"/>
              <a:t>, and </a:t>
            </a:r>
            <a:r>
              <a:rPr b="0" i="0" lang="en-US" sz="1800" u="none" cap="none" strike="noStrike">
                <a:latin typeface="Courier New"/>
                <a:ea typeface="Courier New"/>
                <a:cs typeface="Courier New"/>
                <a:sym typeface="Courier New"/>
              </a:rPr>
              <a:t>FULL</a:t>
            </a:r>
            <a:r>
              <a:rPr b="0" i="0" lang="en-US" sz="1800" u="none" cap="none" strike="noStrike"/>
              <a:t>.</a:t>
            </a:r>
            <a:endParaRPr/>
          </a:p>
        </p:txBody>
      </p:sp>
      <p:sp>
        <p:nvSpPr>
          <p:cNvPr id="243" name="Google Shape;243;p25: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12 -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26: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6" name="Google Shape;256;p26: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257" name="Google Shape;257;p26: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12 -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27: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12 - </a:t>
            </a:r>
            <a:fld id="{00000000-1234-1234-1234-123412341234}" type="slidenum">
              <a:rPr b="1" i="0" lang="en-US" sz="1100" u="none">
                <a:solidFill>
                  <a:srgbClr val="000000"/>
                </a:solidFill>
                <a:latin typeface="Arial"/>
                <a:ea typeface="Arial"/>
                <a:cs typeface="Arial"/>
                <a:sym typeface="Arial"/>
              </a:rPr>
              <a:t>‹#›</a:t>
            </a:fld>
            <a:endParaRPr/>
          </a:p>
        </p:txBody>
      </p:sp>
      <p:sp>
        <p:nvSpPr>
          <p:cNvPr id="264" name="Google Shape;264;p27: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265" name="Google Shape;265;p27: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28: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1" name="Google Shape;271;p28: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272" name="Google Shape;272;p28: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12 -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p3: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 name="Google Shape;53;p3: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2" marL="0" marR="0" rtl="0" algn="l">
              <a:spcBef>
                <a:spcPts val="0"/>
              </a:spcBef>
              <a:spcAft>
                <a:spcPts val="0"/>
              </a:spcAft>
              <a:buSzPts val="1800"/>
              <a:buFont typeface="Arial"/>
              <a:buNone/>
            </a:pPr>
            <a:r>
              <a:rPr b="0" i="0" lang="en-US" sz="1800" u="none" cap="none" strike="noStrike"/>
              <a:t>Current time and date are used to calculate events in the future, and as timestamps.</a:t>
            </a:r>
            <a:endParaRPr/>
          </a:p>
          <a:p>
            <a:pPr indent="0" lvl="2" marL="0" marR="0" rtl="0" algn="l">
              <a:spcBef>
                <a:spcPts val="0"/>
              </a:spcBef>
              <a:spcAft>
                <a:spcPts val="0"/>
              </a:spcAft>
              <a:buSzPts val="1800"/>
              <a:buFont typeface="Arial"/>
              <a:buNone/>
            </a:pPr>
            <a:r>
              <a:rPr b="0" i="0" lang="en-US" sz="1800" u="none" cap="none" strike="noStrike"/>
              <a:t>Calculating a time or date offset is important when determining what the time and date are when </a:t>
            </a:r>
            <a:r>
              <a:rPr b="0" i="1" lang="en-US" sz="1800" u="none" cap="none" strike="noStrike"/>
              <a:t>n</a:t>
            </a:r>
            <a:r>
              <a:rPr b="0" i="0" lang="en-US" sz="1800" u="none" cap="none" strike="noStrike"/>
              <a:t> hours or </a:t>
            </a:r>
            <a:r>
              <a:rPr b="0" i="1" lang="en-US" sz="1800" u="none" cap="none" strike="noStrike"/>
              <a:t>n</a:t>
            </a:r>
            <a:r>
              <a:rPr b="0" i="0" lang="en-US" sz="1800" u="none" cap="none" strike="noStrike"/>
              <a:t> days are added to a date.</a:t>
            </a:r>
            <a:endParaRPr/>
          </a:p>
          <a:p>
            <a:pPr indent="0" lvl="2" marL="0" marR="0" rtl="0" algn="l">
              <a:spcBef>
                <a:spcPts val="0"/>
              </a:spcBef>
              <a:spcAft>
                <a:spcPts val="0"/>
              </a:spcAft>
              <a:buSzPts val="1800"/>
              <a:buFont typeface="Arial"/>
              <a:buNone/>
            </a:pPr>
            <a:r>
              <a:rPr b="0" i="0" lang="en-US" sz="1800" u="none" cap="none" strike="noStrike"/>
              <a:t>Determining time and date in other countries is often a critical factor in determining when meetings happen, or what the local time is when a plane lands.</a:t>
            </a:r>
            <a:endParaRPr/>
          </a:p>
          <a:p>
            <a:pPr indent="0" lvl="2" marL="0" marR="0" rtl="0" algn="l">
              <a:spcBef>
                <a:spcPts val="0"/>
              </a:spcBef>
              <a:spcAft>
                <a:spcPts val="0"/>
              </a:spcAft>
              <a:buSzPts val="1800"/>
              <a:buFont typeface="Arial"/>
              <a:buNone/>
            </a:pPr>
            <a:r>
              <a:rPr b="0" i="0" lang="en-US" sz="1800" u="none" cap="none" strike="noStrike"/>
              <a:t>Leap years are incredibly tricky to manage.</a:t>
            </a:r>
            <a:endParaRPr/>
          </a:p>
          <a:p>
            <a:pPr indent="0" lvl="0" marL="0" marR="0" rtl="0" algn="l">
              <a:spcBef>
                <a:spcPts val="0"/>
              </a:spcBef>
              <a:spcAft>
                <a:spcPts val="0"/>
              </a:spcAft>
              <a:buNone/>
            </a:pPr>
            <a:r>
              <a:t/>
            </a:r>
            <a:endParaRPr b="0" i="0" sz="1800" u="none" cap="none" strike="noStrike"/>
          </a:p>
        </p:txBody>
      </p:sp>
      <p:sp>
        <p:nvSpPr>
          <p:cNvPr id="54" name="Google Shape;54;p3: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12 - </a:t>
            </a:r>
            <a:fld id="{00000000-1234-1234-1234-123412341234}" type="slidenum">
              <a:rPr b="1" i="0" lang="en-US" sz="11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4: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 name="Google Shape;60;p4: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a:t>
            </a:r>
            <a:r>
              <a:rPr b="0" i="0" lang="en-US" sz="1800" u="none" cap="none" strike="noStrike">
                <a:latin typeface="Courier New"/>
                <a:ea typeface="Courier New"/>
                <a:cs typeface="Courier New"/>
                <a:sym typeface="Courier New"/>
              </a:rPr>
              <a:t>java.time</a:t>
            </a:r>
            <a:r>
              <a:rPr b="0" i="0" lang="en-US" sz="1800" u="none" cap="none" strike="noStrike"/>
              <a:t> API is a major evolution of the previous APIs that supported the </a:t>
            </a:r>
            <a:r>
              <a:rPr b="0" i="0" lang="en-US" sz="1800" u="none" cap="none" strike="noStrike">
                <a:latin typeface="Courier New"/>
                <a:ea typeface="Courier New"/>
                <a:cs typeface="Courier New"/>
                <a:sym typeface="Courier New"/>
              </a:rPr>
              <a:t>java.util</a:t>
            </a:r>
            <a:r>
              <a:rPr b="0" i="0" lang="en-US" sz="1800" u="none" cap="none" strike="noStrike"/>
              <a:t> API's </a:t>
            </a:r>
            <a:r>
              <a:rPr b="0" i="0" lang="en-US" sz="1800" u="none" cap="none" strike="noStrike">
                <a:latin typeface="Courier New"/>
                <a:ea typeface="Courier New"/>
                <a:cs typeface="Courier New"/>
                <a:sym typeface="Courier New"/>
              </a:rPr>
              <a:t>Date</a:t>
            </a:r>
            <a:r>
              <a:rPr b="0" i="0" lang="en-US" sz="1800" u="none" cap="none" strike="noStrike"/>
              <a:t>, </a:t>
            </a:r>
            <a:r>
              <a:rPr b="0" i="0" lang="en-US" sz="1800" u="none" cap="none" strike="noStrike">
                <a:latin typeface="Courier New"/>
                <a:ea typeface="Courier New"/>
                <a:cs typeface="Courier New"/>
                <a:sym typeface="Courier New"/>
              </a:rPr>
              <a:t>Calendar</a:t>
            </a:r>
            <a:r>
              <a:rPr b="0" i="0" lang="en-US" sz="1800" u="none" cap="none" strike="noStrike"/>
              <a:t>, </a:t>
            </a:r>
            <a:r>
              <a:rPr b="0" i="0" lang="en-US" sz="1800" u="none" cap="none" strike="noStrike">
                <a:latin typeface="Courier New"/>
                <a:ea typeface="Courier New"/>
                <a:cs typeface="Courier New"/>
                <a:sym typeface="Courier New"/>
              </a:rPr>
              <a:t>TimeZone</a:t>
            </a:r>
            <a:r>
              <a:rPr b="0" i="0" lang="en-US" sz="1800" u="none" cap="none" strike="noStrike"/>
              <a:t>, and </a:t>
            </a:r>
            <a:r>
              <a:rPr b="0" i="0" lang="en-US" sz="1800" u="none" cap="none" strike="noStrike">
                <a:latin typeface="Courier New"/>
                <a:ea typeface="Courier New"/>
                <a:cs typeface="Courier New"/>
                <a:sym typeface="Courier New"/>
              </a:rPr>
              <a:t>DateFormat</a:t>
            </a:r>
            <a:r>
              <a:rPr b="0" i="0" lang="en-US" sz="1800" u="none" cap="none" strike="noStrike"/>
              <a:t>.</a:t>
            </a:r>
            <a:endParaRPr/>
          </a:p>
        </p:txBody>
      </p:sp>
      <p:sp>
        <p:nvSpPr>
          <p:cNvPr id="61" name="Google Shape;61;p4: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12 - </a:t>
            </a:r>
            <a:fld id="{00000000-1234-1234-1234-123412341234}" type="slidenum">
              <a:rPr b="1" i="0" lang="en-US" sz="11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5: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 name="Google Shape;68;p5: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ISO Calendar is also known as the Gregorian calendar in JDK code. The ISO calendar system applies the current rules for leap years both forward and backward in time.</a:t>
            </a:r>
            <a:endParaRPr/>
          </a:p>
        </p:txBody>
      </p:sp>
      <p:sp>
        <p:nvSpPr>
          <p:cNvPr id="69" name="Google Shape;69;p5: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12 - </a:t>
            </a:r>
            <a:fld id="{00000000-1234-1234-1234-123412341234}" type="slidenum">
              <a:rPr b="1" i="0" lang="en-US" sz="11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p6: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 name="Google Shape;75;p6: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ISO-8601 defines the international format of dates as the year first, followed by the month, day, hour, minutes, and seconds. The definition is based on the relative importance of each unit of time.</a:t>
            </a:r>
            <a:endParaRPr/>
          </a:p>
        </p:txBody>
      </p:sp>
      <p:sp>
        <p:nvSpPr>
          <p:cNvPr id="76" name="Google Shape;76;p6: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12 - </a:t>
            </a:r>
            <a:fld id="{00000000-1234-1234-1234-123412341234}" type="slidenum">
              <a:rPr b="1" i="0" lang="en-US" sz="11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7: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 name="Google Shape;82;p7: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java.util.Date</a:t>
            </a:r>
            <a:r>
              <a:rPr b="0" i="0" lang="en-US" sz="1800" u="none" cap="none" strike="noStrike"/>
              <a:t> includes a time, and developers would often use midnight to represent just a date. But some time zones do not have a midnight depending upon where they are in day light savings time.</a:t>
            </a:r>
            <a:endParaRPr/>
          </a:p>
        </p:txBody>
      </p:sp>
      <p:sp>
        <p:nvSpPr>
          <p:cNvPr id="83" name="Google Shape;83;p7: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12 - </a:t>
            </a:r>
            <a:fld id="{00000000-1234-1234-1234-123412341234}" type="slidenum">
              <a:rPr b="1" i="0" lang="en-US" sz="11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8: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 name="Google Shape;89;p8: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2"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TemporalAdjusters</a:t>
            </a:r>
            <a:r>
              <a:rPr b="0" i="0" lang="en-US" sz="1800" u="none" cap="none" strike="noStrike"/>
              <a:t> is a final class of static utility methods used to modify temporal objects (such as </a:t>
            </a:r>
            <a:r>
              <a:rPr b="0" i="0" lang="en-US" sz="1800" u="none" cap="none" strike="noStrike">
                <a:latin typeface="Courier New"/>
                <a:ea typeface="Courier New"/>
                <a:cs typeface="Courier New"/>
                <a:sym typeface="Courier New"/>
              </a:rPr>
              <a:t>LocalDate</a:t>
            </a:r>
            <a:r>
              <a:rPr b="0" i="0" lang="en-US" sz="1800" u="none" cap="none" strike="noStrike"/>
              <a:t>).</a:t>
            </a:r>
            <a:endParaRPr/>
          </a:p>
          <a:p>
            <a:pPr indent="0" lvl="2"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DayOfWeek</a:t>
            </a:r>
            <a:r>
              <a:rPr b="0" i="0" lang="en-US" sz="1800" u="none" cap="none" strike="noStrike"/>
              <a:t> is an </a:t>
            </a:r>
            <a:r>
              <a:rPr b="0" i="0" lang="en-US" sz="1800" u="none" cap="none" strike="noStrike">
                <a:latin typeface="Courier New"/>
                <a:ea typeface="Courier New"/>
                <a:cs typeface="Courier New"/>
                <a:sym typeface="Courier New"/>
              </a:rPr>
              <a:t>enum</a:t>
            </a:r>
            <a:r>
              <a:rPr b="0" i="0" lang="en-US" sz="1800" u="none" cap="none" strike="noStrike"/>
              <a:t> of days of the week, that is, </a:t>
            </a:r>
            <a:r>
              <a:rPr b="0" i="0" lang="en-US" sz="1800" u="none" cap="none" strike="noStrike">
                <a:latin typeface="Courier New"/>
                <a:ea typeface="Courier New"/>
                <a:cs typeface="Courier New"/>
                <a:sym typeface="Courier New"/>
              </a:rPr>
              <a:t>FRIDAY</a:t>
            </a:r>
            <a:r>
              <a:rPr b="0" i="0" lang="en-US" sz="1800" u="none" cap="none" strike="noStrike"/>
              <a:t>, </a:t>
            </a:r>
            <a:r>
              <a:rPr b="0" i="0" lang="en-US" sz="1800" u="none" cap="none" strike="noStrike">
                <a:latin typeface="Courier New"/>
                <a:ea typeface="Courier New"/>
                <a:cs typeface="Courier New"/>
                <a:sym typeface="Courier New"/>
              </a:rPr>
              <a:t>TUESDAY</a:t>
            </a:r>
            <a:endParaRPr/>
          </a:p>
          <a:p>
            <a:pPr indent="0" lvl="2" marL="0" marR="0" rtl="0" algn="l">
              <a:spcBef>
                <a:spcPts val="0"/>
              </a:spcBef>
              <a:spcAft>
                <a:spcPts val="0"/>
              </a:spcAft>
              <a:buSzPts val="1800"/>
              <a:buFont typeface="Arial"/>
              <a:buNone/>
            </a:pPr>
            <a:r>
              <a:rPr b="0" i="0" lang="en-US" sz="1800" u="none" cap="none" strike="noStrike"/>
              <a:t>Sample output:</a:t>
            </a:r>
            <a:endParaRPr/>
          </a:p>
          <a:p>
            <a:pPr indent="0" lvl="3"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Now: 2014-02-14</a:t>
            </a:r>
            <a:endParaRPr/>
          </a:p>
          <a:p>
            <a:pPr indent="0" lvl="3"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Java's Bday: 1995-05-23</a:t>
            </a:r>
            <a:endParaRPr/>
          </a:p>
          <a:p>
            <a:pPr indent="0" lvl="3"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Is Java's Bday in the past? true</a:t>
            </a:r>
            <a:endParaRPr/>
          </a:p>
          <a:p>
            <a:pPr indent="0" lvl="3"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Is Java's Bday in a leap year? false</a:t>
            </a:r>
            <a:endParaRPr/>
          </a:p>
          <a:p>
            <a:pPr indent="0" lvl="3"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Java's Bday day of the week: TUESDAY</a:t>
            </a:r>
            <a:endParaRPr/>
          </a:p>
          <a:p>
            <a:pPr indent="0" lvl="3"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The date a month from now: 2014-03-14</a:t>
            </a:r>
            <a:endParaRPr/>
          </a:p>
          <a:p>
            <a:pPr indent="0" lvl="3"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Next Tuesday's date: 2014-02-18</a:t>
            </a:r>
            <a:endParaRPr/>
          </a:p>
          <a:p>
            <a:pPr indent="0" lvl="1" marL="0" marR="0" rtl="0" algn="l">
              <a:spcBef>
                <a:spcPts val="0"/>
              </a:spcBef>
              <a:spcAft>
                <a:spcPts val="0"/>
              </a:spcAft>
              <a:buSzPts val="1800"/>
              <a:buFont typeface="Arial"/>
              <a:buNone/>
            </a:pPr>
            <a:r>
              <a:t/>
            </a:r>
            <a:endParaRPr b="0" i="0" sz="1800" u="none" cap="none" strike="noStrike"/>
          </a:p>
          <a:p>
            <a:pPr indent="0" lvl="1" marL="0" marR="0" rtl="0" algn="l">
              <a:spcBef>
                <a:spcPts val="0"/>
              </a:spcBef>
              <a:spcAft>
                <a:spcPts val="0"/>
              </a:spcAft>
              <a:buSzPts val="1800"/>
              <a:buFont typeface="Arial"/>
              <a:buNone/>
            </a:pPr>
            <a:r>
              <a:t/>
            </a:r>
            <a:endParaRPr b="0" i="0" sz="1800" u="none" cap="none" strike="noStrike"/>
          </a:p>
          <a:p>
            <a:pPr indent="0" lvl="0" marL="0" marR="0" rtl="0" algn="l">
              <a:spcBef>
                <a:spcPts val="0"/>
              </a:spcBef>
              <a:spcAft>
                <a:spcPts val="0"/>
              </a:spcAft>
              <a:buNone/>
            </a:pPr>
            <a:r>
              <a:t/>
            </a:r>
            <a:endParaRPr b="0" i="0" sz="1800" u="none" cap="none" strike="noStrike"/>
          </a:p>
        </p:txBody>
      </p:sp>
      <p:sp>
        <p:nvSpPr>
          <p:cNvPr id="90" name="Google Shape;90;p8: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12 - </a:t>
            </a:r>
            <a:fld id="{00000000-1234-1234-1234-123412341234}" type="slidenum">
              <a:rPr b="1" i="0" lang="en-US" sz="11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9: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 name="Google Shape;99;p9: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100" name="Google Shape;100;p9: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12 - </a:t>
            </a:r>
            <a:fld id="{00000000-1234-1234-1234-123412341234}" type="slidenum">
              <a:rPr b="1" i="0" lang="en-US" sz="1100" u="none" cap="none" strike="noStrike">
                <a:solidFill>
                  <a:srgbClr val="000000"/>
                </a:solidFill>
                <a:latin typeface="Arial"/>
                <a:ea typeface="Arial"/>
                <a:cs typeface="Arial"/>
                <a:sym typeface="Arial"/>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914400" y="2667000"/>
            <a:ext cx="7315200" cy="685800"/>
          </a:xfrm>
          <a:prstGeom prst="rect">
            <a:avLst/>
          </a:prstGeom>
          <a:noFill/>
          <a:ln>
            <a:noFill/>
          </a:ln>
        </p:spPr>
        <p:txBody>
          <a:bodyPr anchorCtr="0" anchor="t" bIns="12700" lIns="12700" spcFirstLastPara="1" rIns="12700" wrap="square" tIns="12700">
            <a:noAutofit/>
          </a:bodyPr>
          <a:lstStyle>
            <a:lvl1pPr lvl="0" marR="0" rtl="0" algn="ctr">
              <a:spcBef>
                <a:spcPts val="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14" name="Google Shape;14;p2"/>
          <p:cNvSpPr txBox="1"/>
          <p:nvPr>
            <p:ph idx="1" type="subTitle"/>
          </p:nvPr>
        </p:nvSpPr>
        <p:spPr>
          <a:xfrm>
            <a:off x="927100" y="4419600"/>
            <a:ext cx="7302500" cy="364202"/>
          </a:xfrm>
          <a:prstGeom prst="rect">
            <a:avLst/>
          </a:prstGeom>
          <a:noFill/>
          <a:ln>
            <a:noFill/>
          </a:ln>
        </p:spPr>
        <p:txBody>
          <a:bodyPr anchorCtr="0" anchor="t" bIns="12700" lIns="12700" spcFirstLastPara="1" rIns="12700" wrap="square" tIns="12700">
            <a:noAutofit/>
          </a:bodyPr>
          <a:lstStyle>
            <a:lvl1pPr lvl="0" marR="0" rtl="0" algn="ctr">
              <a:spcBef>
                <a:spcPts val="440"/>
              </a:spcBef>
              <a:spcAft>
                <a:spcPts val="0"/>
              </a:spcAft>
              <a:buSzPts val="1400"/>
              <a:buNone/>
              <a:defRPr b="0" i="0" sz="2200" u="none" cap="none" strike="noStrike">
                <a:solidFill>
                  <a:schemeClr val="dk1"/>
                </a:solidFill>
                <a:latin typeface="Arial"/>
                <a:ea typeface="Arial"/>
                <a:cs typeface="Arial"/>
                <a:sym typeface="Arial"/>
              </a:defRPr>
            </a:lvl1pPr>
            <a:lvl2pPr lvl="1"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lvl="2"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lvl="3"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lvl="4"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lvl="5"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lvl="6"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lvl="7"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lvl="8"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23" name="Google Shape;23;p4"/>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b="0" i="0" sz="22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4" name="Shape 24"/>
        <p:cNvGrpSpPr/>
        <p:nvPr/>
      </p:nvGrpSpPr>
      <p:grpSpPr>
        <a:xfrm>
          <a:off x="0" y="0"/>
          <a:ext cx="0" cy="0"/>
          <a:chOff x="0" y="0"/>
          <a:chExt cx="0" cy="0"/>
        </a:xfrm>
      </p:grpSpPr>
      <p:sp>
        <p:nvSpPr>
          <p:cNvPr id="25" name="Google Shape;25;p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26" name="Google Shape;26;p5"/>
          <p:cNvSpPr txBox="1"/>
          <p:nvPr>
            <p:ph idx="1" type="body"/>
          </p:nvPr>
        </p:nvSpPr>
        <p:spPr>
          <a:xfrm>
            <a:off x="609600" y="1447800"/>
            <a:ext cx="3883025" cy="176766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91464" lvl="5" marL="27432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6pPr>
            <a:lvl7pPr indent="-291464" lvl="6" marL="32004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7pPr>
            <a:lvl8pPr indent="-291465" lvl="7" marL="36576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8pPr>
            <a:lvl9pPr indent="-291465" lvl="8" marL="41148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9pPr>
          </a:lstStyle>
          <a:p/>
        </p:txBody>
      </p:sp>
      <p:sp>
        <p:nvSpPr>
          <p:cNvPr id="27" name="Google Shape;27;p5"/>
          <p:cNvSpPr txBox="1"/>
          <p:nvPr>
            <p:ph idx="2" type="body"/>
          </p:nvPr>
        </p:nvSpPr>
        <p:spPr>
          <a:xfrm>
            <a:off x="4645025" y="1447800"/>
            <a:ext cx="3883025" cy="176766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91464" lvl="5" marL="27432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6pPr>
            <a:lvl7pPr indent="-291464" lvl="6" marL="32004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7pPr>
            <a:lvl8pPr indent="-291465" lvl="7" marL="36576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8pPr>
            <a:lvl9pPr indent="-291465" lvl="8" marL="41148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iz">
  <p:cSld name="Quiz">
    <p:spTree>
      <p:nvGrpSpPr>
        <p:cNvPr id="30" name="Shape 30"/>
        <p:cNvGrpSpPr/>
        <p:nvPr/>
      </p:nvGrpSpPr>
      <p:grpSpPr>
        <a:xfrm>
          <a:off x="0" y="0"/>
          <a:ext cx="0" cy="0"/>
          <a:chOff x="0" y="0"/>
          <a:chExt cx="0" cy="0"/>
        </a:xfrm>
      </p:grpSpPr>
      <p:sp>
        <p:nvSpPr>
          <p:cNvPr id="31" name="Google Shape;31;p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32" name="Google Shape;32;p7"/>
          <p:cNvSpPr txBox="1"/>
          <p:nvPr>
            <p:ph idx="1" type="body"/>
          </p:nvPr>
        </p:nvSpPr>
        <p:spPr>
          <a:xfrm>
            <a:off x="609600" y="1447800"/>
            <a:ext cx="7918450" cy="770467"/>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AutoNum type="alphaLcPeriod"/>
              <a:defRPr b="0" i="0" sz="2200" u="none" cap="none" strike="noStrike">
                <a:solidFill>
                  <a:schemeClr val="dk1"/>
                </a:solidFill>
                <a:latin typeface="Arial"/>
                <a:ea typeface="Arial"/>
                <a:cs typeface="Arial"/>
                <a:sym typeface="Arial"/>
              </a:defRPr>
            </a:lvl2pPr>
            <a:lvl3pPr indent="-228600" lvl="2" marL="1371600" marR="0" rtl="0" algn="l">
              <a:spcBef>
                <a:spcPts val="400"/>
              </a:spcBef>
              <a:spcAft>
                <a:spcPts val="0"/>
              </a:spcAft>
              <a:buClr>
                <a:srgbClr val="FF0000"/>
              </a:buClr>
              <a:buSzPts val="2000"/>
              <a:buFont typeface="Arial"/>
              <a:buNone/>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ber and Alpha Layout">
  <p:cSld name="Number and Alpha Layout">
    <p:spTree>
      <p:nvGrpSpPr>
        <p:cNvPr id="33" name="Shape 33"/>
        <p:cNvGrpSpPr/>
        <p:nvPr/>
      </p:nvGrpSpPr>
      <p:grpSpPr>
        <a:xfrm>
          <a:off x="0" y="0"/>
          <a:ext cx="0" cy="0"/>
          <a:chOff x="0" y="0"/>
          <a:chExt cx="0" cy="0"/>
        </a:xfrm>
      </p:grpSpPr>
      <p:sp>
        <p:nvSpPr>
          <p:cNvPr id="34" name="Google Shape;34;p8"/>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35" name="Google Shape;35;p8"/>
          <p:cNvSpPr txBox="1"/>
          <p:nvPr>
            <p:ph idx="1" type="body"/>
          </p:nvPr>
        </p:nvSpPr>
        <p:spPr>
          <a:xfrm>
            <a:off x="609600" y="1447800"/>
            <a:ext cx="7918450" cy="175101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AutoNum type="arabicPeriod"/>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AutoNum type="alphaUcPeriod"/>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bered Layout">
  <p:cSld name="Numbered Layout">
    <p:spTree>
      <p:nvGrpSpPr>
        <p:cNvPr id="36" name="Shape 36"/>
        <p:cNvGrpSpPr/>
        <p:nvPr/>
      </p:nvGrpSpPr>
      <p:grpSpPr>
        <a:xfrm>
          <a:off x="0" y="0"/>
          <a:ext cx="0" cy="0"/>
          <a:chOff x="0" y="0"/>
          <a:chExt cx="0" cy="0"/>
        </a:xfrm>
      </p:grpSpPr>
      <p:sp>
        <p:nvSpPr>
          <p:cNvPr id="37" name="Google Shape;37;p9"/>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38" name="Google Shape;38;p9"/>
          <p:cNvSpPr txBox="1"/>
          <p:nvPr>
            <p:ph idx="1" type="body"/>
          </p:nvPr>
        </p:nvSpPr>
        <p:spPr>
          <a:xfrm>
            <a:off x="609600" y="1447800"/>
            <a:ext cx="7918450" cy="175101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AutoNum type="arabicPeriod"/>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 name="Shape 6"/>
        <p:cNvGrpSpPr/>
        <p:nvPr/>
      </p:nvGrpSpPr>
      <p:grpSpPr>
        <a:xfrm>
          <a:off x="0" y="0"/>
          <a:ext cx="0" cy="0"/>
          <a:chOff x="0" y="0"/>
          <a:chExt cx="0" cy="0"/>
        </a:xfrm>
      </p:grpSpPr>
      <p:sp>
        <p:nvSpPr>
          <p:cNvPr id="7" name="Google Shape;7;p1"/>
          <p:cNvSpPr txBox="1"/>
          <p:nvPr/>
        </p:nvSpPr>
        <p:spPr>
          <a:xfrm>
            <a:off x="3505200" y="952500"/>
            <a:ext cx="2057400" cy="43180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12700" lIns="12700" spcFirstLastPara="1" rIns="12700" wrap="square" tIns="12700">
            <a:noAutofit/>
          </a:bodyPr>
          <a:lstStyle/>
          <a:p>
            <a:pPr indent="0" lvl="0" marL="0" marR="0" rtl="0" algn="ctr">
              <a:lnSpc>
                <a:spcPct val="100000"/>
              </a:lnSpc>
              <a:spcBef>
                <a:spcPts val="0"/>
              </a:spcBef>
              <a:spcAft>
                <a:spcPts val="0"/>
              </a:spcAft>
              <a:buClr>
                <a:srgbClr val="CCCCCC"/>
              </a:buClr>
              <a:buSzPts val="27700"/>
              <a:buFont typeface="Times New Roman"/>
              <a:buNone/>
            </a:pPr>
            <a:r>
              <a:rPr b="1" i="0" lang="en-US" sz="27700" u="none" cap="none" strike="noStrike">
                <a:solidFill>
                  <a:srgbClr val="CCCCCC"/>
                </a:solidFill>
                <a:latin typeface="Times New Roman"/>
                <a:ea typeface="Times New Roman"/>
                <a:cs typeface="Times New Roman"/>
                <a:sym typeface="Times New Roman"/>
              </a:rPr>
              <a:t>12</a:t>
            </a:r>
            <a:endParaRPr/>
          </a:p>
        </p:txBody>
      </p:sp>
      <p:pic>
        <p:nvPicPr>
          <p:cNvPr id="8" name="Google Shape;8;p1"/>
          <p:cNvPicPr preferRelativeResize="0"/>
          <p:nvPr/>
        </p:nvPicPr>
        <p:blipFill rotWithShape="1">
          <a:blip r:embed="rId1">
            <a:alphaModFix/>
          </a:blip>
          <a:srcRect b="0" l="0" r="0" t="0"/>
          <a:stretch/>
        </p:blipFill>
        <p:spPr>
          <a:xfrm>
            <a:off x="0" y="6370637"/>
            <a:ext cx="9144000" cy="271462"/>
          </a:xfrm>
          <a:prstGeom prst="rect">
            <a:avLst/>
          </a:prstGeom>
          <a:noFill/>
          <a:ln>
            <a:noFill/>
          </a:ln>
        </p:spPr>
      </p:pic>
      <p:sp>
        <p:nvSpPr>
          <p:cNvPr id="9" name="Google Shape;9;p1"/>
          <p:cNvSpPr txBox="1"/>
          <p:nvPr/>
        </p:nvSpPr>
        <p:spPr>
          <a:xfrm>
            <a:off x="2517775" y="6654800"/>
            <a:ext cx="4102100" cy="190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Copyright © 2014, Oracle and/or its affiliates. All rights reserved.</a:t>
            </a:r>
            <a:endParaRPr/>
          </a:p>
        </p:txBody>
      </p:sp>
      <p:sp>
        <p:nvSpPr>
          <p:cNvPr id="10" name="Google Shape;10;p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11" name="Google Shape;11;p1"/>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b="0" i="0" sz="22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17" name="Google Shape;17;p3"/>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b="0" i="0" sz="22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pic>
        <p:nvPicPr>
          <p:cNvPr id="18" name="Google Shape;18;p3"/>
          <p:cNvPicPr preferRelativeResize="0"/>
          <p:nvPr/>
        </p:nvPicPr>
        <p:blipFill rotWithShape="1">
          <a:blip r:embed="rId1">
            <a:alphaModFix/>
          </a:blip>
          <a:srcRect b="0" l="0" r="0" t="0"/>
          <a:stretch/>
        </p:blipFill>
        <p:spPr>
          <a:xfrm>
            <a:off x="0" y="6370637"/>
            <a:ext cx="9144000" cy="271462"/>
          </a:xfrm>
          <a:prstGeom prst="rect">
            <a:avLst/>
          </a:prstGeom>
          <a:noFill/>
          <a:ln>
            <a:noFill/>
          </a:ln>
        </p:spPr>
      </p:pic>
      <p:sp>
        <p:nvSpPr>
          <p:cNvPr id="19" name="Google Shape;19;p3"/>
          <p:cNvSpPr txBox="1"/>
          <p:nvPr/>
        </p:nvSpPr>
        <p:spPr>
          <a:xfrm>
            <a:off x="2517775" y="6654800"/>
            <a:ext cx="4102100" cy="190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Copyright © 2014, Oracle and/or its affiliates. All rights reserved.</a:t>
            </a:r>
            <a:endParaRPr/>
          </a:p>
        </p:txBody>
      </p:sp>
      <p:sp>
        <p:nvSpPr>
          <p:cNvPr id="20" name="Google Shape;20;p3"/>
          <p:cNvSpPr txBox="1"/>
          <p:nvPr/>
        </p:nvSpPr>
        <p:spPr>
          <a:xfrm>
            <a:off x="457200" y="6654800"/>
            <a:ext cx="965200" cy="182562"/>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12 - </a:t>
            </a:r>
            <a:fld id="{00000000-1234-1234-1234-123412341234}" type="slidenum">
              <a:rPr b="0" i="0" lang="en-US" sz="1200" u="none" cap="none" strike="noStrike">
                <a:solidFill>
                  <a:schemeClr val="dk1"/>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 name="Shape 42"/>
        <p:cNvGrpSpPr/>
        <p:nvPr/>
      </p:nvGrpSpPr>
      <p:grpSpPr>
        <a:xfrm>
          <a:off x="0" y="0"/>
          <a:ext cx="0" cy="0"/>
          <a:chOff x="0" y="0"/>
          <a:chExt cx="0" cy="0"/>
        </a:xfrm>
      </p:grpSpPr>
      <p:sp>
        <p:nvSpPr>
          <p:cNvPr id="43" name="Google Shape;43;p10"/>
          <p:cNvSpPr txBox="1"/>
          <p:nvPr>
            <p:ph type="ctrTitle"/>
          </p:nvPr>
        </p:nvSpPr>
        <p:spPr>
          <a:xfrm>
            <a:off x="914400" y="2667000"/>
            <a:ext cx="7315200" cy="6858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Java Date/Time API</a:t>
            </a:r>
            <a:br>
              <a:rPr b="1" i="0" lang="en-US" sz="2600" u="none" cap="none" strike="noStrike">
                <a:solidFill>
                  <a:schemeClr val="dk1"/>
                </a:solidFill>
                <a:latin typeface="Arial"/>
                <a:ea typeface="Arial"/>
                <a:cs typeface="Arial"/>
                <a:sym typeface="Arial"/>
              </a:rPr>
            </a:b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ourier New"/>
                <a:ea typeface="Courier New"/>
                <a:cs typeface="Courier New"/>
                <a:sym typeface="Courier New"/>
              </a:rPr>
              <a:t>LocalTime</a:t>
            </a:r>
            <a:r>
              <a:rPr b="1" i="0" lang="en-US" sz="2600" u="none" cap="none" strike="noStrike">
                <a:solidFill>
                  <a:schemeClr val="dk1"/>
                </a:solidFill>
                <a:latin typeface="Arial"/>
                <a:ea typeface="Arial"/>
                <a:cs typeface="Arial"/>
                <a:sym typeface="Arial"/>
              </a:rPr>
              <a:t>: Example</a:t>
            </a:r>
            <a:endParaRPr/>
          </a:p>
        </p:txBody>
      </p:sp>
      <p:sp>
        <p:nvSpPr>
          <p:cNvPr id="110" name="Google Shape;110;p19"/>
          <p:cNvSpPr txBox="1"/>
          <p:nvPr/>
        </p:nvSpPr>
        <p:spPr>
          <a:xfrm>
            <a:off x="622300" y="1143000"/>
            <a:ext cx="8216900" cy="4953000"/>
          </a:xfrm>
          <a:prstGeom prst="rect">
            <a:avLst/>
          </a:prstGeom>
          <a:solidFill>
            <a:srgbClr val="CCCCCC"/>
          </a:solidFill>
          <a:ln cap="flat" cmpd="sng" w="28575">
            <a:solidFill>
              <a:srgbClr val="000000"/>
            </a:solidFill>
            <a:prstDash val="solid"/>
            <a:miter lim="800000"/>
            <a:headEnd len="sm" w="sm" type="none"/>
            <a:tailEnd len="sm" w="sm" type="none"/>
          </a:ln>
        </p:spPr>
        <p:txBody>
          <a:bodyPr anchorCtr="0" anchor="t" bIns="9125" lIns="92075" spcFirstLastPara="1" rIns="92075" wrap="square" tIns="9125">
            <a:noAutofit/>
          </a:bodyPr>
          <a:lstStyle/>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import java.time.LocalTime;</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import static java.time.temporal.ChronoUnit.*;</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import static java.lang.System.out;</a:t>
            </a:r>
            <a:endParaRPr/>
          </a:p>
          <a:p>
            <a:pPr indent="-342900" lvl="0" marL="34290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Courier New"/>
              <a:ea typeface="Courier New"/>
              <a:cs typeface="Courier New"/>
              <a:sym typeface="Courier New"/>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public class LocalTimeExample {</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public static void main(String[] args) {</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LocalTime now, nowPlus, nowHrsMins, lunch, bedtime;</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now = LocalTime.now();</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out.println("The time now is: " + now);</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nowPlus = now.plusHours(1).plusMinutes(15);</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out.println("What time is it 1 hour 15 minutes from now? " + nowPlus);</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nowHrsMins = now.truncatedTo(MINUTES);</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out.println("Truncate the current time to minutes: " + nowHrsMins);</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out.println("It is the " + now.toSecondOfDay()/60 + "th minute");</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lunch = LocalTime.of(12, 30);</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out.println("Is lunch in my future? " + lunch.isAfter(now));</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long minsToLunch = now.until(lunch, MINUTES);</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out.println("Minutes til lunch: " + minsToLunch);</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bedtime = LocalTime.of(21, 0);</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long hrsToBedtime = now.until(bedtime, HOURS);</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out.println("How many hours until bedtime? " + hrsToBedtime);</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a:t>
            </a:r>
            <a:endParaRPr/>
          </a:p>
        </p:txBody>
      </p:sp>
      <p:sp>
        <p:nvSpPr>
          <p:cNvPr id="111" name="Google Shape;111;p19"/>
          <p:cNvSpPr/>
          <p:nvPr/>
        </p:nvSpPr>
        <p:spPr>
          <a:xfrm>
            <a:off x="6146800" y="1444625"/>
            <a:ext cx="1930400" cy="307975"/>
          </a:xfrm>
          <a:prstGeom prst="wedgeRectCallout">
            <a:avLst>
              <a:gd fmla="val -5560" name="adj1"/>
              <a:gd fmla="val 3300"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HOURS</a:t>
            </a:r>
            <a:r>
              <a:rPr b="0" i="0" lang="en-US" sz="1400" u="none" cap="none" strike="noStrike">
                <a:solidFill>
                  <a:schemeClr val="dk1"/>
                </a:solidFill>
                <a:latin typeface="Arial"/>
                <a:ea typeface="Arial"/>
                <a:cs typeface="Arial"/>
                <a:sym typeface="Arial"/>
              </a:rPr>
              <a:t>, </a:t>
            </a:r>
            <a:r>
              <a:rPr b="0" i="0" lang="en-US" sz="1400" u="none" cap="none" strike="noStrike">
                <a:solidFill>
                  <a:schemeClr val="dk1"/>
                </a:solidFill>
                <a:latin typeface="Courier New"/>
                <a:ea typeface="Courier New"/>
                <a:cs typeface="Courier New"/>
                <a:sym typeface="Courier New"/>
              </a:rPr>
              <a:t>MINUTES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Working with </a:t>
            </a:r>
            <a:r>
              <a:rPr b="1" i="0" lang="en-US" sz="2600" u="none" cap="none" strike="noStrike">
                <a:solidFill>
                  <a:schemeClr val="dk1"/>
                </a:solidFill>
                <a:latin typeface="Courier New"/>
                <a:ea typeface="Courier New"/>
                <a:cs typeface="Courier New"/>
                <a:sym typeface="Courier New"/>
              </a:rPr>
              <a:t>LocalDateTime</a:t>
            </a:r>
            <a:endParaRPr/>
          </a:p>
        </p:txBody>
      </p:sp>
      <p:sp>
        <p:nvSpPr>
          <p:cNvPr id="118" name="Google Shape;118;p20"/>
          <p:cNvSpPr txBox="1"/>
          <p:nvPr>
            <p:ph idx="1" type="body"/>
          </p:nvPr>
        </p:nvSpPr>
        <p:spPr>
          <a:xfrm>
            <a:off x="609600" y="1447800"/>
            <a:ext cx="7918450" cy="40084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Courier New"/>
                <a:ea typeface="Courier New"/>
                <a:cs typeface="Courier New"/>
                <a:sym typeface="Courier New"/>
              </a:rPr>
              <a:t>LocalDateTime</a:t>
            </a:r>
            <a:r>
              <a:rPr b="0" i="0" lang="en-US" sz="2200" u="none">
                <a:solidFill>
                  <a:schemeClr val="dk1"/>
                </a:solidFill>
                <a:latin typeface="Arial"/>
                <a:ea typeface="Arial"/>
                <a:cs typeface="Arial"/>
                <a:sym typeface="Arial"/>
              </a:rPr>
              <a:t> is a combination of </a:t>
            </a:r>
            <a:r>
              <a:rPr b="0" i="0" lang="en-US" sz="2200" u="none">
                <a:solidFill>
                  <a:schemeClr val="dk1"/>
                </a:solidFill>
                <a:latin typeface="Courier New"/>
                <a:ea typeface="Courier New"/>
                <a:cs typeface="Courier New"/>
                <a:sym typeface="Courier New"/>
              </a:rPr>
              <a:t>LocalDate</a:t>
            </a:r>
            <a:r>
              <a:rPr b="0" i="0" lang="en-US" sz="2200" u="none">
                <a:solidFill>
                  <a:schemeClr val="dk1"/>
                </a:solidFill>
                <a:latin typeface="Arial"/>
                <a:ea typeface="Arial"/>
                <a:cs typeface="Arial"/>
                <a:sym typeface="Arial"/>
              </a:rPr>
              <a:t> and </a:t>
            </a:r>
            <a:r>
              <a:rPr b="0" i="0" lang="en-US" sz="2200" u="none">
                <a:solidFill>
                  <a:schemeClr val="dk1"/>
                </a:solidFill>
                <a:latin typeface="Courier New"/>
                <a:ea typeface="Courier New"/>
                <a:cs typeface="Courier New"/>
                <a:sym typeface="Courier New"/>
              </a:rPr>
              <a:t>LocalTime</a:t>
            </a:r>
            <a:r>
              <a:rPr b="0" i="0" lang="en-US" sz="2200" u="none">
                <a:solidFill>
                  <a:schemeClr val="dk1"/>
                </a:solidFill>
                <a:latin typeface="Arial"/>
                <a:ea typeface="Arial"/>
                <a:cs typeface="Arial"/>
                <a:sym typeface="Arial"/>
              </a:rPr>
              <a: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Courier New"/>
                <a:ea typeface="Courier New"/>
                <a:cs typeface="Courier New"/>
                <a:sym typeface="Courier New"/>
              </a:rPr>
              <a:t>LocalDateTime</a:t>
            </a:r>
            <a:r>
              <a:rPr b="0" i="0" lang="en-US" sz="2200" u="none" cap="none" strike="noStrike">
                <a:solidFill>
                  <a:schemeClr val="dk1"/>
                </a:solidFill>
                <a:latin typeface="Arial"/>
                <a:ea typeface="Arial"/>
                <a:cs typeface="Arial"/>
                <a:sym typeface="Arial"/>
              </a:rPr>
              <a:t> is useful for narrowing events.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You can answer the following questions with </a:t>
            </a:r>
            <a:r>
              <a:rPr b="0" i="0" lang="en-US" sz="2200" u="none" cap="none" strike="noStrike">
                <a:solidFill>
                  <a:schemeClr val="dk1"/>
                </a:solidFill>
                <a:latin typeface="Courier New"/>
                <a:ea typeface="Courier New"/>
                <a:cs typeface="Courier New"/>
                <a:sym typeface="Courier New"/>
              </a:rPr>
              <a:t>LocalDateTime</a:t>
            </a:r>
            <a:r>
              <a:rPr b="0" i="0" lang="en-US" sz="2200" u="none" cap="none" strike="noStrike">
                <a:solidFill>
                  <a:schemeClr val="dk1"/>
                </a:solidFill>
                <a:latin typeface="Arial"/>
                <a:ea typeface="Arial"/>
                <a:cs typeface="Arial"/>
                <a:sym typeface="Arial"/>
              </a:rPr>
              <a:t>:</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When is the meeting with corporate?</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When does my flight leave?</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When does the course start?</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If I move the meeting to Friday, what is the date?</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If the course starts at 9 AM on Monday and ends at 5 PM on Friday, how many hours am I in class?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ourier New"/>
                <a:ea typeface="Courier New"/>
                <a:cs typeface="Courier New"/>
                <a:sym typeface="Courier New"/>
              </a:rPr>
              <a:t>LocalTimeDate</a:t>
            </a:r>
            <a:r>
              <a:rPr b="1" i="0" lang="en-US" sz="2600" u="none" cap="none" strike="noStrike">
                <a:solidFill>
                  <a:schemeClr val="dk1"/>
                </a:solidFill>
                <a:latin typeface="Arial"/>
                <a:ea typeface="Arial"/>
                <a:cs typeface="Arial"/>
                <a:sym typeface="Arial"/>
              </a:rPr>
              <a:t>: Example</a:t>
            </a:r>
            <a:endParaRPr/>
          </a:p>
        </p:txBody>
      </p:sp>
      <p:sp>
        <p:nvSpPr>
          <p:cNvPr id="125" name="Google Shape;125;p21"/>
          <p:cNvSpPr txBox="1"/>
          <p:nvPr/>
        </p:nvSpPr>
        <p:spPr>
          <a:xfrm>
            <a:off x="622300" y="1111250"/>
            <a:ext cx="8216900" cy="4953000"/>
          </a:xfrm>
          <a:prstGeom prst="rect">
            <a:avLst/>
          </a:prstGeom>
          <a:solidFill>
            <a:srgbClr val="CCCCCC"/>
          </a:solidFill>
          <a:ln cap="flat" cmpd="sng" w="28575">
            <a:solidFill>
              <a:srgbClr val="000000"/>
            </a:solidFill>
            <a:prstDash val="solid"/>
            <a:miter lim="800000"/>
            <a:headEnd len="sm" w="sm" type="none"/>
            <a:tailEnd len="sm" w="sm" type="none"/>
          </a:ln>
        </p:spPr>
        <p:txBody>
          <a:bodyPr anchorCtr="0" anchor="t" bIns="9125" lIns="92075" spcFirstLastPara="1" rIns="92075" wrap="square" tIns="9125">
            <a:noAutofit/>
          </a:bodyPr>
          <a:lstStyle/>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import java.time.*;</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import static java.time.Month.*;</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import static java.time.temporal.ChronoUnit.*;</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import static java.lang.System.out;</a:t>
            </a:r>
            <a:endParaRPr/>
          </a:p>
          <a:p>
            <a:pPr indent="-342900" lvl="0" marL="34290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Courier New"/>
              <a:ea typeface="Courier New"/>
              <a:cs typeface="Courier New"/>
              <a:sym typeface="Courier New"/>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public class LocalDateTimeExample {</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public static void main(String[] args) {</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LocalDateTime meeting, flight, courseStart, courseEnd;</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meeting = LocalDateTime.of(2014, MARCH, 21, 13, 30);</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out.println("Meeting is on: " + meeting);</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LocalDate flightDate = LocalDate.of(2014, MARCH, 31);</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LocalTime flightTime = LocalTime.of(21, 45);</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flight = LocalDateTime.of(flightDate, flightTime);</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out.println("Flight leaves: " + flight);</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courseStart = LocalDateTime.of(2014, MARCH, 24, 9, 00);</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courseEnd = courseStart.plusDays(4).plusHours(8);</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out.println("Course starts: " + courseStart);</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out.println("Course ends:   " + courseEnd); </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long courseHrs = (courseEnd.getHour() - courseStart.getHour()) *</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(courseStart.until(courseEnd, DAYS) + 1);</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out.println("Course is:     " + courseHrs + " hours long.");</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a:t>
            </a:r>
            <a:endParaRPr/>
          </a:p>
        </p:txBody>
      </p:sp>
      <p:sp>
        <p:nvSpPr>
          <p:cNvPr id="126" name="Google Shape;126;p21"/>
          <p:cNvSpPr/>
          <p:nvPr/>
        </p:nvSpPr>
        <p:spPr>
          <a:xfrm>
            <a:off x="5105400" y="838200"/>
            <a:ext cx="2362200" cy="522287"/>
          </a:xfrm>
          <a:prstGeom prst="wedgeRectCallout">
            <a:avLst>
              <a:gd fmla="val -20514" name="adj1"/>
              <a:gd fmla="val 15963"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LocalDateTime, LocalDate, LocalTime</a:t>
            </a:r>
            <a:endParaRPr/>
          </a:p>
        </p:txBody>
      </p:sp>
      <p:sp>
        <p:nvSpPr>
          <p:cNvPr id="127" name="Google Shape;127;p21"/>
          <p:cNvSpPr/>
          <p:nvPr/>
        </p:nvSpPr>
        <p:spPr>
          <a:xfrm>
            <a:off x="6705600" y="3365500"/>
            <a:ext cx="2133600" cy="739775"/>
          </a:xfrm>
          <a:prstGeom prst="wedgeRectCallout">
            <a:avLst>
              <a:gd fmla="val -2284" name="adj1"/>
              <a:gd fmla="val 12530"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Combine </a:t>
            </a:r>
            <a:r>
              <a:rPr b="0" i="0" lang="en-US" sz="1400" u="none" cap="none" strike="noStrike">
                <a:solidFill>
                  <a:schemeClr val="dk1"/>
                </a:solidFill>
                <a:latin typeface="Courier New"/>
                <a:ea typeface="Courier New"/>
                <a:cs typeface="Courier New"/>
                <a:sym typeface="Courier New"/>
              </a:rPr>
              <a:t>LocalDate</a:t>
            </a:r>
            <a:r>
              <a:rPr b="0" i="0" lang="en-US" sz="1400" u="none" cap="none" strike="noStrike">
                <a:solidFill>
                  <a:schemeClr val="dk1"/>
                </a:solidFill>
                <a:latin typeface="Arial"/>
                <a:ea typeface="Arial"/>
                <a:cs typeface="Arial"/>
                <a:sym typeface="Arial"/>
              </a:rPr>
              <a:t> and </a:t>
            </a:r>
            <a:r>
              <a:rPr b="0" i="0" lang="en-US" sz="1400" u="none" cap="none" strike="noStrike">
                <a:solidFill>
                  <a:schemeClr val="dk1"/>
                </a:solidFill>
                <a:latin typeface="Courier New"/>
                <a:ea typeface="Courier New"/>
                <a:cs typeface="Courier New"/>
                <a:sym typeface="Courier New"/>
              </a:rPr>
              <a:t>LocalTime</a:t>
            </a:r>
            <a:r>
              <a:rPr b="0" i="0" lang="en-US" sz="1400" u="none" cap="none" strike="noStrike">
                <a:solidFill>
                  <a:schemeClr val="dk1"/>
                </a:solidFill>
                <a:latin typeface="Arial"/>
                <a:ea typeface="Arial"/>
                <a:cs typeface="Arial"/>
                <a:sym typeface="Arial"/>
              </a:rPr>
              <a:t> objects.</a:t>
            </a:r>
            <a:endParaRPr/>
          </a:p>
        </p:txBody>
      </p:sp>
      <p:sp>
        <p:nvSpPr>
          <p:cNvPr id="128" name="Google Shape;128;p21"/>
          <p:cNvSpPr/>
          <p:nvPr/>
        </p:nvSpPr>
        <p:spPr>
          <a:xfrm>
            <a:off x="7543800" y="1263650"/>
            <a:ext cx="1219200" cy="307975"/>
          </a:xfrm>
          <a:prstGeom prst="wedgeRectCallout">
            <a:avLst>
              <a:gd fmla="val -59832" name="adj1"/>
              <a:gd fmla="val 11283"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MARCH</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Working with Time Zones</a:t>
            </a:r>
            <a:endParaRPr/>
          </a:p>
        </p:txBody>
      </p:sp>
      <p:sp>
        <p:nvSpPr>
          <p:cNvPr id="135" name="Google Shape;135;p22"/>
          <p:cNvSpPr txBox="1"/>
          <p:nvPr>
            <p:ph idx="1" type="body"/>
          </p:nvPr>
        </p:nvSpPr>
        <p:spPr>
          <a:xfrm>
            <a:off x="609600" y="1219200"/>
            <a:ext cx="7918450" cy="1854200"/>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Time zones are geographic, but the time in a specific location is defined by the government in that location.</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When a country (and sometimes a state) observes changes (for daylight savings) varies.</a:t>
            </a:r>
            <a:endParaRPr/>
          </a:p>
          <a:p>
            <a:pPr indent="7938" lvl="0" marL="7938" marR="0" rtl="0" algn="l">
              <a:spcBef>
                <a:spcPts val="440"/>
              </a:spcBef>
              <a:spcAft>
                <a:spcPts val="0"/>
              </a:spcAft>
              <a:buNone/>
            </a:pPr>
            <a:r>
              <a:t/>
            </a:r>
            <a:endParaRPr b="0" i="0" sz="2200" u="none" cap="none" strike="noStrike">
              <a:solidFill>
                <a:schemeClr val="dk1"/>
              </a:solidFill>
              <a:latin typeface="Arial"/>
              <a:ea typeface="Arial"/>
              <a:cs typeface="Arial"/>
              <a:sym typeface="Arial"/>
            </a:endParaRPr>
          </a:p>
        </p:txBody>
      </p:sp>
      <p:pic>
        <p:nvPicPr>
          <p:cNvPr descr="worldzones.gif" id="136" name="Google Shape;136;p22"/>
          <p:cNvPicPr preferRelativeResize="0"/>
          <p:nvPr/>
        </p:nvPicPr>
        <p:blipFill rotWithShape="1">
          <a:blip r:embed="rId3">
            <a:alphaModFix/>
          </a:blip>
          <a:srcRect b="0" l="0" r="0" t="0"/>
          <a:stretch/>
        </p:blipFill>
        <p:spPr>
          <a:xfrm>
            <a:off x="1257300" y="2716212"/>
            <a:ext cx="6667500" cy="3379787"/>
          </a:xfrm>
          <a:prstGeom prst="rect">
            <a:avLst/>
          </a:prstGeom>
          <a:noFill/>
          <a:ln>
            <a:noFill/>
          </a:ln>
        </p:spPr>
      </p:pic>
      <p:sp>
        <p:nvSpPr>
          <p:cNvPr id="137" name="Google Shape;137;p22"/>
          <p:cNvSpPr txBox="1"/>
          <p:nvPr/>
        </p:nvSpPr>
        <p:spPr>
          <a:xfrm>
            <a:off x="6792912" y="5438775"/>
            <a:ext cx="1131887"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www.time.gov</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Daylight Savings Time Rules</a:t>
            </a:r>
            <a:endParaRPr/>
          </a:p>
        </p:txBody>
      </p:sp>
      <p:sp>
        <p:nvSpPr>
          <p:cNvPr id="144" name="Google Shape;144;p23"/>
          <p:cNvSpPr txBox="1"/>
          <p:nvPr>
            <p:ph idx="1" type="body"/>
          </p:nvPr>
        </p:nvSpPr>
        <p:spPr>
          <a:xfrm>
            <a:off x="609600" y="1295400"/>
            <a:ext cx="7918450" cy="363537"/>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None/>
            </a:pPr>
            <a:r>
              <a:rPr b="0" i="0" lang="en-US" sz="2200" u="none" cap="none" strike="noStrike">
                <a:solidFill>
                  <a:schemeClr val="dk1"/>
                </a:solidFill>
                <a:latin typeface="Arial"/>
                <a:ea typeface="Arial"/>
                <a:cs typeface="Arial"/>
                <a:sym typeface="Arial"/>
              </a:rPr>
              <a:t>Time changes result in a local hour gap/overlap:</a:t>
            </a:r>
            <a:endParaRPr/>
          </a:p>
        </p:txBody>
      </p:sp>
      <p:graphicFrame>
        <p:nvGraphicFramePr>
          <p:cNvPr id="145" name="Google Shape;145;p23"/>
          <p:cNvGraphicFramePr/>
          <p:nvPr/>
        </p:nvGraphicFramePr>
        <p:xfrm>
          <a:off x="762000" y="1752600"/>
          <a:ext cx="3000000" cy="3000000"/>
        </p:xfrm>
        <a:graphic>
          <a:graphicData uri="http://schemas.openxmlformats.org/drawingml/2006/table">
            <a:tbl>
              <a:tblPr>
                <a:noFill/>
                <a:tableStyleId>{436F559A-7124-4130-B873-1F6004801801}</a:tableStyleId>
              </a:tblPr>
              <a:tblGrid>
                <a:gridCol w="2463800"/>
                <a:gridCol w="2463800"/>
                <a:gridCol w="2463800"/>
              </a:tblGrid>
              <a:tr h="579425">
                <a:tc>
                  <a:txBody>
                    <a:bodyPr/>
                    <a:lstStyle/>
                    <a:p>
                      <a:pPr indent="0" lvl="0" marL="0" marR="0" rtl="0" algn="l">
                        <a:lnSpc>
                          <a:spcPct val="100000"/>
                        </a:lnSpc>
                        <a:spcBef>
                          <a:spcPts val="0"/>
                        </a:spcBef>
                        <a:spcAft>
                          <a:spcPts val="0"/>
                        </a:spcAft>
                        <a:buClr>
                          <a:srgbClr val="FFFFFF"/>
                        </a:buClr>
                        <a:buSzPts val="1600"/>
                        <a:buFont typeface="Arial"/>
                        <a:buNone/>
                      </a:pPr>
                      <a:r>
                        <a:rPr b="1" i="0" lang="en-US" sz="1600" u="none" cap="none" strike="noStrike">
                          <a:solidFill>
                            <a:srgbClr val="FFFFFF"/>
                          </a:solidFill>
                          <a:latin typeface="Arial"/>
                          <a:ea typeface="Arial"/>
                          <a:cs typeface="Arial"/>
                          <a:sym typeface="Arial"/>
                        </a:rPr>
                        <a:t>Sunday, March 9, 2014 (New York)</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Clr>
                          <a:srgbClr val="FFFFFF"/>
                        </a:buClr>
                        <a:buSzPts val="1600"/>
                        <a:buFont typeface="Arial"/>
                        <a:buNone/>
                      </a:pPr>
                      <a:r>
                        <a:rPr b="1" i="0" lang="en-US" sz="1600" u="none" cap="none" strike="noStrike">
                          <a:solidFill>
                            <a:srgbClr val="FFFFFF"/>
                          </a:solidFill>
                          <a:latin typeface="Arial"/>
                          <a:ea typeface="Arial"/>
                          <a:cs typeface="Arial"/>
                          <a:sym typeface="Arial"/>
                        </a:rPr>
                        <a:t>Local time</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Clr>
                          <a:srgbClr val="FFFFFF"/>
                        </a:buClr>
                        <a:buSzPts val="1600"/>
                        <a:buFont typeface="Arial"/>
                        <a:buNone/>
                      </a:pPr>
                      <a:r>
                        <a:rPr b="1" i="0" lang="en-US" sz="1600" u="none" cap="none" strike="noStrike">
                          <a:solidFill>
                            <a:srgbClr val="FFFFFF"/>
                          </a:solidFill>
                          <a:latin typeface="Arial"/>
                          <a:ea typeface="Arial"/>
                          <a:cs typeface="Arial"/>
                          <a:sym typeface="Arial"/>
                        </a:rPr>
                        <a:t>UTC Offset</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r>
              <a:tr h="369875">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CBCB"/>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1:59:58 AM</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CBCB"/>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UTC-5h EST</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CBCB"/>
                    </a:solidFill>
                  </a:tcPr>
                </a:tc>
              </a:tr>
              <a:tr h="371475">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E7E7"/>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1:59:59 AM</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E7E7"/>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UTC-5h EST</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E7E7"/>
                    </a:solidFill>
                  </a:tcPr>
                </a:tc>
              </a:tr>
              <a:tr h="371475">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CBCB"/>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2:00:00 -&gt; 3:00:00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CBCB"/>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UTC-4h EDT</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CBCB"/>
                    </a:solidFill>
                  </a:tcPr>
                </a:tc>
              </a:tr>
              <a:tr h="369875">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E7E7"/>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3:00:01 AM</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E7E7"/>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UTC-4h EDT</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E7E7"/>
                    </a:solidFill>
                  </a:tcPr>
                </a:tc>
              </a:tr>
            </a:tbl>
          </a:graphicData>
        </a:graphic>
      </p:graphicFrame>
      <p:sp>
        <p:nvSpPr>
          <p:cNvPr id="146" name="Google Shape;146;p23"/>
          <p:cNvSpPr/>
          <p:nvPr/>
        </p:nvSpPr>
        <p:spPr>
          <a:xfrm>
            <a:off x="685800" y="3048000"/>
            <a:ext cx="2133600" cy="523875"/>
          </a:xfrm>
          <a:prstGeom prst="wedgeRectCallout">
            <a:avLst>
              <a:gd fmla="val 25691" name="adj1"/>
              <a:gd fmla="val 7137"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Starting DST causes a one hour gap.</a:t>
            </a:r>
            <a:endParaRPr/>
          </a:p>
        </p:txBody>
      </p:sp>
      <p:graphicFrame>
        <p:nvGraphicFramePr>
          <p:cNvPr id="147" name="Google Shape;147;p23"/>
          <p:cNvGraphicFramePr/>
          <p:nvPr/>
        </p:nvGraphicFramePr>
        <p:xfrm>
          <a:off x="762000" y="4048125"/>
          <a:ext cx="3000000" cy="3000000"/>
        </p:xfrm>
        <a:graphic>
          <a:graphicData uri="http://schemas.openxmlformats.org/drawingml/2006/table">
            <a:tbl>
              <a:tblPr>
                <a:noFill/>
                <a:tableStyleId>{436F559A-7124-4130-B873-1F6004801801}</a:tableStyleId>
              </a:tblPr>
              <a:tblGrid>
                <a:gridCol w="2463800"/>
                <a:gridCol w="2463800"/>
                <a:gridCol w="2463800"/>
              </a:tblGrid>
              <a:tr h="579425">
                <a:tc>
                  <a:txBody>
                    <a:bodyPr/>
                    <a:lstStyle/>
                    <a:p>
                      <a:pPr indent="0" lvl="0" marL="0" marR="0" rtl="0" algn="l">
                        <a:lnSpc>
                          <a:spcPct val="100000"/>
                        </a:lnSpc>
                        <a:spcBef>
                          <a:spcPts val="0"/>
                        </a:spcBef>
                        <a:spcAft>
                          <a:spcPts val="0"/>
                        </a:spcAft>
                        <a:buClr>
                          <a:srgbClr val="FFFFFF"/>
                        </a:buClr>
                        <a:buSzPts val="1600"/>
                        <a:buFont typeface="Arial"/>
                        <a:buNone/>
                      </a:pPr>
                      <a:r>
                        <a:rPr b="1" i="0" lang="en-US" sz="1600" u="none">
                          <a:solidFill>
                            <a:srgbClr val="FFFFFF"/>
                          </a:solidFill>
                          <a:latin typeface="Arial"/>
                          <a:ea typeface="Arial"/>
                          <a:cs typeface="Arial"/>
                          <a:sym typeface="Arial"/>
                        </a:rPr>
                        <a:t>Sunday, November 2, 2014 (New York)</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Clr>
                          <a:srgbClr val="FFFFFF"/>
                        </a:buClr>
                        <a:buSzPts val="1600"/>
                        <a:buFont typeface="Arial"/>
                        <a:buNone/>
                      </a:pPr>
                      <a:r>
                        <a:rPr b="1" i="0" lang="en-US" sz="1600" u="none">
                          <a:solidFill>
                            <a:srgbClr val="FFFFFF"/>
                          </a:solidFill>
                          <a:latin typeface="Arial"/>
                          <a:ea typeface="Arial"/>
                          <a:cs typeface="Arial"/>
                          <a:sym typeface="Arial"/>
                        </a:rPr>
                        <a:t>Local time</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Clr>
                          <a:srgbClr val="FFFFFF"/>
                        </a:buClr>
                        <a:buSzPts val="1600"/>
                        <a:buFont typeface="Arial"/>
                        <a:buNone/>
                      </a:pPr>
                      <a:r>
                        <a:rPr b="1" i="0" lang="en-US" sz="1600" u="none">
                          <a:solidFill>
                            <a:srgbClr val="FFFFFF"/>
                          </a:solidFill>
                          <a:latin typeface="Arial"/>
                          <a:ea typeface="Arial"/>
                          <a:cs typeface="Arial"/>
                          <a:sym typeface="Arial"/>
                        </a:rPr>
                        <a:t>UTC Offset</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r>
              <a:tr h="369875">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CBCB"/>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1:59:58 AM</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CBCB"/>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UTC-4h EST</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CBCB"/>
                    </a:solidFill>
                  </a:tcPr>
                </a:tc>
              </a:tr>
              <a:tr h="371475">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E7E7"/>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1:59:59 AM</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E7E7"/>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UTC-4h EST</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E7E7"/>
                    </a:solidFill>
                  </a:tcPr>
                </a:tc>
              </a:tr>
              <a:tr h="371475">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CBCB"/>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2:00:00 -&gt; 1:00:00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CBCB"/>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UTC-5h EDT</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CBCB"/>
                    </a:solidFill>
                  </a:tcPr>
                </a:tc>
              </a:tr>
              <a:tr h="369875">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E7E7"/>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1:00:01 AM</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E7E7"/>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UTC-5h EDT</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E7E7"/>
                    </a:solidFill>
                  </a:tcPr>
                </a:tc>
              </a:tr>
            </a:tbl>
          </a:graphicData>
        </a:graphic>
      </p:graphicFrame>
      <p:sp>
        <p:nvSpPr>
          <p:cNvPr id="148" name="Google Shape;148;p23"/>
          <p:cNvSpPr/>
          <p:nvPr/>
        </p:nvSpPr>
        <p:spPr>
          <a:xfrm>
            <a:off x="685800" y="5343525"/>
            <a:ext cx="2133600" cy="523875"/>
          </a:xfrm>
          <a:prstGeom prst="wedgeRectCallout">
            <a:avLst>
              <a:gd fmla="val 25691" name="adj1"/>
              <a:gd fmla="val 7137"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Ending DST causes a one hour overlap.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4"/>
          <p:cNvSpPr txBox="1"/>
          <p:nvPr/>
        </p:nvSpPr>
        <p:spPr>
          <a:xfrm>
            <a:off x="609600" y="2133600"/>
            <a:ext cx="7924800" cy="914400"/>
          </a:xfrm>
          <a:prstGeom prst="rect">
            <a:avLst/>
          </a:prstGeom>
          <a:solidFill>
            <a:schemeClr val="accent1">
              <a:alpha val="49803"/>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5" name="Google Shape;155;p24"/>
          <p:cNvSpPr txBox="1"/>
          <p:nvPr/>
        </p:nvSpPr>
        <p:spPr>
          <a:xfrm>
            <a:off x="609600" y="4343400"/>
            <a:ext cx="7924800" cy="914400"/>
          </a:xfrm>
          <a:prstGeom prst="rect">
            <a:avLst/>
          </a:prstGeom>
          <a:solidFill>
            <a:schemeClr val="accent1">
              <a:alpha val="49803"/>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6" name="Google Shape;156;p2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Modeling Time Zones</a:t>
            </a:r>
            <a:endParaRPr/>
          </a:p>
        </p:txBody>
      </p:sp>
      <p:sp>
        <p:nvSpPr>
          <p:cNvPr id="157" name="Google Shape;157;p24"/>
          <p:cNvSpPr txBox="1"/>
          <p:nvPr>
            <p:ph idx="1" type="body"/>
          </p:nvPr>
        </p:nvSpPr>
        <p:spPr>
          <a:xfrm>
            <a:off x="609600" y="1447800"/>
            <a:ext cx="7918450" cy="4470400"/>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Courier New"/>
                <a:ea typeface="Courier New"/>
                <a:cs typeface="Courier New"/>
                <a:sym typeface="Courier New"/>
              </a:rPr>
              <a:t>ZoneId</a:t>
            </a:r>
            <a:r>
              <a:rPr b="0" i="0" lang="en-US" sz="2200" u="none" cap="none" strike="noStrike">
                <a:solidFill>
                  <a:schemeClr val="dk1"/>
                </a:solidFill>
                <a:latin typeface="Arial"/>
                <a:ea typeface="Arial"/>
                <a:cs typeface="Arial"/>
                <a:sym typeface="Arial"/>
              </a:rPr>
              <a:t>: Is a specific location or offset relative to UTC</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ZoneId nyTZ = ZoneId.of("America/New_York");</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ZoneId EST = ZoneId.of("US/Eastern");</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ZoneId Romeo = ZoneId.of("Europe/London");</a:t>
            </a:r>
            <a:endParaRPr/>
          </a:p>
          <a:p>
            <a:pPr indent="7938" lvl="0" marL="7936" marR="0" rtl="0" algn="l">
              <a:lnSpc>
                <a:spcPct val="100000"/>
              </a:lnSpc>
              <a:spcBef>
                <a:spcPts val="320"/>
              </a:spcBef>
              <a:spcAft>
                <a:spcPts val="0"/>
              </a:spcAft>
              <a:buClr>
                <a:srgbClr val="000000"/>
              </a:buClr>
              <a:buSzPts val="1600"/>
              <a:buFont typeface="Arial"/>
              <a:buNone/>
            </a:pPr>
            <a:r>
              <a:t/>
            </a:r>
            <a:endParaRPr b="0" i="0" sz="1600" u="none">
              <a:solidFill>
                <a:schemeClr val="dk1"/>
              </a:solidFill>
              <a:latin typeface="Courier New"/>
              <a:ea typeface="Courier New"/>
              <a:cs typeface="Courier New"/>
              <a:sym typeface="Courier New"/>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Courier New"/>
                <a:ea typeface="Courier New"/>
                <a:cs typeface="Courier New"/>
                <a:sym typeface="Courier New"/>
              </a:rPr>
              <a:t>ZoneOffset</a:t>
            </a:r>
            <a:r>
              <a:rPr b="0" i="0" lang="en-US" sz="2200" u="none" cap="none" strike="noStrike">
                <a:solidFill>
                  <a:schemeClr val="dk1"/>
                </a:solidFill>
                <a:latin typeface="Arial"/>
                <a:ea typeface="Arial"/>
                <a:cs typeface="Arial"/>
                <a:sym typeface="Arial"/>
              </a:rPr>
              <a:t>: Extends </a:t>
            </a:r>
            <a:r>
              <a:rPr b="0" i="0" lang="en-US" sz="2200" u="none" cap="none" strike="noStrike">
                <a:solidFill>
                  <a:schemeClr val="dk1"/>
                </a:solidFill>
                <a:latin typeface="Courier New"/>
                <a:ea typeface="Courier New"/>
                <a:cs typeface="Courier New"/>
                <a:sym typeface="Courier New"/>
              </a:rPr>
              <a:t>ZoneId</a:t>
            </a:r>
            <a:r>
              <a:rPr b="0" i="0" lang="en-US" sz="2200" u="none" cap="none" strike="noStrike">
                <a:solidFill>
                  <a:schemeClr val="dk1"/>
                </a:solidFill>
                <a:latin typeface="Arial"/>
                <a:ea typeface="Arial"/>
                <a:cs typeface="Arial"/>
                <a:sym typeface="Arial"/>
              </a:rPr>
              <a:t>; specifies the actual time difference from UTC</a:t>
            </a:r>
            <a:endParaRPr/>
          </a:p>
          <a:p>
            <a:pPr indent="7938" lvl="0" marL="7936" marR="0" rtl="0" algn="l">
              <a:lnSpc>
                <a:spcPct val="100000"/>
              </a:lnSpc>
              <a:spcBef>
                <a:spcPts val="320"/>
              </a:spcBef>
              <a:spcAft>
                <a:spcPts val="0"/>
              </a:spcAft>
              <a:buClr>
                <a:srgbClr val="000000"/>
              </a:buClr>
              <a:buSzPts val="1600"/>
              <a:buFont typeface="Arial"/>
              <a:buNone/>
            </a:pPr>
            <a:r>
              <a:t/>
            </a:r>
            <a:endParaRPr b="0" i="0" sz="1600" u="none">
              <a:solidFill>
                <a:schemeClr val="dk1"/>
              </a:solidFill>
              <a:latin typeface="Courier New"/>
              <a:ea typeface="Courier New"/>
              <a:cs typeface="Courier New"/>
              <a:sym typeface="Courier New"/>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ZoneOffset USEast = ZoneOffset.of("-5");</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ZoneOffset Nepal = ZoneOffset.ofHoursMinutes(5, 45);</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ZoneId EST = ZoneId.ofOffset("UTC", USEast);</a:t>
            </a:r>
            <a:endParaRPr/>
          </a:p>
          <a:p>
            <a:pPr indent="7938" lvl="0" marL="7936" marR="0" rtl="0" algn="l">
              <a:lnSpc>
                <a:spcPct val="100000"/>
              </a:lnSpc>
              <a:spcBef>
                <a:spcPts val="320"/>
              </a:spcBef>
              <a:spcAft>
                <a:spcPts val="0"/>
              </a:spcAft>
              <a:buClr>
                <a:srgbClr val="000000"/>
              </a:buClr>
              <a:buSzPts val="1600"/>
              <a:buFont typeface="Arial"/>
              <a:buNone/>
            </a:pPr>
            <a:r>
              <a:t/>
            </a:r>
            <a:endParaRPr b="0" i="0" sz="1600" u="none">
              <a:solidFill>
                <a:schemeClr val="dk1"/>
              </a:solidFill>
              <a:latin typeface="Courier New"/>
              <a:ea typeface="Courier New"/>
              <a:cs typeface="Courier New"/>
              <a:sym typeface="Courier New"/>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Courier New"/>
                <a:ea typeface="Courier New"/>
                <a:cs typeface="Courier New"/>
                <a:sym typeface="Courier New"/>
              </a:rPr>
              <a:t>ZoneRules</a:t>
            </a:r>
            <a:r>
              <a:rPr b="0" i="0" lang="en-US" sz="2200" u="none" cap="none" strike="noStrike">
                <a:solidFill>
                  <a:schemeClr val="dk1"/>
                </a:solidFill>
                <a:latin typeface="Arial"/>
                <a:ea typeface="Arial"/>
                <a:cs typeface="Arial"/>
                <a:sym typeface="Arial"/>
              </a:rPr>
              <a:t>: Is the class used to determine offsets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5"/>
          <p:cNvSpPr txBox="1"/>
          <p:nvPr/>
        </p:nvSpPr>
        <p:spPr>
          <a:xfrm>
            <a:off x="609600" y="4724400"/>
            <a:ext cx="7924800" cy="762000"/>
          </a:xfrm>
          <a:prstGeom prst="rect">
            <a:avLst/>
          </a:prstGeom>
          <a:solidFill>
            <a:schemeClr val="accent1">
              <a:alpha val="49803"/>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4" name="Google Shape;164;p25"/>
          <p:cNvSpPr txBox="1"/>
          <p:nvPr/>
        </p:nvSpPr>
        <p:spPr>
          <a:xfrm>
            <a:off x="609600" y="1936750"/>
            <a:ext cx="7924800" cy="2635250"/>
          </a:xfrm>
          <a:prstGeom prst="rect">
            <a:avLst/>
          </a:prstGeom>
          <a:solidFill>
            <a:schemeClr val="accent1">
              <a:alpha val="49803"/>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5" name="Google Shape;165;p2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Creating </a:t>
            </a:r>
            <a:r>
              <a:rPr b="1" i="0" lang="en-US" sz="2600" u="none" cap="none" strike="noStrike">
                <a:solidFill>
                  <a:schemeClr val="dk1"/>
                </a:solidFill>
                <a:latin typeface="Courier New"/>
                <a:ea typeface="Courier New"/>
                <a:cs typeface="Courier New"/>
                <a:sym typeface="Courier New"/>
              </a:rPr>
              <a:t>ZonedDateTime</a:t>
            </a:r>
            <a:r>
              <a:rPr b="1" i="0" lang="en-US" sz="2600" u="none" cap="none" strike="noStrike">
                <a:solidFill>
                  <a:schemeClr val="dk1"/>
                </a:solidFill>
                <a:latin typeface="Arial"/>
                <a:ea typeface="Arial"/>
                <a:cs typeface="Arial"/>
                <a:sym typeface="Arial"/>
              </a:rPr>
              <a:t> Objects</a:t>
            </a:r>
            <a:endParaRPr/>
          </a:p>
        </p:txBody>
      </p:sp>
      <p:sp>
        <p:nvSpPr>
          <p:cNvPr id="166" name="Google Shape;166;p25"/>
          <p:cNvSpPr txBox="1"/>
          <p:nvPr>
            <p:ph idx="1" type="body"/>
          </p:nvPr>
        </p:nvSpPr>
        <p:spPr>
          <a:xfrm>
            <a:off x="609600" y="1295400"/>
            <a:ext cx="7918450" cy="4241800"/>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Stores </a:t>
            </a:r>
            <a:r>
              <a:rPr b="0" i="0" lang="en-US" sz="2200" u="none" cap="none" strike="noStrike">
                <a:solidFill>
                  <a:schemeClr val="dk1"/>
                </a:solidFill>
                <a:latin typeface="Courier New"/>
                <a:ea typeface="Courier New"/>
                <a:cs typeface="Courier New"/>
                <a:sym typeface="Courier New"/>
              </a:rPr>
              <a:t>LocalDateTime</a:t>
            </a:r>
            <a:r>
              <a:rPr b="0" i="0" lang="en-US" sz="2200" u="none" cap="none" strike="noStrike">
                <a:solidFill>
                  <a:schemeClr val="dk1"/>
                </a:solidFill>
                <a:latin typeface="Arial"/>
                <a:ea typeface="Arial"/>
                <a:cs typeface="Arial"/>
                <a:sym typeface="Arial"/>
              </a:rPr>
              <a:t>, </a:t>
            </a:r>
            <a:r>
              <a:rPr b="0" i="0" lang="en-US" sz="2200" u="none" cap="none" strike="noStrike">
                <a:solidFill>
                  <a:schemeClr val="dk1"/>
                </a:solidFill>
                <a:latin typeface="Courier New"/>
                <a:ea typeface="Courier New"/>
                <a:cs typeface="Courier New"/>
                <a:sym typeface="Courier New"/>
              </a:rPr>
              <a:t>ZoneId</a:t>
            </a:r>
            <a:r>
              <a:rPr b="0" i="0" lang="en-US" sz="2200" u="none" cap="none" strike="noStrike">
                <a:solidFill>
                  <a:schemeClr val="dk1"/>
                </a:solidFill>
                <a:latin typeface="Arial"/>
                <a:ea typeface="Arial"/>
                <a:cs typeface="Arial"/>
                <a:sym typeface="Arial"/>
              </a:rPr>
              <a:t>, and </a:t>
            </a:r>
            <a:r>
              <a:rPr b="0" i="0" lang="en-US" sz="2200" u="none" cap="none" strike="noStrike">
                <a:solidFill>
                  <a:schemeClr val="dk1"/>
                </a:solidFill>
                <a:latin typeface="Courier New"/>
                <a:ea typeface="Courier New"/>
                <a:cs typeface="Courier New"/>
                <a:sym typeface="Courier New"/>
              </a:rPr>
              <a:t>ZoneOffset</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ZoneId USEast = ZoneId.of("America/New_York");</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LocalDate date = LocalDate.of(2014, MARCH, 23);</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LocalTime time = LocalTime.of(9, 30);</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LocalDateTime dateTime = LocalDateTime.of(date, time);</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ZonedDateTime courseStart = ZonedDateTime.of(date, time, USEast);</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ZonedDateTime hereNow = ZonedDateTime.now(USEast).truncatedTo(MINUTES);</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System.out.println("Here now:         " + hereNow);</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System.out.println("Course start:     " + courseStart);</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ZonedDateTime newCourseStart = courseStart.plusDays(2).minusMinutes(30);</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System.out.println("New Course Start: " + newCourseStart);</a:t>
            </a:r>
            <a:endParaRPr/>
          </a:p>
          <a:p>
            <a:pPr indent="7938" lvl="0" marL="7936" marR="0" rtl="0" algn="l">
              <a:lnSpc>
                <a:spcPct val="100000"/>
              </a:lnSpc>
              <a:spcBef>
                <a:spcPts val="280"/>
              </a:spcBef>
              <a:spcAft>
                <a:spcPts val="0"/>
              </a:spcAft>
              <a:buClr>
                <a:srgbClr val="000000"/>
              </a:buClr>
              <a:buSzPts val="1400"/>
              <a:buFont typeface="Arial"/>
              <a:buNone/>
            </a:pPr>
            <a:r>
              <a:t/>
            </a:r>
            <a:endParaRPr b="0" i="0" sz="1400" u="none">
              <a:solidFill>
                <a:schemeClr val="dk1"/>
              </a:solidFill>
              <a:latin typeface="Courier New"/>
              <a:ea typeface="Courier New"/>
              <a:cs typeface="Courier New"/>
              <a:sym typeface="Courier New"/>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Here now:         2014-02-19 T 17:00 -05:00[America/New_York]</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Course start:     2014-03-23 T 09:30 -04:00[America/New_York]</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New Course Start: 2014-03-25 T 09:00 -04:00[America/New_York]</a:t>
            </a:r>
            <a:endParaRPr/>
          </a:p>
        </p:txBody>
      </p:sp>
      <p:sp>
        <p:nvSpPr>
          <p:cNvPr id="167" name="Google Shape;167;p25"/>
          <p:cNvSpPr/>
          <p:nvPr/>
        </p:nvSpPr>
        <p:spPr>
          <a:xfrm>
            <a:off x="4343400" y="5638800"/>
            <a:ext cx="2438400" cy="523875"/>
          </a:xfrm>
          <a:prstGeom prst="wedgeRectCallout">
            <a:avLst>
              <a:gd fmla="val 1644" name="adj1"/>
              <a:gd fmla="val -8594"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Space added to make the fields more clear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6"/>
          <p:cNvSpPr txBox="1"/>
          <p:nvPr/>
        </p:nvSpPr>
        <p:spPr>
          <a:xfrm>
            <a:off x="609600" y="4419600"/>
            <a:ext cx="7924800" cy="609600"/>
          </a:xfrm>
          <a:prstGeom prst="rect">
            <a:avLst/>
          </a:prstGeom>
          <a:solidFill>
            <a:schemeClr val="accent1">
              <a:alpha val="49803"/>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4" name="Google Shape;174;p26"/>
          <p:cNvSpPr txBox="1"/>
          <p:nvPr/>
        </p:nvSpPr>
        <p:spPr>
          <a:xfrm>
            <a:off x="609600" y="2438400"/>
            <a:ext cx="7924800" cy="1828800"/>
          </a:xfrm>
          <a:prstGeom prst="rect">
            <a:avLst/>
          </a:prstGeom>
          <a:solidFill>
            <a:schemeClr val="accent1">
              <a:alpha val="49803"/>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5" name="Google Shape;175;p2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Working with </a:t>
            </a:r>
            <a:r>
              <a:rPr b="1" i="0" lang="en-US" sz="2600" u="none" cap="none" strike="noStrike">
                <a:solidFill>
                  <a:schemeClr val="dk1"/>
                </a:solidFill>
                <a:latin typeface="Courier New"/>
                <a:ea typeface="Courier New"/>
                <a:cs typeface="Courier New"/>
                <a:sym typeface="Courier New"/>
              </a:rPr>
              <a:t>ZonedDateTime</a:t>
            </a:r>
            <a:r>
              <a:rPr b="1" i="0" lang="en-US" sz="2600" u="none" cap="none" strike="noStrike">
                <a:solidFill>
                  <a:schemeClr val="dk1"/>
                </a:solidFill>
                <a:latin typeface="Arial"/>
                <a:ea typeface="Arial"/>
                <a:cs typeface="Arial"/>
                <a:sym typeface="Arial"/>
              </a:rPr>
              <a:t> Gaps/Overlaps</a:t>
            </a:r>
            <a:endParaRPr/>
          </a:p>
        </p:txBody>
      </p:sp>
      <p:sp>
        <p:nvSpPr>
          <p:cNvPr id="176" name="Google Shape;176;p26"/>
          <p:cNvSpPr txBox="1"/>
          <p:nvPr>
            <p:ph idx="1" type="body"/>
          </p:nvPr>
        </p:nvSpPr>
        <p:spPr>
          <a:xfrm>
            <a:off x="609600" y="1447800"/>
            <a:ext cx="7918450" cy="458628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Given a meeting date the day before daylight savings (2AM on March 9</a:t>
            </a:r>
            <a:r>
              <a:rPr b="0" baseline="30000" i="0" lang="en-US" sz="2200" u="none">
                <a:solidFill>
                  <a:schemeClr val="dk1"/>
                </a:solidFill>
                <a:latin typeface="Arial"/>
                <a:ea typeface="Arial"/>
                <a:cs typeface="Arial"/>
                <a:sym typeface="Arial"/>
              </a:rPr>
              <a:t>th</a:t>
            </a:r>
            <a:r>
              <a:rPr b="0" i="0" lang="en-US" sz="2200" u="none">
                <a:solidFill>
                  <a:schemeClr val="dk1"/>
                </a:solidFill>
                <a:latin typeface="Arial"/>
                <a:ea typeface="Arial"/>
                <a:cs typeface="Arial"/>
                <a:sym typeface="Arial"/>
              </a:rPr>
              <a:t>), what happens if the meeting is moved out by a day?</a:t>
            </a:r>
            <a:endParaRPr/>
          </a:p>
          <a:p>
            <a:pPr indent="7938" lvl="0" marL="7936" marR="0" rtl="0" algn="l">
              <a:lnSpc>
                <a:spcPct val="100000"/>
              </a:lnSpc>
              <a:spcBef>
                <a:spcPts val="320"/>
              </a:spcBef>
              <a:spcAft>
                <a:spcPts val="0"/>
              </a:spcAft>
              <a:buClr>
                <a:srgbClr val="000000"/>
              </a:buClr>
              <a:buSzPts val="1600"/>
              <a:buFont typeface="Arial"/>
              <a:buNone/>
            </a:pPr>
            <a:r>
              <a:t/>
            </a:r>
            <a:endParaRPr b="0" i="0" sz="1600" u="none">
              <a:solidFill>
                <a:schemeClr val="dk1"/>
              </a:solidFill>
              <a:latin typeface="Courier New"/>
              <a:ea typeface="Courier New"/>
              <a:cs typeface="Courier New"/>
              <a:sym typeface="Courier New"/>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 DST Begins March 9th, 2014</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LocalDate meetDate = LocalDate.of(2014, MARCH, 8);</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LocalTime meetTime = LocalTime.of(16, 00);</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ZonedDateTime meeting = ZonedDateTime.of(meetDate, meetTime, USEast);</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System.out.println("meeting time:     " + meeting);</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ZonedDateTime newMeeting = meeting.plusDays(1);</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System.out.println("new meeting time: " + newMeeting</a:t>
            </a:r>
            <a:endParaRPr/>
          </a:p>
          <a:p>
            <a:pPr indent="7938" lvl="0" marL="7936" marR="0" rtl="0" algn="l">
              <a:lnSpc>
                <a:spcPct val="100000"/>
              </a:lnSpc>
              <a:spcBef>
                <a:spcPts val="280"/>
              </a:spcBef>
              <a:spcAft>
                <a:spcPts val="0"/>
              </a:spcAft>
              <a:buClr>
                <a:srgbClr val="000000"/>
              </a:buClr>
              <a:buSzPts val="1400"/>
              <a:buFont typeface="Arial"/>
              <a:buNone/>
            </a:pPr>
            <a:r>
              <a:t/>
            </a:r>
            <a:endParaRPr b="0" i="0" sz="1400" u="none">
              <a:solidFill>
                <a:schemeClr val="dk1"/>
              </a:solidFill>
              <a:latin typeface="Courier New"/>
              <a:ea typeface="Courier New"/>
              <a:cs typeface="Courier New"/>
              <a:sym typeface="Courier New"/>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meeting time:     2014-03-08 16:00 -05:00[America/New_York]</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new meeting time: 2014-03-09 16:00 -04:00[America/New_York]</a:t>
            </a:r>
            <a:endParaRPr/>
          </a:p>
          <a:p>
            <a:pPr indent="7938" lvl="0" marL="7936" marR="0" rtl="0" algn="l">
              <a:lnSpc>
                <a:spcPct val="100000"/>
              </a:lnSpc>
              <a:spcBef>
                <a:spcPts val="280"/>
              </a:spcBef>
              <a:spcAft>
                <a:spcPts val="0"/>
              </a:spcAft>
              <a:buClr>
                <a:srgbClr val="000000"/>
              </a:buClr>
              <a:buSzPts val="1400"/>
              <a:buFont typeface="Arial"/>
              <a:buNone/>
            </a:pPr>
            <a:r>
              <a:t/>
            </a:r>
            <a:endParaRPr b="0" i="0" sz="1400" u="none">
              <a:solidFill>
                <a:schemeClr val="dk1"/>
              </a:solidFill>
              <a:latin typeface="Courier New"/>
              <a:ea typeface="Courier New"/>
              <a:cs typeface="Courier New"/>
              <a:sym typeface="Courier New"/>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local time is not changed, and the offset is managed correctly.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7"/>
          <p:cNvSpPr txBox="1"/>
          <p:nvPr/>
        </p:nvSpPr>
        <p:spPr>
          <a:xfrm>
            <a:off x="457200" y="3124200"/>
            <a:ext cx="8077200" cy="2057400"/>
          </a:xfrm>
          <a:prstGeom prst="rect">
            <a:avLst/>
          </a:prstGeom>
          <a:solidFill>
            <a:schemeClr val="accent1">
              <a:alpha val="49803"/>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3" name="Google Shape;183;p2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ourier New"/>
                <a:ea typeface="Courier New"/>
                <a:cs typeface="Courier New"/>
                <a:sym typeface="Courier New"/>
              </a:rPr>
              <a:t>ZoneRules</a:t>
            </a:r>
            <a:endParaRPr/>
          </a:p>
        </p:txBody>
      </p:sp>
      <p:sp>
        <p:nvSpPr>
          <p:cNvPr id="184" name="Google Shape;184;p27"/>
          <p:cNvSpPr txBox="1"/>
          <p:nvPr>
            <p:ph idx="1" type="body"/>
          </p:nvPr>
        </p:nvSpPr>
        <p:spPr>
          <a:xfrm>
            <a:off x="609600" y="1447800"/>
            <a:ext cx="7918450" cy="4438650"/>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Each time zone (</a:t>
            </a:r>
            <a:r>
              <a:rPr b="0" i="0" lang="en-US" sz="2200" u="none" cap="none" strike="noStrike">
                <a:solidFill>
                  <a:schemeClr val="dk1"/>
                </a:solidFill>
                <a:latin typeface="Courier New"/>
                <a:ea typeface="Courier New"/>
                <a:cs typeface="Courier New"/>
                <a:sym typeface="Courier New"/>
              </a:rPr>
              <a:t>ZoneId</a:t>
            </a:r>
            <a:r>
              <a:rPr b="0" i="0" lang="en-US" sz="2200" u="none" cap="none" strike="noStrike">
                <a:solidFill>
                  <a:schemeClr val="dk1"/>
                </a:solidFill>
                <a:latin typeface="Arial"/>
                <a:ea typeface="Arial"/>
                <a:cs typeface="Arial"/>
                <a:sym typeface="Arial"/>
              </a:rPr>
              <a:t>) has a set of rules that are part of the JDK.</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Date or times that land on time changes can be determined by using the rules.</a:t>
            </a:r>
            <a:endParaRPr/>
          </a:p>
          <a:p>
            <a:pPr indent="7938" lvl="0" marL="7936" marR="0" rtl="0" algn="l">
              <a:lnSpc>
                <a:spcPct val="100000"/>
              </a:lnSpc>
              <a:spcBef>
                <a:spcPts val="280"/>
              </a:spcBef>
              <a:spcAft>
                <a:spcPts val="0"/>
              </a:spcAft>
              <a:buClr>
                <a:srgbClr val="000000"/>
              </a:buClr>
              <a:buSzPts val="1400"/>
              <a:buFont typeface="Arial"/>
              <a:buNone/>
            </a:pPr>
            <a:r>
              <a:t/>
            </a:r>
            <a:endParaRPr b="0" i="0" sz="1400" u="none">
              <a:solidFill>
                <a:schemeClr val="dk1"/>
              </a:solidFill>
              <a:latin typeface="Courier New"/>
              <a:ea typeface="Courier New"/>
              <a:cs typeface="Courier New"/>
              <a:sym typeface="Courier New"/>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 Ask the rules if there was a gap or overlap</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ZoneId USEast = ZoneId.of("America/New_York");</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LocalDateTime lateNight = LocalDateTime.of(2014, MARCH, 9, 2, 30);</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ZoneOffsetTransition zot = USEast.getRules().getTransition(lateNight);</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if (zot != null) {</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if (zot.isGap()) System.out.println("gap");</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if (zot.isOverlap()) System.out.println("overlap");</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a:t>
            </a:r>
            <a:endParaRPr/>
          </a:p>
          <a:p>
            <a:pPr indent="7938" lvl="0" marL="7936" marR="0" rtl="0" algn="l">
              <a:lnSpc>
                <a:spcPct val="100000"/>
              </a:lnSpc>
              <a:spcBef>
                <a:spcPts val="280"/>
              </a:spcBef>
              <a:spcAft>
                <a:spcPts val="0"/>
              </a:spcAft>
              <a:buClr>
                <a:srgbClr val="000000"/>
              </a:buClr>
              <a:buSzPts val="1400"/>
              <a:buFont typeface="Arial"/>
              <a:buNone/>
            </a:pPr>
            <a:r>
              <a:t/>
            </a:r>
            <a:endParaRPr b="0" i="0" sz="1400" u="none">
              <a:solidFill>
                <a:schemeClr val="dk1"/>
              </a:solidFill>
              <a:latin typeface="Courier New"/>
              <a:ea typeface="Courier New"/>
              <a:cs typeface="Courier New"/>
              <a:sym typeface="Courier New"/>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Given the code above, what will print?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8"/>
          <p:cNvSpPr txBox="1"/>
          <p:nvPr/>
        </p:nvSpPr>
        <p:spPr>
          <a:xfrm>
            <a:off x="609600" y="4648200"/>
            <a:ext cx="7924800" cy="1447800"/>
          </a:xfrm>
          <a:prstGeom prst="rect">
            <a:avLst/>
          </a:prstGeom>
          <a:solidFill>
            <a:schemeClr val="accent1">
              <a:alpha val="49803"/>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1" name="Google Shape;191;p28"/>
          <p:cNvSpPr txBox="1"/>
          <p:nvPr/>
        </p:nvSpPr>
        <p:spPr>
          <a:xfrm>
            <a:off x="609600" y="2819400"/>
            <a:ext cx="7924800" cy="1143000"/>
          </a:xfrm>
          <a:prstGeom prst="rect">
            <a:avLst/>
          </a:prstGeom>
          <a:solidFill>
            <a:schemeClr val="accent1">
              <a:alpha val="49803"/>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2" name="Google Shape;192;p28"/>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Working Across Time Zones</a:t>
            </a:r>
            <a:endParaRPr/>
          </a:p>
        </p:txBody>
      </p:sp>
      <p:sp>
        <p:nvSpPr>
          <p:cNvPr id="193" name="Google Shape;193;p28"/>
          <p:cNvSpPr txBox="1"/>
          <p:nvPr>
            <p:ph idx="1" type="body"/>
          </p:nvPr>
        </p:nvSpPr>
        <p:spPr>
          <a:xfrm>
            <a:off x="609600" y="1219200"/>
            <a:ext cx="7918450" cy="4845050"/>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The </a:t>
            </a:r>
            <a:r>
              <a:rPr b="0" i="0" lang="en-US" sz="2200" u="none">
                <a:solidFill>
                  <a:schemeClr val="dk1"/>
                </a:solidFill>
                <a:latin typeface="Courier New"/>
                <a:ea typeface="Courier New"/>
                <a:cs typeface="Courier New"/>
                <a:sym typeface="Courier New"/>
              </a:rPr>
              <a:t>OffsetDateTime</a:t>
            </a:r>
            <a:r>
              <a:rPr b="0" i="0" lang="en-US" sz="2200" u="none">
                <a:solidFill>
                  <a:schemeClr val="dk1"/>
                </a:solidFill>
                <a:latin typeface="Arial"/>
                <a:ea typeface="Arial"/>
                <a:cs typeface="Arial"/>
                <a:sym typeface="Arial"/>
              </a:rPr>
              <a:t> class stores a </a:t>
            </a:r>
            <a:r>
              <a:rPr b="0" i="0" lang="en-US" sz="2200" u="none">
                <a:solidFill>
                  <a:schemeClr val="dk1"/>
                </a:solidFill>
                <a:latin typeface="Courier New"/>
                <a:ea typeface="Courier New"/>
                <a:cs typeface="Courier New"/>
                <a:sym typeface="Courier New"/>
              </a:rPr>
              <a:t>LocalDateTime</a:t>
            </a:r>
            <a:r>
              <a:rPr b="0" i="0" lang="en-US" sz="2200" u="none">
                <a:solidFill>
                  <a:schemeClr val="dk1"/>
                </a:solidFill>
                <a:latin typeface="Arial"/>
                <a:ea typeface="Arial"/>
                <a:cs typeface="Arial"/>
                <a:sym typeface="Arial"/>
              </a:rPr>
              <a:t> and </a:t>
            </a:r>
            <a:r>
              <a:rPr b="0" i="0" lang="en-US" sz="2200" u="none">
                <a:solidFill>
                  <a:schemeClr val="dk1"/>
                </a:solidFill>
                <a:latin typeface="Courier New"/>
                <a:ea typeface="Courier New"/>
                <a:cs typeface="Courier New"/>
                <a:sym typeface="Courier New"/>
              </a:rPr>
              <a:t>ZoneOffset</a:t>
            </a:r>
            <a:r>
              <a:rPr b="0" i="0" lang="en-US" sz="2200" u="none">
                <a:solidFill>
                  <a:schemeClr val="dk1"/>
                </a:solidFill>
                <a:latin typeface="Arial"/>
                <a:ea typeface="Arial"/>
                <a:cs typeface="Arial"/>
                <a:sym typeface="Arial"/>
              </a:rPr>
              <a: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This is useful for determining </a:t>
            </a:r>
            <a:r>
              <a:rPr b="0" i="0" lang="en-US" sz="2200" u="none" cap="none" strike="noStrike">
                <a:solidFill>
                  <a:schemeClr val="dk1"/>
                </a:solidFill>
                <a:latin typeface="Courier New"/>
                <a:ea typeface="Courier New"/>
                <a:cs typeface="Courier New"/>
                <a:sym typeface="Courier New"/>
              </a:rPr>
              <a:t>ZonedDateTimes</a:t>
            </a:r>
            <a:r>
              <a:rPr b="0" i="0" lang="en-US" sz="2200" u="none" cap="none" strike="noStrike">
                <a:solidFill>
                  <a:schemeClr val="dk1"/>
                </a:solidFill>
                <a:latin typeface="Arial"/>
                <a:ea typeface="Arial"/>
                <a:cs typeface="Arial"/>
                <a:sym typeface="Arial"/>
              </a:rPr>
              <a:t> across time zones.</a:t>
            </a:r>
            <a:endParaRPr/>
          </a:p>
          <a:p>
            <a:pPr indent="7938" lvl="0" marL="7936" marR="0" rtl="0" algn="l">
              <a:lnSpc>
                <a:spcPct val="100000"/>
              </a:lnSpc>
              <a:spcBef>
                <a:spcPts val="200"/>
              </a:spcBef>
              <a:spcAft>
                <a:spcPts val="0"/>
              </a:spcAft>
              <a:buClr>
                <a:srgbClr val="000000"/>
              </a:buClr>
              <a:buSzPts val="1000"/>
              <a:buFont typeface="Arial"/>
              <a:buNone/>
            </a:pPr>
            <a:r>
              <a:t/>
            </a:r>
            <a:endParaRPr b="0" i="0" sz="1000" u="none">
              <a:solidFill>
                <a:schemeClr val="dk1"/>
              </a:solidFill>
              <a:latin typeface="Courier New"/>
              <a:ea typeface="Courier New"/>
              <a:cs typeface="Courier New"/>
              <a:sym typeface="Courier New"/>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LocalDateTime meeting = LocalDateTime.of(2014, JUNE, 13, 12, 30);</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ZoneId SanFran = ZoneId.of("America/Los_Angeles");</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ZonedDateTime staffCall = ZonedDateTime.of(meeting, SanFran);</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OffsetDateTime = staffCall.toOffsetDateTime();</a:t>
            </a:r>
            <a:endParaRPr/>
          </a:p>
          <a:p>
            <a:pPr indent="7938" lvl="0" marL="7936" marR="0" rtl="0" algn="l">
              <a:lnSpc>
                <a:spcPct val="100000"/>
              </a:lnSpc>
              <a:spcBef>
                <a:spcPts val="200"/>
              </a:spcBef>
              <a:spcAft>
                <a:spcPts val="0"/>
              </a:spcAft>
              <a:buClr>
                <a:srgbClr val="000000"/>
              </a:buClr>
              <a:buSzPts val="1000"/>
              <a:buFont typeface="Arial"/>
              <a:buNone/>
            </a:pPr>
            <a:r>
              <a:t/>
            </a:r>
            <a:endParaRPr b="0" i="0" sz="1000" u="none">
              <a:solidFill>
                <a:schemeClr val="dk1"/>
              </a:solidFill>
              <a:latin typeface="Courier New"/>
              <a:ea typeface="Courier New"/>
              <a:cs typeface="Courier New"/>
              <a:sym typeface="Courier New"/>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offset is used to calculate date/time using zone rules:</a:t>
            </a:r>
            <a:endParaRPr/>
          </a:p>
          <a:p>
            <a:pPr indent="7938" lvl="0" marL="7936" marR="0" rtl="0" algn="l">
              <a:lnSpc>
                <a:spcPct val="100000"/>
              </a:lnSpc>
              <a:spcBef>
                <a:spcPts val="320"/>
              </a:spcBef>
              <a:spcAft>
                <a:spcPts val="0"/>
              </a:spcAft>
              <a:buClr>
                <a:srgbClr val="000000"/>
              </a:buClr>
              <a:buSzPts val="1600"/>
              <a:buFont typeface="Arial"/>
              <a:buNone/>
            </a:pPr>
            <a:r>
              <a:t/>
            </a:r>
            <a:endParaRPr b="0" i="0" sz="1600" u="none">
              <a:solidFill>
                <a:schemeClr val="dk1"/>
              </a:solidFill>
              <a:latin typeface="Courier New"/>
              <a:ea typeface="Courier New"/>
              <a:cs typeface="Courier New"/>
              <a:sym typeface="Courier New"/>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ZoneId London = ZoneId.of("Europe/London");</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OffsetDateTime staffCallOffset = staffCall.toOffsetDateTime();</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ZonedDateTime staffCallUK = staffCallOffset.atZoneSameInstant(London);</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System.out.println("Staff call (Pacific) is at: " + staffCall);</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System.out.println("Staff call (UK) is at:      " + staffCallLondon);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Google Shape;49;p1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Objectives</a:t>
            </a:r>
            <a:endParaRPr/>
          </a:p>
        </p:txBody>
      </p:sp>
      <p:sp>
        <p:nvSpPr>
          <p:cNvPr id="50" name="Google Shape;50;p11"/>
          <p:cNvSpPr txBox="1"/>
          <p:nvPr>
            <p:ph idx="1" type="body"/>
          </p:nvPr>
        </p:nvSpPr>
        <p:spPr>
          <a:xfrm>
            <a:off x="609600" y="1447800"/>
            <a:ext cx="7918450" cy="32083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After completing this lesson, you should be able to:</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Create and manage date-based events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Create and manage time-based events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Combine date and time into a single object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Work with dates and times across time zones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Manage changes resulting from daylight savings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Define and create timestamps, periods, and durations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Apply formatting to local and zoned dates and times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Date and Time Methods</a:t>
            </a:r>
            <a:endParaRPr/>
          </a:p>
        </p:txBody>
      </p:sp>
      <p:graphicFrame>
        <p:nvGraphicFramePr>
          <p:cNvPr id="200" name="Google Shape;200;p29"/>
          <p:cNvGraphicFramePr/>
          <p:nvPr/>
        </p:nvGraphicFramePr>
        <p:xfrm>
          <a:off x="609600" y="990600"/>
          <a:ext cx="3000000" cy="3000000"/>
        </p:xfrm>
        <a:graphic>
          <a:graphicData uri="http://schemas.openxmlformats.org/drawingml/2006/table">
            <a:tbl>
              <a:tblPr>
                <a:noFill/>
                <a:tableStyleId>{436F559A-7124-4130-B873-1F6004801801}</a:tableStyleId>
              </a:tblPr>
              <a:tblGrid>
                <a:gridCol w="1447800"/>
                <a:gridCol w="3262300"/>
                <a:gridCol w="3208325"/>
              </a:tblGrid>
              <a:tr h="371475">
                <a:tc>
                  <a:txBody>
                    <a:bodyPr/>
                    <a:lstStyle/>
                    <a:p>
                      <a:pPr indent="0" lvl="0" marL="0" marR="0" rtl="0" algn="l">
                        <a:lnSpc>
                          <a:spcPct val="100000"/>
                        </a:lnSpc>
                        <a:spcBef>
                          <a:spcPts val="0"/>
                        </a:spcBef>
                        <a:spcAft>
                          <a:spcPts val="0"/>
                        </a:spcAft>
                        <a:buClr>
                          <a:srgbClr val="FFFFFF"/>
                        </a:buClr>
                        <a:buSzPts val="1800"/>
                        <a:buFont typeface="Arial"/>
                        <a:buNone/>
                      </a:pPr>
                      <a:r>
                        <a:rPr b="1" i="0" lang="en-US" sz="1800" u="none">
                          <a:solidFill>
                            <a:srgbClr val="FFFFFF"/>
                          </a:solidFill>
                          <a:latin typeface="Arial"/>
                          <a:ea typeface="Arial"/>
                          <a:cs typeface="Arial"/>
                          <a:sym typeface="Arial"/>
                        </a:rPr>
                        <a:t>Prefix</a:t>
                      </a:r>
                      <a:endParaRPr/>
                    </a:p>
                  </a:txBody>
                  <a:tcPr marT="0" marB="0" marR="102175" marL="1021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Clr>
                          <a:srgbClr val="FFFFFF"/>
                        </a:buClr>
                        <a:buSzPts val="1800"/>
                        <a:buFont typeface="Arial"/>
                        <a:buNone/>
                      </a:pPr>
                      <a:r>
                        <a:rPr b="1" i="0" lang="en-US" sz="1800" u="none">
                          <a:solidFill>
                            <a:srgbClr val="FFFFFF"/>
                          </a:solidFill>
                          <a:latin typeface="Arial"/>
                          <a:ea typeface="Arial"/>
                          <a:cs typeface="Arial"/>
                          <a:sym typeface="Arial"/>
                        </a:rPr>
                        <a:t>Example</a:t>
                      </a:r>
                      <a:endParaRPr/>
                    </a:p>
                  </a:txBody>
                  <a:tcPr marT="0" marB="0" marR="102175" marL="1021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Clr>
                          <a:srgbClr val="FFFFFF"/>
                        </a:buClr>
                        <a:buSzPts val="1800"/>
                        <a:buFont typeface="Arial"/>
                        <a:buNone/>
                      </a:pPr>
                      <a:r>
                        <a:rPr b="1" i="0" lang="en-US" sz="1800" u="none">
                          <a:solidFill>
                            <a:srgbClr val="FFFFFF"/>
                          </a:solidFill>
                          <a:latin typeface="Arial"/>
                          <a:ea typeface="Arial"/>
                          <a:cs typeface="Arial"/>
                          <a:sym typeface="Arial"/>
                        </a:rPr>
                        <a:t>Use</a:t>
                      </a:r>
                      <a:endParaRPr/>
                    </a:p>
                  </a:txBody>
                  <a:tcPr marT="0" marB="0" marR="102175" marL="1021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2"/>
                    </a:solidFill>
                  </a:tcPr>
                </a:tc>
              </a:tr>
              <a:tr h="517525">
                <a:tc>
                  <a:txBody>
                    <a:bodyPr/>
                    <a:lstStyle/>
                    <a:p>
                      <a:pPr indent="0" lvl="0" marL="0" marR="0" rtl="0" algn="l">
                        <a:lnSpc>
                          <a:spcPct val="100000"/>
                        </a:lnSpc>
                        <a:spcBef>
                          <a:spcPts val="0"/>
                        </a:spcBef>
                        <a:spcAft>
                          <a:spcPts val="0"/>
                        </a:spcAft>
                        <a:buClr>
                          <a:srgbClr val="000000"/>
                        </a:buClr>
                        <a:buSzPts val="1400"/>
                        <a:buFont typeface="Courier New"/>
                        <a:buNone/>
                      </a:pPr>
                      <a:r>
                        <a:rPr b="0" i="0" lang="en-US" sz="1400" u="none">
                          <a:solidFill>
                            <a:srgbClr val="000000"/>
                          </a:solidFill>
                          <a:latin typeface="Courier New"/>
                          <a:ea typeface="Courier New"/>
                          <a:cs typeface="Courier New"/>
                          <a:sym typeface="Courier New"/>
                        </a:rPr>
                        <a:t>now</a:t>
                      </a:r>
                      <a:endParaRPr/>
                    </a:p>
                  </a:txBody>
                  <a:tcPr marT="0" marB="0" marR="102175" marL="1021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CBCB"/>
                    </a:solidFill>
                  </a:tcPr>
                </a:tc>
                <a:tc>
                  <a:txBody>
                    <a:bodyPr/>
                    <a:lstStyle/>
                    <a:p>
                      <a:pPr indent="0" lvl="0" marL="0" marR="0" rtl="0" algn="l">
                        <a:lnSpc>
                          <a:spcPct val="100000"/>
                        </a:lnSpc>
                        <a:spcBef>
                          <a:spcPts val="0"/>
                        </a:spcBef>
                        <a:spcAft>
                          <a:spcPts val="0"/>
                        </a:spcAft>
                        <a:buClr>
                          <a:srgbClr val="000000"/>
                        </a:buClr>
                        <a:buSzPts val="1400"/>
                        <a:buFont typeface="Courier New"/>
                        <a:buNone/>
                      </a:pPr>
                      <a:r>
                        <a:rPr b="0" i="0" lang="en-US" sz="1400" u="none">
                          <a:solidFill>
                            <a:srgbClr val="000000"/>
                          </a:solidFill>
                          <a:latin typeface="Courier New"/>
                          <a:ea typeface="Courier New"/>
                          <a:cs typeface="Courier New"/>
                          <a:sym typeface="Courier New"/>
                        </a:rPr>
                        <a:t>today = LocalDate.now()</a:t>
                      </a:r>
                      <a:endParaRPr/>
                    </a:p>
                  </a:txBody>
                  <a:tcPr marT="0" marB="0" marR="102175" marL="1021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CBCB"/>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Creates an instance using the system clock</a:t>
                      </a:r>
                      <a:endParaRPr/>
                    </a:p>
                  </a:txBody>
                  <a:tcPr marT="0" marB="0" marR="102175" marL="1021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CBCB"/>
                    </a:solidFill>
                  </a:tcPr>
                </a:tc>
              </a:tr>
              <a:tr h="517525">
                <a:tc>
                  <a:txBody>
                    <a:bodyPr/>
                    <a:lstStyle/>
                    <a:p>
                      <a:pPr indent="0" lvl="0" marL="0" marR="0" rtl="0" algn="l">
                        <a:lnSpc>
                          <a:spcPct val="100000"/>
                        </a:lnSpc>
                        <a:spcBef>
                          <a:spcPts val="0"/>
                        </a:spcBef>
                        <a:spcAft>
                          <a:spcPts val="0"/>
                        </a:spcAft>
                        <a:buClr>
                          <a:srgbClr val="000000"/>
                        </a:buClr>
                        <a:buSzPts val="1400"/>
                        <a:buFont typeface="Courier New"/>
                        <a:buNone/>
                      </a:pPr>
                      <a:r>
                        <a:rPr b="0" i="0" lang="en-US" sz="1400" u="none">
                          <a:solidFill>
                            <a:srgbClr val="000000"/>
                          </a:solidFill>
                          <a:latin typeface="Courier New"/>
                          <a:ea typeface="Courier New"/>
                          <a:cs typeface="Courier New"/>
                          <a:sym typeface="Courier New"/>
                        </a:rPr>
                        <a:t>of</a:t>
                      </a:r>
                      <a:endParaRPr/>
                    </a:p>
                  </a:txBody>
                  <a:tcPr marT="0" marB="0" marR="102175" marL="1021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E7E7"/>
                    </a:solidFill>
                  </a:tcPr>
                </a:tc>
                <a:tc>
                  <a:txBody>
                    <a:bodyPr/>
                    <a:lstStyle/>
                    <a:p>
                      <a:pPr indent="0" lvl="0" marL="0" marR="0" rtl="0" algn="l">
                        <a:lnSpc>
                          <a:spcPct val="100000"/>
                        </a:lnSpc>
                        <a:spcBef>
                          <a:spcPts val="0"/>
                        </a:spcBef>
                        <a:spcAft>
                          <a:spcPts val="0"/>
                        </a:spcAft>
                        <a:buClr>
                          <a:srgbClr val="000000"/>
                        </a:buClr>
                        <a:buSzPts val="1400"/>
                        <a:buFont typeface="Courier New"/>
                        <a:buNone/>
                      </a:pPr>
                      <a:r>
                        <a:rPr b="0" i="0" lang="en-US" sz="1400" u="none">
                          <a:solidFill>
                            <a:srgbClr val="000000"/>
                          </a:solidFill>
                          <a:latin typeface="Courier New"/>
                          <a:ea typeface="Courier New"/>
                          <a:cs typeface="Courier New"/>
                          <a:sym typeface="Courier New"/>
                        </a:rPr>
                        <a:t>meet = LocalTime.of(13, 30)</a:t>
                      </a:r>
                      <a:endParaRPr/>
                    </a:p>
                  </a:txBody>
                  <a:tcPr marT="0" marB="0" marR="102175" marL="1021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E7E7"/>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Creates an instance by using the parameters passed</a:t>
                      </a:r>
                      <a:endParaRPr/>
                    </a:p>
                  </a:txBody>
                  <a:tcPr marT="0" marB="0" marR="102175" marL="1021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E7E7"/>
                    </a:solidFill>
                  </a:tcPr>
                </a:tc>
              </a:tr>
              <a:tr h="371475">
                <a:tc>
                  <a:txBody>
                    <a:bodyPr/>
                    <a:lstStyle/>
                    <a:p>
                      <a:pPr indent="0" lvl="0" marL="0" marR="0" rtl="0" algn="l">
                        <a:lnSpc>
                          <a:spcPct val="100000"/>
                        </a:lnSpc>
                        <a:spcBef>
                          <a:spcPts val="0"/>
                        </a:spcBef>
                        <a:spcAft>
                          <a:spcPts val="0"/>
                        </a:spcAft>
                        <a:buClr>
                          <a:srgbClr val="000000"/>
                        </a:buClr>
                        <a:buSzPts val="1400"/>
                        <a:buFont typeface="Courier New"/>
                        <a:buNone/>
                      </a:pPr>
                      <a:r>
                        <a:rPr b="0" i="0" lang="en-US" sz="1400" u="none">
                          <a:solidFill>
                            <a:srgbClr val="000000"/>
                          </a:solidFill>
                          <a:latin typeface="Courier New"/>
                          <a:ea typeface="Courier New"/>
                          <a:cs typeface="Courier New"/>
                          <a:sym typeface="Courier New"/>
                        </a:rPr>
                        <a:t>get</a:t>
                      </a:r>
                      <a:endParaRPr/>
                    </a:p>
                  </a:txBody>
                  <a:tcPr marT="0" marB="0" marR="102175" marL="1021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CBCB"/>
                    </a:solidFill>
                  </a:tcPr>
                </a:tc>
                <a:tc>
                  <a:txBody>
                    <a:bodyPr/>
                    <a:lstStyle/>
                    <a:p>
                      <a:pPr indent="0" lvl="0" marL="0" marR="0" rtl="0" algn="l">
                        <a:lnSpc>
                          <a:spcPct val="100000"/>
                        </a:lnSpc>
                        <a:spcBef>
                          <a:spcPts val="0"/>
                        </a:spcBef>
                        <a:spcAft>
                          <a:spcPts val="0"/>
                        </a:spcAft>
                        <a:buClr>
                          <a:srgbClr val="000000"/>
                        </a:buClr>
                        <a:buSzPts val="1400"/>
                        <a:buFont typeface="Courier New"/>
                        <a:buNone/>
                      </a:pPr>
                      <a:r>
                        <a:rPr b="0" i="0" lang="en-US" sz="1400" u="none">
                          <a:solidFill>
                            <a:srgbClr val="000000"/>
                          </a:solidFill>
                          <a:latin typeface="Courier New"/>
                          <a:ea typeface="Courier New"/>
                          <a:cs typeface="Courier New"/>
                          <a:sym typeface="Courier New"/>
                        </a:rPr>
                        <a:t>today.get(DAY_OF_WEEK)</a:t>
                      </a:r>
                      <a:endParaRPr/>
                    </a:p>
                  </a:txBody>
                  <a:tcPr marT="0" marB="0" marR="102175" marL="1021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CBCB"/>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Returns part of the state of the target</a:t>
                      </a:r>
                      <a:endParaRPr/>
                    </a:p>
                  </a:txBody>
                  <a:tcPr marT="0" marB="0" marR="102175" marL="1021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CBCB"/>
                    </a:solidFill>
                  </a:tcPr>
                </a:tc>
              </a:tr>
              <a:tr h="517525">
                <a:tc>
                  <a:txBody>
                    <a:bodyPr/>
                    <a:lstStyle/>
                    <a:p>
                      <a:pPr indent="0" lvl="0" marL="0" marR="0" rtl="0" algn="l">
                        <a:lnSpc>
                          <a:spcPct val="100000"/>
                        </a:lnSpc>
                        <a:spcBef>
                          <a:spcPts val="0"/>
                        </a:spcBef>
                        <a:spcAft>
                          <a:spcPts val="0"/>
                        </a:spcAft>
                        <a:buClr>
                          <a:srgbClr val="000000"/>
                        </a:buClr>
                        <a:buSzPts val="1400"/>
                        <a:buFont typeface="Courier New"/>
                        <a:buNone/>
                      </a:pPr>
                      <a:r>
                        <a:rPr b="0" i="0" lang="en-US" sz="1400" u="none">
                          <a:solidFill>
                            <a:srgbClr val="000000"/>
                          </a:solidFill>
                          <a:latin typeface="Courier New"/>
                          <a:ea typeface="Courier New"/>
                          <a:cs typeface="Courier New"/>
                          <a:sym typeface="Courier New"/>
                        </a:rPr>
                        <a:t>with</a:t>
                      </a:r>
                      <a:endParaRPr/>
                    </a:p>
                  </a:txBody>
                  <a:tcPr marT="0" marB="0" marR="102175" marL="1021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E7E7"/>
                    </a:solidFill>
                  </a:tcPr>
                </a:tc>
                <a:tc>
                  <a:txBody>
                    <a:bodyPr/>
                    <a:lstStyle/>
                    <a:p>
                      <a:pPr indent="0" lvl="0" marL="0" marR="0" rtl="0" algn="l">
                        <a:lnSpc>
                          <a:spcPct val="100000"/>
                        </a:lnSpc>
                        <a:spcBef>
                          <a:spcPts val="0"/>
                        </a:spcBef>
                        <a:spcAft>
                          <a:spcPts val="0"/>
                        </a:spcAft>
                        <a:buClr>
                          <a:srgbClr val="000000"/>
                        </a:buClr>
                        <a:buSzPts val="1400"/>
                        <a:buFont typeface="Courier New"/>
                        <a:buNone/>
                      </a:pPr>
                      <a:r>
                        <a:rPr b="0" i="0" lang="en-US" sz="1400" u="none">
                          <a:solidFill>
                            <a:srgbClr val="000000"/>
                          </a:solidFill>
                          <a:latin typeface="Courier New"/>
                          <a:ea typeface="Courier New"/>
                          <a:cs typeface="Courier New"/>
                          <a:sym typeface="Courier New"/>
                        </a:rPr>
                        <a:t>meet.withHour(12)</a:t>
                      </a:r>
                      <a:endParaRPr/>
                    </a:p>
                  </a:txBody>
                  <a:tcPr marT="0" marB="0" marR="102175" marL="1021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E7E7"/>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Returns a copy of the target object with one element changed</a:t>
                      </a:r>
                      <a:endParaRPr/>
                    </a:p>
                  </a:txBody>
                  <a:tcPr marT="0" marB="0" marR="102175" marL="1021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E7E7"/>
                    </a:solidFill>
                  </a:tcPr>
                </a:tc>
              </a:tr>
              <a:tr h="519100">
                <a:tc>
                  <a:txBody>
                    <a:bodyPr/>
                    <a:lstStyle/>
                    <a:p>
                      <a:pPr indent="0" lvl="0" marL="0" marR="0" rtl="0" algn="l">
                        <a:lnSpc>
                          <a:spcPct val="100000"/>
                        </a:lnSpc>
                        <a:spcBef>
                          <a:spcPts val="0"/>
                        </a:spcBef>
                        <a:spcAft>
                          <a:spcPts val="0"/>
                        </a:spcAft>
                        <a:buClr>
                          <a:srgbClr val="000000"/>
                        </a:buClr>
                        <a:buSzPts val="1400"/>
                        <a:buFont typeface="Courier New"/>
                        <a:buNone/>
                      </a:pPr>
                      <a:r>
                        <a:rPr b="0" i="0" lang="en-US" sz="1400" u="none">
                          <a:solidFill>
                            <a:srgbClr val="000000"/>
                          </a:solidFill>
                          <a:latin typeface="Courier New"/>
                          <a:ea typeface="Courier New"/>
                          <a:cs typeface="Courier New"/>
                          <a:sym typeface="Courier New"/>
                        </a:rPr>
                        <a:t>plus, minus</a:t>
                      </a:r>
                      <a:endParaRPr/>
                    </a:p>
                  </a:txBody>
                  <a:tcPr marT="0" marB="0" marR="102175" marL="1021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CBCB"/>
                    </a:solidFill>
                  </a:tcPr>
                </a:tc>
                <a:tc>
                  <a:txBody>
                    <a:bodyPr/>
                    <a:lstStyle/>
                    <a:p>
                      <a:pPr indent="0" lvl="0" marL="0" marR="0" rtl="0" algn="l">
                        <a:lnSpc>
                          <a:spcPct val="100000"/>
                        </a:lnSpc>
                        <a:spcBef>
                          <a:spcPts val="0"/>
                        </a:spcBef>
                        <a:spcAft>
                          <a:spcPts val="0"/>
                        </a:spcAft>
                        <a:buClr>
                          <a:srgbClr val="000000"/>
                        </a:buClr>
                        <a:buSzPts val="1400"/>
                        <a:buFont typeface="Courier New"/>
                        <a:buNone/>
                      </a:pPr>
                      <a:r>
                        <a:rPr b="0" i="0" lang="en-US" sz="1400" u="none">
                          <a:solidFill>
                            <a:srgbClr val="000000"/>
                          </a:solidFill>
                          <a:latin typeface="Courier New"/>
                          <a:ea typeface="Courier New"/>
                          <a:cs typeface="Courier New"/>
                          <a:sym typeface="Courier New"/>
                        </a:rPr>
                        <a:t>nextWeek.plusDays(7)</a:t>
                      </a:r>
                      <a:br>
                        <a:rPr b="0" i="0" lang="en-US" sz="1400" u="none">
                          <a:solidFill>
                            <a:srgbClr val="000000"/>
                          </a:solidFill>
                          <a:latin typeface="Courier New"/>
                          <a:ea typeface="Courier New"/>
                          <a:cs typeface="Courier New"/>
                          <a:sym typeface="Courier New"/>
                        </a:rPr>
                      </a:br>
                      <a:r>
                        <a:rPr b="0" i="0" lang="en-US" sz="1400" u="none">
                          <a:solidFill>
                            <a:srgbClr val="000000"/>
                          </a:solidFill>
                          <a:latin typeface="Courier New"/>
                          <a:ea typeface="Courier New"/>
                          <a:cs typeface="Courier New"/>
                          <a:sym typeface="Courier New"/>
                        </a:rPr>
                        <a:t>sooner.minusMinutes(30)</a:t>
                      </a:r>
                      <a:endParaRPr/>
                    </a:p>
                  </a:txBody>
                  <a:tcPr marT="0" marB="0" marR="102175" marL="1021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CBCB"/>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Returns a copy of the object with the amount  added or subtracted</a:t>
                      </a:r>
                      <a:endParaRPr/>
                    </a:p>
                  </a:txBody>
                  <a:tcPr marT="0" marB="0" marR="102175" marL="1021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CBCB"/>
                    </a:solidFill>
                  </a:tcPr>
                </a:tc>
              </a:tr>
              <a:tr h="517525">
                <a:tc>
                  <a:txBody>
                    <a:bodyPr/>
                    <a:lstStyle/>
                    <a:p>
                      <a:pPr indent="0" lvl="0" marL="0" marR="0" rtl="0" algn="l">
                        <a:lnSpc>
                          <a:spcPct val="100000"/>
                        </a:lnSpc>
                        <a:spcBef>
                          <a:spcPts val="0"/>
                        </a:spcBef>
                        <a:spcAft>
                          <a:spcPts val="0"/>
                        </a:spcAft>
                        <a:buClr>
                          <a:srgbClr val="000000"/>
                        </a:buClr>
                        <a:buSzPts val="1400"/>
                        <a:buFont typeface="Courier New"/>
                        <a:buNone/>
                      </a:pPr>
                      <a:r>
                        <a:rPr b="0" i="0" lang="en-US" sz="1400" u="none">
                          <a:solidFill>
                            <a:srgbClr val="000000"/>
                          </a:solidFill>
                          <a:latin typeface="Courier New"/>
                          <a:ea typeface="Courier New"/>
                          <a:cs typeface="Courier New"/>
                          <a:sym typeface="Courier New"/>
                        </a:rPr>
                        <a:t>to</a:t>
                      </a:r>
                      <a:endParaRPr/>
                    </a:p>
                  </a:txBody>
                  <a:tcPr marT="0" marB="0" marR="102175" marL="1021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E7E7"/>
                    </a:solidFill>
                  </a:tcPr>
                </a:tc>
                <a:tc>
                  <a:txBody>
                    <a:bodyPr/>
                    <a:lstStyle/>
                    <a:p>
                      <a:pPr indent="0" lvl="0" marL="0" marR="0" rtl="0" algn="l">
                        <a:lnSpc>
                          <a:spcPct val="100000"/>
                        </a:lnSpc>
                        <a:spcBef>
                          <a:spcPts val="0"/>
                        </a:spcBef>
                        <a:spcAft>
                          <a:spcPts val="0"/>
                        </a:spcAft>
                        <a:buClr>
                          <a:srgbClr val="000000"/>
                        </a:buClr>
                        <a:buSzPts val="1400"/>
                        <a:buFont typeface="Courier New"/>
                        <a:buNone/>
                      </a:pPr>
                      <a:r>
                        <a:rPr b="0" i="0" lang="en-US" sz="1400" u="none">
                          <a:solidFill>
                            <a:srgbClr val="000000"/>
                          </a:solidFill>
                          <a:latin typeface="Courier New"/>
                          <a:ea typeface="Courier New"/>
                          <a:cs typeface="Courier New"/>
                          <a:sym typeface="Courier New"/>
                        </a:rPr>
                        <a:t>meet.toSecondOfDay()</a:t>
                      </a:r>
                      <a:endParaRPr/>
                    </a:p>
                  </a:txBody>
                  <a:tcPr marT="0" marB="0" marR="102175" marL="1021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E7E7"/>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Converts this object to another type. Here returns </a:t>
                      </a:r>
                      <a:r>
                        <a:rPr b="0" i="0" lang="en-US" sz="1400" u="none">
                          <a:solidFill>
                            <a:srgbClr val="000000"/>
                          </a:solidFill>
                          <a:latin typeface="Courier New"/>
                          <a:ea typeface="Courier New"/>
                          <a:cs typeface="Courier New"/>
                          <a:sym typeface="Courier New"/>
                        </a:rPr>
                        <a:t>int</a:t>
                      </a:r>
                      <a:r>
                        <a:rPr b="0" i="0" lang="en-US" sz="1400" u="none">
                          <a:solidFill>
                            <a:srgbClr val="000000"/>
                          </a:solidFill>
                          <a:latin typeface="Arial"/>
                          <a:ea typeface="Arial"/>
                          <a:cs typeface="Arial"/>
                          <a:sym typeface="Arial"/>
                        </a:rPr>
                        <a:t> seconds.</a:t>
                      </a:r>
                      <a:endParaRPr/>
                    </a:p>
                  </a:txBody>
                  <a:tcPr marT="0" marB="0" marR="102175" marL="1021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E7E7"/>
                    </a:solidFill>
                  </a:tcPr>
                </a:tc>
              </a:tr>
              <a:tr h="519100">
                <a:tc>
                  <a:txBody>
                    <a:bodyPr/>
                    <a:lstStyle/>
                    <a:p>
                      <a:pPr indent="0" lvl="0" marL="0" marR="0" rtl="0" algn="l">
                        <a:lnSpc>
                          <a:spcPct val="100000"/>
                        </a:lnSpc>
                        <a:spcBef>
                          <a:spcPts val="0"/>
                        </a:spcBef>
                        <a:spcAft>
                          <a:spcPts val="0"/>
                        </a:spcAft>
                        <a:buClr>
                          <a:srgbClr val="000000"/>
                        </a:buClr>
                        <a:buSzPts val="1400"/>
                        <a:buFont typeface="Courier New"/>
                        <a:buNone/>
                      </a:pPr>
                      <a:r>
                        <a:rPr b="0" i="0" lang="en-US" sz="1400" u="none">
                          <a:solidFill>
                            <a:srgbClr val="000000"/>
                          </a:solidFill>
                          <a:latin typeface="Courier New"/>
                          <a:ea typeface="Courier New"/>
                          <a:cs typeface="Courier New"/>
                          <a:sym typeface="Courier New"/>
                        </a:rPr>
                        <a:t>at</a:t>
                      </a:r>
                      <a:endParaRPr/>
                    </a:p>
                  </a:txBody>
                  <a:tcPr marT="0" marB="0" marR="102175" marL="1021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CBCB"/>
                    </a:solidFill>
                  </a:tcPr>
                </a:tc>
                <a:tc>
                  <a:txBody>
                    <a:bodyPr/>
                    <a:lstStyle/>
                    <a:p>
                      <a:pPr indent="0" lvl="0" marL="0" marR="0" rtl="0" algn="l">
                        <a:lnSpc>
                          <a:spcPct val="100000"/>
                        </a:lnSpc>
                        <a:spcBef>
                          <a:spcPts val="0"/>
                        </a:spcBef>
                        <a:spcAft>
                          <a:spcPts val="0"/>
                        </a:spcAft>
                        <a:buClr>
                          <a:srgbClr val="000000"/>
                        </a:buClr>
                        <a:buSzPts val="1400"/>
                        <a:buFont typeface="Courier New"/>
                        <a:buNone/>
                      </a:pPr>
                      <a:r>
                        <a:rPr b="0" i="0" lang="en-US" sz="1400" u="none">
                          <a:solidFill>
                            <a:srgbClr val="000000"/>
                          </a:solidFill>
                          <a:latin typeface="Courier New"/>
                          <a:ea typeface="Courier New"/>
                          <a:cs typeface="Courier New"/>
                          <a:sym typeface="Courier New"/>
                        </a:rPr>
                        <a:t>today.atTime(13, 30)</a:t>
                      </a:r>
                      <a:endParaRPr/>
                    </a:p>
                  </a:txBody>
                  <a:tcPr marT="0" marB="0" marR="102175" marL="1021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CBCB"/>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Combines this object with another; returns a </a:t>
                      </a:r>
                      <a:r>
                        <a:rPr b="0" i="0" lang="en-US" sz="1400" u="none">
                          <a:solidFill>
                            <a:srgbClr val="000000"/>
                          </a:solidFill>
                          <a:latin typeface="Courier New"/>
                          <a:ea typeface="Courier New"/>
                          <a:cs typeface="Courier New"/>
                          <a:sym typeface="Courier New"/>
                        </a:rPr>
                        <a:t>LocalDateTime</a:t>
                      </a:r>
                      <a:r>
                        <a:rPr b="0" i="0" lang="en-US" sz="1400" u="none">
                          <a:solidFill>
                            <a:srgbClr val="000000"/>
                          </a:solidFill>
                          <a:latin typeface="Arial"/>
                          <a:ea typeface="Arial"/>
                          <a:cs typeface="Arial"/>
                          <a:sym typeface="Arial"/>
                        </a:rPr>
                        <a:t> object</a:t>
                      </a:r>
                      <a:endParaRPr/>
                    </a:p>
                  </a:txBody>
                  <a:tcPr marT="0" marB="0" marR="102175" marL="1021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CBCB"/>
                    </a:solidFill>
                  </a:tcPr>
                </a:tc>
              </a:tr>
              <a:tr h="517525">
                <a:tc>
                  <a:txBody>
                    <a:bodyPr/>
                    <a:lstStyle/>
                    <a:p>
                      <a:pPr indent="0" lvl="0" marL="0" marR="0" rtl="0" algn="l">
                        <a:lnSpc>
                          <a:spcPct val="100000"/>
                        </a:lnSpc>
                        <a:spcBef>
                          <a:spcPts val="0"/>
                        </a:spcBef>
                        <a:spcAft>
                          <a:spcPts val="0"/>
                        </a:spcAft>
                        <a:buClr>
                          <a:srgbClr val="000000"/>
                        </a:buClr>
                        <a:buSzPts val="1400"/>
                        <a:buFont typeface="Courier New"/>
                        <a:buNone/>
                      </a:pPr>
                      <a:r>
                        <a:rPr b="0" i="0" lang="en-US" sz="1400" u="none">
                          <a:solidFill>
                            <a:srgbClr val="000000"/>
                          </a:solidFill>
                          <a:latin typeface="Courier New"/>
                          <a:ea typeface="Courier New"/>
                          <a:cs typeface="Courier New"/>
                          <a:sym typeface="Courier New"/>
                        </a:rPr>
                        <a:t>until</a:t>
                      </a:r>
                      <a:endParaRPr/>
                    </a:p>
                  </a:txBody>
                  <a:tcPr marT="0" marB="0" marR="102175" marL="1021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E7E7"/>
                    </a:solidFill>
                  </a:tcPr>
                </a:tc>
                <a:tc>
                  <a:txBody>
                    <a:bodyPr/>
                    <a:lstStyle/>
                    <a:p>
                      <a:pPr indent="0" lvl="0" marL="0" marR="0" rtl="0" algn="l">
                        <a:lnSpc>
                          <a:spcPct val="100000"/>
                        </a:lnSpc>
                        <a:spcBef>
                          <a:spcPts val="0"/>
                        </a:spcBef>
                        <a:spcAft>
                          <a:spcPts val="0"/>
                        </a:spcAft>
                        <a:buClr>
                          <a:srgbClr val="000000"/>
                        </a:buClr>
                        <a:buSzPts val="1400"/>
                        <a:buFont typeface="Courier New"/>
                        <a:buNone/>
                      </a:pPr>
                      <a:r>
                        <a:rPr b="0" i="0" lang="en-US" sz="1400" u="none">
                          <a:solidFill>
                            <a:srgbClr val="000000"/>
                          </a:solidFill>
                          <a:latin typeface="Courier New"/>
                          <a:ea typeface="Courier New"/>
                          <a:cs typeface="Courier New"/>
                          <a:sym typeface="Courier New"/>
                        </a:rPr>
                        <a:t>today.until</a:t>
                      </a:r>
                      <a:endParaRPr/>
                    </a:p>
                  </a:txBody>
                  <a:tcPr marT="0" marB="0" marR="102175" marL="1021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E7E7"/>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Calculates the amount of time until another date in terms of the unit</a:t>
                      </a:r>
                      <a:endParaRPr/>
                    </a:p>
                  </a:txBody>
                  <a:tcPr marT="0" marB="0" marR="102175" marL="1021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E7E7"/>
                    </a:solidFill>
                  </a:tcPr>
                </a:tc>
              </a:tr>
              <a:tr h="517525">
                <a:tc>
                  <a:txBody>
                    <a:bodyPr/>
                    <a:lstStyle/>
                    <a:p>
                      <a:pPr indent="0" lvl="0" marL="0" marR="0" rtl="0" algn="l">
                        <a:lnSpc>
                          <a:spcPct val="100000"/>
                        </a:lnSpc>
                        <a:spcBef>
                          <a:spcPts val="0"/>
                        </a:spcBef>
                        <a:spcAft>
                          <a:spcPts val="0"/>
                        </a:spcAft>
                        <a:buClr>
                          <a:srgbClr val="000000"/>
                        </a:buClr>
                        <a:buSzPts val="1400"/>
                        <a:buFont typeface="Courier New"/>
                        <a:buNone/>
                      </a:pPr>
                      <a:r>
                        <a:rPr b="0" i="0" lang="en-US" sz="1400" u="none">
                          <a:solidFill>
                            <a:srgbClr val="000000"/>
                          </a:solidFill>
                          <a:latin typeface="Courier New"/>
                          <a:ea typeface="Courier New"/>
                          <a:cs typeface="Courier New"/>
                          <a:sym typeface="Courier New"/>
                        </a:rPr>
                        <a:t>isBefore, isAfter</a:t>
                      </a:r>
                      <a:endParaRPr/>
                    </a:p>
                  </a:txBody>
                  <a:tcPr marT="0" marB="0" marR="102175" marL="1021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CBCB"/>
                    </a:solidFill>
                  </a:tcPr>
                </a:tc>
                <a:tc>
                  <a:txBody>
                    <a:bodyPr/>
                    <a:lstStyle/>
                    <a:p>
                      <a:pPr indent="0" lvl="0" marL="0" marR="0" rtl="0" algn="l">
                        <a:lnSpc>
                          <a:spcPct val="100000"/>
                        </a:lnSpc>
                        <a:spcBef>
                          <a:spcPts val="0"/>
                        </a:spcBef>
                        <a:spcAft>
                          <a:spcPts val="0"/>
                        </a:spcAft>
                        <a:buClr>
                          <a:srgbClr val="000000"/>
                        </a:buClr>
                        <a:buSzPts val="1400"/>
                        <a:buFont typeface="Courier New"/>
                        <a:buNone/>
                      </a:pPr>
                      <a:r>
                        <a:rPr b="0" i="0" lang="en-US" sz="1400" u="none">
                          <a:solidFill>
                            <a:srgbClr val="000000"/>
                          </a:solidFill>
                          <a:latin typeface="Courier New"/>
                          <a:ea typeface="Courier New"/>
                          <a:cs typeface="Courier New"/>
                          <a:sym typeface="Courier New"/>
                        </a:rPr>
                        <a:t>today.isBefore(lastWeek)</a:t>
                      </a:r>
                      <a:endParaRPr/>
                    </a:p>
                  </a:txBody>
                  <a:tcPr marT="0" marB="0" marR="102175" marL="1021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CBCB"/>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Compares this object with another on the timeline</a:t>
                      </a:r>
                      <a:endParaRPr/>
                    </a:p>
                  </a:txBody>
                  <a:tcPr marT="0" marB="0" marR="102175" marL="1021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CBCB"/>
                    </a:solidFill>
                  </a:tcPr>
                </a:tc>
              </a:tr>
              <a:tr h="371475">
                <a:tc>
                  <a:txBody>
                    <a:bodyPr/>
                    <a:lstStyle/>
                    <a:p>
                      <a:pPr indent="0" lvl="0" marL="0" marR="0" rtl="0" algn="l">
                        <a:lnSpc>
                          <a:spcPct val="100000"/>
                        </a:lnSpc>
                        <a:spcBef>
                          <a:spcPts val="0"/>
                        </a:spcBef>
                        <a:spcAft>
                          <a:spcPts val="0"/>
                        </a:spcAft>
                        <a:buClr>
                          <a:srgbClr val="000000"/>
                        </a:buClr>
                        <a:buSzPts val="1400"/>
                        <a:buFont typeface="Courier New"/>
                        <a:buNone/>
                      </a:pPr>
                      <a:r>
                        <a:rPr b="0" i="0" lang="en-US" sz="1400" u="none">
                          <a:solidFill>
                            <a:srgbClr val="000000"/>
                          </a:solidFill>
                          <a:latin typeface="Courier New"/>
                          <a:ea typeface="Courier New"/>
                          <a:cs typeface="Courier New"/>
                          <a:sym typeface="Courier New"/>
                        </a:rPr>
                        <a:t>isLeapYear</a:t>
                      </a:r>
                      <a:endParaRPr/>
                    </a:p>
                  </a:txBody>
                  <a:tcPr marT="0" marB="0" marR="102175" marL="1021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E7E7"/>
                    </a:solidFill>
                  </a:tcPr>
                </a:tc>
                <a:tc>
                  <a:txBody>
                    <a:bodyPr/>
                    <a:lstStyle/>
                    <a:p>
                      <a:pPr indent="0" lvl="0" marL="0" marR="0" rtl="0" algn="l">
                        <a:lnSpc>
                          <a:spcPct val="100000"/>
                        </a:lnSpc>
                        <a:spcBef>
                          <a:spcPts val="0"/>
                        </a:spcBef>
                        <a:spcAft>
                          <a:spcPts val="0"/>
                        </a:spcAft>
                        <a:buClr>
                          <a:srgbClr val="000000"/>
                        </a:buClr>
                        <a:buSzPts val="1400"/>
                        <a:buFont typeface="Courier New"/>
                        <a:buNone/>
                      </a:pPr>
                      <a:r>
                        <a:rPr b="0" i="0" lang="en-US" sz="1400" u="none">
                          <a:solidFill>
                            <a:srgbClr val="000000"/>
                          </a:solidFill>
                          <a:latin typeface="Courier New"/>
                          <a:ea typeface="Courier New"/>
                          <a:cs typeface="Courier New"/>
                          <a:sym typeface="Courier New"/>
                        </a:rPr>
                        <a:t>today.isLeapYear()</a:t>
                      </a:r>
                      <a:endParaRPr/>
                    </a:p>
                  </a:txBody>
                  <a:tcPr marT="0" marB="0" marR="102175" marL="1021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E7E7"/>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Checks if this object is a leap year</a:t>
                      </a:r>
                      <a:endParaRPr/>
                    </a:p>
                  </a:txBody>
                  <a:tcPr marT="0" marB="0" marR="102175" marL="1021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E7E7"/>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0"/>
          <p:cNvSpPr txBox="1"/>
          <p:nvPr/>
        </p:nvSpPr>
        <p:spPr>
          <a:xfrm>
            <a:off x="609600" y="4953000"/>
            <a:ext cx="7924800" cy="838200"/>
          </a:xfrm>
          <a:prstGeom prst="rect">
            <a:avLst/>
          </a:prstGeom>
          <a:solidFill>
            <a:schemeClr val="accent1">
              <a:alpha val="49803"/>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7" name="Google Shape;207;p30"/>
          <p:cNvSpPr txBox="1"/>
          <p:nvPr/>
        </p:nvSpPr>
        <p:spPr>
          <a:xfrm>
            <a:off x="609600" y="3124200"/>
            <a:ext cx="7924800" cy="1600200"/>
          </a:xfrm>
          <a:prstGeom prst="rect">
            <a:avLst/>
          </a:prstGeom>
          <a:solidFill>
            <a:schemeClr val="accent1">
              <a:alpha val="49803"/>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8" name="Google Shape;208;p30"/>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Date and Time Amounts</a:t>
            </a:r>
            <a:endParaRPr/>
          </a:p>
        </p:txBody>
      </p:sp>
      <p:sp>
        <p:nvSpPr>
          <p:cNvPr id="209" name="Google Shape;209;p30"/>
          <p:cNvSpPr txBox="1"/>
          <p:nvPr>
            <p:ph idx="1" type="body"/>
          </p:nvPr>
        </p:nvSpPr>
        <p:spPr>
          <a:xfrm>
            <a:off x="609600" y="1447800"/>
            <a:ext cx="7918450" cy="4316412"/>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Courier New"/>
                <a:ea typeface="Courier New"/>
                <a:cs typeface="Courier New"/>
                <a:sym typeface="Courier New"/>
              </a:rPr>
              <a:t>Instant</a:t>
            </a:r>
            <a:r>
              <a:rPr b="0" i="0" lang="en-US" sz="2200" u="none" cap="none" strike="noStrike">
                <a:solidFill>
                  <a:schemeClr val="dk1"/>
                </a:solidFill>
                <a:latin typeface="Arial"/>
                <a:ea typeface="Arial"/>
                <a:cs typeface="Arial"/>
                <a:sym typeface="Arial"/>
              </a:rPr>
              <a:t> – Stores an instant in time on the time-line</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Useful for: timestamps, e.g. login events</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Stored as seconds (</a:t>
            </a:r>
            <a:r>
              <a:rPr b="0" i="0" lang="en-US" sz="2000" u="none" cap="none" strike="noStrike">
                <a:solidFill>
                  <a:schemeClr val="dk1"/>
                </a:solidFill>
                <a:latin typeface="Courier New"/>
                <a:ea typeface="Courier New"/>
                <a:cs typeface="Courier New"/>
                <a:sym typeface="Courier New"/>
              </a:rPr>
              <a:t>long</a:t>
            </a:r>
            <a:r>
              <a:rPr b="0" i="0" lang="en-US" sz="2000" u="none" cap="none" strike="noStrike">
                <a:solidFill>
                  <a:schemeClr val="dk1"/>
                </a:solidFill>
                <a:latin typeface="Arial"/>
                <a:ea typeface="Arial"/>
                <a:cs typeface="Arial"/>
                <a:sym typeface="Arial"/>
              </a:rPr>
              <a:t>) and nanoseconds (</a:t>
            </a:r>
            <a:r>
              <a:rPr b="0" i="0" lang="en-US" sz="2000" u="none" cap="none" strike="noStrike">
                <a:solidFill>
                  <a:schemeClr val="dk1"/>
                </a:solidFill>
                <a:latin typeface="Courier New"/>
                <a:ea typeface="Courier New"/>
                <a:cs typeface="Courier New"/>
                <a:sym typeface="Courier New"/>
              </a:rPr>
              <a:t>int</a:t>
            </a:r>
            <a:r>
              <a:rPr b="0" i="0" lang="en-US" sz="2000" u="none" cap="none" strike="noStrike">
                <a:solidFill>
                  <a:schemeClr val="dk1"/>
                </a:solidFill>
                <a:latin typeface="Arial"/>
                <a:ea typeface="Arial"/>
                <a:cs typeface="Arial"/>
                <a:sym typeface="Arial"/>
              </a:rPr>
              <a:t>)</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Methods used to compare before and after</a:t>
            </a:r>
            <a:endParaRPr/>
          </a:p>
          <a:p>
            <a:pPr indent="7938" lvl="0" marL="7936" marR="0" rtl="0" algn="l">
              <a:lnSpc>
                <a:spcPct val="100000"/>
              </a:lnSpc>
              <a:spcBef>
                <a:spcPts val="280"/>
              </a:spcBef>
              <a:spcAft>
                <a:spcPts val="0"/>
              </a:spcAft>
              <a:buClr>
                <a:srgbClr val="000000"/>
              </a:buClr>
              <a:buSzPts val="1400"/>
              <a:buFont typeface="Arial"/>
              <a:buNone/>
            </a:pPr>
            <a:r>
              <a:t/>
            </a:r>
            <a:endParaRPr b="0" i="0" sz="1400" u="none">
              <a:solidFill>
                <a:schemeClr val="dk1"/>
              </a:solidFill>
              <a:latin typeface="Courier New"/>
              <a:ea typeface="Courier New"/>
              <a:cs typeface="Courier New"/>
              <a:sym typeface="Courier New"/>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Instant now = Instant.now();</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Thread.sleep(0,1); // long milliseconds, int nanoseconds</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Instant later = Instant.now();</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System.out.println("now is before later? " + now.isBefore(later));</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System.out.println("Now:   " + now);</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System.out.println("Later: " + later);</a:t>
            </a:r>
            <a:endParaRPr/>
          </a:p>
          <a:p>
            <a:pPr indent="7938" lvl="0" marL="7936" marR="0" rtl="0" algn="l">
              <a:lnSpc>
                <a:spcPct val="100000"/>
              </a:lnSpc>
              <a:spcBef>
                <a:spcPts val="280"/>
              </a:spcBef>
              <a:spcAft>
                <a:spcPts val="0"/>
              </a:spcAft>
              <a:buClr>
                <a:srgbClr val="000000"/>
              </a:buClr>
              <a:buSzPts val="1400"/>
              <a:buFont typeface="Arial"/>
              <a:buNone/>
            </a:pPr>
            <a:r>
              <a:t/>
            </a:r>
            <a:endParaRPr b="0" i="0" sz="1400" u="none">
              <a:solidFill>
                <a:schemeClr val="dk1"/>
              </a:solidFill>
              <a:latin typeface="Courier New"/>
              <a:ea typeface="Courier New"/>
              <a:cs typeface="Courier New"/>
              <a:sym typeface="Courier New"/>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now is before later? true</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Now:   2014-02-21 T 16:11:34.788 Z</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Later: 2014-02-21 T 16:11:34.789 Z</a:t>
            </a:r>
            <a:endParaRPr/>
          </a:p>
        </p:txBody>
      </p:sp>
      <p:sp>
        <p:nvSpPr>
          <p:cNvPr id="210" name="Google Shape;210;p30"/>
          <p:cNvSpPr/>
          <p:nvPr/>
        </p:nvSpPr>
        <p:spPr>
          <a:xfrm>
            <a:off x="4724400" y="5105400"/>
            <a:ext cx="2438400" cy="523875"/>
          </a:xfrm>
          <a:prstGeom prst="wedgeRectCallout">
            <a:avLst>
              <a:gd fmla="val -4009" name="adj1"/>
              <a:gd fmla="val 9101"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toString</a:t>
            </a:r>
            <a:r>
              <a:rPr b="0" i="0" lang="en-US" sz="1400" u="none">
                <a:solidFill>
                  <a:schemeClr val="dk1"/>
                </a:solidFill>
                <a:latin typeface="Arial"/>
                <a:ea typeface="Arial"/>
                <a:cs typeface="Arial"/>
                <a:sym typeface="Arial"/>
              </a:rPr>
              <a:t> includes nanoseconds to three digits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1"/>
          <p:cNvSpPr txBox="1"/>
          <p:nvPr/>
        </p:nvSpPr>
        <p:spPr>
          <a:xfrm>
            <a:off x="609600" y="3200400"/>
            <a:ext cx="7924800" cy="1828800"/>
          </a:xfrm>
          <a:prstGeom prst="rect">
            <a:avLst/>
          </a:prstGeom>
          <a:solidFill>
            <a:schemeClr val="accent1">
              <a:alpha val="49803"/>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7" name="Google Shape;217;p31"/>
          <p:cNvSpPr txBox="1"/>
          <p:nvPr/>
        </p:nvSpPr>
        <p:spPr>
          <a:xfrm>
            <a:off x="609600" y="5486400"/>
            <a:ext cx="7924800" cy="838200"/>
          </a:xfrm>
          <a:prstGeom prst="rect">
            <a:avLst/>
          </a:prstGeom>
          <a:solidFill>
            <a:schemeClr val="accent1">
              <a:alpha val="49803"/>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8" name="Google Shape;218;p3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ourier New"/>
                <a:ea typeface="Courier New"/>
                <a:cs typeface="Courier New"/>
                <a:sym typeface="Courier New"/>
              </a:rPr>
              <a:t>Period</a:t>
            </a:r>
            <a:endParaRPr/>
          </a:p>
        </p:txBody>
      </p:sp>
      <p:sp>
        <p:nvSpPr>
          <p:cNvPr id="219" name="Google Shape;219;p31"/>
          <p:cNvSpPr txBox="1"/>
          <p:nvPr>
            <p:ph idx="1" type="body"/>
          </p:nvPr>
        </p:nvSpPr>
        <p:spPr>
          <a:xfrm>
            <a:off x="609600" y="1447800"/>
            <a:ext cx="7918450" cy="4876800"/>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Courier New"/>
                <a:ea typeface="Courier New"/>
                <a:cs typeface="Courier New"/>
                <a:sym typeface="Courier New"/>
              </a:rPr>
              <a:t>Period</a:t>
            </a:r>
            <a:r>
              <a:rPr b="0" i="0" lang="en-US" sz="2200" u="none">
                <a:solidFill>
                  <a:schemeClr val="dk1"/>
                </a:solidFill>
                <a:latin typeface="Arial"/>
                <a:ea typeface="Arial"/>
                <a:cs typeface="Arial"/>
                <a:sym typeface="Arial"/>
              </a:rPr>
              <a:t> is a class that holds a date-based amount.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Years, months, and days based on the ISO-8601 calendar</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Plus and minus work with a conceptual day, thus preserving daylight savings changes</a:t>
            </a:r>
            <a:endParaRPr/>
          </a:p>
          <a:p>
            <a:pPr indent="7938" lvl="0" marL="7936" marR="0" rtl="0" algn="l">
              <a:lnSpc>
                <a:spcPct val="100000"/>
              </a:lnSpc>
              <a:spcBef>
                <a:spcPts val="280"/>
              </a:spcBef>
              <a:spcAft>
                <a:spcPts val="0"/>
              </a:spcAft>
              <a:buClr>
                <a:srgbClr val="000000"/>
              </a:buClr>
              <a:buSzPts val="1400"/>
              <a:buFont typeface="Arial"/>
              <a:buNone/>
            </a:pPr>
            <a:r>
              <a:t/>
            </a:r>
            <a:endParaRPr b="0" i="0" sz="1400" u="none">
              <a:solidFill>
                <a:schemeClr val="dk1"/>
              </a:solidFill>
              <a:latin typeface="Courier New"/>
              <a:ea typeface="Courier New"/>
              <a:cs typeface="Courier New"/>
              <a:sym typeface="Courier New"/>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Period oneDay = Period.ofDays(1);</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System.out.println("Period of one day: " + oneDay);</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LocalDateTime beforeDST = LocalDateTime.of(2014, MARCH, 8, 12, 00);</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ZonedDateTime newYorkTime =</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ZonedDateTime.of(beforeDST, ZoneId.of("America/New_York"));</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System.out.println("Before: " + newYorkTime);</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System.out.println("After:  " + newYorkTime.plus(oneDayYear));</a:t>
            </a:r>
            <a:endParaRPr/>
          </a:p>
          <a:p>
            <a:pPr indent="7938" lvl="0" marL="7936" marR="0" rtl="0" algn="l">
              <a:lnSpc>
                <a:spcPct val="100000"/>
              </a:lnSpc>
              <a:spcBef>
                <a:spcPts val="280"/>
              </a:spcBef>
              <a:spcAft>
                <a:spcPts val="0"/>
              </a:spcAft>
              <a:buClr>
                <a:srgbClr val="000000"/>
              </a:buClr>
              <a:buSzPts val="1400"/>
              <a:buFont typeface="Arial"/>
              <a:buNone/>
            </a:pPr>
            <a:r>
              <a:t/>
            </a:r>
            <a:endParaRPr b="0" i="0" sz="1400" u="none">
              <a:solidFill>
                <a:schemeClr val="dk1"/>
              </a:solidFill>
              <a:latin typeface="Courier New"/>
              <a:ea typeface="Courier New"/>
              <a:cs typeface="Courier New"/>
              <a:sym typeface="Courier New"/>
            </a:endParaRPr>
          </a:p>
          <a:p>
            <a:pPr indent="7938" lvl="0" marL="7936" marR="0" rtl="0" algn="l">
              <a:lnSpc>
                <a:spcPct val="100000"/>
              </a:lnSpc>
              <a:spcBef>
                <a:spcPts val="280"/>
              </a:spcBef>
              <a:spcAft>
                <a:spcPts val="0"/>
              </a:spcAft>
              <a:buClr>
                <a:srgbClr val="000000"/>
              </a:buClr>
              <a:buSzPts val="1400"/>
              <a:buFont typeface="Arial"/>
              <a:buNone/>
            </a:pPr>
            <a:r>
              <a:t/>
            </a:r>
            <a:endParaRPr b="0" i="0" sz="1400" u="none">
              <a:solidFill>
                <a:schemeClr val="dk1"/>
              </a:solidFill>
              <a:latin typeface="Courier New"/>
              <a:ea typeface="Courier New"/>
              <a:cs typeface="Courier New"/>
              <a:sym typeface="Courier New"/>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Period of one day: P1D</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Before: 2014-03-08 T 12:00 -05:00[America/New_York]</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After:  2014-03-09 T 12:00 -04:00[America/New_York]</a:t>
            </a:r>
            <a:endParaRPr/>
          </a:p>
        </p:txBody>
      </p:sp>
      <p:sp>
        <p:nvSpPr>
          <p:cNvPr id="220" name="Google Shape;220;p31"/>
          <p:cNvSpPr/>
          <p:nvPr/>
        </p:nvSpPr>
        <p:spPr>
          <a:xfrm>
            <a:off x="3657600" y="5114925"/>
            <a:ext cx="2895600" cy="523875"/>
          </a:xfrm>
          <a:prstGeom prst="wedgeRectCallout">
            <a:avLst>
              <a:gd fmla="val -2090" name="adj1"/>
              <a:gd fmla="val 27583"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The time is preserved, because only "days" are added.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2"/>
          <p:cNvSpPr txBox="1"/>
          <p:nvPr/>
        </p:nvSpPr>
        <p:spPr>
          <a:xfrm>
            <a:off x="609600" y="5486400"/>
            <a:ext cx="7924800" cy="838200"/>
          </a:xfrm>
          <a:prstGeom prst="rect">
            <a:avLst/>
          </a:prstGeom>
          <a:solidFill>
            <a:schemeClr val="accent1">
              <a:alpha val="49803"/>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7" name="Google Shape;227;p32"/>
          <p:cNvSpPr txBox="1"/>
          <p:nvPr/>
        </p:nvSpPr>
        <p:spPr>
          <a:xfrm>
            <a:off x="609600" y="3200400"/>
            <a:ext cx="7924800" cy="1828800"/>
          </a:xfrm>
          <a:prstGeom prst="rect">
            <a:avLst/>
          </a:prstGeom>
          <a:solidFill>
            <a:schemeClr val="accent1">
              <a:alpha val="49803"/>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8" name="Google Shape;228;p32"/>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ourier New"/>
                <a:ea typeface="Courier New"/>
                <a:cs typeface="Courier New"/>
                <a:sym typeface="Courier New"/>
              </a:rPr>
              <a:t>Duration</a:t>
            </a:r>
            <a:endParaRPr/>
          </a:p>
        </p:txBody>
      </p:sp>
      <p:sp>
        <p:nvSpPr>
          <p:cNvPr id="229" name="Google Shape;229;p32"/>
          <p:cNvSpPr txBox="1"/>
          <p:nvPr>
            <p:ph idx="1" type="body"/>
          </p:nvPr>
        </p:nvSpPr>
        <p:spPr>
          <a:xfrm>
            <a:off x="609600" y="1447800"/>
            <a:ext cx="7918450" cy="4876800"/>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Courier New"/>
                <a:ea typeface="Courier New"/>
                <a:cs typeface="Courier New"/>
                <a:sym typeface="Courier New"/>
              </a:rPr>
              <a:t>Duration</a:t>
            </a:r>
            <a:r>
              <a:rPr b="0" i="0" lang="en-US" sz="2200" u="none">
                <a:solidFill>
                  <a:schemeClr val="dk1"/>
                </a:solidFill>
                <a:latin typeface="Arial"/>
                <a:ea typeface="Arial"/>
                <a:cs typeface="Arial"/>
                <a:sym typeface="Arial"/>
              </a:rPr>
              <a:t> is a class that stores a time-based amount. </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Time is measured in actual seconds and nanoseconds.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Days are treated as 24 hours, and daylight savings is ignored.</a:t>
            </a:r>
            <a:endParaRPr/>
          </a:p>
          <a:p>
            <a:pPr indent="7938" lvl="0" marL="7936" marR="0" rtl="0" algn="l">
              <a:lnSpc>
                <a:spcPct val="100000"/>
              </a:lnSpc>
              <a:spcBef>
                <a:spcPts val="280"/>
              </a:spcBef>
              <a:spcAft>
                <a:spcPts val="0"/>
              </a:spcAft>
              <a:buClr>
                <a:srgbClr val="000000"/>
              </a:buClr>
              <a:buSzPts val="1400"/>
              <a:buFont typeface="Arial"/>
              <a:buNone/>
            </a:pPr>
            <a:r>
              <a:t/>
            </a:r>
            <a:endParaRPr b="0" i="0" sz="1400" u="none">
              <a:solidFill>
                <a:schemeClr val="dk1"/>
              </a:solidFill>
              <a:latin typeface="Courier New"/>
              <a:ea typeface="Courier New"/>
              <a:cs typeface="Courier New"/>
              <a:sym typeface="Courier New"/>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Duration one24hourDay = Duration.ofDays(1);</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System.out.println("Duration of one day: " + one24hourDay);</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beforeDST = LocalDateTime.of(2014, MARCH, 8, 12, 00);</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newYorkTime = ZonedDateTime.of(beforeDST, ZoneId.of("America/New_York"));</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System.out.println("Before: " + newYorkTime);</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System.out.println("After:  " + newYorkTime.plus(one24hourDay));</a:t>
            </a:r>
            <a:endParaRPr/>
          </a:p>
          <a:p>
            <a:pPr indent="7938" lvl="0" marL="7936" marR="0" rtl="0" algn="l">
              <a:lnSpc>
                <a:spcPct val="100000"/>
              </a:lnSpc>
              <a:spcBef>
                <a:spcPts val="280"/>
              </a:spcBef>
              <a:spcAft>
                <a:spcPts val="0"/>
              </a:spcAft>
              <a:buClr>
                <a:srgbClr val="000000"/>
              </a:buClr>
              <a:buSzPts val="1400"/>
              <a:buFont typeface="Arial"/>
              <a:buNone/>
            </a:pPr>
            <a:r>
              <a:t/>
            </a:r>
            <a:endParaRPr b="0" i="0" sz="1400" u="none">
              <a:solidFill>
                <a:schemeClr val="dk1"/>
              </a:solidFill>
              <a:latin typeface="Courier New"/>
              <a:ea typeface="Courier New"/>
              <a:cs typeface="Courier New"/>
              <a:sym typeface="Courier New"/>
            </a:endParaRPr>
          </a:p>
          <a:p>
            <a:pPr indent="7938" lvl="0" marL="7936" marR="0" rtl="0" algn="l">
              <a:lnSpc>
                <a:spcPct val="100000"/>
              </a:lnSpc>
              <a:spcBef>
                <a:spcPts val="280"/>
              </a:spcBef>
              <a:spcAft>
                <a:spcPts val="0"/>
              </a:spcAft>
              <a:buClr>
                <a:srgbClr val="000000"/>
              </a:buClr>
              <a:buSzPts val="1400"/>
              <a:buFont typeface="Arial"/>
              <a:buNone/>
            </a:pPr>
            <a:r>
              <a:t/>
            </a:r>
            <a:endParaRPr b="0" i="0" sz="1400" u="none">
              <a:solidFill>
                <a:schemeClr val="dk1"/>
              </a:solidFill>
              <a:latin typeface="Courier New"/>
              <a:ea typeface="Courier New"/>
              <a:cs typeface="Courier New"/>
              <a:sym typeface="Courier New"/>
            </a:endParaRPr>
          </a:p>
          <a:p>
            <a:pPr indent="7938" lvl="0" marL="7936" marR="0" rtl="0" algn="l">
              <a:lnSpc>
                <a:spcPct val="100000"/>
              </a:lnSpc>
              <a:spcBef>
                <a:spcPts val="280"/>
              </a:spcBef>
              <a:spcAft>
                <a:spcPts val="0"/>
              </a:spcAft>
              <a:buClr>
                <a:srgbClr val="000000"/>
              </a:buClr>
              <a:buSzPts val="1400"/>
              <a:buFont typeface="Arial"/>
              <a:buNone/>
            </a:pPr>
            <a:r>
              <a:t/>
            </a:r>
            <a:endParaRPr b="0" i="0" sz="1400" u="none">
              <a:solidFill>
                <a:schemeClr val="dk1"/>
              </a:solidFill>
              <a:latin typeface="Courier New"/>
              <a:ea typeface="Courier New"/>
              <a:cs typeface="Courier New"/>
              <a:sym typeface="Courier New"/>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Duration of one day: PT24H</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Before: 2014-03-08 T 12:00 -05:00[America/New_York]</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After:  2014-03-09 T 13:00 -04:00[America/New_York]</a:t>
            </a:r>
            <a:endParaRPr/>
          </a:p>
        </p:txBody>
      </p:sp>
      <p:sp>
        <p:nvSpPr>
          <p:cNvPr id="230" name="Google Shape;230;p32"/>
          <p:cNvSpPr/>
          <p:nvPr/>
        </p:nvSpPr>
        <p:spPr>
          <a:xfrm>
            <a:off x="3733800" y="5114925"/>
            <a:ext cx="3124200" cy="523875"/>
          </a:xfrm>
          <a:prstGeom prst="wedgeRectCallout">
            <a:avLst>
              <a:gd fmla="val -2090" name="adj1"/>
              <a:gd fmla="val 27583"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The time is not preserved because 24 hours are added.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3"/>
          <p:cNvSpPr txBox="1"/>
          <p:nvPr/>
        </p:nvSpPr>
        <p:spPr>
          <a:xfrm>
            <a:off x="609600" y="4800600"/>
            <a:ext cx="7924800" cy="1219200"/>
          </a:xfrm>
          <a:prstGeom prst="rect">
            <a:avLst/>
          </a:prstGeom>
          <a:solidFill>
            <a:schemeClr val="accent1">
              <a:alpha val="49803"/>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7" name="Google Shape;237;p33"/>
          <p:cNvSpPr txBox="1"/>
          <p:nvPr/>
        </p:nvSpPr>
        <p:spPr>
          <a:xfrm>
            <a:off x="609600" y="2438400"/>
            <a:ext cx="7924800" cy="1676400"/>
          </a:xfrm>
          <a:prstGeom prst="rect">
            <a:avLst/>
          </a:prstGeom>
          <a:solidFill>
            <a:schemeClr val="accent1">
              <a:alpha val="49803"/>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8" name="Google Shape;238;p3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Calculating Between Days</a:t>
            </a:r>
            <a:endParaRPr/>
          </a:p>
        </p:txBody>
      </p:sp>
      <p:sp>
        <p:nvSpPr>
          <p:cNvPr id="239" name="Google Shape;239;p33"/>
          <p:cNvSpPr txBox="1"/>
          <p:nvPr>
            <p:ph idx="1" type="body"/>
          </p:nvPr>
        </p:nvSpPr>
        <p:spPr>
          <a:xfrm>
            <a:off x="609600" y="1447800"/>
            <a:ext cx="7918450" cy="449421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Courier New"/>
                <a:ea typeface="Courier New"/>
                <a:cs typeface="Courier New"/>
                <a:sym typeface="Courier New"/>
              </a:rPr>
              <a:t>TemporalUnit</a:t>
            </a:r>
            <a:r>
              <a:rPr b="0" i="0" lang="en-US" sz="2200" u="none">
                <a:solidFill>
                  <a:schemeClr val="dk1"/>
                </a:solidFill>
                <a:latin typeface="Arial"/>
                <a:ea typeface="Arial"/>
                <a:cs typeface="Arial"/>
                <a:sym typeface="Arial"/>
              </a:rPr>
              <a:t> is an interface representing a unit of time.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Implemented by the </a:t>
            </a:r>
            <a:r>
              <a:rPr b="0" i="0" lang="en-US" sz="2200" u="none" cap="none" strike="noStrike">
                <a:solidFill>
                  <a:schemeClr val="dk1"/>
                </a:solidFill>
                <a:latin typeface="Courier New"/>
                <a:ea typeface="Courier New"/>
                <a:cs typeface="Courier New"/>
                <a:sym typeface="Courier New"/>
              </a:rPr>
              <a:t>enum</a:t>
            </a:r>
            <a:r>
              <a:rPr b="0" i="0" lang="en-US" sz="2200" u="none" cap="none" strike="noStrike">
                <a:solidFill>
                  <a:schemeClr val="dk1"/>
                </a:solidFill>
                <a:latin typeface="Arial"/>
                <a:ea typeface="Arial"/>
                <a:cs typeface="Arial"/>
                <a:sym typeface="Arial"/>
              </a:rPr>
              <a:t> class </a:t>
            </a:r>
            <a:r>
              <a:rPr b="0" i="0" lang="en-US" sz="2200" u="none" cap="none" strike="noStrike">
                <a:solidFill>
                  <a:schemeClr val="dk1"/>
                </a:solidFill>
                <a:latin typeface="Courier New"/>
                <a:ea typeface="Courier New"/>
                <a:cs typeface="Courier New"/>
                <a:sym typeface="Courier New"/>
              </a:rPr>
              <a:t>ChronoUnit</a:t>
            </a:r>
            <a:endParaRPr/>
          </a:p>
          <a:p>
            <a:pPr indent="7938" lvl="0" marL="7936" marR="0" rtl="0" algn="l">
              <a:lnSpc>
                <a:spcPct val="100000"/>
              </a:lnSpc>
              <a:spcBef>
                <a:spcPts val="280"/>
              </a:spcBef>
              <a:spcAft>
                <a:spcPts val="0"/>
              </a:spcAft>
              <a:buClr>
                <a:srgbClr val="000000"/>
              </a:buClr>
              <a:buSzPts val="1400"/>
              <a:buFont typeface="Arial"/>
              <a:buNone/>
            </a:pPr>
            <a:r>
              <a:t/>
            </a:r>
            <a:endParaRPr b="0" i="0" sz="1400" u="none">
              <a:solidFill>
                <a:schemeClr val="dk1"/>
              </a:solidFill>
              <a:latin typeface="Courier New"/>
              <a:ea typeface="Courier New"/>
              <a:cs typeface="Courier New"/>
              <a:sym typeface="Courier New"/>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import static java.time.temporal.ChronoUnit.*;</a:t>
            </a:r>
            <a:endParaRPr/>
          </a:p>
          <a:p>
            <a:pPr indent="7938" lvl="0" marL="7936" marR="0" rtl="0" algn="l">
              <a:lnSpc>
                <a:spcPct val="100000"/>
              </a:lnSpc>
              <a:spcBef>
                <a:spcPts val="280"/>
              </a:spcBef>
              <a:spcAft>
                <a:spcPts val="0"/>
              </a:spcAft>
              <a:buClr>
                <a:srgbClr val="000000"/>
              </a:buClr>
              <a:buSzPts val="1400"/>
              <a:buFont typeface="Arial"/>
              <a:buNone/>
            </a:pPr>
            <a:r>
              <a:t/>
            </a:r>
            <a:endParaRPr b="0" i="0" sz="1400" u="none">
              <a:solidFill>
                <a:schemeClr val="dk1"/>
              </a:solidFill>
              <a:latin typeface="Courier New"/>
              <a:ea typeface="Courier New"/>
              <a:cs typeface="Courier New"/>
              <a:sym typeface="Courier New"/>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LocalDate christmas = LocalDate.of(2014, DECEMBER, 25);</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LocalDate today = LocalDate.now();</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long days = </a:t>
            </a:r>
            <a:r>
              <a:rPr b="1" i="0" lang="en-US" sz="1400" u="none">
                <a:solidFill>
                  <a:schemeClr val="dk1"/>
                </a:solidFill>
                <a:latin typeface="Courier New"/>
                <a:ea typeface="Courier New"/>
                <a:cs typeface="Courier New"/>
                <a:sym typeface="Courier New"/>
              </a:rPr>
              <a:t>DAYS</a:t>
            </a:r>
            <a:r>
              <a:rPr b="0" i="0" lang="en-US" sz="1400" u="none">
                <a:solidFill>
                  <a:schemeClr val="dk1"/>
                </a:solidFill>
                <a:latin typeface="Courier New"/>
                <a:ea typeface="Courier New"/>
                <a:cs typeface="Courier New"/>
                <a:sym typeface="Courier New"/>
              </a:rPr>
              <a:t>.between(today, christmas);</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System.out.println("There are " + days + " shopping days til Christmas");</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a:t>
            </a:r>
            <a:endParaRPr b="0" i="0" sz="2200" u="none">
              <a:solidFill>
                <a:schemeClr val="dk1"/>
              </a:solidFill>
              <a:latin typeface="Arial"/>
              <a:ea typeface="Arial"/>
              <a:cs typeface="Arial"/>
              <a:sym typeface="Arial"/>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Courier New"/>
                <a:ea typeface="Courier New"/>
                <a:cs typeface="Courier New"/>
                <a:sym typeface="Courier New"/>
              </a:rPr>
              <a:t>Period</a:t>
            </a:r>
            <a:r>
              <a:rPr b="0" i="0" lang="en-US" sz="2200" u="none" cap="none" strike="noStrike">
                <a:solidFill>
                  <a:schemeClr val="dk1"/>
                </a:solidFill>
                <a:latin typeface="Arial"/>
                <a:ea typeface="Arial"/>
                <a:cs typeface="Arial"/>
                <a:sym typeface="Arial"/>
              </a:rPr>
              <a:t> also provides a </a:t>
            </a:r>
            <a:r>
              <a:rPr b="0" i="0" lang="en-US" sz="2200" u="none" cap="none" strike="noStrike">
                <a:solidFill>
                  <a:schemeClr val="dk1"/>
                </a:solidFill>
                <a:latin typeface="Courier New"/>
                <a:ea typeface="Courier New"/>
                <a:cs typeface="Courier New"/>
                <a:sym typeface="Courier New"/>
              </a:rPr>
              <a:t>between</a:t>
            </a:r>
            <a:r>
              <a:rPr b="0" i="0" lang="en-US" sz="2200" u="none" cap="none" strike="noStrike">
                <a:solidFill>
                  <a:schemeClr val="dk1"/>
                </a:solidFill>
                <a:latin typeface="Arial"/>
                <a:ea typeface="Arial"/>
                <a:cs typeface="Arial"/>
                <a:sym typeface="Arial"/>
              </a:rPr>
              <a:t> method</a:t>
            </a:r>
            <a:endParaRPr/>
          </a:p>
          <a:p>
            <a:pPr indent="7938" lvl="0" marL="7936" marR="0" rtl="0" algn="l">
              <a:lnSpc>
                <a:spcPct val="100000"/>
              </a:lnSpc>
              <a:spcBef>
                <a:spcPts val="280"/>
              </a:spcBef>
              <a:spcAft>
                <a:spcPts val="0"/>
              </a:spcAft>
              <a:buClr>
                <a:srgbClr val="000000"/>
              </a:buClr>
              <a:buSzPts val="1400"/>
              <a:buFont typeface="Arial"/>
              <a:buNone/>
            </a:pPr>
            <a:r>
              <a:t/>
            </a:r>
            <a:endParaRPr b="0" i="0" sz="1400" u="none">
              <a:solidFill>
                <a:schemeClr val="dk1"/>
              </a:solidFill>
              <a:latin typeface="Courier New"/>
              <a:ea typeface="Courier New"/>
              <a:cs typeface="Courier New"/>
              <a:sym typeface="Courier New"/>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Period tilXMas = Period.between(today, christmas);</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System.out.println("There are " + tilXMas.getMonths() +</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 months and " + tilXMas.getDays() + </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 days til Christmas");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4"/>
          <p:cNvSpPr txBox="1"/>
          <p:nvPr/>
        </p:nvSpPr>
        <p:spPr>
          <a:xfrm>
            <a:off x="609600" y="5105400"/>
            <a:ext cx="7924800" cy="1066800"/>
          </a:xfrm>
          <a:prstGeom prst="rect">
            <a:avLst/>
          </a:prstGeom>
          <a:solidFill>
            <a:schemeClr val="accent1">
              <a:alpha val="49803"/>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6" name="Google Shape;246;p34"/>
          <p:cNvSpPr txBox="1"/>
          <p:nvPr/>
        </p:nvSpPr>
        <p:spPr>
          <a:xfrm>
            <a:off x="609600" y="2743200"/>
            <a:ext cx="7924800" cy="2057400"/>
          </a:xfrm>
          <a:prstGeom prst="rect">
            <a:avLst/>
          </a:prstGeom>
          <a:solidFill>
            <a:schemeClr val="accent1">
              <a:alpha val="49803"/>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7" name="Google Shape;247;p3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Making Dates Pretty</a:t>
            </a:r>
            <a:endParaRPr/>
          </a:p>
        </p:txBody>
      </p:sp>
      <p:sp>
        <p:nvSpPr>
          <p:cNvPr id="248" name="Google Shape;248;p34"/>
          <p:cNvSpPr txBox="1"/>
          <p:nvPr>
            <p:ph idx="1" type="body"/>
          </p:nvPr>
        </p:nvSpPr>
        <p:spPr>
          <a:xfrm>
            <a:off x="609600" y="1447800"/>
            <a:ext cx="7918450" cy="4838700"/>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Courier New"/>
                <a:ea typeface="Courier New"/>
                <a:cs typeface="Courier New"/>
                <a:sym typeface="Courier New"/>
              </a:rPr>
              <a:t>DateTimeFormatter</a:t>
            </a:r>
            <a:r>
              <a:rPr b="0" i="0" lang="en-US" sz="2200" u="none">
                <a:solidFill>
                  <a:schemeClr val="dk1"/>
                </a:solidFill>
                <a:latin typeface="Arial"/>
                <a:ea typeface="Arial"/>
                <a:cs typeface="Arial"/>
                <a:sym typeface="Arial"/>
              </a:rPr>
              <a:t> produces formatted date/times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Using predefined constants, patterns letters, or a localized style</a:t>
            </a:r>
            <a:endParaRPr b="0" i="0" sz="1400" u="none" cap="none" strike="noStrike">
              <a:solidFill>
                <a:schemeClr val="dk1"/>
              </a:solidFill>
              <a:latin typeface="Courier New"/>
              <a:ea typeface="Courier New"/>
              <a:cs typeface="Courier New"/>
              <a:sym typeface="Courier New"/>
            </a:endParaRPr>
          </a:p>
          <a:p>
            <a:pPr indent="7938" lvl="0" marL="7936" marR="0" rtl="0" algn="l">
              <a:lnSpc>
                <a:spcPct val="100000"/>
              </a:lnSpc>
              <a:spcBef>
                <a:spcPts val="240"/>
              </a:spcBef>
              <a:spcAft>
                <a:spcPts val="0"/>
              </a:spcAft>
              <a:buClr>
                <a:srgbClr val="000000"/>
              </a:buClr>
              <a:buSzPts val="1200"/>
              <a:buFont typeface="Arial"/>
              <a:buNone/>
            </a:pPr>
            <a:r>
              <a:t/>
            </a:r>
            <a:endParaRPr b="0" i="0" sz="1200" u="none">
              <a:solidFill>
                <a:schemeClr val="dk1"/>
              </a:solidFill>
              <a:latin typeface="Courier New"/>
              <a:ea typeface="Courier New"/>
              <a:cs typeface="Courier New"/>
              <a:sym typeface="Courier New"/>
            </a:endParaRPr>
          </a:p>
          <a:p>
            <a:pPr indent="7938" lvl="0" marL="7936" marR="0" rtl="0" algn="l">
              <a:lnSpc>
                <a:spcPct val="100000"/>
              </a:lnSpc>
              <a:spcBef>
                <a:spcPts val="240"/>
              </a:spcBef>
              <a:spcAft>
                <a:spcPts val="0"/>
              </a:spcAft>
              <a:buClr>
                <a:srgbClr val="000000"/>
              </a:buClr>
              <a:buSzPts val="1200"/>
              <a:buFont typeface="Arial"/>
              <a:buNone/>
            </a:pPr>
            <a:r>
              <a:rPr b="0" i="0" lang="en-US" sz="1200" u="none">
                <a:solidFill>
                  <a:schemeClr val="dk1"/>
                </a:solidFill>
                <a:latin typeface="Courier New"/>
                <a:ea typeface="Courier New"/>
                <a:cs typeface="Courier New"/>
                <a:sym typeface="Courier New"/>
              </a:rPr>
              <a:t> ZonedDateTime now = ZonedDateTime.now();</a:t>
            </a:r>
            <a:endParaRPr/>
          </a:p>
          <a:p>
            <a:pPr indent="7938" lvl="0" marL="7936" marR="0" rtl="0" algn="l">
              <a:lnSpc>
                <a:spcPct val="100000"/>
              </a:lnSpc>
              <a:spcBef>
                <a:spcPts val="240"/>
              </a:spcBef>
              <a:spcAft>
                <a:spcPts val="0"/>
              </a:spcAft>
              <a:buClr>
                <a:srgbClr val="000000"/>
              </a:buClr>
              <a:buSzPts val="1200"/>
              <a:buFont typeface="Arial"/>
              <a:buNone/>
            </a:pPr>
            <a:r>
              <a:rPr b="0" i="0" lang="en-US" sz="1200" u="none">
                <a:solidFill>
                  <a:schemeClr val="dk1"/>
                </a:solidFill>
                <a:latin typeface="Courier New"/>
                <a:ea typeface="Courier New"/>
                <a:cs typeface="Courier New"/>
                <a:sym typeface="Courier New"/>
              </a:rPr>
              <a:t> DateTimeFormatter formatter = DateTimeFormatter.ISO_LOCAL_DATE;</a:t>
            </a:r>
            <a:endParaRPr/>
          </a:p>
          <a:p>
            <a:pPr indent="7938" lvl="0" marL="7936" marR="0" rtl="0" algn="l">
              <a:lnSpc>
                <a:spcPct val="100000"/>
              </a:lnSpc>
              <a:spcBef>
                <a:spcPts val="240"/>
              </a:spcBef>
              <a:spcAft>
                <a:spcPts val="0"/>
              </a:spcAft>
              <a:buClr>
                <a:srgbClr val="000000"/>
              </a:buClr>
              <a:buSzPts val="1200"/>
              <a:buFont typeface="Arial"/>
              <a:buNone/>
            </a:pPr>
            <a:r>
              <a:rPr b="0" i="0" lang="en-US" sz="1200" u="none">
                <a:solidFill>
                  <a:schemeClr val="dk1"/>
                </a:solidFill>
                <a:latin typeface="Courier New"/>
                <a:ea typeface="Courier New"/>
                <a:cs typeface="Courier New"/>
                <a:sym typeface="Courier New"/>
              </a:rPr>
              <a:t> System.out.println(now.format(formatter));</a:t>
            </a:r>
            <a:endParaRPr/>
          </a:p>
          <a:p>
            <a:pPr indent="7938" lvl="0" marL="7936" marR="0" rtl="0" algn="l">
              <a:lnSpc>
                <a:spcPct val="100000"/>
              </a:lnSpc>
              <a:spcBef>
                <a:spcPts val="240"/>
              </a:spcBef>
              <a:spcAft>
                <a:spcPts val="0"/>
              </a:spcAft>
              <a:buClr>
                <a:srgbClr val="000000"/>
              </a:buClr>
              <a:buSzPts val="1200"/>
              <a:buFont typeface="Arial"/>
              <a:buNone/>
            </a:pPr>
            <a:r>
              <a:rPr b="0" i="0" lang="en-US" sz="1200" u="none">
                <a:solidFill>
                  <a:schemeClr val="dk1"/>
                </a:solidFill>
                <a:latin typeface="Courier New"/>
                <a:ea typeface="Courier New"/>
                <a:cs typeface="Courier New"/>
                <a:sym typeface="Courier New"/>
              </a:rPr>
              <a:t> formatter = DateTimeFormatter.ISO_ORDINAL_DATE;</a:t>
            </a:r>
            <a:endParaRPr/>
          </a:p>
          <a:p>
            <a:pPr indent="7938" lvl="0" marL="7936" marR="0" rtl="0" algn="l">
              <a:lnSpc>
                <a:spcPct val="100000"/>
              </a:lnSpc>
              <a:spcBef>
                <a:spcPts val="240"/>
              </a:spcBef>
              <a:spcAft>
                <a:spcPts val="0"/>
              </a:spcAft>
              <a:buClr>
                <a:srgbClr val="000000"/>
              </a:buClr>
              <a:buSzPts val="1200"/>
              <a:buFont typeface="Arial"/>
              <a:buNone/>
            </a:pPr>
            <a:r>
              <a:rPr b="0" i="0" lang="en-US" sz="1200" u="none">
                <a:solidFill>
                  <a:schemeClr val="dk1"/>
                </a:solidFill>
                <a:latin typeface="Courier New"/>
                <a:ea typeface="Courier New"/>
                <a:cs typeface="Courier New"/>
                <a:sym typeface="Courier New"/>
              </a:rPr>
              <a:t> System.out.println(now.format(formatter));</a:t>
            </a:r>
            <a:endParaRPr/>
          </a:p>
          <a:p>
            <a:pPr indent="7938" lvl="0" marL="7936" marR="0" rtl="0" algn="l">
              <a:lnSpc>
                <a:spcPct val="100000"/>
              </a:lnSpc>
              <a:spcBef>
                <a:spcPts val="240"/>
              </a:spcBef>
              <a:spcAft>
                <a:spcPts val="0"/>
              </a:spcAft>
              <a:buClr>
                <a:srgbClr val="000000"/>
              </a:buClr>
              <a:buSzPts val="1200"/>
              <a:buFont typeface="Arial"/>
              <a:buNone/>
            </a:pPr>
            <a:r>
              <a:rPr b="0" i="0" lang="en-US" sz="1200" u="none">
                <a:solidFill>
                  <a:schemeClr val="dk1"/>
                </a:solidFill>
                <a:latin typeface="Courier New"/>
                <a:ea typeface="Courier New"/>
                <a:cs typeface="Courier New"/>
                <a:sym typeface="Courier New"/>
              </a:rPr>
              <a:t> formatter = DateTimeFormatter.ofPattern("EEEE, MMMM dd, yyyy G, hh:mm a VV");</a:t>
            </a:r>
            <a:endParaRPr/>
          </a:p>
          <a:p>
            <a:pPr indent="7938" lvl="0" marL="7936" marR="0" rtl="0" algn="l">
              <a:lnSpc>
                <a:spcPct val="100000"/>
              </a:lnSpc>
              <a:spcBef>
                <a:spcPts val="240"/>
              </a:spcBef>
              <a:spcAft>
                <a:spcPts val="0"/>
              </a:spcAft>
              <a:buClr>
                <a:srgbClr val="000000"/>
              </a:buClr>
              <a:buSzPts val="1200"/>
              <a:buFont typeface="Arial"/>
              <a:buNone/>
            </a:pPr>
            <a:r>
              <a:rPr b="0" i="0" lang="en-US" sz="1200" u="none">
                <a:solidFill>
                  <a:schemeClr val="dk1"/>
                </a:solidFill>
                <a:latin typeface="Courier New"/>
                <a:ea typeface="Courier New"/>
                <a:cs typeface="Courier New"/>
                <a:sym typeface="Courier New"/>
              </a:rPr>
              <a:t> System.out.println(now.format(formatter));</a:t>
            </a:r>
            <a:endParaRPr/>
          </a:p>
          <a:p>
            <a:pPr indent="7938" lvl="0" marL="7936" marR="0" rtl="0" algn="l">
              <a:lnSpc>
                <a:spcPct val="100000"/>
              </a:lnSpc>
              <a:spcBef>
                <a:spcPts val="240"/>
              </a:spcBef>
              <a:spcAft>
                <a:spcPts val="0"/>
              </a:spcAft>
              <a:buClr>
                <a:srgbClr val="000000"/>
              </a:buClr>
              <a:buSzPts val="1200"/>
              <a:buFont typeface="Arial"/>
              <a:buNone/>
            </a:pPr>
            <a:r>
              <a:rPr b="0" i="0" lang="en-US" sz="1200" u="none">
                <a:solidFill>
                  <a:schemeClr val="dk1"/>
                </a:solidFill>
                <a:latin typeface="Courier New"/>
                <a:ea typeface="Courier New"/>
                <a:cs typeface="Courier New"/>
                <a:sym typeface="Courier New"/>
              </a:rPr>
              <a:t> formatter = DateTimeFormatter.ofLocalizedDateTime(FormatStyle.MEDIUM);</a:t>
            </a:r>
            <a:endParaRPr/>
          </a:p>
          <a:p>
            <a:pPr indent="7938" lvl="0" marL="7936" marR="0" rtl="0" algn="l">
              <a:lnSpc>
                <a:spcPct val="100000"/>
              </a:lnSpc>
              <a:spcBef>
                <a:spcPts val="240"/>
              </a:spcBef>
              <a:spcAft>
                <a:spcPts val="0"/>
              </a:spcAft>
              <a:buClr>
                <a:srgbClr val="000000"/>
              </a:buClr>
              <a:buSzPts val="1200"/>
              <a:buFont typeface="Arial"/>
              <a:buNone/>
            </a:pPr>
            <a:r>
              <a:rPr b="0" i="0" lang="en-US" sz="1200" u="none">
                <a:solidFill>
                  <a:schemeClr val="dk1"/>
                </a:solidFill>
                <a:latin typeface="Courier New"/>
                <a:ea typeface="Courier New"/>
                <a:cs typeface="Courier New"/>
                <a:sym typeface="Courier New"/>
              </a:rPr>
              <a:t> System.out.println(now.format(formatter));</a:t>
            </a:r>
            <a:endParaRPr/>
          </a:p>
          <a:p>
            <a:pPr indent="7938" lvl="0" marL="7936" marR="0" rtl="0" algn="l">
              <a:lnSpc>
                <a:spcPct val="100000"/>
              </a:lnSpc>
              <a:spcBef>
                <a:spcPts val="240"/>
              </a:spcBef>
              <a:spcAft>
                <a:spcPts val="0"/>
              </a:spcAft>
              <a:buClr>
                <a:srgbClr val="000000"/>
              </a:buClr>
              <a:buSzPts val="1200"/>
              <a:buFont typeface="Arial"/>
              <a:buNone/>
            </a:pPr>
            <a:r>
              <a:t/>
            </a:r>
            <a:endParaRPr b="0" i="0" sz="1200" u="none">
              <a:solidFill>
                <a:schemeClr val="dk1"/>
              </a:solidFill>
              <a:latin typeface="Courier New"/>
              <a:ea typeface="Courier New"/>
              <a:cs typeface="Courier New"/>
              <a:sym typeface="Courier New"/>
            </a:endParaRPr>
          </a:p>
          <a:p>
            <a:pPr indent="7938" lvl="0" marL="7936" marR="0" rtl="0" algn="l">
              <a:lnSpc>
                <a:spcPct val="100000"/>
              </a:lnSpc>
              <a:spcBef>
                <a:spcPts val="200"/>
              </a:spcBef>
              <a:spcAft>
                <a:spcPts val="0"/>
              </a:spcAft>
              <a:buClr>
                <a:srgbClr val="000000"/>
              </a:buClr>
              <a:buSzPts val="1000"/>
              <a:buFont typeface="Arial"/>
              <a:buNone/>
            </a:pPr>
            <a:r>
              <a:t/>
            </a:r>
            <a:endParaRPr b="0" i="0" sz="1000" u="none">
              <a:solidFill>
                <a:schemeClr val="dk1"/>
              </a:solidFill>
              <a:latin typeface="Courier New"/>
              <a:ea typeface="Courier New"/>
              <a:cs typeface="Courier New"/>
              <a:sym typeface="Courier New"/>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2014-02-21</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2014-052-05:00</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Friday, February 21, 2014 AD, 03:51 PM America/New_York</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Feb 21, 2014 3:51:51 PM</a:t>
            </a:r>
            <a:endParaRPr/>
          </a:p>
        </p:txBody>
      </p:sp>
      <p:sp>
        <p:nvSpPr>
          <p:cNvPr id="249" name="Google Shape;249;p34"/>
          <p:cNvSpPr/>
          <p:nvPr/>
        </p:nvSpPr>
        <p:spPr>
          <a:xfrm>
            <a:off x="2438400" y="5105400"/>
            <a:ext cx="2438400" cy="307975"/>
          </a:xfrm>
          <a:prstGeom prst="wedgeRectCallout">
            <a:avLst>
              <a:gd fmla="val -2090" name="adj1"/>
              <a:gd fmla="val 27583"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Year and day of the year</a:t>
            </a:r>
            <a:endParaRPr/>
          </a:p>
        </p:txBody>
      </p:sp>
      <p:sp>
        <p:nvSpPr>
          <p:cNvPr id="250" name="Google Shape;250;p34"/>
          <p:cNvSpPr/>
          <p:nvPr/>
        </p:nvSpPr>
        <p:spPr>
          <a:xfrm>
            <a:off x="3657600" y="5943600"/>
            <a:ext cx="2438400" cy="307975"/>
          </a:xfrm>
          <a:prstGeom prst="wedgeRectCallout">
            <a:avLst>
              <a:gd fmla="val -4369" name="adj1"/>
              <a:gd fmla="val 5522"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FormatStyle.MEDIUM</a:t>
            </a:r>
            <a:endParaRPr/>
          </a:p>
        </p:txBody>
      </p:sp>
      <p:sp>
        <p:nvSpPr>
          <p:cNvPr id="251" name="Google Shape;251;p34"/>
          <p:cNvSpPr/>
          <p:nvPr/>
        </p:nvSpPr>
        <p:spPr>
          <a:xfrm>
            <a:off x="6858000" y="2514600"/>
            <a:ext cx="2133600" cy="738187"/>
          </a:xfrm>
          <a:prstGeom prst="wedgeRectCallout">
            <a:avLst>
              <a:gd fmla="val -3151" name="adj1"/>
              <a:gd fmla="val 16998"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Predefined </a:t>
            </a:r>
            <a:r>
              <a:rPr b="0" i="0" lang="en-US" sz="1400" u="none">
                <a:solidFill>
                  <a:schemeClr val="dk1"/>
                </a:solidFill>
                <a:latin typeface="Courier New"/>
                <a:ea typeface="Courier New"/>
                <a:cs typeface="Courier New"/>
                <a:sym typeface="Courier New"/>
              </a:rPr>
              <a:t>DateTimeFormatter</a:t>
            </a:r>
            <a:r>
              <a:rPr b="0" i="0" lang="en-US" sz="1400" u="none">
                <a:solidFill>
                  <a:schemeClr val="dk1"/>
                </a:solidFill>
                <a:latin typeface="Arial"/>
                <a:ea typeface="Arial"/>
                <a:cs typeface="Arial"/>
                <a:sym typeface="Arial"/>
              </a:rPr>
              <a:t> constants</a:t>
            </a:r>
            <a:endParaRPr/>
          </a:p>
        </p:txBody>
      </p:sp>
      <p:sp>
        <p:nvSpPr>
          <p:cNvPr id="252" name="Google Shape;252;p34"/>
          <p:cNvSpPr/>
          <p:nvPr/>
        </p:nvSpPr>
        <p:spPr>
          <a:xfrm>
            <a:off x="5715000" y="3505200"/>
            <a:ext cx="2133600" cy="307975"/>
          </a:xfrm>
          <a:prstGeom prst="wedgeRectCallout">
            <a:avLst>
              <a:gd fmla="val -5273" name="adj1"/>
              <a:gd fmla="val 26357"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String pattern</a:t>
            </a:r>
            <a:endParaRPr/>
          </a:p>
        </p:txBody>
      </p:sp>
      <p:sp>
        <p:nvSpPr>
          <p:cNvPr id="253" name="Google Shape;253;p34"/>
          <p:cNvSpPr/>
          <p:nvPr/>
        </p:nvSpPr>
        <p:spPr>
          <a:xfrm>
            <a:off x="6400800" y="4572000"/>
            <a:ext cx="2133600" cy="307975"/>
          </a:xfrm>
          <a:prstGeom prst="wedgeRectCallout">
            <a:avLst>
              <a:gd fmla="val -4308" name="adj1"/>
              <a:gd fmla="val -3056"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Format style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5"/>
          <p:cNvSpPr txBox="1"/>
          <p:nvPr/>
        </p:nvSpPr>
        <p:spPr>
          <a:xfrm>
            <a:off x="609600" y="2209800"/>
            <a:ext cx="7924800" cy="3886200"/>
          </a:xfrm>
          <a:prstGeom prst="rect">
            <a:avLst/>
          </a:prstGeom>
          <a:solidFill>
            <a:schemeClr val="accent1">
              <a:alpha val="49803"/>
            </a:schemeClr>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0" name="Google Shape;260;p3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Using Fluent Notation</a:t>
            </a:r>
            <a:endParaRPr/>
          </a:p>
        </p:txBody>
      </p:sp>
      <p:sp>
        <p:nvSpPr>
          <p:cNvPr id="261" name="Google Shape;261;p35"/>
          <p:cNvSpPr txBox="1"/>
          <p:nvPr>
            <p:ph idx="1" type="body"/>
          </p:nvPr>
        </p:nvSpPr>
        <p:spPr>
          <a:xfrm>
            <a:off x="609600" y="1447800"/>
            <a:ext cx="7918450" cy="4648200"/>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One of the goals of JSR-310 was to make the API fluent.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Examples:</a:t>
            </a:r>
            <a:endParaRPr b="0" i="0" sz="1400" u="none" cap="none" strike="noStrike">
              <a:solidFill>
                <a:schemeClr val="dk1"/>
              </a:solidFill>
              <a:latin typeface="Courier New"/>
              <a:ea typeface="Courier New"/>
              <a:cs typeface="Courier New"/>
              <a:sym typeface="Courier New"/>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 Not very readable - is this June 11 or November 6th?</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LocalDate myBday = LocalDate.of(1970, 6, 11);</a:t>
            </a:r>
            <a:endParaRPr/>
          </a:p>
          <a:p>
            <a:pPr indent="7938" lvl="0" marL="7936" marR="0" rtl="0" algn="l">
              <a:lnSpc>
                <a:spcPct val="100000"/>
              </a:lnSpc>
              <a:spcBef>
                <a:spcPts val="280"/>
              </a:spcBef>
              <a:spcAft>
                <a:spcPts val="0"/>
              </a:spcAft>
              <a:buClr>
                <a:srgbClr val="000000"/>
              </a:buClr>
              <a:buSzPts val="1400"/>
              <a:buFont typeface="Arial"/>
              <a:buNone/>
            </a:pPr>
            <a:r>
              <a:t/>
            </a:r>
            <a:endParaRPr b="0" i="0" sz="1400" u="none">
              <a:solidFill>
                <a:schemeClr val="dk1"/>
              </a:solidFill>
              <a:latin typeface="Courier New"/>
              <a:ea typeface="Courier New"/>
              <a:cs typeface="Courier New"/>
              <a:sym typeface="Courier New"/>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 A fluent approach</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myBday = Year.of(1970).atMonth(JUNE).atDay(11);</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 Schedule a meeting fluently</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LocalDateTime meeting = LocalDate.of(2014, MARCH, 25).atTime(12, 30);</a:t>
            </a:r>
            <a:endParaRPr/>
          </a:p>
          <a:p>
            <a:pPr indent="7938" lvl="0" marL="7936" marR="0" rtl="0" algn="l">
              <a:lnSpc>
                <a:spcPct val="100000"/>
              </a:lnSpc>
              <a:spcBef>
                <a:spcPts val="280"/>
              </a:spcBef>
              <a:spcAft>
                <a:spcPts val="0"/>
              </a:spcAft>
              <a:buClr>
                <a:srgbClr val="000000"/>
              </a:buClr>
              <a:buSzPts val="1400"/>
              <a:buFont typeface="Arial"/>
              <a:buNone/>
            </a:pPr>
            <a:r>
              <a:t/>
            </a:r>
            <a:endParaRPr b="0" i="0" sz="1400" u="none">
              <a:solidFill>
                <a:schemeClr val="dk1"/>
              </a:solidFill>
              <a:latin typeface="Courier New"/>
              <a:ea typeface="Courier New"/>
              <a:cs typeface="Courier New"/>
              <a:sym typeface="Courier New"/>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 Schedule that meeting using the London timezone</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ZonedDateTime meetingUK = meeting.atZone(ZoneId.of("Europe/London"));</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 What time is it in San Francisco for that meeting?</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ZonedDateTime earlyMeeting = </a:t>
            </a:r>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   meetingUK.withZoneSameInstant(ZoneId.of("America/Los_Angeles"));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Summary</a:t>
            </a:r>
            <a:endParaRPr/>
          </a:p>
        </p:txBody>
      </p:sp>
      <p:sp>
        <p:nvSpPr>
          <p:cNvPr id="268" name="Google Shape;268;p36"/>
          <p:cNvSpPr txBox="1"/>
          <p:nvPr>
            <p:ph idx="1" type="body"/>
          </p:nvPr>
        </p:nvSpPr>
        <p:spPr>
          <a:xfrm>
            <a:off x="609600" y="1447800"/>
            <a:ext cx="7918450" cy="32083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In this lesson, you should have learned how to:</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Create and manage date-based events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Create and manage time-based events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Combine date and time into a single object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Work with dates and times across time zones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Manage changes resulting from daylight savings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Define and create timestamps, periods and durations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Apply formatting to local and zoned dates and times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Practices</a:t>
            </a:r>
            <a:endParaRPr/>
          </a:p>
        </p:txBody>
      </p:sp>
      <p:sp>
        <p:nvSpPr>
          <p:cNvPr id="275" name="Google Shape;275;p37"/>
          <p:cNvSpPr txBox="1"/>
          <p:nvPr>
            <p:ph idx="1" type="body"/>
          </p:nvPr>
        </p:nvSpPr>
        <p:spPr>
          <a:xfrm>
            <a:off x="609600" y="1447800"/>
            <a:ext cx="7918450" cy="1516062"/>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Practice 12-1: Working with Local Dates and Times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Practice 12-2: Working with Dates and Times Across Time Zones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Practice 12-3: Formatting Dates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2"/>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Why Is Date and Time Important?</a:t>
            </a:r>
            <a:endParaRPr/>
          </a:p>
        </p:txBody>
      </p:sp>
      <p:sp>
        <p:nvSpPr>
          <p:cNvPr id="57" name="Google Shape;57;p12"/>
          <p:cNvSpPr txBox="1"/>
          <p:nvPr>
            <p:ph idx="1" type="body"/>
          </p:nvPr>
        </p:nvSpPr>
        <p:spPr>
          <a:xfrm>
            <a:off x="609600" y="1447800"/>
            <a:ext cx="7918450" cy="42243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In the development of applications, programmers often need to represent time and use it to perform calculations: </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current date and time (locally)</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 date and/or time in the future or past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difference between two dates/time in seconds, minutes, hours, days, months, years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time or date in another country (time zone)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correct time after daylight savings time is applied</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number of days in the month of February (leap years)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 time duration (hours, mins, secs) or a period (years, months, days)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Previous Java Date and Time</a:t>
            </a:r>
            <a:endParaRPr/>
          </a:p>
        </p:txBody>
      </p:sp>
      <p:sp>
        <p:nvSpPr>
          <p:cNvPr id="64" name="Google Shape;64;p13"/>
          <p:cNvSpPr txBox="1"/>
          <p:nvPr>
            <p:ph idx="1" type="body"/>
          </p:nvPr>
        </p:nvSpPr>
        <p:spPr>
          <a:xfrm>
            <a:off x="609600" y="1447800"/>
            <a:ext cx="7918450" cy="3140075"/>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Disadvantages of </a:t>
            </a:r>
            <a:r>
              <a:rPr b="0" i="0" lang="en-US" sz="2200" u="none" cap="none" strike="noStrike">
                <a:solidFill>
                  <a:schemeClr val="dk1"/>
                </a:solidFill>
                <a:latin typeface="Courier New"/>
                <a:ea typeface="Courier New"/>
                <a:cs typeface="Courier New"/>
                <a:sym typeface="Courier New"/>
              </a:rPr>
              <a:t>java.util.Date</a:t>
            </a:r>
            <a:r>
              <a:rPr b="0" i="0" lang="en-US" sz="2200" u="none" cap="none" strike="noStrike">
                <a:solidFill>
                  <a:schemeClr val="dk1"/>
                </a:solidFill>
                <a:latin typeface="Arial"/>
                <a:ea typeface="Arial"/>
                <a:cs typeface="Arial"/>
                <a:sym typeface="Arial"/>
              </a:rPr>
              <a:t> (</a:t>
            </a:r>
            <a:r>
              <a:rPr b="0" i="0" lang="en-US" sz="2200" u="none" cap="none" strike="noStrike">
                <a:solidFill>
                  <a:schemeClr val="dk1"/>
                </a:solidFill>
                <a:latin typeface="Courier New"/>
                <a:ea typeface="Courier New"/>
                <a:cs typeface="Courier New"/>
                <a:sym typeface="Courier New"/>
              </a:rPr>
              <a:t>Calendar</a:t>
            </a:r>
            <a:r>
              <a:rPr b="0" i="0" lang="en-US" sz="2200" u="none" cap="none" strike="noStrike">
                <a:solidFill>
                  <a:schemeClr val="dk1"/>
                </a:solidFill>
                <a:latin typeface="Arial"/>
                <a:ea typeface="Arial"/>
                <a:cs typeface="Arial"/>
                <a:sym typeface="Arial"/>
              </a:rPr>
              <a:t>, </a:t>
            </a:r>
            <a:r>
              <a:rPr b="0" i="0" lang="en-US" sz="2200" u="none" cap="none" strike="noStrike">
                <a:solidFill>
                  <a:schemeClr val="dk1"/>
                </a:solidFill>
                <a:latin typeface="Courier New"/>
                <a:ea typeface="Courier New"/>
                <a:cs typeface="Courier New"/>
                <a:sym typeface="Courier New"/>
              </a:rPr>
              <a:t>TimeZone</a:t>
            </a:r>
            <a:r>
              <a:rPr b="0" i="0" lang="en-US" sz="2200" u="none" cap="none" strike="noStrike">
                <a:solidFill>
                  <a:schemeClr val="dk1"/>
                </a:solidFill>
                <a:latin typeface="Arial"/>
                <a:ea typeface="Arial"/>
                <a:cs typeface="Arial"/>
                <a:sym typeface="Arial"/>
              </a:rPr>
              <a:t> &amp; </a:t>
            </a:r>
            <a:r>
              <a:rPr b="0" i="0" lang="en-US" sz="2200" u="none" cap="none" strike="noStrike">
                <a:solidFill>
                  <a:schemeClr val="dk1"/>
                </a:solidFill>
                <a:latin typeface="Courier New"/>
                <a:ea typeface="Courier New"/>
                <a:cs typeface="Courier New"/>
                <a:sym typeface="Courier New"/>
              </a:rPr>
              <a:t>DateFormat</a:t>
            </a:r>
            <a:r>
              <a:rPr b="0" i="0" lang="en-US" sz="2200" u="none" cap="none" strike="noStrike">
                <a:solidFill>
                  <a:schemeClr val="dk1"/>
                </a:solidFill>
                <a:latin typeface="Arial"/>
                <a:ea typeface="Arial"/>
                <a:cs typeface="Arial"/>
                <a:sym typeface="Arial"/>
              </a:rPr>
              <a: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Does not support fluent API approach</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Instances are mutable – not compatible with lambda</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Not thread-safe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Weakly typed calendars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One size fits all</a:t>
            </a:r>
            <a:endParaRPr/>
          </a:p>
          <a:p>
            <a:pPr indent="7938" lvl="0" marL="7938" marR="0" rtl="0" algn="l">
              <a:spcBef>
                <a:spcPts val="440"/>
              </a:spcBef>
              <a:spcAft>
                <a:spcPts val="0"/>
              </a:spcAft>
              <a:buNone/>
            </a:pPr>
            <a:r>
              <a:t/>
            </a:r>
            <a:endParaRPr b="0" i="0" sz="2200" u="none" cap="none" strike="noStrike">
              <a:solidFill>
                <a:schemeClr val="dk1"/>
              </a:solidFill>
              <a:latin typeface="Arial"/>
              <a:ea typeface="Arial"/>
              <a:cs typeface="Arial"/>
              <a:sym typeface="Arial"/>
            </a:endParaRPr>
          </a:p>
        </p:txBody>
      </p:sp>
      <p:pic>
        <p:nvPicPr>
          <p:cNvPr descr="Duke-Time.png" id="65" name="Google Shape;65;p13"/>
          <p:cNvPicPr preferRelativeResize="0"/>
          <p:nvPr/>
        </p:nvPicPr>
        <p:blipFill rotWithShape="1">
          <a:blip r:embed="rId3">
            <a:alphaModFix/>
          </a:blip>
          <a:srcRect b="0" l="0" r="0" t="0"/>
          <a:stretch/>
        </p:blipFill>
        <p:spPr>
          <a:xfrm>
            <a:off x="6905625" y="3505200"/>
            <a:ext cx="1695450" cy="2590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Java Date and Time API: Goals</a:t>
            </a:r>
            <a:endParaRPr/>
          </a:p>
        </p:txBody>
      </p:sp>
      <p:sp>
        <p:nvSpPr>
          <p:cNvPr id="72" name="Google Shape;72;p14"/>
          <p:cNvSpPr txBox="1"/>
          <p:nvPr>
            <p:ph idx="1" type="body"/>
          </p:nvPr>
        </p:nvSpPr>
        <p:spPr>
          <a:xfrm>
            <a:off x="609600" y="1447800"/>
            <a:ext cx="7918450" cy="4630737"/>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classes and methods should be straightforward.</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API should support a fluent API approach.</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Instances of time/date objects should be immutable. (This is important for lambda operations.)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Use ISO standards to define date and time.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Time and date operations should be thread-safe.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API should support strong typing, which makes it much easier to develop good code first. (The compiler is your friend!)</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Courier New"/>
                <a:ea typeface="Courier New"/>
                <a:cs typeface="Courier New"/>
                <a:sym typeface="Courier New"/>
              </a:rPr>
              <a:t>toString</a:t>
            </a:r>
            <a:r>
              <a:rPr b="0" i="0" lang="en-US" sz="2200" u="none" cap="none" strike="noStrike">
                <a:solidFill>
                  <a:schemeClr val="dk1"/>
                </a:solidFill>
                <a:latin typeface="Arial"/>
                <a:ea typeface="Arial"/>
                <a:cs typeface="Arial"/>
                <a:sym typeface="Arial"/>
              </a:rPr>
              <a:t> will always return a human-readable format.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Allow developers to extend the API easily.</a:t>
            </a:r>
            <a:endParaRPr/>
          </a:p>
          <a:p>
            <a:pPr indent="7938" lvl="0" marL="7938" marR="0" rtl="0" algn="l">
              <a:spcBef>
                <a:spcPts val="440"/>
              </a:spcBef>
              <a:spcAft>
                <a:spcPts val="0"/>
              </a:spcAft>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Working with Local Date and Time</a:t>
            </a:r>
            <a:endParaRPr/>
          </a:p>
        </p:txBody>
      </p:sp>
      <p:sp>
        <p:nvSpPr>
          <p:cNvPr id="79" name="Google Shape;79;p15"/>
          <p:cNvSpPr txBox="1"/>
          <p:nvPr>
            <p:ph idx="1" type="body"/>
          </p:nvPr>
        </p:nvSpPr>
        <p:spPr>
          <a:xfrm>
            <a:off x="609600" y="1447800"/>
            <a:ext cx="7918450" cy="491331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The </a:t>
            </a:r>
            <a:r>
              <a:rPr b="0" i="0" lang="en-US" sz="2200" u="none">
                <a:solidFill>
                  <a:schemeClr val="dk1"/>
                </a:solidFill>
                <a:latin typeface="Courier New"/>
                <a:ea typeface="Courier New"/>
                <a:cs typeface="Courier New"/>
                <a:sym typeface="Courier New"/>
              </a:rPr>
              <a:t>java.time</a:t>
            </a:r>
            <a:r>
              <a:rPr b="0" i="0" lang="en-US" sz="2200" u="none">
                <a:solidFill>
                  <a:schemeClr val="dk1"/>
                </a:solidFill>
                <a:latin typeface="Arial"/>
                <a:ea typeface="Arial"/>
                <a:cs typeface="Arial"/>
                <a:sym typeface="Arial"/>
              </a:rPr>
              <a:t> API defines two classes for working with local dates and times (without a time zone):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Courier New"/>
                <a:ea typeface="Courier New"/>
                <a:cs typeface="Courier New"/>
                <a:sym typeface="Courier New"/>
              </a:rPr>
              <a:t>LocalDate</a:t>
            </a:r>
            <a:r>
              <a:rPr b="0" i="0" lang="en-US" sz="2200" u="none" cap="none" strike="noStrike">
                <a:solidFill>
                  <a:schemeClr val="dk1"/>
                </a:solidFill>
                <a:latin typeface="Arial"/>
                <a:ea typeface="Arial"/>
                <a:cs typeface="Arial"/>
                <a:sym typeface="Arial"/>
              </a:rPr>
              <a:t>:</a:t>
            </a:r>
            <a:endParaRPr b="0" i="0" sz="2200" u="none" cap="none" strike="noStrike">
              <a:solidFill>
                <a:schemeClr val="dk1"/>
              </a:solidFill>
              <a:latin typeface="Courier New"/>
              <a:ea typeface="Courier New"/>
              <a:cs typeface="Courier New"/>
              <a:sym typeface="Courier New"/>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Does not include time</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A year-month-day representation</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Courier New"/>
                <a:ea typeface="Courier New"/>
                <a:cs typeface="Courier New"/>
                <a:sym typeface="Courier New"/>
              </a:rPr>
              <a:t>toString</a:t>
            </a:r>
            <a:r>
              <a:rPr b="0" i="0" lang="en-US" sz="2000" u="none" cap="none" strike="noStrike">
                <a:solidFill>
                  <a:schemeClr val="dk1"/>
                </a:solidFill>
                <a:latin typeface="Arial"/>
                <a:ea typeface="Arial"/>
                <a:cs typeface="Arial"/>
                <a:sym typeface="Arial"/>
              </a:rPr>
              <a:t> – ISO 8601 format (YYYY-MM-DD)</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Courier New"/>
                <a:ea typeface="Courier New"/>
                <a:cs typeface="Courier New"/>
                <a:sym typeface="Courier New"/>
              </a:rPr>
              <a:t>LocalTime</a:t>
            </a:r>
            <a:r>
              <a:rPr b="0" i="0" lang="en-US" sz="2200" u="none" cap="none" strike="noStrike">
                <a:solidFill>
                  <a:schemeClr val="dk1"/>
                </a:solidFill>
                <a:latin typeface="Arial"/>
                <a:ea typeface="Arial"/>
                <a:cs typeface="Arial"/>
                <a:sym typeface="Arial"/>
              </a:rPr>
              <a:t>:</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Does not include date</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Stores hours:minutes:seconds.nanoseconds</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Courier New"/>
                <a:ea typeface="Courier New"/>
                <a:cs typeface="Courier New"/>
                <a:sym typeface="Courier New"/>
              </a:rPr>
              <a:t>toString</a:t>
            </a:r>
            <a:r>
              <a:rPr b="0" i="0" lang="en-US" sz="2000" u="none" cap="none" strike="noStrike">
                <a:solidFill>
                  <a:schemeClr val="dk1"/>
                </a:solidFill>
                <a:latin typeface="Arial"/>
                <a:ea typeface="Arial"/>
                <a:cs typeface="Arial"/>
                <a:sym typeface="Arial"/>
              </a:rPr>
              <a:t> – (HH:mm:ss.SSSS)</a:t>
            </a:r>
            <a:endParaRPr/>
          </a:p>
          <a:p>
            <a:pPr indent="-204787" lvl="2" marL="1020762" marR="0" rtl="0" algn="l">
              <a:lnSpc>
                <a:spcPct val="100000"/>
              </a:lnSpc>
              <a:spcBef>
                <a:spcPts val="400"/>
              </a:spcBef>
              <a:spcAft>
                <a:spcPts val="0"/>
              </a:spcAft>
              <a:buClr>
                <a:srgbClr val="FF0000"/>
              </a:buClr>
              <a:buSzPts val="2000"/>
              <a:buFont typeface="Arial"/>
              <a:buNone/>
            </a:pPr>
            <a:r>
              <a:t/>
            </a:r>
            <a:endParaRPr b="0" i="0" sz="2000" u="none" cap="none" strike="noStrike">
              <a:solidFill>
                <a:schemeClr val="dk1"/>
              </a:solidFill>
              <a:latin typeface="Arial"/>
              <a:ea typeface="Arial"/>
              <a:cs typeface="Arial"/>
              <a:sym typeface="Arial"/>
            </a:endParaRPr>
          </a:p>
          <a:p>
            <a:pPr indent="-3206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Arial"/>
              <a:ea typeface="Arial"/>
              <a:cs typeface="Arial"/>
              <a:sym typeface="Arial"/>
            </a:endParaRPr>
          </a:p>
          <a:p>
            <a:pPr indent="7938" lvl="0" marL="7938" marR="0" rtl="0" algn="l">
              <a:spcBef>
                <a:spcPts val="440"/>
              </a:spcBef>
              <a:spcAft>
                <a:spcPts val="0"/>
              </a:spcAft>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Working with </a:t>
            </a:r>
            <a:r>
              <a:rPr b="1" i="0" lang="en-US" sz="2600" u="none" cap="none" strike="noStrike">
                <a:solidFill>
                  <a:schemeClr val="dk1"/>
                </a:solidFill>
                <a:latin typeface="Courier New"/>
                <a:ea typeface="Courier New"/>
                <a:cs typeface="Courier New"/>
                <a:sym typeface="Courier New"/>
              </a:rPr>
              <a:t>LocalDate</a:t>
            </a:r>
            <a:r>
              <a:rPr b="1" i="0" lang="en-US" sz="2600" u="none" cap="none" strike="noStrike">
                <a:solidFill>
                  <a:schemeClr val="dk1"/>
                </a:solidFill>
                <a:latin typeface="Arial"/>
                <a:ea typeface="Arial"/>
                <a:cs typeface="Arial"/>
                <a:sym typeface="Arial"/>
              </a:rPr>
              <a:t> </a:t>
            </a:r>
            <a:endParaRPr/>
          </a:p>
        </p:txBody>
      </p:sp>
      <p:sp>
        <p:nvSpPr>
          <p:cNvPr id="86" name="Google Shape;86;p16"/>
          <p:cNvSpPr txBox="1"/>
          <p:nvPr>
            <p:ph idx="1" type="body"/>
          </p:nvPr>
        </p:nvSpPr>
        <p:spPr>
          <a:xfrm>
            <a:off x="609600" y="1447800"/>
            <a:ext cx="7918450" cy="4851400"/>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Courier New"/>
                <a:ea typeface="Courier New"/>
                <a:cs typeface="Courier New"/>
                <a:sym typeface="Courier New"/>
              </a:rPr>
              <a:t>LocalDate</a:t>
            </a:r>
            <a:r>
              <a:rPr b="0" i="0" lang="en-US" sz="2200" u="none">
                <a:solidFill>
                  <a:schemeClr val="dk1"/>
                </a:solidFill>
                <a:latin typeface="Arial"/>
                <a:ea typeface="Arial"/>
                <a:cs typeface="Arial"/>
                <a:sym typeface="Arial"/>
              </a:rPr>
              <a:t> is a class that holds an event date: a birth date, anniversary, meeting date, and so on.</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 date is a label for a day.</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Courier New"/>
                <a:ea typeface="Courier New"/>
                <a:cs typeface="Courier New"/>
                <a:sym typeface="Courier New"/>
              </a:rPr>
              <a:t>LocalDate</a:t>
            </a:r>
            <a:r>
              <a:rPr b="0" i="0" lang="en-US" sz="2200" u="none" cap="none" strike="noStrike">
                <a:solidFill>
                  <a:schemeClr val="dk1"/>
                </a:solidFill>
                <a:latin typeface="Arial"/>
                <a:ea typeface="Arial"/>
                <a:cs typeface="Arial"/>
                <a:sym typeface="Arial"/>
              </a:rPr>
              <a:t> uses the ISO calendar by default.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Courier New"/>
                <a:ea typeface="Courier New"/>
                <a:cs typeface="Courier New"/>
                <a:sym typeface="Courier New"/>
              </a:rPr>
              <a:t>LocalDate</a:t>
            </a:r>
            <a:r>
              <a:rPr b="0" i="0" lang="en-US" sz="2200" u="none" cap="none" strike="noStrike">
                <a:solidFill>
                  <a:schemeClr val="dk1"/>
                </a:solidFill>
                <a:latin typeface="Arial"/>
                <a:ea typeface="Arial"/>
                <a:cs typeface="Arial"/>
                <a:sym typeface="Arial"/>
              </a:rPr>
              <a:t> does not include time, so it is portable across time zones.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You can answer the following questions about dates with </a:t>
            </a:r>
            <a:r>
              <a:rPr b="0" i="0" lang="en-US" sz="2200" u="none" cap="none" strike="noStrike">
                <a:solidFill>
                  <a:schemeClr val="dk1"/>
                </a:solidFill>
                <a:latin typeface="Courier New"/>
                <a:ea typeface="Courier New"/>
                <a:cs typeface="Courier New"/>
                <a:sym typeface="Courier New"/>
              </a:rPr>
              <a:t>LocalDate</a:t>
            </a:r>
            <a:r>
              <a:rPr b="0" i="0" lang="en-US" sz="2200" u="none" cap="none" strike="noStrike">
                <a:solidFill>
                  <a:schemeClr val="dk1"/>
                </a:solidFill>
                <a:latin typeface="Arial"/>
                <a:ea typeface="Arial"/>
                <a:cs typeface="Arial"/>
                <a:sym typeface="Arial"/>
              </a:rPr>
              <a:t>:</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Is it in the future or past?</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Is it in a leap year?</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What day of the week is it?</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What is the day a month from now?</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What is the date next Tuesday?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ourier New"/>
                <a:ea typeface="Courier New"/>
                <a:cs typeface="Courier New"/>
                <a:sym typeface="Courier New"/>
              </a:rPr>
              <a:t>LocalDate</a:t>
            </a:r>
            <a:r>
              <a:rPr b="1" i="0" lang="en-US" sz="2600" u="none" cap="none" strike="noStrike">
                <a:solidFill>
                  <a:schemeClr val="dk1"/>
                </a:solidFill>
                <a:latin typeface="Arial"/>
                <a:ea typeface="Arial"/>
                <a:cs typeface="Arial"/>
                <a:sym typeface="Arial"/>
              </a:rPr>
              <a:t>: Example</a:t>
            </a:r>
            <a:endParaRPr/>
          </a:p>
        </p:txBody>
      </p:sp>
      <p:sp>
        <p:nvSpPr>
          <p:cNvPr id="93" name="Google Shape;93;p17"/>
          <p:cNvSpPr txBox="1"/>
          <p:nvPr/>
        </p:nvSpPr>
        <p:spPr>
          <a:xfrm>
            <a:off x="622300" y="1146175"/>
            <a:ext cx="7886700" cy="4953000"/>
          </a:xfrm>
          <a:prstGeom prst="rect">
            <a:avLst/>
          </a:prstGeom>
          <a:solidFill>
            <a:srgbClr val="CCCCCC"/>
          </a:solidFill>
          <a:ln cap="flat" cmpd="sng" w="28575">
            <a:solidFill>
              <a:srgbClr val="000000"/>
            </a:solidFill>
            <a:prstDash val="solid"/>
            <a:miter lim="800000"/>
            <a:headEnd len="sm" w="sm" type="none"/>
            <a:tailEnd len="sm" w="sm" type="none"/>
          </a:ln>
        </p:spPr>
        <p:txBody>
          <a:bodyPr anchorCtr="0" anchor="t" bIns="9125" lIns="92075" spcFirstLastPara="1" rIns="92075" wrap="square" tIns="9125">
            <a:noAutofit/>
          </a:bodyPr>
          <a:lstStyle/>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import java.time.LocalDate;</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import static java.time.temporal.TemporalAdjusters.*;</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import static java.time.DayOfWeek.*;</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import static java.lang.System.out;</a:t>
            </a:r>
            <a:endParaRPr/>
          </a:p>
          <a:p>
            <a:pPr indent="-342900" lvl="0" marL="34290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Courier New"/>
              <a:ea typeface="Courier New"/>
              <a:cs typeface="Courier New"/>
              <a:sym typeface="Courier New"/>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public class LocalDateExample {</a:t>
            </a:r>
            <a:endParaRPr/>
          </a:p>
          <a:p>
            <a:pPr indent="-342900" lvl="0" marL="34290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Courier New"/>
              <a:ea typeface="Courier New"/>
              <a:cs typeface="Courier New"/>
              <a:sym typeface="Courier New"/>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public static void main(String[] args) {</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LocalDate now, bDate, nowPlusMonth, nextTues;</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now = LocalDate.now();</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out.println("Now: " + now);</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bDate = LocalDate.of(1995, 5, 23); // Java's Birthday</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out.println("Java's Bday: " + bDate);</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out.println("Is Java's Bday in the past? " + bDate.isBefore(now));</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out.println("Is Java's Bday in a leap year? " + bDate.isLeapYear());</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out.println("Java's Bday day of the week: " + bDate.getDayOfWeek());</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nowPlusMonth = now.plusMonths(1);</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out.println("The date a month from now: " + nowPlusMonth);</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nextTues = now.with(next(TUESDAY));</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out.println("Next Tuesday's date: " + nextTues);</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a:t>
            </a:r>
            <a:endParaRPr/>
          </a:p>
          <a:p>
            <a:pPr indent="-342900" lvl="0" marL="3429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a:t>
            </a:r>
            <a:endParaRPr/>
          </a:p>
        </p:txBody>
      </p:sp>
      <p:sp>
        <p:nvSpPr>
          <p:cNvPr id="94" name="Google Shape;94;p17"/>
          <p:cNvSpPr/>
          <p:nvPr/>
        </p:nvSpPr>
        <p:spPr>
          <a:xfrm>
            <a:off x="6324600" y="5260975"/>
            <a:ext cx="2082800" cy="738187"/>
          </a:xfrm>
          <a:prstGeom prst="wedgeRectCallout">
            <a:avLst>
              <a:gd fmla="val -3109" name="adj1"/>
              <a:gd fmla="val -6337"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LocalDate</a:t>
            </a:r>
            <a:r>
              <a:rPr b="0" i="0" lang="en-US" sz="1400" u="none" cap="none" strike="noStrike">
                <a:solidFill>
                  <a:schemeClr val="dk1"/>
                </a:solidFill>
                <a:latin typeface="Arial"/>
                <a:ea typeface="Arial"/>
                <a:cs typeface="Arial"/>
                <a:sym typeface="Arial"/>
              </a:rPr>
              <a:t> objects are immutable – methods return a new instance.</a:t>
            </a:r>
            <a:endParaRPr/>
          </a:p>
        </p:txBody>
      </p:sp>
      <p:sp>
        <p:nvSpPr>
          <p:cNvPr id="95" name="Google Shape;95;p17"/>
          <p:cNvSpPr/>
          <p:nvPr/>
        </p:nvSpPr>
        <p:spPr>
          <a:xfrm>
            <a:off x="6477000" y="990600"/>
            <a:ext cx="1930400" cy="307975"/>
          </a:xfrm>
          <a:prstGeom prst="wedgeRectCallout">
            <a:avLst>
              <a:gd fmla="val -3428" name="adj1"/>
              <a:gd fmla="val 23097"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next</a:t>
            </a:r>
            <a:r>
              <a:rPr b="0" i="0" lang="en-US" sz="1400" u="none" cap="none" strike="noStrike">
                <a:solidFill>
                  <a:schemeClr val="dk1"/>
                </a:solidFill>
                <a:latin typeface="Arial"/>
                <a:ea typeface="Arial"/>
                <a:cs typeface="Arial"/>
                <a:sym typeface="Arial"/>
              </a:rPr>
              <a:t> method</a:t>
            </a:r>
            <a:endParaRPr/>
          </a:p>
        </p:txBody>
      </p:sp>
      <p:sp>
        <p:nvSpPr>
          <p:cNvPr id="96" name="Google Shape;96;p17"/>
          <p:cNvSpPr/>
          <p:nvPr/>
        </p:nvSpPr>
        <p:spPr>
          <a:xfrm>
            <a:off x="5715000" y="1679575"/>
            <a:ext cx="1447800" cy="307975"/>
          </a:xfrm>
          <a:prstGeom prst="wedgeRectCallout">
            <a:avLst>
              <a:gd fmla="val -16360" name="adj1"/>
              <a:gd fmla="val 1036" name="adj2"/>
            </a:avLst>
          </a:prstGeom>
          <a:solidFill>
            <a:srgbClr val="FFFFCC"/>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TUESDAY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Working with </a:t>
            </a:r>
            <a:r>
              <a:rPr b="1" i="0" lang="en-US" sz="2600" u="none" cap="none" strike="noStrike">
                <a:solidFill>
                  <a:schemeClr val="dk1"/>
                </a:solidFill>
                <a:latin typeface="Courier New"/>
                <a:ea typeface="Courier New"/>
                <a:cs typeface="Courier New"/>
                <a:sym typeface="Courier New"/>
              </a:rPr>
              <a:t>LocalTime</a:t>
            </a:r>
            <a:endParaRPr/>
          </a:p>
        </p:txBody>
      </p:sp>
      <p:sp>
        <p:nvSpPr>
          <p:cNvPr id="103" name="Google Shape;103;p18"/>
          <p:cNvSpPr txBox="1"/>
          <p:nvPr>
            <p:ph idx="1" type="body"/>
          </p:nvPr>
        </p:nvSpPr>
        <p:spPr>
          <a:xfrm>
            <a:off x="609600" y="1447800"/>
            <a:ext cx="7918450" cy="379888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Courier New"/>
                <a:ea typeface="Courier New"/>
                <a:cs typeface="Courier New"/>
                <a:sym typeface="Courier New"/>
              </a:rPr>
              <a:t>LocalTime</a:t>
            </a:r>
            <a:r>
              <a:rPr b="0" i="0" lang="en-US" sz="2200" u="none">
                <a:solidFill>
                  <a:schemeClr val="dk1"/>
                </a:solidFill>
                <a:latin typeface="Arial"/>
                <a:ea typeface="Arial"/>
                <a:cs typeface="Arial"/>
                <a:sym typeface="Arial"/>
              </a:rPr>
              <a:t> stores the time within a day.</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Measured from midnight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Based on a 24-hour clock (13:30 is 1:30 PM.)</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Questions you can answer about time with </a:t>
            </a:r>
            <a:r>
              <a:rPr b="0" i="0" lang="en-US" sz="2200" u="none" cap="none" strike="noStrike">
                <a:solidFill>
                  <a:schemeClr val="dk1"/>
                </a:solidFill>
                <a:latin typeface="Courier New"/>
                <a:ea typeface="Courier New"/>
                <a:cs typeface="Courier New"/>
                <a:sym typeface="Courier New"/>
              </a:rPr>
              <a:t>LocalTime</a:t>
            </a:r>
            <a:endParaRPr b="0" i="0" sz="2200" u="none" cap="none" strike="noStrike">
              <a:solidFill>
                <a:schemeClr val="dk1"/>
              </a:solidFill>
              <a:latin typeface="Arial"/>
              <a:ea typeface="Arial"/>
              <a:cs typeface="Arial"/>
              <a:sym typeface="Arial"/>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When is my lunch time?</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Is lunch time in the future or past?</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What is the time 1 hour 15 minutes from now?</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How many minutes until lunch time?</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How many hours until bedtime?</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How do I keep track of just the hours and minutes?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OU6_Jan14">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U6_Jan14">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