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6858000" cx="9144000"/>
  <p:notesSz cx="6991350" cy="9282100"/>
  <p:embeddedFontLst>
    <p:embeddedFont>
      <p:font typeface="Shadows Into Light"/>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624">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E607AB-F5DC-40E9-BFC4-5843ECC4E724}">
  <a:tblStyle styleId="{15E607AB-F5DC-40E9-BFC4-5843ECC4E72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624"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1" Type="http://schemas.openxmlformats.org/officeDocument/2006/relationships/font" Target="fonts/ShadowsIntoLight-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Reader</a:t>
            </a:r>
            <a:r>
              <a:rPr b="0" i="0" lang="en-US" sz="1800" u="none" cap="none" strike="noStrike"/>
              <a:t> Methods</a:t>
            </a:r>
            <a:endParaRPr/>
          </a:p>
          <a:p>
            <a:pPr indent="0" lvl="1" marL="0" marR="0" rtl="0" algn="l">
              <a:spcBef>
                <a:spcPts val="0"/>
              </a:spcBef>
              <a:spcAft>
                <a:spcPts val="0"/>
              </a:spcAft>
              <a:buSzPts val="1800"/>
              <a:buFont typeface="Arial"/>
              <a:buNone/>
            </a:pPr>
            <a:r>
              <a:rPr b="0" i="0" lang="en-US" sz="1800" u="none" cap="none" strike="noStrike"/>
              <a:t>The first method returns an </a:t>
            </a:r>
            <a:r>
              <a:rPr b="0" i="0" lang="en-US" sz="1800" u="none" cap="none" strike="noStrike">
                <a:latin typeface="Courier New"/>
                <a:ea typeface="Courier New"/>
                <a:cs typeface="Courier New"/>
                <a:sym typeface="Courier New"/>
              </a:rPr>
              <a:t>int</a:t>
            </a:r>
            <a:r>
              <a:rPr b="0" i="0" lang="en-US" sz="1800" u="none" cap="none" strike="noStrike"/>
              <a:t>, which contains either a Unicode character read from the stream, or a </a:t>
            </a:r>
            <a:r>
              <a:rPr b="0" i="0" lang="en-US" sz="1800" u="none" cap="none" strike="noStrike">
                <a:latin typeface="Courier New"/>
                <a:ea typeface="Courier New"/>
                <a:cs typeface="Courier New"/>
                <a:sym typeface="Courier New"/>
              </a:rPr>
              <a:t>-1</a:t>
            </a:r>
            <a:r>
              <a:rPr b="0" i="0" lang="en-US" sz="1800" u="none" cap="none" strike="noStrike"/>
              <a:t>, which indicates the end-of-file condition. The other two methods read into a character array and return the number of bytes read. The two </a:t>
            </a:r>
            <a:r>
              <a:rPr b="0" i="0" lang="en-US" sz="1800" u="none" cap="none" strike="noStrike">
                <a:latin typeface="Courier New"/>
                <a:ea typeface="Courier New"/>
                <a:cs typeface="Courier New"/>
                <a:sym typeface="Courier New"/>
              </a:rPr>
              <a:t>int</a:t>
            </a:r>
            <a:r>
              <a:rPr b="0" i="0" lang="en-US" sz="1800" u="none" cap="none" strike="noStrike"/>
              <a:t> arguments in the third method indicate a subrange in the target array that needs to be filled.</a:t>
            </a:r>
            <a:endParaRPr/>
          </a:p>
        </p:txBody>
      </p:sp>
      <p:sp>
        <p:nvSpPr>
          <p:cNvPr id="125" name="Google Shape;125;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Writer</a:t>
            </a:r>
            <a:r>
              <a:rPr b="0" i="0" lang="en-US" sz="1800" u="none" cap="none" strike="noStrike"/>
              <a:t> Methods</a:t>
            </a:r>
            <a:endParaRPr/>
          </a:p>
          <a:p>
            <a:pPr indent="0" lvl="1" marL="0" marR="0" rtl="0" algn="l">
              <a:spcBef>
                <a:spcPts val="0"/>
              </a:spcBef>
              <a:spcAft>
                <a:spcPts val="0"/>
              </a:spcAft>
              <a:buSzPts val="1800"/>
              <a:buFont typeface="Arial"/>
              <a:buNone/>
            </a:pPr>
            <a:r>
              <a:rPr b="0" i="0" lang="en-US" sz="1800" u="none" cap="none" strike="noStrike"/>
              <a:t>These methods are analogous to the </a:t>
            </a:r>
            <a:r>
              <a:rPr b="0" i="0" lang="en-US" sz="1800" u="none" cap="none" strike="noStrike">
                <a:latin typeface="Courier New"/>
                <a:ea typeface="Courier New"/>
                <a:cs typeface="Courier New"/>
                <a:sym typeface="Courier New"/>
              </a:rPr>
              <a:t>OutputStream</a:t>
            </a:r>
            <a:r>
              <a:rPr b="0" i="0" lang="en-US" sz="1800" u="none" cap="none" strike="noStrike"/>
              <a:t> methods.</a:t>
            </a:r>
            <a:endParaRPr/>
          </a:p>
        </p:txBody>
      </p:sp>
      <p:sp>
        <p:nvSpPr>
          <p:cNvPr id="134" name="Google Shape;134;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Similar to the byte stream example, this example copies one file to another by using a character array instead of a byte array. </a:t>
            </a:r>
            <a:r>
              <a:rPr b="0" i="0" lang="en-US" sz="1800" u="none" cap="none" strike="noStrike">
                <a:latin typeface="Courier New"/>
                <a:ea typeface="Courier New"/>
                <a:cs typeface="Courier New"/>
                <a:sym typeface="Courier New"/>
              </a:rPr>
              <a:t>FileReader</a:t>
            </a:r>
            <a:r>
              <a:rPr b="0" i="0" lang="en-US" sz="1800" u="none" cap="none" strike="noStrike"/>
              <a:t> and </a:t>
            </a:r>
            <a:r>
              <a:rPr b="0" i="0" lang="en-US" sz="1800" u="none" cap="none" strike="noStrike">
                <a:latin typeface="Courier New"/>
                <a:ea typeface="Courier New"/>
                <a:cs typeface="Courier New"/>
                <a:sym typeface="Courier New"/>
              </a:rPr>
              <a:t>FileWriter</a:t>
            </a:r>
            <a:r>
              <a:rPr b="0" i="0" lang="en-US" sz="1800" u="none" cap="none" strike="noStrike"/>
              <a:t> are classes designed to read and write character streams, such as text files.</a:t>
            </a:r>
            <a:endParaRPr/>
          </a:p>
        </p:txBody>
      </p:sp>
      <p:sp>
        <p:nvSpPr>
          <p:cNvPr id="143" name="Google Shape;143;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program rarely uses a single stream object. Instead, it chains a series of streams together to process the data. The first graphic in the slide demonstrates an example of input stream; in this case, a file stream is buffered for efficiency and then converted into data (Java primitives) items. The second graphic demonstrates an example of output stream; in this case, data is written, then buffered, and finally written to a file.</a:t>
            </a:r>
            <a:endParaRPr/>
          </a:p>
        </p:txBody>
      </p:sp>
      <p:sp>
        <p:nvSpPr>
          <p:cNvPr id="152" name="Google Shape;152;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slide shows the copy application one more time. This version illustrates the use of a </a:t>
            </a:r>
            <a:r>
              <a:rPr b="0" i="0" lang="en-US" sz="1800" u="none" cap="none" strike="noStrike">
                <a:latin typeface="Courier New"/>
                <a:ea typeface="Courier New"/>
                <a:cs typeface="Courier New"/>
                <a:sym typeface="Courier New"/>
              </a:rPr>
              <a:t>BufferedReader</a:t>
            </a:r>
            <a:r>
              <a:rPr b="0" i="0" lang="en-US" sz="1800" u="none" cap="none" strike="noStrike"/>
              <a:t> chained to the </a:t>
            </a:r>
            <a:r>
              <a:rPr b="0" i="0" lang="en-US" sz="1800" u="none" cap="none" strike="noStrike">
                <a:latin typeface="Courier New"/>
                <a:ea typeface="Courier New"/>
                <a:cs typeface="Courier New"/>
                <a:sym typeface="Courier New"/>
              </a:rPr>
              <a:t>BufferedFileReader</a:t>
            </a:r>
            <a:r>
              <a:rPr b="0" i="0" lang="en-US" sz="1800" u="none" cap="none" strike="noStrike"/>
              <a:t> that you saw before.</a:t>
            </a:r>
            <a:endParaRPr/>
          </a:p>
          <a:p>
            <a:pPr indent="0" lvl="1" marL="0" marR="0" rtl="0" algn="l">
              <a:spcBef>
                <a:spcPts val="0"/>
              </a:spcBef>
              <a:spcAft>
                <a:spcPts val="0"/>
              </a:spcAft>
              <a:buSzPts val="1800"/>
              <a:buFont typeface="Arial"/>
              <a:buNone/>
            </a:pPr>
            <a:r>
              <a:rPr b="0" i="0" lang="en-US" sz="1800" u="none" cap="none" strike="noStrike"/>
              <a:t>The flow of this program is the same as before. Instead of reading a character buffer, this program reads a line at a time using the line variable to hold the </a:t>
            </a:r>
            <a:r>
              <a:rPr b="0" i="0" lang="en-US" sz="1800" u="none" cap="none" strike="noStrike">
                <a:latin typeface="Courier New"/>
                <a:ea typeface="Courier New"/>
                <a:cs typeface="Courier New"/>
                <a:sym typeface="Courier New"/>
              </a:rPr>
              <a:t>String</a:t>
            </a:r>
            <a:r>
              <a:rPr b="0" i="0" lang="en-US" sz="1800" u="none" cap="none" strike="noStrike"/>
              <a:t> returned by the </a:t>
            </a:r>
            <a:r>
              <a:rPr b="0" i="0" lang="en-US" sz="1800" u="none" cap="none" strike="noStrike">
                <a:latin typeface="Courier New"/>
                <a:ea typeface="Courier New"/>
                <a:cs typeface="Courier New"/>
                <a:sym typeface="Courier New"/>
              </a:rPr>
              <a:t>readLine</a:t>
            </a:r>
            <a:r>
              <a:rPr b="0" i="0" lang="en-US" sz="1800" u="none" cap="none" strike="noStrike"/>
              <a:t> method, which provides greater efficiency. The reason is that each read request made of a </a:t>
            </a:r>
            <a:r>
              <a:rPr b="0" i="0" lang="en-US" sz="1800" u="none" cap="none" strike="noStrike">
                <a:latin typeface="Courier New"/>
                <a:ea typeface="Courier New"/>
                <a:cs typeface="Courier New"/>
                <a:sym typeface="Courier New"/>
              </a:rPr>
              <a:t>Reader</a:t>
            </a:r>
            <a:r>
              <a:rPr b="0" i="0" lang="en-US" sz="1800" u="none" cap="none" strike="noStrike"/>
              <a:t> causes a corresponding read request to be made of the underlying character or byte stream. A </a:t>
            </a:r>
            <a:r>
              <a:rPr b="0" i="0" lang="en-US" sz="1800" u="none" cap="none" strike="noStrike">
                <a:latin typeface="Courier New"/>
                <a:ea typeface="Courier New"/>
                <a:cs typeface="Courier New"/>
                <a:sym typeface="Courier New"/>
              </a:rPr>
              <a:t>BufferedReader</a:t>
            </a:r>
            <a:r>
              <a:rPr b="0" i="0" lang="en-US" sz="1800" u="none" cap="none" strike="noStrike"/>
              <a:t> reads characters from the stream into a buffer. (The size of the buffer can be set, but the default value is generally sufficient.)</a:t>
            </a:r>
            <a:endParaRPr/>
          </a:p>
          <a:p>
            <a:pPr indent="0" lvl="1" marL="0" marR="0" rtl="0" algn="l">
              <a:spcBef>
                <a:spcPts val="0"/>
              </a:spcBef>
              <a:spcAft>
                <a:spcPts val="0"/>
              </a:spcAft>
              <a:buSzPts val="1800"/>
              <a:buFont typeface="Arial"/>
              <a:buNone/>
            </a:pPr>
            <a:r>
              <a:t/>
            </a:r>
            <a:endParaRPr b="0" i="0" sz="1800" u="none" cap="none" strike="noStrike">
              <a:latin typeface="Courier New"/>
              <a:ea typeface="Courier New"/>
              <a:cs typeface="Courier New"/>
              <a:sym typeface="Courier New"/>
            </a:endParaRPr>
          </a:p>
          <a:p>
            <a:pPr indent="0" lvl="0" marL="0" marR="0" rtl="0" algn="l">
              <a:spcBef>
                <a:spcPts val="0"/>
              </a:spcBef>
              <a:spcAft>
                <a:spcPts val="0"/>
              </a:spcAft>
              <a:buNone/>
            </a:pPr>
            <a:r>
              <a:t/>
            </a:r>
            <a:endParaRPr b="0" i="0" sz="1800" u="none" cap="none" strike="noStrike">
              <a:latin typeface="Courier New"/>
              <a:ea typeface="Courier New"/>
              <a:cs typeface="Courier New"/>
              <a:sym typeface="Courier New"/>
            </a:endParaRPr>
          </a:p>
        </p:txBody>
      </p:sp>
      <p:sp>
        <p:nvSpPr>
          <p:cNvPr id="189" name="Google Shape;189;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Console I/O Using System</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System.out</a:t>
            </a:r>
            <a:r>
              <a:rPr b="0" i="0" lang="en-US" sz="1800" u="none" cap="none" strike="noStrike">
                <a:latin typeface="Courier New"/>
                <a:ea typeface="Courier New"/>
                <a:cs typeface="Courier New"/>
                <a:sym typeface="Courier New"/>
              </a:rPr>
              <a:t> </a:t>
            </a:r>
            <a:r>
              <a:rPr b="0" i="0" lang="en-US" sz="1800" u="none" cap="none" strike="noStrike"/>
              <a:t>is the “standard” output stream. This stream is already open and ready to accept output data. Typically, this stream corresponds to display output or another output destination specified by the host environment or user.</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System.in</a:t>
            </a:r>
            <a:r>
              <a:rPr b="0" i="0" lang="en-US" sz="1800" u="none" cap="none" strike="noStrike"/>
              <a:t> is the “standard” input stream. This stream is already open and ready to supply input data. Typically, this stream corresponds to keyboard input or another input source specified by the host environment or user.</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System.err</a:t>
            </a:r>
            <a:r>
              <a:rPr b="0" i="0" lang="en-US" sz="1800" u="none" cap="none" strike="noStrike"/>
              <a:t> is the “standard” error output stream. This stream is already open and ready to accept output data.</a:t>
            </a:r>
            <a:br>
              <a:rPr b="0" i="0" lang="en-US" sz="1800" u="none" cap="none" strike="noStrike"/>
            </a:br>
            <a:r>
              <a:rPr b="0" i="0" lang="en-US" sz="1800" u="none" cap="none" strike="noStrike"/>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b="0" i="0" lang="en-US" sz="1800" u="none" cap="none" strike="noStrike">
                <a:latin typeface="Courier New"/>
                <a:ea typeface="Courier New"/>
                <a:cs typeface="Courier New"/>
                <a:sym typeface="Courier New"/>
              </a:rPr>
              <a:t>out</a:t>
            </a:r>
            <a:r>
              <a:rPr b="0" i="0" lang="en-US" sz="1800" u="none" cap="none" strike="noStrike"/>
              <a:t>, has been redirected to a file or other destination that is typically not continuously monitored.</a:t>
            </a:r>
            <a:endParaRPr/>
          </a:p>
        </p:txBody>
      </p:sp>
      <p:sp>
        <p:nvSpPr>
          <p:cNvPr id="199" name="Google Shape;199;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06" name="Google Shape;206;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try</a:t>
            </a:r>
            <a:r>
              <a:rPr b="0" i="0" lang="en-US" sz="1800" u="none" cap="none" strike="noStrike"/>
              <a:t>-with-resources statement on line 6 opens </a:t>
            </a:r>
            <a:r>
              <a:rPr b="0" i="0" lang="en-US" sz="1800" u="none" cap="none" strike="noStrike">
                <a:latin typeface="Courier New"/>
                <a:ea typeface="Courier New"/>
                <a:cs typeface="Courier New"/>
                <a:sym typeface="Courier New"/>
              </a:rPr>
              <a:t>BufferedReader</a:t>
            </a:r>
            <a:r>
              <a:rPr b="0" i="0" lang="en-US" sz="1800" u="none" cap="none" strike="noStrike"/>
              <a:t>, which is chained to an </a:t>
            </a:r>
            <a:r>
              <a:rPr b="0" i="0" lang="en-US" sz="1800" u="none" cap="none" strike="noStrike">
                <a:latin typeface="Courier New"/>
                <a:ea typeface="Courier New"/>
                <a:cs typeface="Courier New"/>
                <a:sym typeface="Courier New"/>
              </a:rPr>
              <a:t>InputStreamReader</a:t>
            </a:r>
            <a:r>
              <a:rPr b="0" i="0" lang="en-US" sz="1800" u="none" cap="none" strike="noStrike"/>
              <a:t>, which is chained to the static standard console input </a:t>
            </a:r>
            <a:r>
              <a:rPr b="0" i="0" lang="en-US" sz="1800" u="none" cap="none" strike="noStrike">
                <a:latin typeface="Courier New"/>
                <a:ea typeface="Courier New"/>
                <a:cs typeface="Courier New"/>
                <a:sym typeface="Courier New"/>
              </a:rPr>
              <a:t>System.in</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If the string read is equal to “</a:t>
            </a:r>
            <a:r>
              <a:rPr b="0" i="0" lang="en-US" sz="1800" u="none" cap="none" strike="noStrike">
                <a:latin typeface="Courier New"/>
                <a:ea typeface="Courier New"/>
                <a:cs typeface="Courier New"/>
                <a:sym typeface="Courier New"/>
              </a:rPr>
              <a:t>xyz</a:t>
            </a:r>
            <a:r>
              <a:rPr b="0" i="0" lang="en-US" sz="1800" u="none" cap="none" strike="noStrike"/>
              <a:t>,” the program exits. The purpose of the </a:t>
            </a:r>
            <a:r>
              <a:rPr b="0" i="0" lang="en-US" sz="1800" u="none" cap="none" strike="noStrike">
                <a:latin typeface="Courier New"/>
                <a:ea typeface="Courier New"/>
                <a:cs typeface="Courier New"/>
                <a:sym typeface="Courier New"/>
              </a:rPr>
              <a:t>trim()</a:t>
            </a:r>
            <a:r>
              <a:rPr b="0" i="0" lang="en-US" sz="1800" u="none" cap="none" strike="noStrike"/>
              <a:t> method on the String returned by </a:t>
            </a:r>
            <a:r>
              <a:rPr b="0" i="0" lang="en-US" sz="1800" u="none" cap="none" strike="noStrike">
                <a:latin typeface="Courier New"/>
                <a:ea typeface="Courier New"/>
                <a:cs typeface="Courier New"/>
                <a:sym typeface="Courier New"/>
              </a:rPr>
              <a:t>in.readLine</a:t>
            </a:r>
            <a:r>
              <a:rPr b="0" i="0" lang="en-US" sz="1800" u="none" cap="none" strike="noStrike"/>
              <a:t> is to remove any whitespace characters.</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 null string is returned if an end of stream is reached (the result of a user pressing </a:t>
            </a:r>
            <a:br>
              <a:rPr b="0" i="0" lang="en-US" sz="1800" u="none" cap="none" strike="noStrike"/>
            </a:br>
            <a:r>
              <a:rPr b="0" i="0" lang="en-US" sz="1800" u="none" cap="none" strike="noStrike"/>
              <a:t>Ctrl + C in Windows, for example), thus the test for null on line 13.</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213" name="Google Shape;213;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example, a file can be read in its entirety into a buffer, and then written out in a single operation.</a:t>
            </a:r>
            <a:endParaRPr/>
          </a:p>
          <a:p>
            <a:pPr indent="0" lvl="1" marL="0" marR="0" rtl="0" algn="l">
              <a:spcBef>
                <a:spcPts val="0"/>
              </a:spcBef>
              <a:spcAft>
                <a:spcPts val="0"/>
              </a:spcAft>
              <a:buSzPts val="1800"/>
              <a:buFont typeface="Arial"/>
              <a:buNone/>
            </a:pPr>
            <a:r>
              <a:rPr b="0" i="0" lang="en-US" sz="1800" u="none" cap="none" strike="noStrike"/>
              <a:t>Channel I/O was introduced in the </a:t>
            </a:r>
            <a:r>
              <a:rPr b="0" i="0" lang="en-US" sz="1800" u="none" cap="none" strike="noStrike">
                <a:latin typeface="Courier New"/>
                <a:ea typeface="Courier New"/>
                <a:cs typeface="Courier New"/>
                <a:sym typeface="Courier New"/>
              </a:rPr>
              <a:t>java.nio</a:t>
            </a:r>
            <a:r>
              <a:rPr b="0" i="0" lang="en-US" sz="1800" u="none" cap="none" strike="noStrike"/>
              <a:t> package in JDK 1.4.</a:t>
            </a:r>
            <a:endParaRPr/>
          </a:p>
        </p:txBody>
      </p:sp>
      <p:sp>
        <p:nvSpPr>
          <p:cNvPr id="222" name="Google Shape;222;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java.io.Serializable</a:t>
            </a:r>
            <a:r>
              <a:rPr b="0" i="0" lang="en-US" sz="1800" u="none" cap="none" strike="noStrike"/>
              <a:t> interface defines no methods, and serves only as a marker to indicate that the class should be considered for serialization.</a:t>
            </a:r>
            <a:endParaRPr/>
          </a:p>
          <a:p>
            <a:pPr indent="0" lvl="0" marL="0" marR="0" rtl="0" algn="l">
              <a:spcBef>
                <a:spcPts val="0"/>
              </a:spcBef>
              <a:spcAft>
                <a:spcPts val="0"/>
              </a:spcAft>
              <a:buNone/>
            </a:pPr>
            <a:r>
              <a:t/>
            </a:r>
            <a:endParaRPr b="0" i="0" sz="1800" u="none" cap="none" strike="noStrike"/>
          </a:p>
        </p:txBody>
      </p:sp>
      <p:sp>
        <p:nvSpPr>
          <p:cNvPr id="231" name="Google Shape;231;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7" name="Google Shape;47;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13 -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Object Graphs</a:t>
            </a:r>
            <a:endParaRPr/>
          </a:p>
          <a:p>
            <a:pPr indent="0" lvl="1" marL="0" marR="0" rtl="0" algn="l">
              <a:spcBef>
                <a:spcPts val="0"/>
              </a:spcBef>
              <a:spcAft>
                <a:spcPts val="0"/>
              </a:spcAft>
              <a:buSzPts val="1800"/>
              <a:buFont typeface="Arial"/>
              <a:buNone/>
            </a:pPr>
            <a:r>
              <a:rPr b="0" i="0" lang="en-US" sz="1800" u="none" cap="none" strike="noStrike"/>
              <a:t>Serialization traverses the object graph and writes that data to the file (or other output stream) for each node of the graph.</a:t>
            </a:r>
            <a:endParaRPr/>
          </a:p>
        </p:txBody>
      </p:sp>
      <p:sp>
        <p:nvSpPr>
          <p:cNvPr id="238" name="Google Shape;238;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Transient</a:t>
            </a:r>
            <a:endParaRPr/>
          </a:p>
          <a:p>
            <a:pPr indent="0" lvl="1" marL="0" marR="0" rtl="0" algn="l">
              <a:spcBef>
                <a:spcPts val="0"/>
              </a:spcBef>
              <a:spcAft>
                <a:spcPts val="0"/>
              </a:spcAft>
              <a:buSzPts val="1800"/>
              <a:buFont typeface="Arial"/>
              <a:buNone/>
            </a:pPr>
            <a:r>
              <a:rPr b="0" i="0" lang="en-US" sz="1800" u="none" cap="none" strike="noStrike"/>
              <a:t>If a field containing an object reference is encountered that is not marked as serializable (implement </a:t>
            </a:r>
            <a:r>
              <a:rPr b="0" i="0" lang="en-US" sz="1800" u="none" cap="none" strike="noStrike">
                <a:latin typeface="Courier New"/>
                <a:ea typeface="Courier New"/>
                <a:cs typeface="Courier New"/>
                <a:sym typeface="Courier New"/>
              </a:rPr>
              <a:t>java.io.Serializable</a:t>
            </a:r>
            <a:r>
              <a:rPr b="0" i="0" lang="en-US" sz="1800" u="none" cap="none" strike="noStrike"/>
              <a:t>), a </a:t>
            </a:r>
            <a:r>
              <a:rPr b="0" i="0" lang="en-US" sz="1800" u="none" cap="none" strike="noStrike">
                <a:latin typeface="Courier New"/>
                <a:ea typeface="Courier New"/>
                <a:cs typeface="Courier New"/>
                <a:sym typeface="Courier New"/>
              </a:rPr>
              <a:t>NotSerializableException</a:t>
            </a:r>
            <a:r>
              <a:rPr b="0" i="0" lang="en-US" sz="1800" u="none" cap="none" strike="noStrike"/>
              <a:t> is thrown and the entire serialization operation fails. To serialize a graph containing fields that reference objects that are not serializable, those fields must be marked using the keyword </a:t>
            </a:r>
            <a:r>
              <a:rPr b="0" i="0" lang="en-US" sz="1800" u="none" cap="none" strike="noStrike">
                <a:latin typeface="Courier New"/>
                <a:ea typeface="Courier New"/>
                <a:cs typeface="Courier New"/>
                <a:sym typeface="Courier New"/>
              </a:rPr>
              <a:t>transient</a:t>
            </a:r>
            <a:r>
              <a:rPr b="0" i="0" lang="en-US" sz="1800" u="none" cap="none" strike="noStrike"/>
              <a:t>.</a:t>
            </a:r>
            <a:endParaRPr/>
          </a:p>
          <a:p>
            <a:pPr indent="0" lvl="0" marL="0" marR="0" rtl="0" algn="l">
              <a:spcBef>
                <a:spcPts val="0"/>
              </a:spcBef>
              <a:spcAft>
                <a:spcPts val="0"/>
              </a:spcAft>
              <a:buNone/>
            </a:pPr>
            <a:r>
              <a:t/>
            </a:r>
            <a:endParaRPr b="0" i="0" sz="1800" u="none" cap="none" strike="noStrike"/>
          </a:p>
        </p:txBody>
      </p:sp>
      <p:sp>
        <p:nvSpPr>
          <p:cNvPr id="254" name="Google Shape;254;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When an object is deserialized, the values of static and transient fields are set to the values defined in the class declaration. The values of non-static fields are set to the default value of their type. So in the example shown in the slide, the value of BASE will be 100, per the class declaration. The value of non-static transient fields, </a:t>
            </a:r>
            <a:r>
              <a:rPr b="0" i="0" lang="en-US" sz="1800" u="none" cap="none" strike="noStrike">
                <a:latin typeface="Courier New"/>
                <a:ea typeface="Courier New"/>
                <a:cs typeface="Courier New"/>
                <a:sym typeface="Courier New"/>
              </a:rPr>
              <a:t>inputFile</a:t>
            </a:r>
            <a:r>
              <a:rPr b="0" i="0" lang="en-US" sz="1800" u="none" cap="none" strike="noStrike"/>
              <a:t> and </a:t>
            </a:r>
            <a:r>
              <a:rPr b="0" i="0" lang="en-US" sz="1800" u="none" cap="none" strike="noStrike">
                <a:latin typeface="Courier New"/>
                <a:ea typeface="Courier New"/>
                <a:cs typeface="Courier New"/>
                <a:sym typeface="Courier New"/>
              </a:rPr>
              <a:t>totalValue</a:t>
            </a:r>
            <a:r>
              <a:rPr b="0" i="0" lang="en-US" sz="1800" u="none" cap="none" strike="noStrike"/>
              <a:t>, are set to their default values, </a:t>
            </a:r>
            <a:r>
              <a:rPr b="0" i="0" lang="en-US" sz="1800" u="none" cap="none" strike="noStrike">
                <a:latin typeface="Courier New"/>
                <a:ea typeface="Courier New"/>
                <a:cs typeface="Courier New"/>
                <a:sym typeface="Courier New"/>
              </a:rPr>
              <a:t>null</a:t>
            </a:r>
            <a:r>
              <a:rPr b="0" i="0" lang="en-US" sz="1800" u="none" cap="none" strike="noStrike"/>
              <a:t> and </a:t>
            </a:r>
            <a:r>
              <a:rPr b="0" i="0" lang="en-US" sz="1800" u="none" cap="none" strike="noStrike">
                <a:latin typeface="Courier New"/>
                <a:ea typeface="Courier New"/>
                <a:cs typeface="Courier New"/>
                <a:sym typeface="Courier New"/>
              </a:rPr>
              <a:t>0</a:t>
            </a:r>
            <a:r>
              <a:rPr b="0" i="0" lang="en-US" sz="1800" u="none" cap="none" strike="noStrike"/>
              <a:t>, respectively.</a:t>
            </a:r>
            <a:endParaRPr/>
          </a:p>
        </p:txBody>
      </p:sp>
      <p:sp>
        <p:nvSpPr>
          <p:cNvPr id="271" name="Google Shape;271;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The documentation for </a:t>
            </a:r>
            <a:r>
              <a:rPr b="0" i="0" lang="en-US" sz="1800" u="none" cap="none" strike="noStrike">
                <a:latin typeface="Courier New"/>
                <a:ea typeface="Courier New"/>
                <a:cs typeface="Courier New"/>
                <a:sym typeface="Courier New"/>
              </a:rPr>
              <a:t>java.io.Serializable</a:t>
            </a:r>
            <a:r>
              <a:rPr b="0" i="0" lang="en-US" sz="1800" u="none" cap="none" strike="noStrike"/>
              <a:t> states the following: </a:t>
            </a:r>
            <a:endParaRPr/>
          </a:p>
          <a:p>
            <a:pPr indent="0" lvl="2" marL="0" marR="0" rtl="0" algn="l">
              <a:spcBef>
                <a:spcPts val="0"/>
              </a:spcBef>
              <a:spcAft>
                <a:spcPts val="0"/>
              </a:spcAft>
              <a:buSzPts val="1800"/>
              <a:buFont typeface="Arial"/>
              <a:buNone/>
            </a:pPr>
            <a:r>
              <a:rPr b="0" i="0" lang="en-US" sz="1800" u="none" cap="none" strike="noStrike"/>
              <a:t>“If a serializable class does not explicitly declare a serialVersionUID, then the serialization run time will calculate a default serialVersionUID value for that class based on various aspects of the class, as described in the Java(TM) Object Serialization Specification. However, it is strongly recommended that all serializable classes explicitly declare serialVersionUID values, since the default serialVersionUID computation is highly sensitive to class details that may vary depending on compiler implementations, and can thus result in unexpected InvalidClassExceptions during deserialization. Therefore, to guarantee a consistent serialVersionUID value across different Java compiler implementations, a serializable class must declare an explicit serialVersionUID value. It is also strongly advised that explicit serialVersionUID declarations use the private modifier where possible, since such declarations apply only to the immediately declaring class--serialVersionUID fields are not useful as inherited members. Array classes cannot declare an explicit serialVersionUID, so they always have the default computed value, but the requirement for matching serialVersionUID values is waived for array classes.”</a:t>
            </a:r>
            <a:endParaRPr/>
          </a:p>
        </p:txBody>
      </p:sp>
      <p:sp>
        <p:nvSpPr>
          <p:cNvPr id="281" name="Google Shape;281;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88" name="Google Shape;288;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SerializeStock</a:t>
            </a:r>
            <a:r>
              <a:rPr b="0" i="0" lang="en-US" sz="1800" u="none" cap="none" strike="noStrike"/>
              <a:t> class.</a:t>
            </a:r>
            <a:endParaRPr/>
          </a:p>
          <a:p>
            <a:pPr indent="0" lvl="2" marL="0" marR="0" rtl="0" algn="l">
              <a:spcBef>
                <a:spcPts val="0"/>
              </a:spcBef>
              <a:spcAft>
                <a:spcPts val="0"/>
              </a:spcAft>
              <a:buSzPts val="1800"/>
              <a:buFont typeface="Arial"/>
              <a:buNone/>
            </a:pPr>
            <a:r>
              <a:rPr b="1" i="0" lang="en-US" sz="1800" u="none" cap="none" strike="noStrike"/>
              <a:t>Line 6 – 8:</a:t>
            </a:r>
            <a:r>
              <a:rPr b="0" i="0" lang="en-US" sz="1800" u="none" cap="none" strike="noStrike"/>
              <a:t> A </a:t>
            </a:r>
            <a:r>
              <a:rPr b="0" i="0" lang="en-US" sz="1800" u="none" cap="none" strike="noStrike">
                <a:latin typeface="Courier New"/>
                <a:ea typeface="Courier New"/>
                <a:cs typeface="Courier New"/>
                <a:sym typeface="Courier New"/>
              </a:rPr>
              <a:t>FileOutputStream</a:t>
            </a:r>
            <a:r>
              <a:rPr b="0" i="0" lang="en-US" sz="1800" u="none" cap="none" strike="noStrike"/>
              <a:t> is chained to an </a:t>
            </a:r>
            <a:r>
              <a:rPr b="0" i="0" lang="en-US" sz="1800" u="none" cap="none" strike="noStrike">
                <a:latin typeface="Courier New"/>
                <a:ea typeface="Courier New"/>
                <a:cs typeface="Courier New"/>
                <a:sym typeface="Courier New"/>
              </a:rPr>
              <a:t>ObjectOutputStream</a:t>
            </a:r>
            <a:r>
              <a:rPr b="0" i="0" lang="en-US" sz="1800" u="none" cap="none" strike="noStrike"/>
              <a:t>. This allows the raw bytes generated by the </a:t>
            </a:r>
            <a:r>
              <a:rPr b="0" i="0" lang="en-US" sz="1800" u="none" cap="none" strike="noStrike">
                <a:latin typeface="Courier New"/>
                <a:ea typeface="Courier New"/>
                <a:cs typeface="Courier New"/>
                <a:sym typeface="Courier New"/>
              </a:rPr>
              <a:t>ObjectOutputStream</a:t>
            </a:r>
            <a:r>
              <a:rPr b="0" i="0" lang="en-US" sz="1800" u="none" cap="none" strike="noStrike"/>
              <a:t> to be written to a file through the </a:t>
            </a:r>
            <a:r>
              <a:rPr b="0" i="0" lang="en-US" sz="1800" u="none" cap="none" strike="noStrike">
                <a:latin typeface="Courier New"/>
                <a:ea typeface="Courier New"/>
                <a:cs typeface="Courier New"/>
                <a:sym typeface="Courier New"/>
              </a:rPr>
              <a:t>writeObject</a:t>
            </a:r>
            <a:r>
              <a:rPr b="0" i="0" lang="en-US" sz="1800" u="none" cap="none" strike="noStrike"/>
              <a:t> method. This method walks the object’s graph and writes the data contained in the non-transient and non-static fields as raw bytes.</a:t>
            </a:r>
            <a:endParaRPr/>
          </a:p>
          <a:p>
            <a:pPr indent="0" lvl="2" marL="0" marR="0" rtl="0" algn="l">
              <a:spcBef>
                <a:spcPts val="0"/>
              </a:spcBef>
              <a:spcAft>
                <a:spcPts val="0"/>
              </a:spcAft>
              <a:buSzPts val="1800"/>
              <a:buFont typeface="Arial"/>
              <a:buNone/>
            </a:pPr>
            <a:r>
              <a:rPr b="1" i="0" lang="en-US" sz="1800" u="none" cap="none" strike="noStrike"/>
              <a:t>Line 12 – 14:</a:t>
            </a:r>
            <a:r>
              <a:rPr b="0" i="0" lang="en-US" sz="1800" u="none" cap="none" strike="noStrike"/>
              <a:t> To restore an object from a file, a </a:t>
            </a:r>
            <a:r>
              <a:rPr b="0" i="0" lang="en-US" sz="1800" u="none" cap="none" strike="noStrike">
                <a:latin typeface="Courier New"/>
                <a:ea typeface="Courier New"/>
                <a:cs typeface="Courier New"/>
                <a:sym typeface="Courier New"/>
              </a:rPr>
              <a:t>FileInputStream</a:t>
            </a:r>
            <a:r>
              <a:rPr b="0" i="0" lang="en-US" sz="1800" u="none" cap="none" strike="noStrike"/>
              <a:t> is chained to an </a:t>
            </a:r>
            <a:r>
              <a:rPr b="0" i="0" lang="en-US" sz="1800" u="none" cap="none" strike="noStrike">
                <a:latin typeface="Courier New"/>
                <a:ea typeface="Courier New"/>
                <a:cs typeface="Courier New"/>
                <a:sym typeface="Courier New"/>
              </a:rPr>
              <a:t>ObjectInputStream</a:t>
            </a:r>
            <a:r>
              <a:rPr b="0" i="0" lang="en-US" sz="1800" u="none" cap="none" strike="noStrike"/>
              <a:t>. The raw bytes read by the </a:t>
            </a:r>
            <a:r>
              <a:rPr b="0" i="0" lang="en-US" sz="1800" u="none" cap="none" strike="noStrike">
                <a:latin typeface="Courier New"/>
                <a:ea typeface="Courier New"/>
                <a:cs typeface="Courier New"/>
                <a:sym typeface="Courier New"/>
              </a:rPr>
              <a:t>readObject</a:t>
            </a:r>
            <a:r>
              <a:rPr b="0" i="0" lang="en-US" sz="1800" u="none" cap="none" strike="noStrike"/>
              <a:t> method restore an </a:t>
            </a:r>
            <a:r>
              <a:rPr b="0" i="0" lang="en-US" sz="1800" u="none" cap="none" strike="noStrike">
                <a:latin typeface="Courier New"/>
                <a:ea typeface="Courier New"/>
                <a:cs typeface="Courier New"/>
                <a:sym typeface="Courier New"/>
              </a:rPr>
              <a:t>Object</a:t>
            </a:r>
            <a:r>
              <a:rPr b="0" i="0" lang="en-US" sz="1800" u="none" cap="none" strike="noStrike"/>
              <a:t> containing the non-static and non-transient data fields. This </a:t>
            </a:r>
            <a:r>
              <a:rPr b="0" i="0" lang="en-US" sz="1800" u="none" cap="none" strike="noStrike">
                <a:latin typeface="Courier New"/>
                <a:ea typeface="Courier New"/>
                <a:cs typeface="Courier New"/>
                <a:sym typeface="Courier New"/>
              </a:rPr>
              <a:t>Object</a:t>
            </a:r>
            <a:r>
              <a:rPr b="0" i="0" lang="en-US" sz="1800" u="none" cap="none" strike="noStrike"/>
              <a:t> must be cast to expected type.</a:t>
            </a:r>
            <a:endParaRPr/>
          </a:p>
        </p:txBody>
      </p:sp>
      <p:sp>
        <p:nvSpPr>
          <p:cNvPr id="297" name="Google Shape;297;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writeObject</a:t>
            </a:r>
            <a:r>
              <a:rPr b="0" i="0" lang="en-US" sz="1800" u="none" cap="none" strike="noStrike"/>
              <a:t> method is invoked on the object being serialized. If the object does not contain this method, the </a:t>
            </a:r>
            <a:r>
              <a:rPr b="0" i="0" lang="en-US" sz="1800" u="none" cap="none" strike="noStrike">
                <a:latin typeface="Courier New"/>
                <a:ea typeface="Courier New"/>
                <a:cs typeface="Courier New"/>
                <a:sym typeface="Courier New"/>
              </a:rPr>
              <a:t>defaultWriteObject</a:t>
            </a:r>
            <a:r>
              <a:rPr b="0" i="0" lang="en-US" sz="1800" u="none" cap="none" strike="noStrike"/>
              <a:t> method is invoked instead.</a:t>
            </a:r>
            <a:endParaRPr/>
          </a:p>
          <a:p>
            <a:pPr indent="0" lvl="2" marL="0" marR="0" rtl="0" algn="l">
              <a:spcBef>
                <a:spcPts val="0"/>
              </a:spcBef>
              <a:spcAft>
                <a:spcPts val="0"/>
              </a:spcAft>
              <a:buSzPts val="1800"/>
              <a:buFont typeface="Arial"/>
              <a:buNone/>
            </a:pPr>
            <a:r>
              <a:rPr b="0" i="0" lang="en-US" sz="1800" u="none" cap="none" strike="noStrike"/>
              <a:t>This method must also be called once and only once from the object’s </a:t>
            </a:r>
            <a:r>
              <a:rPr b="0" i="0" lang="en-US" sz="1800" u="none" cap="none" strike="noStrike">
                <a:latin typeface="Courier New"/>
                <a:ea typeface="Courier New"/>
                <a:cs typeface="Courier New"/>
                <a:sym typeface="Courier New"/>
              </a:rPr>
              <a:t>writeObject</a:t>
            </a:r>
            <a:r>
              <a:rPr b="0" i="0" lang="en-US" sz="1800" u="none" cap="none" strike="noStrike"/>
              <a:t> method.</a:t>
            </a:r>
            <a:endParaRPr/>
          </a:p>
          <a:p>
            <a:pPr indent="0" lvl="1" marL="0" marR="0" rtl="0" algn="l">
              <a:spcBef>
                <a:spcPts val="0"/>
              </a:spcBef>
              <a:spcAft>
                <a:spcPts val="0"/>
              </a:spcAft>
              <a:buSzPts val="1800"/>
              <a:buFont typeface="Arial"/>
              <a:buNone/>
            </a:pPr>
            <a:r>
              <a:rPr b="0" i="0" lang="en-US" sz="1800" u="none" cap="none" strike="noStrike"/>
              <a:t>During deserialization, the </a:t>
            </a:r>
            <a:r>
              <a:rPr b="0" i="0" lang="en-US" sz="1800" u="none" cap="none" strike="noStrike">
                <a:latin typeface="Courier New"/>
                <a:ea typeface="Courier New"/>
                <a:cs typeface="Courier New"/>
                <a:sym typeface="Courier New"/>
              </a:rPr>
              <a:t>readObject</a:t>
            </a:r>
            <a:r>
              <a:rPr b="0" i="0" lang="en-US" sz="1800" u="none" cap="none" strike="noStrike"/>
              <a:t> method is invoked on the object being deserialized (if present in the class file of the object). The signature of the method is important.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private void readObject(ObjectInputStream ois) throws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ClassNotFoundException, IOException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ois.defaultReadObject();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 Print the date this object was serialized</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System.out.println ("Restored from date: "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(java.util.Date)ois.readObject()));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t>
            </a:r>
            <a:endParaRPr/>
          </a:p>
          <a:p>
            <a:pPr indent="0" lvl="0" marL="0" marR="0" rtl="0" algn="l">
              <a:spcBef>
                <a:spcPts val="0"/>
              </a:spcBef>
              <a:spcAft>
                <a:spcPts val="0"/>
              </a:spcAft>
              <a:buNone/>
            </a:pPr>
            <a:r>
              <a:t/>
            </a:r>
            <a:endParaRPr b="0" i="0" sz="1800" u="none" cap="none" strike="noStrike">
              <a:latin typeface="Courier New"/>
              <a:ea typeface="Courier New"/>
              <a:cs typeface="Courier New"/>
              <a:sym typeface="Courier New"/>
            </a:endParaRPr>
          </a:p>
        </p:txBody>
      </p:sp>
      <p:sp>
        <p:nvSpPr>
          <p:cNvPr id="308" name="Google Shape;308;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Stock class, the </a:t>
            </a:r>
            <a:r>
              <a:rPr b="0" i="0" lang="en-US" sz="1800" u="none" cap="none" strike="noStrike">
                <a:latin typeface="Courier New"/>
                <a:ea typeface="Courier New"/>
                <a:cs typeface="Courier New"/>
                <a:sym typeface="Courier New"/>
              </a:rPr>
              <a:t>readObject</a:t>
            </a:r>
            <a:r>
              <a:rPr b="0" i="0" lang="en-US" sz="1800" u="none" cap="none" strike="noStrike"/>
              <a:t> method is provided to ensure that the stock’s </a:t>
            </a:r>
            <a:r>
              <a:rPr b="0" i="0" lang="en-US" sz="1800" u="none" cap="none" strike="noStrike">
                <a:latin typeface="Courier New"/>
                <a:ea typeface="Courier New"/>
                <a:cs typeface="Courier New"/>
                <a:sym typeface="Courier New"/>
              </a:rPr>
              <a:t>currPrice</a:t>
            </a:r>
            <a:r>
              <a:rPr b="0" i="0" lang="en-US" sz="1800" u="none" cap="none" strike="noStrike"/>
              <a:t> is set (by the </a:t>
            </a:r>
            <a:r>
              <a:rPr b="0" i="0" lang="en-US" sz="1800" u="none" cap="none" strike="noStrike">
                <a:latin typeface="Courier New"/>
                <a:ea typeface="Courier New"/>
                <a:cs typeface="Courier New"/>
                <a:sym typeface="Courier New"/>
              </a:rPr>
              <a:t>setStockPrice</a:t>
            </a:r>
            <a:r>
              <a:rPr b="0" i="0" lang="en-US" sz="1800" u="none" cap="none" strike="noStrike"/>
              <a:t> method) after deserialization of the Stock object.</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The signature of the </a:t>
            </a:r>
            <a:r>
              <a:rPr b="0" i="0" lang="en-US" sz="1800" u="none" cap="none" strike="noStrike">
                <a:latin typeface="Courier New"/>
                <a:ea typeface="Courier New"/>
                <a:cs typeface="Courier New"/>
                <a:sym typeface="Courier New"/>
              </a:rPr>
              <a:t>readObject</a:t>
            </a:r>
            <a:r>
              <a:rPr b="0" i="0" lang="en-US" sz="1800" u="none" cap="none" strike="noStrike"/>
              <a:t> method is critical for this method to be called during deserialization.</a:t>
            </a:r>
            <a:endParaRPr/>
          </a:p>
        </p:txBody>
      </p:sp>
      <p:sp>
        <p:nvSpPr>
          <p:cNvPr id="318" name="Google Shape;318;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2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29" name="Google Shape;329;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2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practice, you will write the code necessary to read a file name as an application argument, and use the </a:t>
            </a:r>
            <a:r>
              <a:rPr b="0" i="0" lang="en-US" sz="1800" u="none" cap="none" strike="noStrike">
                <a:latin typeface="Courier New"/>
                <a:ea typeface="Courier New"/>
                <a:cs typeface="Courier New"/>
                <a:sym typeface="Courier New"/>
              </a:rPr>
              <a:t>System</a:t>
            </a:r>
            <a:r>
              <a:rPr b="0" i="0" lang="en-US" sz="1800" u="none" cap="none" strike="noStrike"/>
              <a:t> console to read from standard input until a termination character is typed in.</a:t>
            </a:r>
            <a:endParaRPr/>
          </a:p>
        </p:txBody>
      </p:sp>
      <p:sp>
        <p:nvSpPr>
          <p:cNvPr id="337" name="Google Shape;337;p2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Some I/O streams simply pass on data; others manipulate and transform the data in useful ways.</a:t>
            </a:r>
            <a:endParaRPr/>
          </a:p>
          <a:p>
            <a:pPr indent="0" lvl="0" marL="0" marR="0" rtl="0" algn="l">
              <a:spcBef>
                <a:spcPts val="0"/>
              </a:spcBef>
              <a:spcAft>
                <a:spcPts val="0"/>
              </a:spcAft>
              <a:buNone/>
            </a:pPr>
            <a:r>
              <a:t/>
            </a:r>
            <a:endParaRPr b="0" i="0" sz="1800" u="none" cap="none" strike="noStrike"/>
          </a:p>
        </p:txBody>
      </p:sp>
      <p:sp>
        <p:nvSpPr>
          <p:cNvPr id="55" name="Google Shape;55;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13 -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0:notes"/>
          <p:cNvSpPr txBox="1"/>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4" name="Google Shape;344;p3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
        <p:nvSpPr>
          <p:cNvPr id="345" name="Google Shape;345;p3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3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31: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a:t>
            </a:r>
            <a:endParaRPr/>
          </a:p>
        </p:txBody>
      </p:sp>
      <p:sp>
        <p:nvSpPr>
          <p:cNvPr id="354" name="Google Shape;354;p3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3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2: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c</a:t>
            </a:r>
            <a:endParaRPr/>
          </a:p>
        </p:txBody>
      </p:sp>
      <p:sp>
        <p:nvSpPr>
          <p:cNvPr id="361" name="Google Shape;361;p3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3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33: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a:t>
            </a:r>
            <a:endParaRPr/>
          </a:p>
        </p:txBody>
      </p:sp>
      <p:sp>
        <p:nvSpPr>
          <p:cNvPr id="368" name="Google Shape;368;p3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No matter how they work internally, all streams present the same simple model to programs that use them. A stream is a sequential flow of data. A stream can come from a source or can be generated to a sink.</a:t>
            </a:r>
            <a:endParaRPr/>
          </a:p>
          <a:p>
            <a:pPr indent="0" lvl="2" marL="0" marR="0" rtl="0" algn="l">
              <a:spcBef>
                <a:spcPts val="0"/>
              </a:spcBef>
              <a:spcAft>
                <a:spcPts val="0"/>
              </a:spcAft>
              <a:buSzPts val="1800"/>
              <a:buFont typeface="Arial"/>
              <a:buNone/>
            </a:pPr>
            <a:r>
              <a:rPr b="0" i="0" lang="en-US" sz="1800" u="none" cap="none" strike="noStrike"/>
              <a:t>A source stream initiates the flow of data, also called an input stream.</a:t>
            </a:r>
            <a:endParaRPr/>
          </a:p>
          <a:p>
            <a:pPr indent="0" lvl="2" marL="0" marR="0" rtl="0" algn="l">
              <a:spcBef>
                <a:spcPts val="0"/>
              </a:spcBef>
              <a:spcAft>
                <a:spcPts val="0"/>
              </a:spcAft>
              <a:buSzPts val="1800"/>
              <a:buFont typeface="Arial"/>
              <a:buNone/>
            </a:pPr>
            <a:r>
              <a:rPr b="0" i="0" lang="en-US" sz="1800" u="none" cap="none" strike="noStrike"/>
              <a:t>A sink stream terminates the flow of data, also called an output stream.</a:t>
            </a:r>
            <a:endParaRPr/>
          </a:p>
          <a:p>
            <a:pPr indent="0" lvl="1" marL="0" marR="0" rtl="0" algn="l">
              <a:spcBef>
                <a:spcPts val="0"/>
              </a:spcBef>
              <a:spcAft>
                <a:spcPts val="0"/>
              </a:spcAft>
              <a:buSzPts val="1800"/>
              <a:buFont typeface="Arial"/>
              <a:buNone/>
            </a:pPr>
            <a:r>
              <a:rPr b="0" i="0" lang="en-US" sz="1800" u="none" cap="none" strike="noStrike"/>
              <a:t>Sources and sinks are both node streams. Types of node streams are files, memory, and pipes between threads or processes.</a:t>
            </a:r>
            <a:endParaRPr/>
          </a:p>
        </p:txBody>
      </p:sp>
      <p:sp>
        <p:nvSpPr>
          <p:cNvPr id="62" name="Google Shape;62;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13 -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An application developer typically uses I/O streams to read and write files, to read information from and write information to some output device, such as the keyboard (standard in) and the console (standard out). Finally, an application may need to use a socket to communicate with another application on a remote system.</a:t>
            </a:r>
            <a:endParaRPr/>
          </a:p>
        </p:txBody>
      </p:sp>
      <p:sp>
        <p:nvSpPr>
          <p:cNvPr id="71" name="Google Shape;71;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13 -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Java technology supports two types of data in streams: raw bytes and Unicode characters. Typically, the term </a:t>
            </a:r>
            <a:r>
              <a:rPr b="0" i="1" lang="en-US" sz="1800" u="none" cap="none" strike="noStrike"/>
              <a:t>stream</a:t>
            </a:r>
            <a:r>
              <a:rPr b="0" i="0" lang="en-US" sz="1800" u="none" cap="none" strike="noStrike"/>
              <a:t> refers to byte streams and the terms </a:t>
            </a:r>
            <a:r>
              <a:rPr b="0" i="1" lang="en-US" sz="1800" u="none" cap="none" strike="noStrike"/>
              <a:t>reader</a:t>
            </a:r>
            <a:r>
              <a:rPr b="0" i="0" lang="en-US" sz="1800" u="none" cap="none" strike="noStrike"/>
              <a:t> and </a:t>
            </a:r>
            <a:r>
              <a:rPr b="0" i="1" lang="en-US" sz="1800" u="none" cap="none" strike="noStrike"/>
              <a:t>writer</a:t>
            </a:r>
            <a:r>
              <a:rPr b="0" i="0" lang="en-US" sz="1800" u="none" cap="none" strike="noStrike"/>
              <a:t> refer to character streams.</a:t>
            </a:r>
            <a:endParaRPr/>
          </a:p>
          <a:p>
            <a:pPr indent="0" lvl="1" marL="0" marR="0" rtl="0" algn="l">
              <a:spcBef>
                <a:spcPts val="0"/>
              </a:spcBef>
              <a:spcAft>
                <a:spcPts val="0"/>
              </a:spcAft>
              <a:buSzPts val="1800"/>
              <a:buFont typeface="Arial"/>
              <a:buNone/>
            </a:pPr>
            <a:r>
              <a:rPr b="0" i="0" lang="en-US" sz="1800" u="none" cap="none" strike="noStrike"/>
              <a:t>More specifically, byte input streams are implemented by subclasses of the </a:t>
            </a:r>
            <a:r>
              <a:rPr b="0" i="0" lang="en-US" sz="1800" u="none" cap="none" strike="noStrike">
                <a:latin typeface="Courier New"/>
                <a:ea typeface="Courier New"/>
                <a:cs typeface="Courier New"/>
                <a:sym typeface="Courier New"/>
              </a:rPr>
              <a:t>InputStream</a:t>
            </a:r>
            <a:r>
              <a:rPr b="0" i="0" lang="en-US" sz="1800" u="none" cap="none" strike="noStrike"/>
              <a:t> class and byte output streams are implemented by subclasses of the </a:t>
            </a:r>
            <a:r>
              <a:rPr b="0" i="0" lang="en-US" sz="1800" u="none" cap="none" strike="noStrike">
                <a:latin typeface="Courier New"/>
                <a:ea typeface="Courier New"/>
                <a:cs typeface="Courier New"/>
                <a:sym typeface="Courier New"/>
              </a:rPr>
              <a:t>OutputStream</a:t>
            </a:r>
            <a:r>
              <a:rPr b="0" i="0" lang="en-US" sz="1800" u="none" cap="none" strike="noStrike"/>
              <a:t> class. Character input streams are implemented by subclasses of the </a:t>
            </a:r>
            <a:r>
              <a:rPr b="0" i="0" lang="en-US" sz="1800" u="none" cap="none" strike="noStrike">
                <a:latin typeface="Courier New"/>
                <a:ea typeface="Courier New"/>
                <a:cs typeface="Courier New"/>
                <a:sym typeface="Courier New"/>
              </a:rPr>
              <a:t>Reader</a:t>
            </a:r>
            <a:r>
              <a:rPr b="0" i="0" lang="en-US" sz="1800" u="none" cap="none" strike="noStrike"/>
              <a:t> class and character output streams are implemented by subclasses of the </a:t>
            </a:r>
            <a:r>
              <a:rPr b="0" i="0" lang="en-US" sz="1800" u="none" cap="none" strike="noStrike">
                <a:latin typeface="Courier New"/>
                <a:ea typeface="Courier New"/>
                <a:cs typeface="Courier New"/>
                <a:sym typeface="Courier New"/>
              </a:rPr>
              <a:t>Writer</a:t>
            </a:r>
            <a:r>
              <a:rPr b="0" i="0" lang="en-US" sz="1800" u="none" cap="none" strike="noStrike"/>
              <a:t> class. </a:t>
            </a:r>
            <a:endParaRPr/>
          </a:p>
          <a:p>
            <a:pPr indent="0" lvl="1" marL="0" marR="0" rtl="0" algn="l">
              <a:spcBef>
                <a:spcPts val="0"/>
              </a:spcBef>
              <a:spcAft>
                <a:spcPts val="0"/>
              </a:spcAft>
              <a:buSzPts val="1800"/>
              <a:buFont typeface="Arial"/>
              <a:buNone/>
            </a:pPr>
            <a:r>
              <a:rPr b="0" i="0" lang="en-US" sz="1800" u="none" cap="none" strike="noStrike"/>
              <a:t>Byte streams are best applied to reading and writing of raw bytes (such as image files, audio files, and objects). Specific subclasses provide methods to provide specific support for each of these stream types.</a:t>
            </a:r>
            <a:endParaRPr/>
          </a:p>
          <a:p>
            <a:pPr indent="0" lvl="1" marL="0" marR="0" rtl="0" algn="l">
              <a:spcBef>
                <a:spcPts val="0"/>
              </a:spcBef>
              <a:spcAft>
                <a:spcPts val="0"/>
              </a:spcAft>
              <a:buSzPts val="1800"/>
              <a:buFont typeface="Arial"/>
              <a:buNone/>
            </a:pPr>
            <a:r>
              <a:rPr b="0" i="0" lang="en-US" sz="1800" u="none" cap="none" strike="noStrike"/>
              <a:t>Character streams are designed for reading characters (such as in files and other </a:t>
            </a:r>
            <a:br>
              <a:rPr b="0" i="0" lang="en-US" sz="1800" u="none" cap="none" strike="noStrike"/>
            </a:br>
            <a:r>
              <a:rPr b="0" i="0" lang="en-US" sz="1800" u="none" cap="none" strike="noStrike"/>
              <a:t>character-based streams).</a:t>
            </a:r>
            <a:endParaRPr/>
          </a:p>
        </p:txBody>
      </p:sp>
      <p:sp>
        <p:nvSpPr>
          <p:cNvPr id="90" name="Google Shape;90;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13 -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InputStream</a:t>
            </a:r>
            <a:r>
              <a:rPr b="0" i="0" lang="en-US" sz="1800" u="none" cap="none" strike="noStrike"/>
              <a:t> Methods</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read()</a:t>
            </a:r>
            <a:r>
              <a:rPr b="0" i="0" lang="en-US" sz="1800" u="none" cap="none" strike="noStrike"/>
              <a:t> method returns an </a:t>
            </a:r>
            <a:r>
              <a:rPr b="0" i="0" lang="en-US" sz="1800" u="none" cap="none" strike="noStrike">
                <a:latin typeface="Courier New"/>
                <a:ea typeface="Courier New"/>
                <a:cs typeface="Courier New"/>
                <a:sym typeface="Courier New"/>
              </a:rPr>
              <a:t>int</a:t>
            </a:r>
            <a:r>
              <a:rPr b="0" i="0" lang="en-US" sz="1800" u="none" cap="none" strike="noStrike"/>
              <a:t>, which contains either a byte read from the stream, or a </a:t>
            </a:r>
            <a:r>
              <a:rPr b="0" i="0" lang="en-US" sz="1800" u="none" cap="none" strike="noStrike">
                <a:latin typeface="Courier New"/>
                <a:ea typeface="Courier New"/>
                <a:cs typeface="Courier New"/>
                <a:sym typeface="Courier New"/>
              </a:rPr>
              <a:t>-1</a:t>
            </a:r>
            <a:r>
              <a:rPr b="0" i="0" lang="en-US" sz="1800" u="none" cap="none" strike="noStrike"/>
              <a:t>, which indicates the end-of-file condition. The other two read methods read the stream into a byte array and return the number of bytes read. The two </a:t>
            </a:r>
            <a:r>
              <a:rPr b="0" i="0" lang="en-US" sz="1800" u="none" cap="none" strike="noStrike">
                <a:latin typeface="Courier New"/>
                <a:ea typeface="Courier New"/>
                <a:cs typeface="Courier New"/>
                <a:sym typeface="Courier New"/>
              </a:rPr>
              <a:t>int</a:t>
            </a:r>
            <a:r>
              <a:rPr b="0" i="0" lang="en-US" sz="1800" u="none" cap="none" strike="noStrike"/>
              <a:t> arguments in the third method indicate a subrange in the target array that needs to be filled.</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For efficiency, always read data in the largest practical block, or use buffered streams.</a:t>
            </a:r>
            <a:endParaRPr/>
          </a:p>
          <a:p>
            <a:pPr indent="0" lvl="1" marL="0" marR="0" rtl="0" algn="l">
              <a:spcBef>
                <a:spcPts val="0"/>
              </a:spcBef>
              <a:spcAft>
                <a:spcPts val="0"/>
              </a:spcAft>
              <a:buSzPts val="1800"/>
              <a:buFont typeface="Arial"/>
              <a:buNone/>
            </a:pPr>
            <a:r>
              <a:rPr b="0" i="0" lang="en-US" sz="1800" u="none" cap="none" strike="noStrike"/>
              <a:t>When you have finished with a stream, close it. If you have a stack of streams, use filter streams to close the stream at the top of the stack. This operation also closes the lower streams.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InputStream</a:t>
            </a:r>
            <a:r>
              <a:rPr b="0" i="0" lang="en-US" sz="1800" u="none" cap="none" strike="noStrike"/>
              <a:t> implements </a:t>
            </a:r>
            <a:r>
              <a:rPr b="0" i="0" lang="en-US" sz="1800" u="none" cap="none" strike="noStrike">
                <a:latin typeface="Courier New"/>
                <a:ea typeface="Courier New"/>
                <a:cs typeface="Courier New"/>
                <a:sym typeface="Courier New"/>
              </a:rPr>
              <a:t>AutoCloseable</a:t>
            </a:r>
            <a:r>
              <a:rPr b="0" i="0" lang="en-US" sz="1800" u="none" cap="none" strike="noStrike"/>
              <a:t>, which means that if you use an </a:t>
            </a:r>
            <a:r>
              <a:rPr b="0" i="0" lang="en-US" sz="1800" u="none" cap="none" strike="noStrike">
                <a:latin typeface="Courier New"/>
                <a:ea typeface="Courier New"/>
                <a:cs typeface="Courier New"/>
                <a:sym typeface="Courier New"/>
              </a:rPr>
              <a:t>InputStream</a:t>
            </a:r>
            <a:r>
              <a:rPr b="0" i="0" lang="en-US" sz="1800" u="none" cap="none" strike="noStrike"/>
              <a:t> (or one of its subclasses) in a </a:t>
            </a:r>
            <a:r>
              <a:rPr b="0" i="0" lang="en-US" sz="1800" u="none" cap="none" strike="noStrike">
                <a:latin typeface="Courier New"/>
                <a:ea typeface="Courier New"/>
                <a:cs typeface="Courier New"/>
                <a:sym typeface="Courier New"/>
              </a:rPr>
              <a:t>try</a:t>
            </a:r>
            <a:r>
              <a:rPr b="0" i="0" lang="en-US" sz="1800" u="none" cap="none" strike="noStrike"/>
              <a:t>-with-resources block, the stream is automatically closed at the end of the try.</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available</a:t>
            </a:r>
            <a:r>
              <a:rPr b="0" i="0" lang="en-US" sz="1800" u="none" cap="none" strike="noStrike"/>
              <a:t> method reports the number of bytes that are immediately available to be read from the stream. An actual read operation following this call might return more bytes.</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skip</a:t>
            </a:r>
            <a:r>
              <a:rPr b="0" i="0" lang="en-US" sz="1800" u="none" cap="none" strike="noStrike"/>
              <a:t> method discards the specified number of bytes from the stream.</a:t>
            </a:r>
            <a:endParaRPr/>
          </a:p>
        </p:txBody>
      </p:sp>
      <p:sp>
        <p:nvSpPr>
          <p:cNvPr id="98" name="Google Shape;98;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OutputStream</a:t>
            </a:r>
            <a:r>
              <a:rPr b="0" i="0" lang="en-US" sz="1800" u="none" cap="none" strike="noStrike"/>
              <a:t> Methods</a:t>
            </a:r>
            <a:endParaRPr/>
          </a:p>
          <a:p>
            <a:pPr indent="0" lvl="1" marL="0" marR="0" rtl="0" algn="l">
              <a:spcBef>
                <a:spcPts val="0"/>
              </a:spcBef>
              <a:spcAft>
                <a:spcPts val="0"/>
              </a:spcAft>
              <a:buSzPts val="1800"/>
              <a:buFont typeface="Arial"/>
              <a:buNone/>
            </a:pPr>
            <a:r>
              <a:rPr b="0" i="0" lang="en-US" sz="1800" u="none" cap="none" strike="noStrike"/>
              <a:t>As with input, always try to write data in the largest practical block.</a:t>
            </a:r>
            <a:endParaRPr/>
          </a:p>
        </p:txBody>
      </p:sp>
      <p:sp>
        <p:nvSpPr>
          <p:cNvPr id="107" name="Google Shape;107;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example copies one file to another by using a byte array. Note that </a:t>
            </a:r>
            <a:r>
              <a:rPr b="0" i="0" lang="en-US" sz="1800" u="none" cap="none" strike="noStrike">
                <a:latin typeface="Courier New"/>
                <a:ea typeface="Courier New"/>
                <a:cs typeface="Courier New"/>
                <a:sym typeface="Courier New"/>
              </a:rPr>
              <a:t>FileInputStream</a:t>
            </a:r>
            <a:r>
              <a:rPr b="0" i="0" lang="en-US" sz="1800" u="none" cap="none" strike="noStrike"/>
              <a:t> and </a:t>
            </a:r>
            <a:r>
              <a:rPr b="0" i="0" lang="en-US" sz="1800" u="none" cap="none" strike="noStrike">
                <a:latin typeface="Courier New"/>
                <a:ea typeface="Courier New"/>
                <a:cs typeface="Courier New"/>
                <a:sym typeface="Courier New"/>
              </a:rPr>
              <a:t>FileOutputStream</a:t>
            </a:r>
            <a:r>
              <a:rPr b="0" i="0" lang="en-US" sz="1800" u="none" cap="none" strike="noStrike"/>
              <a:t> are meant for streams of raw bytes, such as image files.</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The </a:t>
            </a:r>
            <a:r>
              <a:rPr b="0" i="0" lang="en-US" sz="1800" u="none" cap="none" strike="noStrike">
                <a:latin typeface="Courier New"/>
                <a:ea typeface="Courier New"/>
                <a:cs typeface="Courier New"/>
                <a:sym typeface="Courier New"/>
              </a:rPr>
              <a:t>available()</a:t>
            </a:r>
            <a:r>
              <a:rPr b="0" i="0" lang="en-US" sz="1800" u="none" cap="none" strike="noStrike"/>
              <a:t> method, according to Javadocs, reports "an estimate of the number of remaining bytes that can be read (or skipped over) from this input stream without blocking."</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16" name="Google Shape;116;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13</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13 -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I/O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nvSpPr>
        <p:spPr>
          <a:xfrm>
            <a:off x="617537" y="3406775"/>
            <a:ext cx="7886700" cy="17526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9"/>
          <p:cNvSpPr txBox="1"/>
          <p:nvPr/>
        </p:nvSpPr>
        <p:spPr>
          <a:xfrm>
            <a:off x="617537" y="1801812"/>
            <a:ext cx="7886700" cy="9144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Character Stream </a:t>
            </a:r>
            <a:r>
              <a:rPr b="1" i="0" lang="en-US" sz="2600" u="none" cap="none" strike="noStrike">
                <a:solidFill>
                  <a:schemeClr val="dk1"/>
                </a:solidFill>
                <a:latin typeface="Courier New"/>
                <a:ea typeface="Courier New"/>
                <a:cs typeface="Courier New"/>
                <a:sym typeface="Courier New"/>
              </a:rPr>
              <a:t>Reader</a:t>
            </a:r>
            <a:r>
              <a:rPr b="1" i="0" lang="en-US" sz="2600" u="none" cap="none" strike="noStrike">
                <a:solidFill>
                  <a:schemeClr val="dk1"/>
                </a:solidFill>
                <a:latin typeface="Arial"/>
                <a:ea typeface="Arial"/>
                <a:cs typeface="Arial"/>
                <a:sym typeface="Arial"/>
              </a:rPr>
              <a:t> Methods</a:t>
            </a:r>
            <a:br>
              <a:rPr b="1" i="0" lang="en-US" sz="2600" u="none" cap="none" strike="noStrike">
                <a:solidFill>
                  <a:schemeClr val="dk1"/>
                </a:solidFill>
                <a:latin typeface="Arial"/>
                <a:ea typeface="Arial"/>
                <a:cs typeface="Arial"/>
                <a:sym typeface="Arial"/>
              </a:rPr>
            </a:br>
            <a:endParaRPr/>
          </a:p>
        </p:txBody>
      </p:sp>
      <p:sp>
        <p:nvSpPr>
          <p:cNvPr id="130" name="Google Shape;130;p1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three basic </a:t>
            </a:r>
            <a:r>
              <a:rPr b="0" i="0" lang="en-US" sz="2200" u="none" cap="none" strike="noStrike">
                <a:solidFill>
                  <a:schemeClr val="dk1"/>
                </a:solidFill>
                <a:latin typeface="Courier New"/>
                <a:ea typeface="Courier New"/>
                <a:cs typeface="Courier New"/>
                <a:sym typeface="Courier New"/>
              </a:rPr>
              <a:t>read</a:t>
            </a:r>
            <a:r>
              <a:rPr b="0" i="0" lang="en-US" sz="2200" u="none" cap="none" strike="noStrike">
                <a:solidFill>
                  <a:schemeClr val="dk1"/>
                </a:solidFill>
                <a:latin typeface="Arial"/>
                <a:ea typeface="Arial"/>
                <a:cs typeface="Arial"/>
                <a:sym typeface="Arial"/>
              </a:rPr>
              <a:t> methods are: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read()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read(char[] cbuf)</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read(char[] cbuf, int offset, int length)</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Other methods include: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close()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boolean ready()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long skip(long 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boolean markSupported()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mark(int readAheadLimit)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reset()</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nvSpPr>
        <p:spPr>
          <a:xfrm>
            <a:off x="617537" y="3962400"/>
            <a:ext cx="7886700" cy="6096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20"/>
          <p:cNvSpPr txBox="1"/>
          <p:nvPr/>
        </p:nvSpPr>
        <p:spPr>
          <a:xfrm>
            <a:off x="617537" y="1828800"/>
            <a:ext cx="7886700" cy="1447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Character Stream </a:t>
            </a:r>
            <a:r>
              <a:rPr b="1" i="0" lang="en-US" sz="2600" u="none" cap="none" strike="noStrike">
                <a:solidFill>
                  <a:schemeClr val="dk1"/>
                </a:solidFill>
                <a:latin typeface="Courier New"/>
                <a:ea typeface="Courier New"/>
                <a:cs typeface="Courier New"/>
                <a:sym typeface="Courier New"/>
              </a:rPr>
              <a:t>Writer</a:t>
            </a:r>
            <a:r>
              <a:rPr b="1" i="0" lang="en-US" sz="2600" u="none" cap="none" strike="noStrike">
                <a:solidFill>
                  <a:schemeClr val="dk1"/>
                </a:solidFill>
                <a:latin typeface="Arial"/>
                <a:ea typeface="Arial"/>
                <a:cs typeface="Arial"/>
                <a:sym typeface="Arial"/>
              </a:rPr>
              <a:t> Methods</a:t>
            </a:r>
            <a:br>
              <a:rPr b="1" i="0" lang="en-US" sz="2600" u="none" cap="none" strike="noStrike">
                <a:solidFill>
                  <a:schemeClr val="dk1"/>
                </a:solidFill>
                <a:latin typeface="Arial"/>
                <a:ea typeface="Arial"/>
                <a:cs typeface="Arial"/>
                <a:sym typeface="Arial"/>
              </a:rPr>
            </a:br>
            <a:endParaRPr/>
          </a:p>
        </p:txBody>
      </p:sp>
      <p:sp>
        <p:nvSpPr>
          <p:cNvPr id="139" name="Google Shape;139;p20"/>
          <p:cNvSpPr txBox="1"/>
          <p:nvPr>
            <p:ph idx="1" type="body"/>
          </p:nvPr>
        </p:nvSpPr>
        <p:spPr>
          <a:xfrm>
            <a:off x="609600" y="1447800"/>
            <a:ext cx="7918450" cy="354012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basic </a:t>
            </a:r>
            <a:r>
              <a:rPr b="0" i="0" lang="en-US" sz="2200" u="none" cap="none" strike="noStrike">
                <a:solidFill>
                  <a:schemeClr val="dk1"/>
                </a:solidFill>
                <a:latin typeface="Courier New"/>
                <a:ea typeface="Courier New"/>
                <a:cs typeface="Courier New"/>
                <a:sym typeface="Courier New"/>
              </a:rPr>
              <a:t>write</a:t>
            </a:r>
            <a:r>
              <a:rPr b="0" i="0" lang="en-US" sz="2200" u="none" cap="none" strike="noStrike">
                <a:solidFill>
                  <a:schemeClr val="dk1"/>
                </a:solidFill>
                <a:latin typeface="Arial"/>
                <a:ea typeface="Arial"/>
                <a:cs typeface="Arial"/>
                <a:sym typeface="Arial"/>
              </a:rPr>
              <a:t> methods are: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write(int c)</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write(char[] cbuf)</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write(char[] cbuf, int offset, int length)</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write(String string)</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write(String string, int offset, int length)</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Other methods include: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close()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flush()</a:t>
            </a:r>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nvSpPr>
        <p:spPr>
          <a:xfrm>
            <a:off x="533400" y="838200"/>
            <a:ext cx="8077200" cy="5334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Character Stream: Example</a:t>
            </a:r>
            <a:endParaRPr/>
          </a:p>
        </p:txBody>
      </p:sp>
      <p:sp>
        <p:nvSpPr>
          <p:cNvPr id="147" name="Google Shape;147;p21"/>
          <p:cNvSpPr txBox="1"/>
          <p:nvPr>
            <p:ph idx="1" type="body"/>
          </p:nvPr>
        </p:nvSpPr>
        <p:spPr>
          <a:xfrm>
            <a:off x="609600" y="914400"/>
            <a:ext cx="7918450" cy="5084762"/>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java.io.FileReader; import java.io.FileWriter;</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java.io.IOException; import java.io.FileNotFoundException;</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class CharStreamCopyTest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char[] c = new char[128];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Example use of InputStream methods</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try (FileReader fr = new FileReader(args[0]);</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FileWriter fw = new FileWriter(args[1]))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int count = 0;</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int read = 0;</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while ((read = fr.read(c)) != -1)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fw.write(c);</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count += read;</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System.out.println("Wrote: " + count + " characters.");</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(FileNotFoundException f)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System.out.println("File " + args[0] + " not found.");</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(IOException e)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System.out.println("IOException: " + 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p:txBody>
      </p:sp>
      <p:sp>
        <p:nvSpPr>
          <p:cNvPr id="148" name="Google Shape;148;p21"/>
          <p:cNvSpPr/>
          <p:nvPr/>
        </p:nvSpPr>
        <p:spPr>
          <a:xfrm>
            <a:off x="5867400" y="3733800"/>
            <a:ext cx="2514600" cy="457200"/>
          </a:xfrm>
          <a:prstGeom prst="wedgeRectCallout">
            <a:avLst>
              <a:gd fmla="val -10477" name="adj1"/>
              <a:gd fmla="val 1503"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Now, rather than a byte array, this version uses a character array.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I/O Stream Chaining</a:t>
            </a:r>
            <a:br>
              <a:rPr b="1" i="0" lang="en-US" sz="2600" u="none" cap="none" strike="noStrike">
                <a:solidFill>
                  <a:schemeClr val="dk1"/>
                </a:solidFill>
                <a:latin typeface="Arial"/>
                <a:ea typeface="Arial"/>
                <a:cs typeface="Arial"/>
                <a:sym typeface="Arial"/>
              </a:rPr>
            </a:br>
            <a:endParaRPr/>
          </a:p>
        </p:txBody>
      </p:sp>
      <p:sp>
        <p:nvSpPr>
          <p:cNvPr id="155" name="Google Shape;155;p22"/>
          <p:cNvSpPr/>
          <p:nvPr/>
        </p:nvSpPr>
        <p:spPr>
          <a:xfrm>
            <a:off x="381000" y="3886200"/>
            <a:ext cx="8382000" cy="2286000"/>
          </a:xfrm>
          <a:prstGeom prst="roundRect">
            <a:avLst>
              <a:gd fmla="val 0" name="adj"/>
            </a:avLst>
          </a:prstGeom>
          <a:gradFill>
            <a:gsLst>
              <a:gs pos="0">
                <a:srgbClr val="CACACA"/>
              </a:gs>
              <a:gs pos="50000">
                <a:srgbClr val="DDDDDD"/>
              </a:gs>
              <a:gs pos="100000">
                <a:srgbClr val="EEEEEE"/>
              </a:gs>
            </a:gsLst>
            <a:lin ang="162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22"/>
          <p:cNvSpPr/>
          <p:nvPr/>
        </p:nvSpPr>
        <p:spPr>
          <a:xfrm>
            <a:off x="381000" y="1066800"/>
            <a:ext cx="8382000" cy="2286000"/>
          </a:xfrm>
          <a:prstGeom prst="roundRect">
            <a:avLst>
              <a:gd fmla="val 0" name="adj"/>
            </a:avLst>
          </a:prstGeom>
          <a:gradFill>
            <a:gsLst>
              <a:gs pos="0">
                <a:srgbClr val="CACACA"/>
              </a:gs>
              <a:gs pos="50000">
                <a:srgbClr val="DDDDDD"/>
              </a:gs>
              <a:gs pos="100000">
                <a:srgbClr val="EEEEEE"/>
              </a:gs>
            </a:gsLst>
            <a:lin ang="162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7" name="Google Shape;157;p22"/>
          <p:cNvSpPr/>
          <p:nvPr/>
        </p:nvSpPr>
        <p:spPr>
          <a:xfrm>
            <a:off x="1778000" y="2063750"/>
            <a:ext cx="1524000" cy="444500"/>
          </a:xfrm>
          <a:prstGeom prst="roundRect">
            <a:avLst>
              <a:gd fmla="val 0" name="adj"/>
            </a:avLst>
          </a:prstGeom>
          <a:solidFill>
            <a:srgbClr val="FFE8B9"/>
          </a:solidFill>
          <a:ln cap="flat" cmpd="sng" w="28575">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22"/>
          <p:cNvSpPr/>
          <p:nvPr/>
        </p:nvSpPr>
        <p:spPr>
          <a:xfrm>
            <a:off x="3136900" y="1981200"/>
            <a:ext cx="2298700" cy="609600"/>
          </a:xfrm>
          <a:prstGeom prst="roundRect">
            <a:avLst>
              <a:gd fmla="val 0" name="adj"/>
            </a:avLst>
          </a:prstGeom>
          <a:solidFill>
            <a:srgbClr val="FFDE9B"/>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22"/>
          <p:cNvSpPr/>
          <p:nvPr/>
        </p:nvSpPr>
        <p:spPr>
          <a:xfrm>
            <a:off x="5054600" y="1828800"/>
            <a:ext cx="2184400" cy="914400"/>
          </a:xfrm>
          <a:prstGeom prst="roundRect">
            <a:avLst>
              <a:gd fmla="val 0" name="adj"/>
            </a:avLst>
          </a:prstGeom>
          <a:solidFill>
            <a:srgbClr val="FFCC6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22"/>
          <p:cNvSpPr txBox="1"/>
          <p:nvPr/>
        </p:nvSpPr>
        <p:spPr>
          <a:xfrm>
            <a:off x="3414712" y="1143000"/>
            <a:ext cx="2300287"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Input Stream Chain</a:t>
            </a:r>
            <a:endParaRPr/>
          </a:p>
        </p:txBody>
      </p:sp>
      <p:sp>
        <p:nvSpPr>
          <p:cNvPr id="161" name="Google Shape;161;p22"/>
          <p:cNvSpPr txBox="1"/>
          <p:nvPr/>
        </p:nvSpPr>
        <p:spPr>
          <a:xfrm>
            <a:off x="3317875" y="3973512"/>
            <a:ext cx="24923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Output Stream Chain</a:t>
            </a:r>
            <a:endParaRPr/>
          </a:p>
        </p:txBody>
      </p:sp>
      <p:sp>
        <p:nvSpPr>
          <p:cNvPr id="162" name="Google Shape;162;p22"/>
          <p:cNvSpPr/>
          <p:nvPr/>
        </p:nvSpPr>
        <p:spPr>
          <a:xfrm>
            <a:off x="1409700" y="2133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22"/>
          <p:cNvSpPr/>
          <p:nvPr/>
        </p:nvSpPr>
        <p:spPr>
          <a:xfrm>
            <a:off x="482600" y="2057400"/>
            <a:ext cx="1066800" cy="457200"/>
          </a:xfrm>
          <a:prstGeom prst="roundRect">
            <a:avLst>
              <a:gd fmla="val 10800" name="adj"/>
            </a:avLst>
          </a:prstGeom>
          <a:solidFill>
            <a:srgbClr val="7F7F7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Data Source</a:t>
            </a:r>
            <a:endParaRPr/>
          </a:p>
        </p:txBody>
      </p:sp>
      <p:sp>
        <p:nvSpPr>
          <p:cNvPr id="164" name="Google Shape;164;p22"/>
          <p:cNvSpPr/>
          <p:nvPr/>
        </p:nvSpPr>
        <p:spPr>
          <a:xfrm>
            <a:off x="7510462" y="2057400"/>
            <a:ext cx="1143000" cy="457200"/>
          </a:xfrm>
          <a:prstGeom prst="ellipse">
            <a:avLst/>
          </a:prstGeom>
          <a:solidFill>
            <a:schemeClr val="accent2"/>
          </a:solidFill>
          <a:ln cap="flat" cmpd="sng" w="28575">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Program</a:t>
            </a:r>
            <a:endParaRPr/>
          </a:p>
        </p:txBody>
      </p:sp>
      <p:sp>
        <p:nvSpPr>
          <p:cNvPr id="165" name="Google Shape;165;p22"/>
          <p:cNvSpPr/>
          <p:nvPr/>
        </p:nvSpPr>
        <p:spPr>
          <a:xfrm>
            <a:off x="2921000" y="2133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22"/>
          <p:cNvSpPr/>
          <p:nvPr/>
        </p:nvSpPr>
        <p:spPr>
          <a:xfrm>
            <a:off x="4826000" y="2133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7" name="Google Shape;167;p22"/>
          <p:cNvCxnSpPr/>
          <p:nvPr/>
        </p:nvCxnSpPr>
        <p:spPr>
          <a:xfrm rot="5400000">
            <a:off x="1122362" y="2286000"/>
            <a:ext cx="1066800" cy="0"/>
          </a:xfrm>
          <a:prstGeom prst="straightConnector1">
            <a:avLst/>
          </a:prstGeom>
          <a:noFill/>
          <a:ln cap="flat" cmpd="sng" w="28575">
            <a:solidFill>
              <a:schemeClr val="dk1"/>
            </a:solidFill>
            <a:prstDash val="solid"/>
            <a:miter lim="800000"/>
            <a:headEnd len="med" w="med" type="none"/>
            <a:tailEnd len="med" w="med" type="none"/>
          </a:ln>
        </p:spPr>
      </p:cxnSp>
      <p:sp>
        <p:nvSpPr>
          <p:cNvPr id="168" name="Google Shape;168;p22"/>
          <p:cNvSpPr txBox="1"/>
          <p:nvPr/>
        </p:nvSpPr>
        <p:spPr>
          <a:xfrm>
            <a:off x="1752600" y="2519362"/>
            <a:ext cx="1473200" cy="461962"/>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File Input Stream</a:t>
            </a:r>
            <a:endParaRPr/>
          </a:p>
        </p:txBody>
      </p:sp>
      <p:sp>
        <p:nvSpPr>
          <p:cNvPr id="169" name="Google Shape;169;p22"/>
          <p:cNvSpPr txBox="1"/>
          <p:nvPr/>
        </p:nvSpPr>
        <p:spPr>
          <a:xfrm>
            <a:off x="3217862" y="2590800"/>
            <a:ext cx="1817687" cy="461962"/>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Buffered Input Stream</a:t>
            </a:r>
            <a:endParaRPr/>
          </a:p>
        </p:txBody>
      </p:sp>
      <p:sp>
        <p:nvSpPr>
          <p:cNvPr id="170" name="Google Shape;170;p22"/>
          <p:cNvSpPr txBox="1"/>
          <p:nvPr/>
        </p:nvSpPr>
        <p:spPr>
          <a:xfrm>
            <a:off x="5410200" y="2743200"/>
            <a:ext cx="1447800" cy="461962"/>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Data Input Stream</a:t>
            </a:r>
            <a:endParaRPr/>
          </a:p>
        </p:txBody>
      </p:sp>
      <p:sp>
        <p:nvSpPr>
          <p:cNvPr id="171" name="Google Shape;171;p22"/>
          <p:cNvSpPr/>
          <p:nvPr/>
        </p:nvSpPr>
        <p:spPr>
          <a:xfrm>
            <a:off x="6900862" y="2133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72" name="Google Shape;172;p22"/>
          <p:cNvGrpSpPr/>
          <p:nvPr/>
        </p:nvGrpSpPr>
        <p:grpSpPr>
          <a:xfrm rot="10800000">
            <a:off x="1828801" y="4495800"/>
            <a:ext cx="5446712" cy="914400"/>
            <a:chOff x="0" y="0"/>
            <a:chExt cx="2147483647" cy="2147483647"/>
          </a:xfrm>
        </p:grpSpPr>
        <p:sp>
          <p:nvSpPr>
            <p:cNvPr id="173" name="Google Shape;173;p22"/>
            <p:cNvSpPr/>
            <p:nvPr/>
          </p:nvSpPr>
          <p:spPr>
            <a:xfrm>
              <a:off x="0" y="566697449"/>
              <a:ext cx="600895069" cy="1043915676"/>
            </a:xfrm>
            <a:prstGeom prst="roundRect">
              <a:avLst>
                <a:gd fmla="val 0" name="adj"/>
              </a:avLst>
            </a:prstGeom>
            <a:solidFill>
              <a:srgbClr val="FFE8B9"/>
            </a:solidFill>
            <a:ln cap="flat" cmpd="sng" w="28575">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22"/>
            <p:cNvSpPr/>
            <p:nvPr/>
          </p:nvSpPr>
          <p:spPr>
            <a:xfrm>
              <a:off x="535798058" y="357914240"/>
              <a:ext cx="906350026" cy="1431655720"/>
            </a:xfrm>
            <a:prstGeom prst="roundRect">
              <a:avLst>
                <a:gd fmla="val 0" name="adj"/>
              </a:avLst>
            </a:prstGeom>
            <a:solidFill>
              <a:srgbClr val="FFDE9B"/>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2"/>
            <p:cNvSpPr/>
            <p:nvPr/>
          </p:nvSpPr>
          <p:spPr>
            <a:xfrm>
              <a:off x="1291924256" y="0"/>
              <a:ext cx="855559390" cy="2147483647"/>
            </a:xfrm>
            <a:prstGeom prst="roundRect">
              <a:avLst>
                <a:gd fmla="val 0" name="adj"/>
              </a:avLst>
            </a:prstGeom>
            <a:solidFill>
              <a:srgbClr val="FFCC6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76" name="Google Shape;176;p22"/>
          <p:cNvSpPr/>
          <p:nvPr/>
        </p:nvSpPr>
        <p:spPr>
          <a:xfrm>
            <a:off x="1555750" y="4800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22"/>
          <p:cNvSpPr/>
          <p:nvPr/>
        </p:nvSpPr>
        <p:spPr>
          <a:xfrm>
            <a:off x="3821112" y="4800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 name="Google Shape;178;p22"/>
          <p:cNvSpPr/>
          <p:nvPr/>
        </p:nvSpPr>
        <p:spPr>
          <a:xfrm>
            <a:off x="5726112" y="4800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22"/>
          <p:cNvSpPr txBox="1"/>
          <p:nvPr/>
        </p:nvSpPr>
        <p:spPr>
          <a:xfrm>
            <a:off x="2057400" y="5410200"/>
            <a:ext cx="1676400"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Data Output Stream</a:t>
            </a:r>
            <a:endParaRPr/>
          </a:p>
        </p:txBody>
      </p:sp>
      <p:sp>
        <p:nvSpPr>
          <p:cNvPr id="180" name="Google Shape;180;p22"/>
          <p:cNvSpPr txBox="1"/>
          <p:nvPr/>
        </p:nvSpPr>
        <p:spPr>
          <a:xfrm>
            <a:off x="3873500" y="5257800"/>
            <a:ext cx="2133600"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Buffered Output Stream</a:t>
            </a:r>
            <a:endParaRPr/>
          </a:p>
        </p:txBody>
      </p:sp>
      <p:sp>
        <p:nvSpPr>
          <p:cNvPr id="181" name="Google Shape;181;p22"/>
          <p:cNvSpPr txBox="1"/>
          <p:nvPr/>
        </p:nvSpPr>
        <p:spPr>
          <a:xfrm>
            <a:off x="5789612" y="5181600"/>
            <a:ext cx="1676400"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File Output Stream</a:t>
            </a:r>
            <a:endParaRPr/>
          </a:p>
        </p:txBody>
      </p:sp>
      <p:sp>
        <p:nvSpPr>
          <p:cNvPr id="182" name="Google Shape;182;p22"/>
          <p:cNvSpPr/>
          <p:nvPr/>
        </p:nvSpPr>
        <p:spPr>
          <a:xfrm>
            <a:off x="6992937" y="4800600"/>
            <a:ext cx="609600" cy="304800"/>
          </a:xfrm>
          <a:prstGeom prst="rightArrow">
            <a:avLst>
              <a:gd fmla="val 50000" name="adj1"/>
              <a:gd fmla="val 50000" name="adj2"/>
            </a:avLst>
          </a:prstGeom>
          <a:gradFill>
            <a:gsLst>
              <a:gs pos="0">
                <a:srgbClr val="000000"/>
              </a:gs>
              <a:gs pos="50000">
                <a:srgbClr val="7F7F7F"/>
              </a:gs>
              <a:gs pos="100000">
                <a:srgbClr val="D9D9D9"/>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22"/>
          <p:cNvSpPr/>
          <p:nvPr/>
        </p:nvSpPr>
        <p:spPr>
          <a:xfrm>
            <a:off x="457200" y="4724400"/>
            <a:ext cx="1143000" cy="457200"/>
          </a:xfrm>
          <a:prstGeom prst="ellipse">
            <a:avLst/>
          </a:prstGeom>
          <a:solidFill>
            <a:schemeClr val="accent2"/>
          </a:solidFill>
          <a:ln cap="flat" cmpd="sng" w="28575">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Program</a:t>
            </a:r>
            <a:endParaRPr/>
          </a:p>
        </p:txBody>
      </p:sp>
      <p:sp>
        <p:nvSpPr>
          <p:cNvPr id="184" name="Google Shape;184;p22"/>
          <p:cNvSpPr/>
          <p:nvPr/>
        </p:nvSpPr>
        <p:spPr>
          <a:xfrm>
            <a:off x="7597775" y="4724400"/>
            <a:ext cx="1066800" cy="457200"/>
          </a:xfrm>
          <a:prstGeom prst="roundRect">
            <a:avLst>
              <a:gd fmla="val 10800" name="adj"/>
            </a:avLst>
          </a:prstGeom>
          <a:solidFill>
            <a:srgbClr val="7F7F7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Data Sink</a:t>
            </a:r>
            <a:endParaRPr/>
          </a:p>
        </p:txBody>
      </p:sp>
      <p:cxnSp>
        <p:nvCxnSpPr>
          <p:cNvPr id="185" name="Google Shape;185;p22"/>
          <p:cNvCxnSpPr/>
          <p:nvPr/>
        </p:nvCxnSpPr>
        <p:spPr>
          <a:xfrm rot="5400000">
            <a:off x="6858000" y="4953000"/>
            <a:ext cx="1066800" cy="0"/>
          </a:xfrm>
          <a:prstGeom prst="straightConnector1">
            <a:avLst/>
          </a:prstGeom>
          <a:noFill/>
          <a:ln cap="flat" cmpd="sng" w="28575">
            <a:solidFill>
              <a:schemeClr val="dk1"/>
            </a:solidFill>
            <a:prstDash val="solid"/>
            <a:miter lim="800000"/>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nvSpPr>
        <p:spPr>
          <a:xfrm>
            <a:off x="615950" y="1066800"/>
            <a:ext cx="7924800" cy="50292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Chained Streams: Example</a:t>
            </a:r>
            <a:br>
              <a:rPr b="1" i="0" lang="en-US" sz="2600" u="none" cap="none" strike="noStrike">
                <a:solidFill>
                  <a:schemeClr val="dk1"/>
                </a:solidFill>
                <a:latin typeface="Arial"/>
                <a:ea typeface="Arial"/>
                <a:cs typeface="Arial"/>
                <a:sym typeface="Arial"/>
              </a:rPr>
            </a:br>
            <a:endParaRPr/>
          </a:p>
        </p:txBody>
      </p:sp>
      <p:sp>
        <p:nvSpPr>
          <p:cNvPr id="193" name="Google Shape;193;p23"/>
          <p:cNvSpPr txBox="1"/>
          <p:nvPr>
            <p:ph idx="1" type="body"/>
          </p:nvPr>
        </p:nvSpPr>
        <p:spPr>
          <a:xfrm>
            <a:off x="609600" y="1219200"/>
            <a:ext cx="7918450" cy="1751012"/>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java.io.BufferedReader; import java.io.BufferedWriter;</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java.io.FileReader; import java.io.FileWriter;</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java.io.FileNotFoundException; import java.io.IOException;</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class BufferedStreamCopyTest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try (BufferedReader bufInput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new BufferedReader(new FileReader(args[0]));</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BufferedWriter bufOutput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new BufferedWriter(new FileWriter(args[1])))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String line =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while ((line = bufInput.readLine()) != null)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bufOutput.write(line);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bufOutput.newLine();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(FileNotFoundException f)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System.out.println("File not found: " + f);</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(IOException e)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System.out.println("Exception: " + 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a:t>
            </a:r>
            <a:endParaRPr/>
          </a:p>
        </p:txBody>
      </p:sp>
      <p:sp>
        <p:nvSpPr>
          <p:cNvPr id="194" name="Google Shape;194;p23"/>
          <p:cNvSpPr/>
          <p:nvPr/>
        </p:nvSpPr>
        <p:spPr>
          <a:xfrm>
            <a:off x="6019800" y="3919537"/>
            <a:ext cx="2362200" cy="1262062"/>
          </a:xfrm>
          <a:prstGeom prst="wedgeRectCallout">
            <a:avLst>
              <a:gd fmla="val -8346" name="adj1"/>
              <a:gd fmla="val -1302" name="adj2"/>
            </a:avLst>
          </a:prstGeom>
          <a:solidFill>
            <a:srgbClr val="FFFFCC"/>
          </a:soli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character buffer replaced by a </a:t>
            </a:r>
            <a:r>
              <a:rPr b="0" i="0" lang="en-US" sz="1200" u="none">
                <a:solidFill>
                  <a:schemeClr val="dk1"/>
                </a:solidFill>
                <a:latin typeface="Courier New"/>
                <a:ea typeface="Courier New"/>
                <a:cs typeface="Courier New"/>
                <a:sym typeface="Courier New"/>
              </a:rPr>
              <a:t>String</a:t>
            </a:r>
            <a:r>
              <a:rPr b="0" i="0" lang="en-US" sz="1200" u="none">
                <a:solidFill>
                  <a:schemeClr val="dk1"/>
                </a:solidFill>
                <a:latin typeface="Arial"/>
                <a:ea typeface="Arial"/>
                <a:cs typeface="Arial"/>
                <a:sym typeface="Arial"/>
              </a:rPr>
              <a:t>. Note that </a:t>
            </a:r>
            <a:r>
              <a:rPr b="0" i="0" lang="en-US" sz="1200" u="none">
                <a:solidFill>
                  <a:schemeClr val="dk1"/>
                </a:solidFill>
                <a:latin typeface="Courier New"/>
                <a:ea typeface="Courier New"/>
                <a:cs typeface="Courier New"/>
                <a:sym typeface="Courier New"/>
              </a:rPr>
              <a:t>readLine()</a:t>
            </a:r>
            <a:r>
              <a:rPr b="0" i="0" lang="en-US" sz="1200" u="none">
                <a:solidFill>
                  <a:schemeClr val="dk1"/>
                </a:solidFill>
                <a:latin typeface="Arial"/>
                <a:ea typeface="Arial"/>
                <a:cs typeface="Arial"/>
                <a:sym typeface="Arial"/>
              </a:rPr>
              <a:t> uses the newline character as a terminator. Therefore,  you must add that back to the output file.</a:t>
            </a:r>
            <a:endParaRPr/>
          </a:p>
        </p:txBody>
      </p:sp>
      <p:sp>
        <p:nvSpPr>
          <p:cNvPr id="195" name="Google Shape;195;p23"/>
          <p:cNvSpPr/>
          <p:nvPr/>
        </p:nvSpPr>
        <p:spPr>
          <a:xfrm>
            <a:off x="5410200" y="1905000"/>
            <a:ext cx="3048000" cy="685800"/>
          </a:xfrm>
          <a:prstGeom prst="wedgeRectCallout">
            <a:avLst>
              <a:gd fmla="val -6490" name="adj1"/>
              <a:gd fmla="val 27460" name="adj2"/>
            </a:avLst>
          </a:prstGeom>
          <a:solidFill>
            <a:srgbClr val="FFFFCC"/>
          </a:soli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a:t>
            </a:r>
            <a:r>
              <a:rPr b="0" i="0" lang="en-US" sz="1200" u="none">
                <a:solidFill>
                  <a:schemeClr val="dk1"/>
                </a:solidFill>
                <a:latin typeface="Courier New"/>
                <a:ea typeface="Courier New"/>
                <a:cs typeface="Courier New"/>
                <a:sym typeface="Courier New"/>
              </a:rPr>
              <a:t>FileReader</a:t>
            </a:r>
            <a:r>
              <a:rPr b="0" i="0" lang="en-US" sz="1200" u="none">
                <a:solidFill>
                  <a:schemeClr val="dk1"/>
                </a:solidFill>
                <a:latin typeface="Arial"/>
                <a:ea typeface="Arial"/>
                <a:cs typeface="Arial"/>
                <a:sym typeface="Arial"/>
              </a:rPr>
              <a:t> chained to a </a:t>
            </a:r>
            <a:r>
              <a:rPr b="0" i="0" lang="en-US" sz="1200" u="none">
                <a:solidFill>
                  <a:schemeClr val="dk1"/>
                </a:solidFill>
                <a:latin typeface="Courier New"/>
                <a:ea typeface="Courier New"/>
                <a:cs typeface="Courier New"/>
                <a:sym typeface="Courier New"/>
              </a:rPr>
              <a:t>BufferedFileReader</a:t>
            </a:r>
            <a:r>
              <a:rPr b="0" i="0" lang="en-US" sz="1200" u="none">
                <a:solidFill>
                  <a:schemeClr val="dk1"/>
                </a:solidFill>
                <a:latin typeface="Arial"/>
                <a:ea typeface="Arial"/>
                <a:cs typeface="Arial"/>
                <a:sym typeface="Arial"/>
              </a:rPr>
              <a:t>: This allows you to use a method that reads a String.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Console I/O</a:t>
            </a:r>
            <a:br>
              <a:rPr b="1" i="0" lang="en-US" sz="2600" u="none" cap="none" strike="noStrike">
                <a:solidFill>
                  <a:schemeClr val="dk1"/>
                </a:solidFill>
                <a:latin typeface="Arial"/>
                <a:ea typeface="Arial"/>
                <a:cs typeface="Arial"/>
                <a:sym typeface="Arial"/>
              </a:rPr>
            </a:br>
            <a:endParaRPr/>
          </a:p>
        </p:txBody>
      </p:sp>
      <p:sp>
        <p:nvSpPr>
          <p:cNvPr id="202" name="Google Shape;202;p24"/>
          <p:cNvSpPr txBox="1"/>
          <p:nvPr>
            <p:ph idx="1" type="body"/>
          </p:nvPr>
        </p:nvSpPr>
        <p:spPr>
          <a:xfrm>
            <a:off x="609600" y="1447800"/>
            <a:ext cx="7918450" cy="4359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System</a:t>
            </a:r>
            <a:r>
              <a:rPr b="0" i="0" lang="en-US" sz="2200" u="none">
                <a:solidFill>
                  <a:schemeClr val="dk1"/>
                </a:solidFill>
                <a:latin typeface="Arial"/>
                <a:ea typeface="Arial"/>
                <a:cs typeface="Arial"/>
                <a:sym typeface="Arial"/>
              </a:rPr>
              <a:t> class in the </a:t>
            </a:r>
            <a:r>
              <a:rPr b="0" i="0" lang="en-US" sz="2200" u="none">
                <a:solidFill>
                  <a:schemeClr val="dk1"/>
                </a:solidFill>
                <a:latin typeface="Courier New"/>
                <a:ea typeface="Courier New"/>
                <a:cs typeface="Courier New"/>
                <a:sym typeface="Courier New"/>
              </a:rPr>
              <a:t>java.lang</a:t>
            </a:r>
            <a:r>
              <a:rPr b="0" i="0" lang="en-US" sz="2200" u="none">
                <a:solidFill>
                  <a:schemeClr val="dk1"/>
                </a:solidFill>
                <a:latin typeface="Arial"/>
                <a:ea typeface="Arial"/>
                <a:cs typeface="Arial"/>
                <a:sym typeface="Arial"/>
              </a:rPr>
              <a:t> package has three static instance fields: </a:t>
            </a:r>
            <a:r>
              <a:rPr b="0" i="0" lang="en-US" sz="2200" u="none">
                <a:solidFill>
                  <a:schemeClr val="dk1"/>
                </a:solidFill>
                <a:latin typeface="Courier New"/>
                <a:ea typeface="Courier New"/>
                <a:cs typeface="Courier New"/>
                <a:sym typeface="Courier New"/>
              </a:rPr>
              <a:t>out</a:t>
            </a:r>
            <a:r>
              <a:rPr b="0" i="0" lang="en-US" sz="2200" u="none">
                <a:solidFill>
                  <a:schemeClr val="dk1"/>
                </a:solidFill>
                <a:latin typeface="Arial"/>
                <a:ea typeface="Arial"/>
                <a:cs typeface="Arial"/>
                <a:sym typeface="Arial"/>
              </a:rPr>
              <a:t>, </a:t>
            </a:r>
            <a:r>
              <a:rPr b="0" i="0" lang="en-US" sz="2200" u="none">
                <a:solidFill>
                  <a:schemeClr val="dk1"/>
                </a:solidFill>
                <a:latin typeface="Courier New"/>
                <a:ea typeface="Courier New"/>
                <a:cs typeface="Courier New"/>
                <a:sym typeface="Courier New"/>
              </a:rPr>
              <a:t>in</a:t>
            </a:r>
            <a:r>
              <a:rPr b="0" i="0" lang="en-US" sz="2200" u="none">
                <a:solidFill>
                  <a:schemeClr val="dk1"/>
                </a:solidFill>
                <a:latin typeface="Arial"/>
                <a:ea typeface="Arial"/>
                <a:cs typeface="Arial"/>
                <a:sym typeface="Arial"/>
              </a:rPr>
              <a:t>, and </a:t>
            </a:r>
            <a:r>
              <a:rPr b="0" i="0" lang="en-US" sz="2200" u="none">
                <a:solidFill>
                  <a:schemeClr val="dk1"/>
                </a:solidFill>
                <a:latin typeface="Courier New"/>
                <a:ea typeface="Courier New"/>
                <a:cs typeface="Courier New"/>
                <a:sym typeface="Courier New"/>
              </a:rPr>
              <a:t>err</a:t>
            </a:r>
            <a:r>
              <a:rPr b="0" i="0" lang="en-US" sz="2200" u="non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System.out</a:t>
            </a:r>
            <a:r>
              <a:rPr b="0" i="0" lang="en-US" sz="2200" u="none" cap="none" strike="noStrike">
                <a:solidFill>
                  <a:schemeClr val="dk1"/>
                </a:solidFill>
                <a:latin typeface="Arial"/>
                <a:ea typeface="Arial"/>
                <a:cs typeface="Arial"/>
                <a:sym typeface="Arial"/>
              </a:rPr>
              <a:t> field is a static instance of a </a:t>
            </a:r>
            <a:r>
              <a:rPr b="0" i="0" lang="en-US" sz="2200" u="none" cap="none" strike="noStrike">
                <a:solidFill>
                  <a:schemeClr val="dk1"/>
                </a:solidFill>
                <a:latin typeface="Courier New"/>
                <a:ea typeface="Courier New"/>
                <a:cs typeface="Courier New"/>
                <a:sym typeface="Courier New"/>
              </a:rPr>
              <a:t>PrintStream</a:t>
            </a:r>
            <a:r>
              <a:rPr b="0" i="0" lang="en-US" sz="2200" u="none" cap="none" strike="noStrike">
                <a:solidFill>
                  <a:schemeClr val="dk1"/>
                </a:solidFill>
                <a:latin typeface="Arial"/>
                <a:ea typeface="Arial"/>
                <a:cs typeface="Arial"/>
                <a:sym typeface="Arial"/>
              </a:rPr>
              <a:t> object that enables you to write to </a:t>
            </a:r>
            <a:r>
              <a:rPr b="0" i="1" lang="en-US" sz="2200" u="none" cap="none" strike="noStrike">
                <a:solidFill>
                  <a:schemeClr val="dk1"/>
                </a:solidFill>
                <a:latin typeface="Arial"/>
                <a:ea typeface="Arial"/>
                <a:cs typeface="Arial"/>
                <a:sym typeface="Arial"/>
              </a:rPr>
              <a:t>standard output.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System.in</a:t>
            </a:r>
            <a:r>
              <a:rPr b="0" i="0" lang="en-US" sz="2200" u="none" cap="none" strike="noStrike">
                <a:solidFill>
                  <a:schemeClr val="dk1"/>
                </a:solidFill>
                <a:latin typeface="Arial"/>
                <a:ea typeface="Arial"/>
                <a:cs typeface="Arial"/>
                <a:sym typeface="Arial"/>
              </a:rPr>
              <a:t> field is a static instance of an </a:t>
            </a:r>
            <a:r>
              <a:rPr b="0" i="0" lang="en-US" sz="2200" u="none" cap="none" strike="noStrike">
                <a:solidFill>
                  <a:schemeClr val="dk1"/>
                </a:solidFill>
                <a:latin typeface="Courier New"/>
                <a:ea typeface="Courier New"/>
                <a:cs typeface="Courier New"/>
                <a:sym typeface="Courier New"/>
              </a:rPr>
              <a:t>InputStream</a:t>
            </a:r>
            <a:r>
              <a:rPr b="0" i="0" lang="en-US" sz="2200" u="none" cap="none" strike="noStrike">
                <a:solidFill>
                  <a:schemeClr val="dk1"/>
                </a:solidFill>
                <a:latin typeface="Arial"/>
                <a:ea typeface="Arial"/>
                <a:cs typeface="Arial"/>
                <a:sym typeface="Arial"/>
              </a:rPr>
              <a:t> object that enables you to read from </a:t>
            </a:r>
            <a:r>
              <a:rPr b="0" i="1" lang="en-US" sz="2200" u="none" cap="none" strike="noStrike">
                <a:solidFill>
                  <a:schemeClr val="dk1"/>
                </a:solidFill>
                <a:latin typeface="Arial"/>
                <a:ea typeface="Arial"/>
                <a:cs typeface="Arial"/>
                <a:sym typeface="Arial"/>
              </a:rPr>
              <a:t>standard input.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System.err</a:t>
            </a:r>
            <a:r>
              <a:rPr b="0" i="0" lang="en-US" sz="2200" u="none" cap="none" strike="noStrike">
                <a:solidFill>
                  <a:schemeClr val="dk1"/>
                </a:solidFill>
                <a:latin typeface="Arial"/>
                <a:ea typeface="Arial"/>
                <a:cs typeface="Arial"/>
                <a:sym typeface="Arial"/>
              </a:rPr>
              <a:t> field is a static instance of a </a:t>
            </a:r>
            <a:r>
              <a:rPr b="0" i="0" lang="en-US" sz="2200" u="none" cap="none" strike="noStrike">
                <a:solidFill>
                  <a:schemeClr val="dk1"/>
                </a:solidFill>
                <a:latin typeface="Courier New"/>
                <a:ea typeface="Courier New"/>
                <a:cs typeface="Courier New"/>
                <a:sym typeface="Courier New"/>
              </a:rPr>
              <a:t>PrintStream</a:t>
            </a:r>
            <a:r>
              <a:rPr b="0" i="0" lang="en-US" sz="2200" u="none" cap="none" strike="noStrike">
                <a:solidFill>
                  <a:schemeClr val="dk1"/>
                </a:solidFill>
                <a:latin typeface="Arial"/>
                <a:ea typeface="Arial"/>
                <a:cs typeface="Arial"/>
                <a:sym typeface="Arial"/>
              </a:rPr>
              <a:t> object that enables you to write to </a:t>
            </a:r>
            <a:r>
              <a:rPr b="0" i="1" lang="en-US" sz="2200" u="none" cap="none" strike="noStrike">
                <a:solidFill>
                  <a:schemeClr val="dk1"/>
                </a:solidFill>
                <a:latin typeface="Arial"/>
                <a:ea typeface="Arial"/>
                <a:cs typeface="Arial"/>
                <a:sym typeface="Arial"/>
              </a:rPr>
              <a:t>standard error.</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Writing to Standard Output</a:t>
            </a:r>
            <a:br>
              <a:rPr b="1" i="0" lang="en-US" sz="2600" u="none" cap="none" strike="noStrike">
                <a:solidFill>
                  <a:schemeClr val="dk1"/>
                </a:solidFill>
                <a:latin typeface="Arial"/>
                <a:ea typeface="Arial"/>
                <a:cs typeface="Arial"/>
                <a:sym typeface="Arial"/>
              </a:rPr>
            </a:br>
            <a:endParaRPr/>
          </a:p>
        </p:txBody>
      </p:sp>
      <p:sp>
        <p:nvSpPr>
          <p:cNvPr id="209" name="Google Shape;209;p25"/>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println</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print</a:t>
            </a:r>
            <a:r>
              <a:rPr b="0" i="0" lang="en-US" sz="2200" u="none" cap="none" strike="noStrike">
                <a:solidFill>
                  <a:schemeClr val="dk1"/>
                </a:solidFill>
                <a:latin typeface="Arial"/>
                <a:ea typeface="Arial"/>
                <a:cs typeface="Arial"/>
                <a:sym typeface="Arial"/>
              </a:rPr>
              <a:t> methods are part of the </a:t>
            </a:r>
            <a:r>
              <a:rPr b="0" i="0" lang="en-US" sz="2200" u="none" cap="none" strike="noStrike">
                <a:solidFill>
                  <a:schemeClr val="dk1"/>
                </a:solidFill>
                <a:latin typeface="Courier New"/>
                <a:ea typeface="Courier New"/>
                <a:cs typeface="Courier New"/>
                <a:sym typeface="Courier New"/>
              </a:rPr>
              <a:t>java.io.PrintStream</a:t>
            </a:r>
            <a:r>
              <a:rPr b="0" i="0" lang="en-US" sz="2200" u="none" cap="none" strike="noStrike">
                <a:solidFill>
                  <a:schemeClr val="dk1"/>
                </a:solidFill>
                <a:latin typeface="Arial"/>
                <a:ea typeface="Arial"/>
                <a:cs typeface="Arial"/>
                <a:sym typeface="Arial"/>
              </a:rPr>
              <a:t>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println</a:t>
            </a:r>
            <a:r>
              <a:rPr b="0" i="0" lang="en-US" sz="2200" u="none" cap="none" strike="noStrike">
                <a:solidFill>
                  <a:schemeClr val="dk1"/>
                </a:solidFill>
                <a:latin typeface="Arial"/>
                <a:ea typeface="Arial"/>
                <a:cs typeface="Arial"/>
                <a:sym typeface="Arial"/>
              </a:rPr>
              <a:t> methods print the argument and a newline character (</a:t>
            </a:r>
            <a:r>
              <a:rPr b="0" i="0" lang="en-US" sz="2200" u="none" cap="none" strike="noStrike">
                <a:solidFill>
                  <a:schemeClr val="dk1"/>
                </a:solidFill>
                <a:latin typeface="Courier New"/>
                <a:ea typeface="Courier New"/>
                <a:cs typeface="Courier New"/>
                <a:sym typeface="Courier New"/>
              </a:rPr>
              <a:t>\n</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print</a:t>
            </a:r>
            <a:r>
              <a:rPr b="0" i="0" lang="en-US" sz="2200" u="none" cap="none" strike="noStrike">
                <a:solidFill>
                  <a:schemeClr val="dk1"/>
                </a:solidFill>
                <a:latin typeface="Arial"/>
                <a:ea typeface="Arial"/>
                <a:cs typeface="Arial"/>
                <a:sym typeface="Arial"/>
              </a:rPr>
              <a:t> methods print the argument without a newline character.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print</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println</a:t>
            </a:r>
            <a:r>
              <a:rPr b="0" i="0" lang="en-US" sz="2200" u="none" cap="none" strike="noStrike">
                <a:solidFill>
                  <a:schemeClr val="dk1"/>
                </a:solidFill>
                <a:latin typeface="Arial"/>
                <a:ea typeface="Arial"/>
                <a:cs typeface="Arial"/>
                <a:sym typeface="Arial"/>
              </a:rPr>
              <a:t> methods are overloaded for most primitive types </a:t>
            </a:r>
            <a:r>
              <a:rPr b="0" i="0" lang="en-US" sz="2200" u="none" cap="none" strike="noStrike">
                <a:solidFill>
                  <a:schemeClr val="dk1"/>
                </a:solidFill>
                <a:latin typeface="Courier New"/>
                <a:ea typeface="Courier New"/>
                <a:cs typeface="Courier New"/>
                <a:sym typeface="Courier New"/>
              </a:rPr>
              <a:t>(boolean</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char</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int</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long</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float</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double)</a:t>
            </a:r>
            <a:r>
              <a:rPr b="0" i="0" lang="en-US" sz="2200" u="none" cap="none" strike="noStrike">
                <a:solidFill>
                  <a:schemeClr val="dk1"/>
                </a:solidFill>
                <a:latin typeface="Arial"/>
                <a:ea typeface="Arial"/>
                <a:cs typeface="Arial"/>
                <a:sym typeface="Arial"/>
              </a:rPr>
              <a:t> and for </a:t>
            </a:r>
            <a:r>
              <a:rPr b="0" i="0" lang="en-US" sz="2200" u="none" cap="none" strike="noStrike">
                <a:solidFill>
                  <a:schemeClr val="dk1"/>
                </a:solidFill>
                <a:latin typeface="Courier New"/>
                <a:ea typeface="Courier New"/>
                <a:cs typeface="Courier New"/>
                <a:sym typeface="Courier New"/>
              </a:rPr>
              <a:t>char[]</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Object</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String</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print(Object)</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println(Object)</a:t>
            </a:r>
            <a:r>
              <a:rPr b="0" i="0" lang="en-US" sz="2200" u="none" cap="none" strike="noStrike">
                <a:solidFill>
                  <a:schemeClr val="dk1"/>
                </a:solidFill>
                <a:latin typeface="Arial"/>
                <a:ea typeface="Arial"/>
                <a:cs typeface="Arial"/>
                <a:sym typeface="Arial"/>
              </a:rPr>
              <a:t> methods call the </a:t>
            </a:r>
            <a:r>
              <a:rPr b="0" i="0" lang="en-US" sz="2200" u="none" cap="none" strike="noStrike">
                <a:solidFill>
                  <a:schemeClr val="dk1"/>
                </a:solidFill>
                <a:latin typeface="Courier New"/>
                <a:ea typeface="Courier New"/>
                <a:cs typeface="Courier New"/>
                <a:sym typeface="Courier New"/>
              </a:rPr>
              <a:t>toString</a:t>
            </a:r>
            <a:r>
              <a:rPr b="0" i="0" lang="en-US" sz="2200" u="none" cap="none" strike="noStrike">
                <a:solidFill>
                  <a:schemeClr val="dk1"/>
                </a:solidFill>
                <a:latin typeface="Arial"/>
                <a:ea typeface="Arial"/>
                <a:cs typeface="Arial"/>
                <a:sym typeface="Arial"/>
              </a:rPr>
              <a:t> method on the argument.</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nvSpPr>
        <p:spPr>
          <a:xfrm>
            <a:off x="457200" y="931862"/>
            <a:ext cx="8045450" cy="53340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 name="Google Shape;216;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Reading from Standard Input</a:t>
            </a:r>
            <a:br>
              <a:rPr b="1" i="0" lang="en-US" sz="2600" u="none" cap="none" strike="noStrike">
                <a:solidFill>
                  <a:schemeClr val="dk1"/>
                </a:solidFill>
                <a:latin typeface="Arial"/>
                <a:ea typeface="Arial"/>
                <a:cs typeface="Arial"/>
                <a:sym typeface="Arial"/>
              </a:rPr>
            </a:br>
            <a:endParaRPr/>
          </a:p>
        </p:txBody>
      </p:sp>
      <p:sp>
        <p:nvSpPr>
          <p:cNvPr id="217" name="Google Shape;217;p26"/>
          <p:cNvSpPr txBox="1"/>
          <p:nvPr>
            <p:ph idx="1" type="body"/>
          </p:nvPr>
        </p:nvSpPr>
        <p:spPr>
          <a:xfrm>
            <a:off x="609600" y="984250"/>
            <a:ext cx="7918450" cy="5368925"/>
          </a:xfrm>
          <a:prstGeom prst="rect">
            <a:avLst/>
          </a:prstGeom>
          <a:noFill/>
          <a:ln>
            <a:noFill/>
          </a:ln>
        </p:spPr>
        <p:txBody>
          <a:bodyPr anchorCtr="0" anchor="t" bIns="12700" lIns="12700" spcFirstLastPara="1" rIns="12700" wrap="square" tIns="12700">
            <a:noAutofit/>
          </a:bodyPr>
          <a:lstStyle/>
          <a:p>
            <a:pPr indent="7937" lvl="0" marL="107950" marR="0" rtl="0" algn="l">
              <a:lnSpc>
                <a:spcPct val="100000"/>
              </a:lnSpc>
              <a:spcBef>
                <a:spcPts val="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7 public class KeyboardInput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8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9     public static void main(String[] args)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10         String s =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11         try (BufferedReader in = new BufferedReader(new InputStreamReader(System.in)))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12             System.out.print("Type xyz to exit: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13             s = in.readLine();</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14             while (s != null)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15                 System.out.println("Read: " + s.trim());</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16                 if (s.equals("xyz"))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17                     System.exit(0);</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18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19                 System.out.print("Type xyz to exit: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20                 s = in.readLine();</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21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22         } catch (IOException e) { // Catch any IO exceptions.</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23             System.out.println("Exception: " + e);</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24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25     }</a:t>
            </a:r>
            <a:endParaRPr/>
          </a:p>
          <a:p>
            <a:pPr indent="7937" lvl="0" marL="107950"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26 }</a:t>
            </a:r>
            <a:endParaRPr/>
          </a:p>
        </p:txBody>
      </p:sp>
      <p:sp>
        <p:nvSpPr>
          <p:cNvPr id="218" name="Google Shape;218;p26"/>
          <p:cNvSpPr/>
          <p:nvPr/>
        </p:nvSpPr>
        <p:spPr>
          <a:xfrm>
            <a:off x="6172200" y="1212850"/>
            <a:ext cx="2098675" cy="706437"/>
          </a:xfrm>
          <a:prstGeom prst="wedgeRectCallout">
            <a:avLst>
              <a:gd fmla="val -23319" name="adj1"/>
              <a:gd fmla="val 23606"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Chain a buffered reader to an input stream that takes the console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nvSpPr>
        <p:spPr>
          <a:xfrm>
            <a:off x="533400" y="1828800"/>
            <a:ext cx="8001000" cy="419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Channel I/O</a:t>
            </a:r>
            <a:endParaRPr/>
          </a:p>
        </p:txBody>
      </p:sp>
      <p:sp>
        <p:nvSpPr>
          <p:cNvPr id="226" name="Google Shape;226;p27"/>
          <p:cNvSpPr txBox="1"/>
          <p:nvPr>
            <p:ph idx="1" type="body"/>
          </p:nvPr>
        </p:nvSpPr>
        <p:spPr>
          <a:xfrm>
            <a:off x="609600" y="11430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Introduced in JDK 1.4, a channel reads bytes and characters in blocks, rather than one byte or character at a time.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java.io.FileInputStream; import java.io.FileOutputStream;</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java.nio.channels.FileChannel; import java.nio.ByteBuffer;</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java.io.FileNotFoundException; import java.io.IOException;</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class ByteChannelCopyTest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try (FileChannel fcIn = new FileInputStream(args[0]).getChannel();</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FileChannel fcOut = new FileOutputStream(args[1]).getChannel())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ByteBuffer buff = ByteBuffer.allocate((int) fcIn.size());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fcIn.read(buff);</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buff.position(0);</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fcOut.write(buff);</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(FileNotFoundException f)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System.out.println("File not found: " + f);</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(IOException e)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System.out.println("IOException: " + 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p:txBody>
      </p:sp>
      <p:sp>
        <p:nvSpPr>
          <p:cNvPr id="227" name="Google Shape;227;p27"/>
          <p:cNvSpPr/>
          <p:nvPr/>
        </p:nvSpPr>
        <p:spPr>
          <a:xfrm>
            <a:off x="5715000" y="3886200"/>
            <a:ext cx="2667000" cy="685800"/>
          </a:xfrm>
          <a:prstGeom prst="wedgeRectCallout">
            <a:avLst>
              <a:gd fmla="val -12794" name="adj1"/>
              <a:gd fmla="val 705"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Create a buffer sized the same as the file size, and then read and write the file in a single operation.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Persistence</a:t>
            </a:r>
            <a:endParaRPr/>
          </a:p>
        </p:txBody>
      </p:sp>
      <p:sp>
        <p:nvSpPr>
          <p:cNvPr id="234" name="Google Shape;234;p28"/>
          <p:cNvSpPr txBox="1"/>
          <p:nvPr>
            <p:ph idx="1" type="body"/>
          </p:nvPr>
        </p:nvSpPr>
        <p:spPr>
          <a:xfrm>
            <a:off x="609600" y="1447800"/>
            <a:ext cx="7918450" cy="39528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Saving data to some type of permanent storage is called persistence. An object that is persistent-capable can be stored on disk (or any other storage device), or sent to another machine to be stored there.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non-persisted object exists only as long as the Java Virtual Machine is running.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Java serialization is the standard mechanism for saving an object as a sequence of bytes that can later be rebuilt into a copy of the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To serialize an object of a specific class, the class must implement the </a:t>
            </a:r>
            <a:r>
              <a:rPr b="0" i="0" lang="en-US" sz="2200" u="none" cap="none" strike="noStrike">
                <a:solidFill>
                  <a:schemeClr val="dk1"/>
                </a:solidFill>
                <a:latin typeface="Courier New"/>
                <a:ea typeface="Courier New"/>
                <a:cs typeface="Courier New"/>
                <a:sym typeface="Courier New"/>
              </a:rPr>
              <a:t>java.io.Serializable</a:t>
            </a:r>
            <a:r>
              <a:rPr b="0" i="0" lang="en-US" sz="2200" u="none" cap="none" strike="noStrike">
                <a:solidFill>
                  <a:schemeClr val="dk1"/>
                </a:solidFill>
                <a:latin typeface="Arial"/>
                <a:ea typeface="Arial"/>
                <a:cs typeface="Arial"/>
                <a:sym typeface="Arial"/>
              </a:rPr>
              <a:t> interface.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pic>
        <p:nvPicPr>
          <p:cNvPr descr="Duke-with-Dart.gif" id="49" name="Google Shape;49;p11"/>
          <p:cNvPicPr preferRelativeResize="0"/>
          <p:nvPr/>
        </p:nvPicPr>
        <p:blipFill rotWithShape="1">
          <a:blip r:embed="rId3">
            <a:alphaModFix/>
          </a:blip>
          <a:srcRect b="0" l="0" r="0" t="0"/>
          <a:stretch/>
        </p:blipFill>
        <p:spPr>
          <a:xfrm>
            <a:off x="4876800" y="4876800"/>
            <a:ext cx="3829050" cy="1355725"/>
          </a:xfrm>
          <a:prstGeom prst="rect">
            <a:avLst/>
          </a:prstGeom>
          <a:noFill/>
          <a:ln>
            <a:noFill/>
          </a:ln>
        </p:spPr>
      </p:pic>
      <p:sp>
        <p:nvSpPr>
          <p:cNvPr id="50" name="Google Shape;50;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1" name="Google Shape;51;p11"/>
          <p:cNvSpPr txBox="1"/>
          <p:nvPr>
            <p:ph idx="1" type="body"/>
          </p:nvPr>
        </p:nvSpPr>
        <p:spPr>
          <a:xfrm>
            <a:off x="609600" y="1447800"/>
            <a:ext cx="7918450" cy="19891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basics of input and output in Java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Read data from and write data to the console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I/O streams to read and write files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Read and write objects by using serialization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Serialization and Object Graphs</a:t>
            </a:r>
            <a:endParaRPr/>
          </a:p>
        </p:txBody>
      </p:sp>
      <p:sp>
        <p:nvSpPr>
          <p:cNvPr id="241" name="Google Shape;241;p2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When an object is serialized, only the fields of the object are preserved.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When a field references an object, the fields of the referenced object are also serialized, if that object's class is also serializable.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tree of an object’s fields constitutes the </a:t>
            </a:r>
            <a:r>
              <a:rPr b="0" i="1" lang="en-US" sz="2200" u="none" cap="none" strike="noStrike">
                <a:solidFill>
                  <a:schemeClr val="dk1"/>
                </a:solidFill>
                <a:latin typeface="Arial"/>
                <a:ea typeface="Arial"/>
                <a:cs typeface="Arial"/>
                <a:sym typeface="Arial"/>
              </a:rPr>
              <a:t>object graph</a:t>
            </a:r>
            <a:r>
              <a:rPr b="0" i="0" lang="en-US" sz="2200" u="none" cap="none" strike="noStrike">
                <a:solidFill>
                  <a:schemeClr val="dk1"/>
                </a:solidFill>
                <a:latin typeface="Arial"/>
                <a:ea typeface="Arial"/>
                <a:cs typeface="Arial"/>
                <a:sym typeface="Arial"/>
              </a:rPr>
              <a:t>.</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242" name="Google Shape;242;p29"/>
          <p:cNvSpPr/>
          <p:nvPr/>
        </p:nvSpPr>
        <p:spPr>
          <a:xfrm>
            <a:off x="3733800" y="42672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243" name="Google Shape;243;p29"/>
          <p:cNvSpPr/>
          <p:nvPr/>
        </p:nvSpPr>
        <p:spPr>
          <a:xfrm>
            <a:off x="3657600" y="5578475"/>
            <a:ext cx="549275" cy="547687"/>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244" name="Google Shape;244;p29"/>
          <p:cNvSpPr/>
          <p:nvPr/>
        </p:nvSpPr>
        <p:spPr>
          <a:xfrm>
            <a:off x="4495800" y="49530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sp>
        <p:nvSpPr>
          <p:cNvPr id="245" name="Google Shape;245;p29"/>
          <p:cNvSpPr/>
          <p:nvPr/>
        </p:nvSpPr>
        <p:spPr>
          <a:xfrm>
            <a:off x="2971800" y="49530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p:txBody>
      </p:sp>
      <p:sp>
        <p:nvSpPr>
          <p:cNvPr id="246" name="Google Shape;246;p29"/>
          <p:cNvSpPr/>
          <p:nvPr/>
        </p:nvSpPr>
        <p:spPr>
          <a:xfrm>
            <a:off x="5334000" y="55626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cxnSp>
        <p:nvCxnSpPr>
          <p:cNvPr id="247" name="Google Shape;247;p29"/>
          <p:cNvCxnSpPr/>
          <p:nvPr/>
        </p:nvCxnSpPr>
        <p:spPr>
          <a:xfrm flipH="1">
            <a:off x="3246299" y="4541837"/>
            <a:ext cx="487500" cy="411300"/>
          </a:xfrm>
          <a:prstGeom prst="bentConnector2">
            <a:avLst/>
          </a:prstGeom>
          <a:noFill/>
          <a:ln cap="flat" cmpd="sng" w="28575">
            <a:solidFill>
              <a:schemeClr val="dk1"/>
            </a:solidFill>
            <a:prstDash val="solid"/>
            <a:round/>
            <a:headEnd len="med" w="med" type="none"/>
            <a:tailEnd len="med" w="med" type="triangle"/>
          </a:ln>
        </p:spPr>
      </p:cxnSp>
      <p:cxnSp>
        <p:nvCxnSpPr>
          <p:cNvPr id="248" name="Google Shape;248;p29"/>
          <p:cNvCxnSpPr/>
          <p:nvPr/>
        </p:nvCxnSpPr>
        <p:spPr>
          <a:xfrm>
            <a:off x="4283075" y="4541837"/>
            <a:ext cx="487500" cy="411300"/>
          </a:xfrm>
          <a:prstGeom prst="bentConnector2">
            <a:avLst/>
          </a:prstGeom>
          <a:noFill/>
          <a:ln cap="flat" cmpd="sng" w="28575">
            <a:solidFill>
              <a:schemeClr val="dk1"/>
            </a:solidFill>
            <a:prstDash val="solid"/>
            <a:round/>
            <a:headEnd len="med" w="med" type="none"/>
            <a:tailEnd len="med" w="med" type="triangle"/>
          </a:ln>
        </p:spPr>
      </p:cxnSp>
      <p:cxnSp>
        <p:nvCxnSpPr>
          <p:cNvPr id="249" name="Google Shape;249;p29"/>
          <p:cNvCxnSpPr/>
          <p:nvPr/>
        </p:nvCxnSpPr>
        <p:spPr>
          <a:xfrm flipH="1">
            <a:off x="3932099" y="5227637"/>
            <a:ext cx="563700" cy="350700"/>
          </a:xfrm>
          <a:prstGeom prst="bentConnector2">
            <a:avLst/>
          </a:prstGeom>
          <a:noFill/>
          <a:ln cap="flat" cmpd="sng" w="28575">
            <a:solidFill>
              <a:schemeClr val="dk1"/>
            </a:solidFill>
            <a:prstDash val="solid"/>
            <a:round/>
            <a:headEnd len="med" w="med" type="none"/>
            <a:tailEnd len="med" w="med" type="triangle"/>
          </a:ln>
        </p:spPr>
      </p:cxnSp>
      <p:cxnSp>
        <p:nvCxnSpPr>
          <p:cNvPr id="250" name="Google Shape;250;p29"/>
          <p:cNvCxnSpPr/>
          <p:nvPr/>
        </p:nvCxnSpPr>
        <p:spPr>
          <a:xfrm>
            <a:off x="5045075" y="5227637"/>
            <a:ext cx="563700" cy="335100"/>
          </a:xfrm>
          <a:prstGeom prst="bentConnector2">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Transient Fields and Objects</a:t>
            </a:r>
            <a:br>
              <a:rPr b="1" i="0" lang="en-US" sz="2600" u="none" cap="none" strike="noStrike">
                <a:solidFill>
                  <a:schemeClr val="dk1"/>
                </a:solidFill>
                <a:latin typeface="Arial"/>
                <a:ea typeface="Arial"/>
                <a:cs typeface="Arial"/>
                <a:sym typeface="Arial"/>
              </a:rPr>
            </a:br>
            <a:endParaRPr/>
          </a:p>
        </p:txBody>
      </p:sp>
      <p:sp>
        <p:nvSpPr>
          <p:cNvPr id="257" name="Google Shape;257;p30"/>
          <p:cNvSpPr txBox="1"/>
          <p:nvPr>
            <p:ph idx="1" type="body"/>
          </p:nvPr>
        </p:nvSpPr>
        <p:spPr>
          <a:xfrm>
            <a:off x="609600" y="1447800"/>
            <a:ext cx="7918450" cy="40878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Some object classes are not serializable because they represent transient operating system–specific information.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If the object graph contains a non-serializable reference, a </a:t>
            </a:r>
            <a:r>
              <a:rPr b="0" i="0" lang="en-US" sz="2200" u="none" cap="none" strike="noStrike">
                <a:solidFill>
                  <a:schemeClr val="dk1"/>
                </a:solidFill>
                <a:latin typeface="Courier New"/>
                <a:ea typeface="Courier New"/>
                <a:cs typeface="Courier New"/>
                <a:sym typeface="Courier New"/>
              </a:rPr>
              <a:t>NotSerializableException</a:t>
            </a:r>
            <a:r>
              <a:rPr b="0" i="0" lang="en-US" sz="2200" u="none" cap="none" strike="noStrike">
                <a:solidFill>
                  <a:schemeClr val="dk1"/>
                </a:solidFill>
                <a:latin typeface="Arial"/>
                <a:ea typeface="Arial"/>
                <a:cs typeface="Arial"/>
                <a:sym typeface="Arial"/>
              </a:rPr>
              <a:t> is thrown and the serialization operation fails.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Fields that should not be serialized or that do not need to be serialized can be marked with the keyword </a:t>
            </a:r>
            <a:r>
              <a:rPr b="0" i="0" lang="en-US" sz="2200" u="none" cap="none" strike="noStrike">
                <a:solidFill>
                  <a:schemeClr val="dk1"/>
                </a:solidFill>
                <a:latin typeface="Courier New"/>
                <a:ea typeface="Courier New"/>
                <a:cs typeface="Courier New"/>
                <a:sym typeface="Courier New"/>
              </a:rPr>
              <a:t>transient</a:t>
            </a:r>
            <a:r>
              <a:rPr b="0" i="0" lang="en-US" sz="2200" u="none" cap="none" strike="noStrike">
                <a:solidFill>
                  <a:schemeClr val="dk1"/>
                </a:solidFill>
                <a:latin typeface="Arial"/>
                <a:ea typeface="Arial"/>
                <a:cs typeface="Arial"/>
                <a:sym typeface="Arial"/>
              </a:rPr>
              <a:t>.</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258" name="Google Shape;258;p30"/>
          <p:cNvSpPr/>
          <p:nvPr/>
        </p:nvSpPr>
        <p:spPr>
          <a:xfrm>
            <a:off x="3733800" y="42672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259" name="Google Shape;259;p30"/>
          <p:cNvSpPr/>
          <p:nvPr/>
        </p:nvSpPr>
        <p:spPr>
          <a:xfrm>
            <a:off x="3657600" y="5578475"/>
            <a:ext cx="549275" cy="547687"/>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260" name="Google Shape;260;p30"/>
          <p:cNvSpPr/>
          <p:nvPr/>
        </p:nvSpPr>
        <p:spPr>
          <a:xfrm>
            <a:off x="4495800" y="49530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sp>
        <p:nvSpPr>
          <p:cNvPr id="261" name="Google Shape;261;p30"/>
          <p:cNvSpPr/>
          <p:nvPr/>
        </p:nvSpPr>
        <p:spPr>
          <a:xfrm>
            <a:off x="2971800" y="49530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p:txBody>
      </p:sp>
      <p:sp>
        <p:nvSpPr>
          <p:cNvPr id="262" name="Google Shape;262;p30"/>
          <p:cNvSpPr/>
          <p:nvPr/>
        </p:nvSpPr>
        <p:spPr>
          <a:xfrm>
            <a:off x="5334000" y="5562600"/>
            <a:ext cx="549275" cy="549275"/>
          </a:xfrm>
          <a:prstGeom prst="ellipse">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pic>
        <p:nvPicPr>
          <p:cNvPr descr="cnt205585.gif" id="263" name="Google Shape;263;p30"/>
          <p:cNvPicPr preferRelativeResize="0"/>
          <p:nvPr/>
        </p:nvPicPr>
        <p:blipFill rotWithShape="1">
          <a:blip r:embed="rId3">
            <a:alphaModFix/>
          </a:blip>
          <a:srcRect b="0" l="0" r="0" t="0"/>
          <a:stretch/>
        </p:blipFill>
        <p:spPr>
          <a:xfrm>
            <a:off x="4549775" y="4953000"/>
            <a:ext cx="479425" cy="549275"/>
          </a:xfrm>
          <a:prstGeom prst="rect">
            <a:avLst/>
          </a:prstGeom>
          <a:noFill/>
          <a:ln>
            <a:noFill/>
          </a:ln>
        </p:spPr>
      </p:pic>
      <p:cxnSp>
        <p:nvCxnSpPr>
          <p:cNvPr id="264" name="Google Shape;264;p30"/>
          <p:cNvCxnSpPr/>
          <p:nvPr/>
        </p:nvCxnSpPr>
        <p:spPr>
          <a:xfrm flipH="1">
            <a:off x="3246299" y="4541837"/>
            <a:ext cx="487500" cy="411300"/>
          </a:xfrm>
          <a:prstGeom prst="bentConnector2">
            <a:avLst/>
          </a:prstGeom>
          <a:noFill/>
          <a:ln cap="flat" cmpd="sng" w="28575">
            <a:solidFill>
              <a:schemeClr val="dk1"/>
            </a:solidFill>
            <a:prstDash val="solid"/>
            <a:round/>
            <a:headEnd len="med" w="med" type="none"/>
            <a:tailEnd len="med" w="med" type="triangle"/>
          </a:ln>
        </p:spPr>
      </p:cxnSp>
      <p:cxnSp>
        <p:nvCxnSpPr>
          <p:cNvPr id="265" name="Google Shape;265;p30"/>
          <p:cNvCxnSpPr/>
          <p:nvPr/>
        </p:nvCxnSpPr>
        <p:spPr>
          <a:xfrm>
            <a:off x="4283075" y="4541837"/>
            <a:ext cx="506400" cy="411300"/>
          </a:xfrm>
          <a:prstGeom prst="bentConnector2">
            <a:avLst/>
          </a:prstGeom>
          <a:noFill/>
          <a:ln cap="flat" cmpd="sng" w="28575">
            <a:solidFill>
              <a:schemeClr val="dk1"/>
            </a:solidFill>
            <a:prstDash val="solid"/>
            <a:round/>
            <a:headEnd len="med" w="med" type="none"/>
            <a:tailEnd len="med" w="med" type="triangle"/>
          </a:ln>
        </p:spPr>
      </p:cxnSp>
      <p:cxnSp>
        <p:nvCxnSpPr>
          <p:cNvPr id="266" name="Google Shape;266;p30"/>
          <p:cNvCxnSpPr/>
          <p:nvPr/>
        </p:nvCxnSpPr>
        <p:spPr>
          <a:xfrm flipH="1">
            <a:off x="3932099" y="5227637"/>
            <a:ext cx="563700" cy="350700"/>
          </a:xfrm>
          <a:prstGeom prst="bentConnector2">
            <a:avLst/>
          </a:prstGeom>
          <a:noFill/>
          <a:ln cap="flat" cmpd="sng" w="28575">
            <a:solidFill>
              <a:schemeClr val="dk1"/>
            </a:solidFill>
            <a:prstDash val="solid"/>
            <a:round/>
            <a:headEnd len="med" w="med" type="none"/>
            <a:tailEnd len="med" w="med" type="triangle"/>
          </a:ln>
        </p:spPr>
      </p:cxnSp>
      <p:cxnSp>
        <p:nvCxnSpPr>
          <p:cNvPr id="267" name="Google Shape;267;p30"/>
          <p:cNvCxnSpPr/>
          <p:nvPr/>
        </p:nvCxnSpPr>
        <p:spPr>
          <a:xfrm>
            <a:off x="5045075" y="5227637"/>
            <a:ext cx="563700" cy="335100"/>
          </a:xfrm>
          <a:prstGeom prst="bentConnector2">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1"/>
          <p:cNvSpPr txBox="1"/>
          <p:nvPr/>
        </p:nvSpPr>
        <p:spPr>
          <a:xfrm>
            <a:off x="609600" y="1371600"/>
            <a:ext cx="7924800" cy="2057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Transient: Example</a:t>
            </a:r>
            <a:endParaRPr/>
          </a:p>
        </p:txBody>
      </p:sp>
      <p:sp>
        <p:nvSpPr>
          <p:cNvPr id="275" name="Google Shape;275;p31"/>
          <p:cNvSpPr txBox="1"/>
          <p:nvPr>
            <p:ph idx="1" type="body"/>
          </p:nvPr>
        </p:nvSpPr>
        <p:spPr>
          <a:xfrm>
            <a:off x="609600" y="1447800"/>
            <a:ext cx="7918450" cy="45370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class Portfolio implements Serializable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a:t>
            </a:r>
            <a:r>
              <a:rPr b="1" i="0" lang="en-US" sz="1800" u="none">
                <a:solidFill>
                  <a:schemeClr val="dk1"/>
                </a:solidFill>
                <a:latin typeface="Courier New"/>
                <a:ea typeface="Courier New"/>
                <a:cs typeface="Courier New"/>
                <a:sym typeface="Courier New"/>
              </a:rPr>
              <a:t>transient</a:t>
            </a:r>
            <a:r>
              <a:rPr b="0" i="0" lang="en-US" sz="1800" u="none">
                <a:solidFill>
                  <a:schemeClr val="dk1"/>
                </a:solidFill>
                <a:latin typeface="Courier New"/>
                <a:ea typeface="Courier New"/>
                <a:cs typeface="Courier New"/>
                <a:sym typeface="Courier New"/>
              </a:rPr>
              <a:t> FileInputStream inputFile;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static int BASE = 100;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a:t>
            </a:r>
            <a:r>
              <a:rPr b="1" i="0" lang="en-US" sz="1800" u="none">
                <a:solidFill>
                  <a:schemeClr val="dk1"/>
                </a:solidFill>
                <a:latin typeface="Courier New"/>
                <a:ea typeface="Courier New"/>
                <a:cs typeface="Courier New"/>
                <a:sym typeface="Courier New"/>
              </a:rPr>
              <a:t>transient</a:t>
            </a:r>
            <a:r>
              <a:rPr b="0" i="0" lang="en-US" sz="1800" u="none">
                <a:solidFill>
                  <a:schemeClr val="dk1"/>
                </a:solidFill>
                <a:latin typeface="Courier New"/>
                <a:ea typeface="Courier New"/>
                <a:cs typeface="Courier New"/>
                <a:sym typeface="Courier New"/>
              </a:rPr>
              <a:t> int totalValue = 10;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protected Stock[] stocks;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field access modifier has no effect on the data field being serialized.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values stored in static fields are not serialized.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When an object is deserialized, the values of static fields are set to the values declared in the class. The value of non-static transient fields is set to the default value for the type.</a:t>
            </a:r>
            <a:endParaRPr/>
          </a:p>
        </p:txBody>
      </p:sp>
      <p:sp>
        <p:nvSpPr>
          <p:cNvPr id="276" name="Google Shape;276;p31"/>
          <p:cNvSpPr/>
          <p:nvPr/>
        </p:nvSpPr>
        <p:spPr>
          <a:xfrm>
            <a:off x="6629400" y="2133600"/>
            <a:ext cx="1676400" cy="457200"/>
          </a:xfrm>
          <a:prstGeom prst="wedgeRectCallout">
            <a:avLst>
              <a:gd fmla="val -15973" name="adj1"/>
              <a:gd fmla="val 4780"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static</a:t>
            </a:r>
            <a:r>
              <a:rPr b="0" i="0" lang="en-US" sz="1200" u="none">
                <a:solidFill>
                  <a:schemeClr val="dk1"/>
                </a:solidFill>
                <a:latin typeface="Arial"/>
                <a:ea typeface="Arial"/>
                <a:cs typeface="Arial"/>
                <a:sym typeface="Arial"/>
              </a:rPr>
              <a:t> fields are not serialized.</a:t>
            </a:r>
            <a:endParaRPr/>
          </a:p>
        </p:txBody>
      </p:sp>
      <p:sp>
        <p:nvSpPr>
          <p:cNvPr id="277" name="Google Shape;277;p31"/>
          <p:cNvSpPr/>
          <p:nvPr/>
        </p:nvSpPr>
        <p:spPr>
          <a:xfrm>
            <a:off x="5867400" y="2819400"/>
            <a:ext cx="2438400" cy="457200"/>
          </a:xfrm>
          <a:prstGeom prst="wedgeRectCallout">
            <a:avLst>
              <a:gd fmla="val -9251" name="adj1"/>
              <a:gd fmla="val 4914"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Serialization includes all of the members of the </a:t>
            </a:r>
            <a:r>
              <a:rPr b="0" i="0" lang="en-US" sz="1200" u="none">
                <a:solidFill>
                  <a:schemeClr val="dk1"/>
                </a:solidFill>
                <a:latin typeface="Courier New"/>
                <a:ea typeface="Courier New"/>
                <a:cs typeface="Courier New"/>
                <a:sym typeface="Courier New"/>
              </a:rPr>
              <a:t>stocks</a:t>
            </a:r>
            <a:r>
              <a:rPr b="0" i="0" lang="en-US" sz="1200" u="none">
                <a:solidFill>
                  <a:schemeClr val="dk1"/>
                </a:solidFill>
                <a:latin typeface="Arial"/>
                <a:ea typeface="Arial"/>
                <a:cs typeface="Arial"/>
                <a:sym typeface="Arial"/>
              </a:rPr>
              <a:t> array.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Serial Version UID</a:t>
            </a:r>
            <a:endParaRPr/>
          </a:p>
        </p:txBody>
      </p:sp>
      <p:sp>
        <p:nvSpPr>
          <p:cNvPr id="284" name="Google Shape;284;p32"/>
          <p:cNvSpPr txBox="1"/>
          <p:nvPr>
            <p:ph idx="1" type="body"/>
          </p:nvPr>
        </p:nvSpPr>
        <p:spPr>
          <a:xfrm>
            <a:off x="609600" y="1295400"/>
            <a:ext cx="7918450" cy="46243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During serialization, a version number, serialVersionUID, is used to associate the serialized output with the class used in the serialization process.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After deserialization, the serialVersionUID is checked to verify that the classes loaded are compatible with the object being deserialized.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If the receiver of a serialized object has loaded classes for that object with different serialVersionUID, deserialization will result in an </a:t>
            </a:r>
            <a:r>
              <a:rPr b="0" i="0" lang="en-US" sz="2200" u="none" cap="none" strike="noStrike">
                <a:solidFill>
                  <a:schemeClr val="dk1"/>
                </a:solidFill>
                <a:latin typeface="Courier New"/>
                <a:ea typeface="Courier New"/>
                <a:cs typeface="Courier New"/>
                <a:sym typeface="Courier New"/>
              </a:rPr>
              <a:t>InvalidClassException</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serializable class can declare its own serialVersionUID by explicitly declaring a field named </a:t>
            </a:r>
            <a:r>
              <a:rPr b="0" i="0" lang="en-US" sz="2200" u="none" cap="none" strike="noStrike">
                <a:solidFill>
                  <a:schemeClr val="dk1"/>
                </a:solidFill>
                <a:latin typeface="Courier New"/>
                <a:ea typeface="Courier New"/>
                <a:cs typeface="Courier New"/>
                <a:sym typeface="Courier New"/>
              </a:rPr>
              <a:t>serialVersionUID</a:t>
            </a:r>
            <a:r>
              <a:rPr b="0" i="0" lang="en-US" sz="2200" u="none" cap="none" strike="noStrike">
                <a:solidFill>
                  <a:schemeClr val="dk1"/>
                </a:solidFill>
                <a:latin typeface="Arial"/>
                <a:ea typeface="Arial"/>
                <a:cs typeface="Arial"/>
                <a:sym typeface="Arial"/>
              </a:rPr>
              <a:t> as a static final and of type long:</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static long serialVersionUID = 42L;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Serialization: Example</a:t>
            </a:r>
            <a:endParaRPr/>
          </a:p>
        </p:txBody>
      </p:sp>
      <p:sp>
        <p:nvSpPr>
          <p:cNvPr id="291" name="Google Shape;291;p33"/>
          <p:cNvSpPr txBox="1"/>
          <p:nvPr>
            <p:ph idx="1" type="body"/>
          </p:nvPr>
        </p:nvSpPr>
        <p:spPr>
          <a:xfrm>
            <a:off x="609600" y="1447800"/>
            <a:ext cx="7918450" cy="18542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example, a Portfolio is made up of a set of Stocks.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During serialization, the current price is not serialized, and is, therefore, marked </a:t>
            </a:r>
            <a:r>
              <a:rPr b="0" i="0" lang="en-US" sz="2200" u="none" cap="none" strike="noStrike">
                <a:solidFill>
                  <a:schemeClr val="dk1"/>
                </a:solidFill>
                <a:latin typeface="Courier New"/>
                <a:ea typeface="Courier New"/>
                <a:cs typeface="Courier New"/>
                <a:sym typeface="Courier New"/>
              </a:rPr>
              <a:t>transient</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However, the current value of the stock should be set to the current market price after deserialization.</a:t>
            </a:r>
            <a:endParaRPr/>
          </a:p>
        </p:txBody>
      </p:sp>
      <p:pic>
        <p:nvPicPr>
          <p:cNvPr descr="Portfolio.bmp" id="292" name="Google Shape;292;p33"/>
          <p:cNvPicPr preferRelativeResize="0"/>
          <p:nvPr/>
        </p:nvPicPr>
        <p:blipFill rotWithShape="1">
          <a:blip r:embed="rId3">
            <a:alphaModFix/>
          </a:blip>
          <a:srcRect b="0" l="0" r="0" t="0"/>
          <a:stretch/>
        </p:blipFill>
        <p:spPr>
          <a:xfrm>
            <a:off x="685800" y="3505200"/>
            <a:ext cx="8001000" cy="2390775"/>
          </a:xfrm>
          <a:prstGeom prst="rect">
            <a:avLst/>
          </a:prstGeom>
          <a:noFill/>
          <a:ln>
            <a:noFill/>
          </a:ln>
        </p:spPr>
      </p:pic>
      <p:sp>
        <p:nvSpPr>
          <p:cNvPr id="293" name="Google Shape;293;p33"/>
          <p:cNvSpPr txBox="1"/>
          <p:nvPr/>
        </p:nvSpPr>
        <p:spPr>
          <a:xfrm>
            <a:off x="5029200" y="4495800"/>
            <a:ext cx="2362200" cy="1524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4"/>
          <p:cNvSpPr txBox="1"/>
          <p:nvPr/>
        </p:nvSpPr>
        <p:spPr>
          <a:xfrm>
            <a:off x="609600" y="990600"/>
            <a:ext cx="7924800" cy="5105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Writing and Reading an Object Stream</a:t>
            </a:r>
            <a:endParaRPr/>
          </a:p>
        </p:txBody>
      </p:sp>
      <p:sp>
        <p:nvSpPr>
          <p:cNvPr id="301" name="Google Shape;301;p34"/>
          <p:cNvSpPr txBox="1"/>
          <p:nvPr>
            <p:ph idx="1" type="body"/>
          </p:nvPr>
        </p:nvSpPr>
        <p:spPr>
          <a:xfrm>
            <a:off x="609600" y="990600"/>
            <a:ext cx="7918450" cy="5099050"/>
          </a:xfrm>
          <a:prstGeom prst="rect">
            <a:avLst/>
          </a:prstGeom>
          <a:noFill/>
          <a:ln>
            <a:noFill/>
          </a:ln>
        </p:spPr>
        <p:txBody>
          <a:bodyPr anchorCtr="0" anchor="t" bIns="12700" lIns="12700" spcFirstLastPara="1" rIns="12700" wrap="square" tIns="12700">
            <a:noAutofit/>
          </a:bodyPr>
          <a:lstStyle/>
          <a:p>
            <a:pPr indent="-7937" lvl="0" marL="15875" marR="0" rtl="0" algn="l">
              <a:lnSpc>
                <a:spcPct val="12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Stock s1 = new Stock("ORCL", 100, 32.50);</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Stock s2 = new Stock("APPL", 100, 245);</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Stock s3 = new Stock("GOOG", 100, 54.67);</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Portfolio p = new   Portfolio(s1, s2, s3);</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try (FileOutputStream fos = new FileOutputStream(args[0]);</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ObjectOutputStream out = new ObjectOutputStream(fos)) {</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out.</a:t>
            </a:r>
            <a:r>
              <a:rPr b="1" i="0" lang="en-US" sz="1400" u="none">
                <a:solidFill>
                  <a:schemeClr val="dk1"/>
                </a:solidFill>
                <a:latin typeface="Courier New"/>
                <a:ea typeface="Courier New"/>
                <a:cs typeface="Courier New"/>
                <a:sym typeface="Courier New"/>
              </a:rPr>
              <a:t>writeObject</a:t>
            </a:r>
            <a:r>
              <a:rPr b="0" i="0" lang="en-US" sz="1400" u="none">
                <a:solidFill>
                  <a:schemeClr val="dk1"/>
                </a:solidFill>
                <a:latin typeface="Courier New"/>
                <a:ea typeface="Courier New"/>
                <a:cs typeface="Courier New"/>
                <a:sym typeface="Courier New"/>
              </a:rPr>
              <a:t>(p);</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 catch (IOException i) {</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System.out.println("Exception writing out Portfolio: " + i);</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try (FileInputStream fis = new FileInputStream(args[0]);</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ObjectInputStream in = new ObjectInputStream(fis)) {</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Portfolio newP = (Portfolio)in.</a:t>
            </a:r>
            <a:r>
              <a:rPr b="1" i="0" lang="en-US" sz="1400" u="none">
                <a:solidFill>
                  <a:schemeClr val="dk1"/>
                </a:solidFill>
                <a:latin typeface="Courier New"/>
                <a:ea typeface="Courier New"/>
                <a:cs typeface="Courier New"/>
                <a:sym typeface="Courier New"/>
              </a:rPr>
              <a:t>readObject</a:t>
            </a:r>
            <a:r>
              <a:rPr b="0" i="0" lang="en-US" sz="1400" u="none">
                <a:solidFill>
                  <a:schemeClr val="dk1"/>
                </a:solidFill>
                <a:latin typeface="Courier New"/>
                <a:ea typeface="Courier New"/>
                <a:cs typeface="Courier New"/>
                <a:sym typeface="Courier New"/>
              </a:rPr>
              <a:t>();</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 catch (ClassNotFoundException | IOException i) {</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System.out.println("Exception reading in Portfolio: " + i);</a:t>
            </a:r>
            <a:endParaRPr/>
          </a:p>
          <a:p>
            <a:pPr indent="-7937" lvl="0" marL="15875" marR="0" rtl="0" algn="l">
              <a:lnSpc>
                <a:spcPct val="12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p:txBody>
      </p:sp>
      <p:sp>
        <p:nvSpPr>
          <p:cNvPr id="302" name="Google Shape;302;p34"/>
          <p:cNvSpPr/>
          <p:nvPr/>
        </p:nvSpPr>
        <p:spPr>
          <a:xfrm>
            <a:off x="6858000" y="4865687"/>
            <a:ext cx="1905000" cy="609600"/>
          </a:xfrm>
          <a:prstGeom prst="wedgeRectCallout">
            <a:avLst>
              <a:gd fmla="val -3777" name="adj1"/>
              <a:gd fmla="val 6318" name="adj2"/>
            </a:avLst>
          </a:prstGeom>
          <a:solidFill>
            <a:srgbClr val="FFFFCC"/>
          </a:solidFill>
          <a:ln cap="flat" cmpd="sng" w="9525">
            <a:solidFill>
              <a:srgbClr val="80808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a:t>
            </a:r>
            <a:r>
              <a:rPr b="0" i="0" lang="en-US" sz="1200" u="none">
                <a:solidFill>
                  <a:schemeClr val="dk1"/>
                </a:solidFill>
                <a:latin typeface="Courier New"/>
                <a:ea typeface="Courier New"/>
                <a:cs typeface="Courier New"/>
                <a:sym typeface="Courier New"/>
              </a:rPr>
              <a:t>readObject</a:t>
            </a:r>
            <a:r>
              <a:rPr b="0" i="0" lang="en-US" sz="1200" u="none">
                <a:solidFill>
                  <a:schemeClr val="dk1"/>
                </a:solidFill>
                <a:latin typeface="Arial"/>
                <a:ea typeface="Arial"/>
                <a:cs typeface="Arial"/>
                <a:sym typeface="Arial"/>
              </a:rPr>
              <a:t> method restores the object from the file stream.</a:t>
            </a:r>
            <a:endParaRPr/>
          </a:p>
        </p:txBody>
      </p:sp>
      <p:sp>
        <p:nvSpPr>
          <p:cNvPr id="303" name="Google Shape;303;p34"/>
          <p:cNvSpPr/>
          <p:nvPr/>
        </p:nvSpPr>
        <p:spPr>
          <a:xfrm>
            <a:off x="4724400" y="3111500"/>
            <a:ext cx="2819400" cy="457200"/>
          </a:xfrm>
          <a:prstGeom prst="wedgeRectCallout">
            <a:avLst>
              <a:gd fmla="val -6193" name="adj1"/>
              <a:gd fmla="val 5659"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a:t>
            </a:r>
            <a:r>
              <a:rPr b="0" i="0" lang="en-US" sz="1200" u="none">
                <a:solidFill>
                  <a:schemeClr val="dk1"/>
                </a:solidFill>
                <a:latin typeface="Courier New"/>
                <a:ea typeface="Courier New"/>
                <a:cs typeface="Courier New"/>
                <a:sym typeface="Courier New"/>
              </a:rPr>
              <a:t>writeObject </a:t>
            </a:r>
            <a:r>
              <a:rPr b="0" i="0" lang="en-US" sz="1200" u="none">
                <a:solidFill>
                  <a:schemeClr val="dk1"/>
                </a:solidFill>
                <a:latin typeface="Arial"/>
                <a:ea typeface="Arial"/>
                <a:cs typeface="Arial"/>
                <a:sym typeface="Arial"/>
              </a:rPr>
              <a:t>method writes the object graph of </a:t>
            </a:r>
            <a:r>
              <a:rPr b="0" i="0" lang="en-US" sz="1200" u="none">
                <a:solidFill>
                  <a:schemeClr val="dk1"/>
                </a:solidFill>
                <a:latin typeface="Courier New"/>
                <a:ea typeface="Courier New"/>
                <a:cs typeface="Courier New"/>
                <a:sym typeface="Courier New"/>
              </a:rPr>
              <a:t>p</a:t>
            </a:r>
            <a:r>
              <a:rPr b="0" i="0" lang="en-US" sz="1200" u="none">
                <a:solidFill>
                  <a:schemeClr val="dk1"/>
                </a:solidFill>
                <a:latin typeface="Arial"/>
                <a:ea typeface="Arial"/>
                <a:cs typeface="Arial"/>
                <a:sym typeface="Arial"/>
              </a:rPr>
              <a:t> to the file stream.</a:t>
            </a:r>
            <a:endParaRPr/>
          </a:p>
        </p:txBody>
      </p:sp>
      <p:sp>
        <p:nvSpPr>
          <p:cNvPr id="304" name="Google Shape;304;p34"/>
          <p:cNvSpPr/>
          <p:nvPr/>
        </p:nvSpPr>
        <p:spPr>
          <a:xfrm>
            <a:off x="6629400" y="1447800"/>
            <a:ext cx="1752600" cy="533400"/>
          </a:xfrm>
          <a:prstGeom prst="wedgeRectCallout">
            <a:avLst>
              <a:gd fmla="val -8843" name="adj1"/>
              <a:gd fmla="val 36596"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Portfolio</a:t>
            </a:r>
            <a:r>
              <a:rPr b="0" i="0" lang="en-US" sz="1200" u="none">
                <a:solidFill>
                  <a:schemeClr val="dk1"/>
                </a:solidFill>
                <a:latin typeface="Arial"/>
                <a:ea typeface="Arial"/>
                <a:cs typeface="Arial"/>
                <a:sym typeface="Arial"/>
              </a:rPr>
              <a:t> is the root object.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5"/>
          <p:cNvSpPr txBox="1"/>
          <p:nvPr/>
        </p:nvSpPr>
        <p:spPr>
          <a:xfrm>
            <a:off x="533400" y="5387975"/>
            <a:ext cx="8001000" cy="533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 name="Google Shape;311;p35"/>
          <p:cNvSpPr txBox="1"/>
          <p:nvPr/>
        </p:nvSpPr>
        <p:spPr>
          <a:xfrm>
            <a:off x="533400" y="2133600"/>
            <a:ext cx="8001000" cy="2057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2" name="Google Shape;312;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Serialization Methods</a:t>
            </a:r>
            <a:endParaRPr/>
          </a:p>
        </p:txBody>
      </p:sp>
      <p:sp>
        <p:nvSpPr>
          <p:cNvPr id="313" name="Google Shape;313;p35"/>
          <p:cNvSpPr txBox="1"/>
          <p:nvPr>
            <p:ph idx="1" type="body"/>
          </p:nvPr>
        </p:nvSpPr>
        <p:spPr>
          <a:xfrm>
            <a:off x="609600" y="1447800"/>
            <a:ext cx="7918450" cy="44513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An object being serialized (and deserialized) can control the serialization of its own fields.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public class MyClass implements Serializable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Fields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private void writeObject(ObjectOutputStream oos) throws IOException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oos.defaultWriteObject();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Write/save additional fields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oos.writeObject(new java.util.Date());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For example, in this class, the current time is written into the object graph.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During deserialization, a similar method is invoked:</a:t>
            </a:r>
            <a:endParaRPr/>
          </a:p>
          <a:p>
            <a:pPr indent="-460375" lvl="1" marL="574675" marR="0" rtl="0" algn="l">
              <a:lnSpc>
                <a:spcPct val="100000"/>
              </a:lnSpc>
              <a:spcBef>
                <a:spcPts val="60"/>
              </a:spcBef>
              <a:spcAft>
                <a:spcPts val="0"/>
              </a:spcAft>
              <a:buClr>
                <a:srgbClr val="FF0000"/>
              </a:buClr>
              <a:buSzPts val="300"/>
              <a:buFont typeface="Arial"/>
              <a:buNone/>
            </a:pPr>
            <a:r>
              <a:t/>
            </a:r>
            <a:endParaRPr b="0" i="0" sz="300" u="none" cap="none" strike="noStrike">
              <a:solidFill>
                <a:schemeClr val="dk1"/>
              </a:solidFill>
              <a:latin typeface="Arial"/>
              <a:ea typeface="Arial"/>
              <a:cs typeface="Arial"/>
              <a:sym typeface="Arial"/>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private void readObject(ObjectInputStream ois) throws ClassNotFoundException, IOException {}</a:t>
            </a:r>
            <a:endParaRPr/>
          </a:p>
        </p:txBody>
      </p:sp>
      <p:sp>
        <p:nvSpPr>
          <p:cNvPr id="314" name="Google Shape;314;p35"/>
          <p:cNvSpPr/>
          <p:nvPr/>
        </p:nvSpPr>
        <p:spPr>
          <a:xfrm>
            <a:off x="5791200" y="2971800"/>
            <a:ext cx="2514600" cy="685800"/>
          </a:xfrm>
          <a:prstGeom prst="wedgeRectCallout">
            <a:avLst>
              <a:gd fmla="val -14311" name="adj1"/>
              <a:gd fmla="val 1659"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defaultWriteObject</a:t>
            </a:r>
            <a:r>
              <a:rPr b="0" i="0" lang="en-US" sz="1200" u="none">
                <a:solidFill>
                  <a:schemeClr val="dk1"/>
                </a:solidFill>
                <a:latin typeface="Arial"/>
                <a:ea typeface="Arial"/>
                <a:cs typeface="Arial"/>
                <a:sym typeface="Arial"/>
              </a:rPr>
              <a:t> is called to perform the serialization of this class’ fields.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nvSpPr>
        <p:spPr>
          <a:xfrm>
            <a:off x="533400" y="1143000"/>
            <a:ext cx="8077200" cy="4953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1" name="Google Shape;321;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readObject</a:t>
            </a:r>
            <a:r>
              <a:rPr b="1" i="0" lang="en-US" sz="2600" u="none" cap="none" strike="noStrike">
                <a:solidFill>
                  <a:schemeClr val="dk1"/>
                </a:solidFill>
                <a:latin typeface="Arial"/>
                <a:ea typeface="Arial"/>
                <a:cs typeface="Arial"/>
                <a:sym typeface="Arial"/>
              </a:rPr>
              <a:t>: Example</a:t>
            </a:r>
            <a:endParaRPr/>
          </a:p>
        </p:txBody>
      </p:sp>
      <p:sp>
        <p:nvSpPr>
          <p:cNvPr id="322" name="Google Shape;322;p36"/>
          <p:cNvSpPr txBox="1"/>
          <p:nvPr>
            <p:ph idx="1" type="body"/>
          </p:nvPr>
        </p:nvSpPr>
        <p:spPr>
          <a:xfrm>
            <a:off x="609600" y="1219200"/>
            <a:ext cx="7918450" cy="1751012"/>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class Stock implements Serializable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private static final long serialVersionUID = 100L;</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private String symbol;</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private int shares;</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private double purchasePrice;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private transient double currPrice;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Stock(String symbol, int shares, double purchasePrice)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this.symbol = symbol;</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this.shares = shares;</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this.purchasePrice = purchasePrice;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setStockPrice();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This method is called post-serialization</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private void </a:t>
            </a:r>
            <a:r>
              <a:rPr b="1" i="0" lang="en-US" sz="1200" u="none">
                <a:solidFill>
                  <a:schemeClr val="dk1"/>
                </a:solidFill>
                <a:latin typeface="Courier New"/>
                <a:ea typeface="Courier New"/>
                <a:cs typeface="Courier New"/>
                <a:sym typeface="Courier New"/>
              </a:rPr>
              <a:t>readObject</a:t>
            </a:r>
            <a:r>
              <a:rPr b="0" i="0" lang="en-US" sz="1200" u="none">
                <a:solidFill>
                  <a:schemeClr val="dk1"/>
                </a:solidFill>
                <a:latin typeface="Courier New"/>
                <a:ea typeface="Courier New"/>
                <a:cs typeface="Courier New"/>
                <a:sym typeface="Courier New"/>
              </a:rPr>
              <a:t>(ObjectInputStream ois)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throws IOException, ClassNotFoundException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ois.defaultReadObject();</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perform other initialization</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setStockPrice();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p:txBody>
      </p:sp>
      <p:sp>
        <p:nvSpPr>
          <p:cNvPr id="323" name="Google Shape;323;p36"/>
          <p:cNvSpPr/>
          <p:nvPr/>
        </p:nvSpPr>
        <p:spPr>
          <a:xfrm>
            <a:off x="5867400" y="3124200"/>
            <a:ext cx="2514600" cy="1066800"/>
          </a:xfrm>
          <a:prstGeom prst="wedgeRectCallout">
            <a:avLst>
              <a:gd fmla="val -22185" name="adj1"/>
              <a:gd fmla="val 12944"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Stock </a:t>
            </a:r>
            <a:r>
              <a:rPr b="0" i="0" lang="en-US" sz="1200" u="none">
                <a:solidFill>
                  <a:schemeClr val="dk1"/>
                </a:solidFill>
                <a:latin typeface="Courier New"/>
                <a:ea typeface="Courier New"/>
                <a:cs typeface="Courier New"/>
                <a:sym typeface="Courier New"/>
              </a:rPr>
              <a:t>currPrice</a:t>
            </a:r>
            <a:r>
              <a:rPr b="0" i="0" lang="en-US" sz="1200" u="none">
                <a:solidFill>
                  <a:schemeClr val="dk1"/>
                </a:solidFill>
                <a:latin typeface="Arial"/>
                <a:ea typeface="Arial"/>
                <a:cs typeface="Arial"/>
                <a:sym typeface="Arial"/>
              </a:rPr>
              <a:t> is set by the </a:t>
            </a:r>
            <a:r>
              <a:rPr b="0" i="0" lang="en-US" sz="1200" u="none">
                <a:solidFill>
                  <a:schemeClr val="dk1"/>
                </a:solidFill>
                <a:latin typeface="Courier New"/>
                <a:ea typeface="Courier New"/>
                <a:cs typeface="Courier New"/>
                <a:sym typeface="Courier New"/>
              </a:rPr>
              <a:t>setStockPrice</a:t>
            </a:r>
            <a:r>
              <a:rPr b="0" i="0" lang="en-US" sz="1200" u="none">
                <a:solidFill>
                  <a:schemeClr val="dk1"/>
                </a:solidFill>
                <a:latin typeface="Arial"/>
                <a:ea typeface="Arial"/>
                <a:cs typeface="Arial"/>
                <a:sym typeface="Arial"/>
              </a:rPr>
              <a:t> method during creation of the Stock object, but the constructor is not called during deserialization.</a:t>
            </a:r>
            <a:endParaRPr/>
          </a:p>
        </p:txBody>
      </p:sp>
      <p:sp>
        <p:nvSpPr>
          <p:cNvPr id="324" name="Google Shape;324;p36"/>
          <p:cNvSpPr/>
          <p:nvPr/>
        </p:nvSpPr>
        <p:spPr>
          <a:xfrm>
            <a:off x="5867400" y="5105400"/>
            <a:ext cx="2514600" cy="533400"/>
          </a:xfrm>
          <a:prstGeom prst="wedgeRectCallout">
            <a:avLst>
              <a:gd fmla="val -21617" name="adj1"/>
              <a:gd fmla="val 16067"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Stock </a:t>
            </a:r>
            <a:r>
              <a:rPr b="0" i="0" lang="en-US" sz="1200" u="none">
                <a:solidFill>
                  <a:schemeClr val="dk1"/>
                </a:solidFill>
                <a:latin typeface="Courier New"/>
                <a:ea typeface="Courier New"/>
                <a:cs typeface="Courier New"/>
                <a:sym typeface="Courier New"/>
              </a:rPr>
              <a:t>currPrice</a:t>
            </a:r>
            <a:r>
              <a:rPr b="0" i="0" lang="en-US" sz="1200" u="none">
                <a:solidFill>
                  <a:schemeClr val="dk1"/>
                </a:solidFill>
                <a:latin typeface="Arial"/>
                <a:ea typeface="Arial"/>
                <a:cs typeface="Arial"/>
                <a:sym typeface="Arial"/>
              </a:rPr>
              <a:t> is set after the other fields are deserialized.</a:t>
            </a:r>
            <a:endParaRPr/>
          </a:p>
        </p:txBody>
      </p:sp>
      <p:sp>
        <p:nvSpPr>
          <p:cNvPr id="325" name="Google Shape;325;p36"/>
          <p:cNvSpPr txBox="1"/>
          <p:nvPr/>
        </p:nvSpPr>
        <p:spPr>
          <a:xfrm>
            <a:off x="2438400" y="4495800"/>
            <a:ext cx="990600" cy="228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descr="Duke-Summary.gif" id="331" name="Google Shape;331;p37"/>
          <p:cNvPicPr preferRelativeResize="0"/>
          <p:nvPr/>
        </p:nvPicPr>
        <p:blipFill rotWithShape="1">
          <a:blip r:embed="rId3">
            <a:alphaModFix/>
          </a:blip>
          <a:srcRect b="0" l="0" r="0" t="0"/>
          <a:stretch/>
        </p:blipFill>
        <p:spPr>
          <a:xfrm>
            <a:off x="6459537" y="4603750"/>
            <a:ext cx="2074862" cy="1492250"/>
          </a:xfrm>
          <a:prstGeom prst="rect">
            <a:avLst/>
          </a:prstGeom>
          <a:noFill/>
          <a:ln>
            <a:noFill/>
          </a:ln>
        </p:spPr>
      </p:pic>
      <p:sp>
        <p:nvSpPr>
          <p:cNvPr id="332" name="Google Shape;332;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333" name="Google Shape;333;p37"/>
          <p:cNvSpPr txBox="1"/>
          <p:nvPr>
            <p:ph idx="1" type="body"/>
          </p:nvPr>
        </p:nvSpPr>
        <p:spPr>
          <a:xfrm>
            <a:off x="609600" y="12954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basics of input and output in Java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Read data from and write data to the console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streams to read and write files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Write and read objects by using serialization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descr="Duke-Practise-Overview.gif" id="339" name="Google Shape;339;p38"/>
          <p:cNvPicPr preferRelativeResize="0"/>
          <p:nvPr/>
        </p:nvPicPr>
        <p:blipFill rotWithShape="1">
          <a:blip r:embed="rId3">
            <a:alphaModFix/>
          </a:blip>
          <a:srcRect b="0" l="0" r="0" t="0"/>
          <a:stretch/>
        </p:blipFill>
        <p:spPr>
          <a:xfrm>
            <a:off x="6705600" y="4451350"/>
            <a:ext cx="1828800" cy="1873250"/>
          </a:xfrm>
          <a:prstGeom prst="rect">
            <a:avLst/>
          </a:prstGeom>
          <a:noFill/>
          <a:ln>
            <a:noFill/>
          </a:ln>
        </p:spPr>
      </p:pic>
      <p:sp>
        <p:nvSpPr>
          <p:cNvPr id="340" name="Google Shape;340;p3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13-1 Overview: Writing a Simple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Console I/O Application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 </a:t>
            </a:r>
            <a:br>
              <a:rPr b="1" i="0" lang="en-US" sz="2600" u="none" cap="none" strike="noStrike">
                <a:solidFill>
                  <a:schemeClr val="dk1"/>
                </a:solidFill>
                <a:latin typeface="Arial"/>
                <a:ea typeface="Arial"/>
                <a:cs typeface="Arial"/>
                <a:sym typeface="Arial"/>
              </a:rPr>
            </a:br>
            <a:br>
              <a:rPr b="1" i="0" lang="en-US" sz="2600" u="none" cap="none" strike="noStrike">
                <a:solidFill>
                  <a:schemeClr val="dk1"/>
                </a:solidFill>
                <a:latin typeface="Arial"/>
                <a:ea typeface="Arial"/>
                <a:cs typeface="Arial"/>
                <a:sym typeface="Arial"/>
              </a:rPr>
            </a:br>
            <a:endParaRPr/>
          </a:p>
        </p:txBody>
      </p:sp>
      <p:sp>
        <p:nvSpPr>
          <p:cNvPr id="341" name="Google Shape;341;p38"/>
          <p:cNvSpPr txBox="1"/>
          <p:nvPr>
            <p:ph idx="1" type="body"/>
          </p:nvPr>
        </p:nvSpPr>
        <p:spPr>
          <a:xfrm>
            <a:off x="609600" y="1304925"/>
            <a:ext cx="7918450" cy="3343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Writing a main class that accepts a file name as an argument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a:t>
            </a:r>
            <a:r>
              <a:rPr b="0" i="0" lang="en-US" sz="2200" u="none" cap="none" strike="noStrike">
                <a:solidFill>
                  <a:schemeClr val="dk1"/>
                </a:solidFill>
                <a:latin typeface="Courier New"/>
                <a:ea typeface="Courier New"/>
                <a:cs typeface="Courier New"/>
                <a:sym typeface="Courier New"/>
              </a:rPr>
              <a:t>System</a:t>
            </a:r>
            <a:r>
              <a:rPr b="0" i="0" lang="en-US" sz="2200" u="none" cap="none" strike="noStrike">
                <a:solidFill>
                  <a:schemeClr val="dk1"/>
                </a:solidFill>
                <a:latin typeface="Arial"/>
                <a:ea typeface="Arial"/>
                <a:cs typeface="Arial"/>
                <a:sym typeface="Arial"/>
              </a:rPr>
              <a:t> console I/O to read a search string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stream chaining to use the appropriate method to search for the string in the file and report the number of occurrences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Continuing to read from the console until an exit sequence is entered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I/O Basics</a:t>
            </a:r>
            <a:endParaRPr/>
          </a:p>
        </p:txBody>
      </p:sp>
      <p:sp>
        <p:nvSpPr>
          <p:cNvPr id="58" name="Google Shape;58;p12"/>
          <p:cNvSpPr txBox="1"/>
          <p:nvPr>
            <p:ph idx="1" type="body"/>
          </p:nvPr>
        </p:nvSpPr>
        <p:spPr>
          <a:xfrm>
            <a:off x="609600" y="1447800"/>
            <a:ext cx="7918450" cy="40211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The Java programming language provides a comprehensive set of libraries to perform input/output (I/O) functions.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Java defines an I/O channel as a stream.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 I/O stream represents an input source or an output destination.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 I/O stream can represent many different kinds of sources and destinations, including disk files, devices, other programs, and memory arrays.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I/O streams support many different kinds of data, including simple bytes, primitive data types, localized characters, and objects.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pic>
        <p:nvPicPr>
          <p:cNvPr descr="Duke-Practise-Overview.gif" id="348" name="Google Shape;348;p39"/>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
        <p:nvSpPr>
          <p:cNvPr id="349" name="Google Shape;349;p39"/>
          <p:cNvSpPr txBox="1"/>
          <p:nvPr>
            <p:ph type="title"/>
          </p:nvPr>
        </p:nvSpPr>
        <p:spPr>
          <a:xfrm>
            <a:off x="609600" y="439737"/>
            <a:ext cx="7918450" cy="9318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13-2 Overview: Serializing and Deserializing a </a:t>
            </a:r>
            <a:r>
              <a:rPr b="1" i="0" lang="en-US" sz="2600" u="none" cap="none" strike="noStrike">
                <a:solidFill>
                  <a:schemeClr val="dk1"/>
                </a:solidFill>
                <a:latin typeface="Courier New"/>
                <a:ea typeface="Courier New"/>
                <a:cs typeface="Courier New"/>
                <a:sym typeface="Courier New"/>
              </a:rPr>
              <a:t>ShoppingCart</a:t>
            </a:r>
            <a:endParaRPr/>
          </a:p>
        </p:txBody>
      </p:sp>
      <p:sp>
        <p:nvSpPr>
          <p:cNvPr id="350" name="Google Shape;350;p39"/>
          <p:cNvSpPr txBox="1"/>
          <p:nvPr>
            <p:ph idx="1" type="body"/>
          </p:nvPr>
        </p:nvSpPr>
        <p:spPr>
          <a:xfrm>
            <a:off x="304800" y="1066800"/>
            <a:ext cx="8458200" cy="47656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t/>
            </a:r>
            <a:endParaRPr b="1" i="0" sz="2200" u="none">
              <a:solidFill>
                <a:schemeClr val="dk1"/>
              </a:solidFill>
              <a:latin typeface="Courier New"/>
              <a:ea typeface="Courier New"/>
              <a:cs typeface="Courier New"/>
              <a:sym typeface="Courier New"/>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Creating an application that serializes a </a:t>
            </a:r>
            <a:r>
              <a:rPr b="0" i="0" lang="en-US" sz="2200" u="none" cap="none" strike="noStrike">
                <a:solidFill>
                  <a:schemeClr val="dk1"/>
                </a:solidFill>
                <a:latin typeface="Courier New"/>
                <a:ea typeface="Courier New"/>
                <a:cs typeface="Courier New"/>
                <a:sym typeface="Courier New"/>
              </a:rPr>
              <a:t>ShoppingCart</a:t>
            </a:r>
            <a:r>
              <a:rPr b="0" i="0" lang="en-US" sz="2200" u="none" cap="none" strike="noStrike">
                <a:solidFill>
                  <a:schemeClr val="dk1"/>
                </a:solidFill>
                <a:latin typeface="Arial"/>
                <a:ea typeface="Arial"/>
                <a:cs typeface="Arial"/>
                <a:sym typeface="Arial"/>
              </a:rPr>
              <a:t> object that is composed of an </a:t>
            </a:r>
            <a:r>
              <a:rPr b="0" i="0" lang="en-US" sz="2200" u="none" cap="none" strike="noStrike">
                <a:solidFill>
                  <a:schemeClr val="dk1"/>
                </a:solidFill>
                <a:latin typeface="Courier New"/>
                <a:ea typeface="Courier New"/>
                <a:cs typeface="Courier New"/>
                <a:sym typeface="Courier New"/>
              </a:rPr>
              <a:t>ArrayList</a:t>
            </a:r>
            <a:r>
              <a:rPr b="0" i="0" lang="en-US" sz="2200" u="none" cap="none" strike="noStrike">
                <a:solidFill>
                  <a:schemeClr val="dk1"/>
                </a:solidFill>
                <a:latin typeface="Arial"/>
                <a:ea typeface="Arial"/>
                <a:cs typeface="Arial"/>
                <a:sym typeface="Arial"/>
              </a:rPr>
              <a:t> of </a:t>
            </a:r>
            <a:r>
              <a:rPr b="0" i="0" lang="en-US" sz="2200" u="none" cap="none" strike="noStrike">
                <a:solidFill>
                  <a:schemeClr val="dk1"/>
                </a:solidFill>
                <a:latin typeface="Courier New"/>
                <a:ea typeface="Courier New"/>
                <a:cs typeface="Courier New"/>
                <a:sym typeface="Courier New"/>
              </a:rPr>
              <a:t>Item</a:t>
            </a:r>
            <a:r>
              <a:rPr b="0" i="0" lang="en-US" sz="2200" u="none" cap="none" strike="noStrike">
                <a:solidFill>
                  <a:schemeClr val="dk1"/>
                </a:solidFill>
                <a:latin typeface="Arial"/>
                <a:ea typeface="Arial"/>
                <a:cs typeface="Arial"/>
                <a:sym typeface="Arial"/>
              </a:rPr>
              <a:t> objects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the </a:t>
            </a:r>
            <a:r>
              <a:rPr b="0" i="0" lang="en-US" sz="2200" u="none" cap="none" strike="noStrike">
                <a:solidFill>
                  <a:schemeClr val="dk1"/>
                </a:solidFill>
                <a:latin typeface="Courier New"/>
                <a:ea typeface="Courier New"/>
                <a:cs typeface="Courier New"/>
                <a:sym typeface="Courier New"/>
              </a:rPr>
              <a:t>transient</a:t>
            </a:r>
            <a:r>
              <a:rPr b="0" i="0" lang="en-US" sz="2200" u="none" cap="none" strike="noStrike">
                <a:solidFill>
                  <a:schemeClr val="dk1"/>
                </a:solidFill>
                <a:latin typeface="Arial"/>
                <a:ea typeface="Arial"/>
                <a:cs typeface="Arial"/>
                <a:sym typeface="Arial"/>
              </a:rPr>
              <a:t> keyword to prevent the serialization of the </a:t>
            </a:r>
            <a:r>
              <a:rPr b="0" i="0" lang="en-US" sz="2200" u="none" cap="none" strike="noStrike">
                <a:solidFill>
                  <a:schemeClr val="dk1"/>
                </a:solidFill>
                <a:latin typeface="Courier New"/>
                <a:ea typeface="Courier New"/>
                <a:cs typeface="Courier New"/>
                <a:sym typeface="Courier New"/>
              </a:rPr>
              <a:t>ShoppingCart</a:t>
            </a:r>
            <a:r>
              <a:rPr b="0" i="0" lang="en-US" sz="2200" u="none" cap="none" strike="noStrike">
                <a:solidFill>
                  <a:schemeClr val="dk1"/>
                </a:solidFill>
                <a:latin typeface="Arial"/>
                <a:ea typeface="Arial"/>
                <a:cs typeface="Arial"/>
                <a:sym typeface="Arial"/>
              </a:rPr>
              <a:t> total. This will allow items to vary their cost.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the </a:t>
            </a:r>
            <a:r>
              <a:rPr b="0" i="0" lang="en-US" sz="2200" u="none" cap="none" strike="noStrike">
                <a:solidFill>
                  <a:schemeClr val="dk1"/>
                </a:solidFill>
                <a:latin typeface="Courier New"/>
                <a:ea typeface="Courier New"/>
                <a:cs typeface="Courier New"/>
                <a:sym typeface="Courier New"/>
              </a:rPr>
              <a:t>writeObject</a:t>
            </a:r>
            <a:r>
              <a:rPr b="0" i="0" lang="en-US" sz="2200" u="none" cap="none" strike="noStrike">
                <a:solidFill>
                  <a:schemeClr val="dk1"/>
                </a:solidFill>
                <a:latin typeface="Arial"/>
                <a:ea typeface="Arial"/>
                <a:cs typeface="Arial"/>
                <a:sym typeface="Arial"/>
              </a:rPr>
              <a:t> method to store today's date on the serialized stream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the </a:t>
            </a:r>
            <a:r>
              <a:rPr b="0" i="0" lang="en-US" sz="2200" u="none" cap="none" strike="noStrike">
                <a:solidFill>
                  <a:schemeClr val="dk1"/>
                </a:solidFill>
                <a:latin typeface="Courier New"/>
                <a:ea typeface="Courier New"/>
                <a:cs typeface="Courier New"/>
                <a:sym typeface="Courier New"/>
              </a:rPr>
              <a:t>readObject</a:t>
            </a:r>
            <a:r>
              <a:rPr b="0" i="0" lang="en-US" sz="2200" u="none" cap="none" strike="noStrike">
                <a:solidFill>
                  <a:schemeClr val="dk1"/>
                </a:solidFill>
                <a:latin typeface="Arial"/>
                <a:ea typeface="Arial"/>
                <a:cs typeface="Arial"/>
                <a:sym typeface="Arial"/>
              </a:rPr>
              <a:t> method to</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recalculate the total cost of the cart after </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deserialization and print the date that the </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object was serialized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57" name="Google Shape;357;p40"/>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purpose of chaining streams together is to:</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Allow the streams to add functionality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Change the direction of the stream</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Modify the access of the stream</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Meet the requirements of JDK 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64" name="Google Shape;364;p41"/>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To prevent the serialization of operating system–specific fields, you should mark the field: </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private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static</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transient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final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2"/>
          <p:cNvSpPr txBox="1"/>
          <p:nvPr/>
        </p:nvSpPr>
        <p:spPr>
          <a:xfrm>
            <a:off x="533400" y="3505200"/>
            <a:ext cx="80772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 name="Google Shape;371;p42"/>
          <p:cNvSpPr txBox="1"/>
          <p:nvPr/>
        </p:nvSpPr>
        <p:spPr>
          <a:xfrm>
            <a:off x="533400" y="1600200"/>
            <a:ext cx="8077200" cy="1828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2" name="Google Shape;372;p4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73" name="Google Shape;373;p42"/>
          <p:cNvSpPr txBox="1"/>
          <p:nvPr>
            <p:ph idx="1" type="body"/>
          </p:nvPr>
        </p:nvSpPr>
        <p:spPr>
          <a:xfrm>
            <a:off x="609600" y="1211262"/>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Given the following fragments: </a:t>
            </a:r>
            <a:endParaRPr/>
          </a:p>
          <a:p>
            <a:pPr indent="7938" lvl="0" marL="7936" marR="0" rtl="0" algn="l">
              <a:lnSpc>
                <a:spcPct val="100000"/>
              </a:lnSpc>
              <a:spcBef>
                <a:spcPts val="40"/>
              </a:spcBef>
              <a:spcAft>
                <a:spcPts val="0"/>
              </a:spcAft>
              <a:buClr>
                <a:srgbClr val="000000"/>
              </a:buClr>
              <a:buSzPts val="200"/>
              <a:buFont typeface="Arial"/>
              <a:buNone/>
            </a:pPr>
            <a:r>
              <a:t/>
            </a:r>
            <a:endParaRPr b="0" i="0" sz="200" u="none">
              <a:solidFill>
                <a:schemeClr val="dk1"/>
              </a:solidFill>
              <a:latin typeface="Courier New"/>
              <a:ea typeface="Courier New"/>
              <a:cs typeface="Courier New"/>
              <a:sym typeface="Courier New"/>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public MyClass implements Serializable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private String name;</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private static int id = 10;</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private transient String keyword;</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public MyClass(String name, String keyword)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this.name = name; this.keyword = keyword;</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a:t>
            </a:r>
            <a:endParaRPr/>
          </a:p>
          <a:p>
            <a:pPr indent="7938" lvl="0" marL="7936" marR="0" rtl="0" algn="l">
              <a:lnSpc>
                <a:spcPct val="100000"/>
              </a:lnSpc>
              <a:spcBef>
                <a:spcPts val="240"/>
              </a:spcBef>
              <a:spcAft>
                <a:spcPts val="0"/>
              </a:spcAft>
              <a:buClr>
                <a:srgbClr val="000000"/>
              </a:buClr>
              <a:buSzPts val="1200"/>
              <a:buFont typeface="Arial"/>
              <a:buNone/>
            </a:pPr>
            <a:r>
              <a:t/>
            </a:r>
            <a:endParaRPr b="0" i="0" sz="1200" u="none">
              <a:solidFill>
                <a:schemeClr val="dk1"/>
              </a:solidFill>
              <a:latin typeface="Courier New"/>
              <a:ea typeface="Courier New"/>
              <a:cs typeface="Courier New"/>
              <a:sym typeface="Courier New"/>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MyClass mc = new MyClass ("Zim", "xyzzy");</a:t>
            </a:r>
            <a:endParaRPr/>
          </a:p>
          <a:p>
            <a:pPr indent="7938" lvl="0" marL="7936" marR="0" rtl="0" algn="l">
              <a:lnSpc>
                <a:spcPct val="100000"/>
              </a:lnSpc>
              <a:spcBef>
                <a:spcPts val="120"/>
              </a:spcBef>
              <a:spcAft>
                <a:spcPts val="0"/>
              </a:spcAft>
              <a:buClr>
                <a:srgbClr val="000000"/>
              </a:buClr>
              <a:buSzPts val="600"/>
              <a:buFont typeface="Arial"/>
              <a:buNone/>
            </a:pPr>
            <a:r>
              <a:t/>
            </a:r>
            <a:endParaRPr b="0" i="0" sz="600" u="none">
              <a:solidFill>
                <a:schemeClr val="dk1"/>
              </a:solidFill>
              <a:latin typeface="Courier New"/>
              <a:ea typeface="Courier New"/>
              <a:cs typeface="Courier New"/>
              <a:sym typeface="Courier New"/>
            </a:endParaRPr>
          </a:p>
          <a:p>
            <a:pPr indent="7938" lvl="0" marL="7936" marR="0" rtl="0" algn="l">
              <a:lnSpc>
                <a:spcPct val="100000"/>
              </a:lnSpc>
              <a:spcBef>
                <a:spcPts val="400"/>
              </a:spcBef>
              <a:spcAft>
                <a:spcPts val="0"/>
              </a:spcAft>
              <a:buClr>
                <a:srgbClr val="000000"/>
              </a:buClr>
              <a:buSzPts val="2000"/>
              <a:buFont typeface="Arial"/>
              <a:buNone/>
            </a:pPr>
            <a:r>
              <a:rPr b="0" i="0" lang="en-US" sz="2000" u="none">
                <a:solidFill>
                  <a:schemeClr val="dk1"/>
                </a:solidFill>
                <a:latin typeface="Arial"/>
                <a:ea typeface="Arial"/>
                <a:cs typeface="Arial"/>
                <a:sym typeface="Arial"/>
              </a:rPr>
              <a:t>Assuming no other changes to the data, what is the value of </a:t>
            </a:r>
            <a:r>
              <a:rPr b="0" i="0" lang="en-US" sz="2000" u="none">
                <a:solidFill>
                  <a:schemeClr val="dk1"/>
                </a:solidFill>
                <a:latin typeface="Courier New"/>
                <a:ea typeface="Courier New"/>
                <a:cs typeface="Courier New"/>
                <a:sym typeface="Courier New"/>
              </a:rPr>
              <a:t>name </a:t>
            </a:r>
            <a:r>
              <a:rPr b="0" i="0" lang="en-US" sz="2000" u="none">
                <a:solidFill>
                  <a:schemeClr val="dk1"/>
                </a:solidFill>
                <a:latin typeface="Arial"/>
                <a:ea typeface="Arial"/>
                <a:cs typeface="Arial"/>
                <a:sym typeface="Arial"/>
              </a:rPr>
              <a:t>and </a:t>
            </a:r>
            <a:r>
              <a:rPr b="0" i="0" lang="en-US" sz="2000" u="none">
                <a:solidFill>
                  <a:schemeClr val="dk1"/>
                </a:solidFill>
                <a:latin typeface="Courier New"/>
                <a:ea typeface="Courier New"/>
                <a:cs typeface="Courier New"/>
                <a:sym typeface="Courier New"/>
              </a:rPr>
              <a:t>keyword</a:t>
            </a:r>
            <a:r>
              <a:rPr b="0" i="0" lang="en-US" sz="2000" u="none">
                <a:solidFill>
                  <a:schemeClr val="dk1"/>
                </a:solidFill>
                <a:latin typeface="Arial"/>
                <a:ea typeface="Arial"/>
                <a:cs typeface="Arial"/>
                <a:sym typeface="Arial"/>
              </a:rPr>
              <a:t> fields after deserialization of the </a:t>
            </a:r>
            <a:r>
              <a:rPr b="0" i="0" lang="en-US" sz="2000" u="none">
                <a:solidFill>
                  <a:schemeClr val="dk1"/>
                </a:solidFill>
                <a:latin typeface="Courier New"/>
                <a:ea typeface="Courier New"/>
                <a:cs typeface="Courier New"/>
                <a:sym typeface="Courier New"/>
              </a:rPr>
              <a:t>mc</a:t>
            </a:r>
            <a:r>
              <a:rPr b="0" i="0" lang="en-US" sz="2000" u="none">
                <a:solidFill>
                  <a:schemeClr val="dk1"/>
                </a:solidFill>
                <a:latin typeface="Arial"/>
                <a:ea typeface="Arial"/>
                <a:cs typeface="Arial"/>
                <a:sym typeface="Arial"/>
              </a:rPr>
              <a:t> object instance?</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Zim, ""</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Zim, null</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Zim, xyzzy</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 null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I/O Streams</a:t>
            </a:r>
            <a:endParaRPr/>
          </a:p>
        </p:txBody>
      </p:sp>
      <p:sp>
        <p:nvSpPr>
          <p:cNvPr id="65" name="Google Shape;65;p1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program uses an input stream to read data from a source, one item at a time.</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program uses an output stream to write data to a destination (sink), one item at time.</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io-ins.gif" id="66" name="Google Shape;66;p13"/>
          <p:cNvPicPr preferRelativeResize="0"/>
          <p:nvPr/>
        </p:nvPicPr>
        <p:blipFill rotWithShape="1">
          <a:blip r:embed="rId3">
            <a:alphaModFix/>
          </a:blip>
          <a:srcRect b="0" l="0" r="0" t="0"/>
          <a:stretch/>
        </p:blipFill>
        <p:spPr>
          <a:xfrm>
            <a:off x="2125662" y="2209800"/>
            <a:ext cx="4656137" cy="1587500"/>
          </a:xfrm>
          <a:prstGeom prst="rect">
            <a:avLst/>
          </a:prstGeom>
          <a:noFill/>
          <a:ln>
            <a:noFill/>
          </a:ln>
        </p:spPr>
      </p:pic>
      <p:pic>
        <p:nvPicPr>
          <p:cNvPr descr="io-outs.gif" id="67" name="Google Shape;67;p13"/>
          <p:cNvPicPr preferRelativeResize="0"/>
          <p:nvPr/>
        </p:nvPicPr>
        <p:blipFill rotWithShape="1">
          <a:blip r:embed="rId4">
            <a:alphaModFix/>
          </a:blip>
          <a:srcRect b="0" l="0" r="0" t="0"/>
          <a:stretch/>
        </p:blipFill>
        <p:spPr>
          <a:xfrm>
            <a:off x="2125662" y="4581525"/>
            <a:ext cx="4656137" cy="154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I/O Application</a:t>
            </a:r>
            <a:endParaRPr/>
          </a:p>
        </p:txBody>
      </p:sp>
      <p:sp>
        <p:nvSpPr>
          <p:cNvPr id="74" name="Google Shape;74;p14"/>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Typically, a developer uses input and output in three ways:</a:t>
            </a:r>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pic>
        <p:nvPicPr>
          <p:cNvPr descr="C:\Documents and Settings\tmcginn\My Documents\Curr Devel\JavaProgrammingLang_JDK7\Dukes\Duke-New-Series6.gif" id="75" name="Google Shape;75;p14"/>
          <p:cNvPicPr preferRelativeResize="0"/>
          <p:nvPr/>
        </p:nvPicPr>
        <p:blipFill rotWithShape="1">
          <a:blip r:embed="rId3">
            <a:alphaModFix/>
          </a:blip>
          <a:srcRect b="0" l="0" r="0" t="0"/>
          <a:stretch/>
        </p:blipFill>
        <p:spPr>
          <a:xfrm>
            <a:off x="838200" y="3124200"/>
            <a:ext cx="1773237" cy="1595437"/>
          </a:xfrm>
          <a:prstGeom prst="rect">
            <a:avLst/>
          </a:prstGeom>
          <a:noFill/>
          <a:ln>
            <a:noFill/>
          </a:ln>
        </p:spPr>
      </p:pic>
      <p:pic>
        <p:nvPicPr>
          <p:cNvPr descr="C:\Documents and Settings\tmcginn\My Documents\Curr Devel\JavaProgrammingLang_JDK7\Edition1\Student Guide\ART\cnt204277.gif" id="76" name="Google Shape;76;p14"/>
          <p:cNvPicPr preferRelativeResize="0"/>
          <p:nvPr/>
        </p:nvPicPr>
        <p:blipFill rotWithShape="1">
          <a:blip r:embed="rId4">
            <a:alphaModFix/>
          </a:blip>
          <a:srcRect b="0" l="0" r="0" t="0"/>
          <a:stretch/>
        </p:blipFill>
        <p:spPr>
          <a:xfrm>
            <a:off x="5505450" y="2057400"/>
            <a:ext cx="992187" cy="1122362"/>
          </a:xfrm>
          <a:prstGeom prst="rect">
            <a:avLst/>
          </a:prstGeom>
          <a:noFill/>
          <a:ln>
            <a:noFill/>
          </a:ln>
        </p:spPr>
      </p:pic>
      <p:pic>
        <p:nvPicPr>
          <p:cNvPr descr="cnt205509.gif" id="77" name="Google Shape;77;p14"/>
          <p:cNvPicPr preferRelativeResize="0"/>
          <p:nvPr/>
        </p:nvPicPr>
        <p:blipFill rotWithShape="1">
          <a:blip r:embed="rId5">
            <a:alphaModFix/>
          </a:blip>
          <a:srcRect b="0" l="0" r="0" t="0"/>
          <a:stretch/>
        </p:blipFill>
        <p:spPr>
          <a:xfrm>
            <a:off x="5659437" y="3363912"/>
            <a:ext cx="874712" cy="1360487"/>
          </a:xfrm>
          <a:prstGeom prst="rect">
            <a:avLst/>
          </a:prstGeom>
          <a:noFill/>
          <a:ln>
            <a:noFill/>
          </a:ln>
        </p:spPr>
      </p:pic>
      <p:pic>
        <p:nvPicPr>
          <p:cNvPr descr="C:\Documents and Settings\tmcginn\My Documents\Curr Devel\JavaProgrammingLang_JDK7\Edition1\Student Guide\ART\cnt204462.gif" id="78" name="Google Shape;78;p14"/>
          <p:cNvPicPr preferRelativeResize="0"/>
          <p:nvPr/>
        </p:nvPicPr>
        <p:blipFill rotWithShape="1">
          <a:blip r:embed="rId6">
            <a:alphaModFix/>
          </a:blip>
          <a:srcRect b="0" l="0" r="0" t="0"/>
          <a:stretch/>
        </p:blipFill>
        <p:spPr>
          <a:xfrm>
            <a:off x="5659437" y="4876800"/>
            <a:ext cx="1028700" cy="1171575"/>
          </a:xfrm>
          <a:prstGeom prst="rect">
            <a:avLst/>
          </a:prstGeom>
          <a:noFill/>
          <a:ln>
            <a:noFill/>
          </a:ln>
        </p:spPr>
      </p:pic>
      <p:sp>
        <p:nvSpPr>
          <p:cNvPr id="79" name="Google Shape;79;p14"/>
          <p:cNvSpPr txBox="1"/>
          <p:nvPr/>
        </p:nvSpPr>
        <p:spPr>
          <a:xfrm>
            <a:off x="6802437" y="2209800"/>
            <a:ext cx="126047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cap="none" strike="noStrike">
                <a:solidFill>
                  <a:srgbClr val="0000FF"/>
                </a:solidFill>
                <a:latin typeface="Shadows Into Light"/>
                <a:ea typeface="Shadows Into Light"/>
                <a:cs typeface="Shadows Into Light"/>
                <a:sym typeface="Shadows Into Light"/>
              </a:rPr>
              <a:t>Files and</a:t>
            </a:r>
            <a:endParaRPr/>
          </a:p>
          <a:p>
            <a:pPr indent="0" lvl="0" marL="0" marR="0" rtl="0" algn="l">
              <a:lnSpc>
                <a:spcPct val="100000"/>
              </a:lnSpc>
              <a:spcBef>
                <a:spcPts val="360"/>
              </a:spcBef>
              <a:spcAft>
                <a:spcPts val="0"/>
              </a:spcAft>
              <a:buClr>
                <a:srgbClr val="0000FF"/>
              </a:buClr>
              <a:buSzPts val="1800"/>
              <a:buFont typeface="Shadows Into Light"/>
              <a:buNone/>
            </a:pPr>
            <a:r>
              <a:rPr b="0" i="0" lang="en-US" sz="1800" u="none" cap="none" strike="noStrike">
                <a:solidFill>
                  <a:srgbClr val="0000FF"/>
                </a:solidFill>
                <a:latin typeface="Shadows Into Light"/>
                <a:ea typeface="Shadows Into Light"/>
                <a:cs typeface="Shadows Into Light"/>
                <a:sym typeface="Shadows Into Light"/>
              </a:rPr>
              <a:t>directories</a:t>
            </a:r>
            <a:endParaRPr/>
          </a:p>
        </p:txBody>
      </p:sp>
      <p:sp>
        <p:nvSpPr>
          <p:cNvPr id="80" name="Google Shape;80;p14"/>
          <p:cNvSpPr txBox="1"/>
          <p:nvPr/>
        </p:nvSpPr>
        <p:spPr>
          <a:xfrm>
            <a:off x="6851650" y="3648075"/>
            <a:ext cx="1557337"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cap="none" strike="noStrike">
                <a:solidFill>
                  <a:srgbClr val="0000FF"/>
                </a:solidFill>
                <a:latin typeface="Shadows Into Light"/>
                <a:ea typeface="Shadows Into Light"/>
                <a:cs typeface="Shadows Into Light"/>
                <a:sym typeface="Shadows Into Light"/>
              </a:rPr>
              <a:t>Console: </a:t>
            </a:r>
            <a:br>
              <a:rPr b="0" i="0" lang="en-US" sz="1800" u="none" cap="none" strike="noStrike">
                <a:solidFill>
                  <a:srgbClr val="0000FF"/>
                </a:solidFill>
                <a:latin typeface="Shadows Into Light"/>
                <a:ea typeface="Shadows Into Light"/>
                <a:cs typeface="Shadows Into Light"/>
                <a:sym typeface="Shadows Into Light"/>
              </a:rPr>
            </a:br>
            <a:r>
              <a:rPr b="0" i="0" lang="en-US" sz="1800" u="none" cap="none" strike="noStrike">
                <a:solidFill>
                  <a:srgbClr val="0000FF"/>
                </a:solidFill>
                <a:latin typeface="Shadows Into Light"/>
                <a:ea typeface="Shadows Into Light"/>
                <a:cs typeface="Shadows Into Light"/>
                <a:sym typeface="Shadows Into Light"/>
              </a:rPr>
              <a:t>(standard-in,</a:t>
            </a:r>
            <a:br>
              <a:rPr b="0" i="0" lang="en-US" sz="1800" u="none" cap="none" strike="noStrike">
                <a:solidFill>
                  <a:srgbClr val="0000FF"/>
                </a:solidFill>
                <a:latin typeface="Shadows Into Light"/>
                <a:ea typeface="Shadows Into Light"/>
                <a:cs typeface="Shadows Into Light"/>
                <a:sym typeface="Shadows Into Light"/>
              </a:rPr>
            </a:br>
            <a:r>
              <a:rPr b="0" i="0" lang="en-US" sz="1800" u="none" cap="none" strike="noStrike">
                <a:solidFill>
                  <a:srgbClr val="0000FF"/>
                </a:solidFill>
                <a:latin typeface="Shadows Into Light"/>
                <a:ea typeface="Shadows Into Light"/>
                <a:cs typeface="Shadows Into Light"/>
                <a:sym typeface="Shadows Into Light"/>
              </a:rPr>
              <a:t>standard-out)</a:t>
            </a:r>
            <a:endParaRPr/>
          </a:p>
        </p:txBody>
      </p:sp>
      <p:sp>
        <p:nvSpPr>
          <p:cNvPr id="81" name="Google Shape;81;p14"/>
          <p:cNvSpPr txBox="1"/>
          <p:nvPr/>
        </p:nvSpPr>
        <p:spPr>
          <a:xfrm>
            <a:off x="6927850" y="5257800"/>
            <a:ext cx="1550987"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cap="none" strike="noStrike">
                <a:solidFill>
                  <a:srgbClr val="0000FF"/>
                </a:solidFill>
                <a:latin typeface="Shadows Into Light"/>
                <a:ea typeface="Shadows Into Light"/>
                <a:cs typeface="Shadows Into Light"/>
                <a:sym typeface="Shadows Into Light"/>
              </a:rPr>
              <a:t>Socket-based</a:t>
            </a:r>
            <a:br>
              <a:rPr b="0" i="0" lang="en-US" sz="1800" u="none" cap="none" strike="noStrike">
                <a:solidFill>
                  <a:srgbClr val="0000FF"/>
                </a:solidFill>
                <a:latin typeface="Shadows Into Light"/>
                <a:ea typeface="Shadows Into Light"/>
                <a:cs typeface="Shadows Into Light"/>
                <a:sym typeface="Shadows Into Light"/>
              </a:rPr>
            </a:br>
            <a:r>
              <a:rPr b="0" i="0" lang="en-US" sz="1800" u="none" cap="none" strike="noStrike">
                <a:solidFill>
                  <a:srgbClr val="0000FF"/>
                </a:solidFill>
                <a:latin typeface="Shadows Into Light"/>
                <a:ea typeface="Shadows Into Light"/>
                <a:cs typeface="Shadows Into Light"/>
                <a:sym typeface="Shadows Into Light"/>
              </a:rPr>
              <a:t>sources</a:t>
            </a:r>
            <a:endParaRPr/>
          </a:p>
        </p:txBody>
      </p:sp>
      <p:cxnSp>
        <p:nvCxnSpPr>
          <p:cNvPr id="82" name="Google Shape;82;p14"/>
          <p:cNvCxnSpPr/>
          <p:nvPr/>
        </p:nvCxnSpPr>
        <p:spPr>
          <a:xfrm>
            <a:off x="3906837" y="2590800"/>
            <a:ext cx="13716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83" name="Google Shape;83;p14"/>
          <p:cNvCxnSpPr/>
          <p:nvPr/>
        </p:nvCxnSpPr>
        <p:spPr>
          <a:xfrm>
            <a:off x="3906837" y="3886200"/>
            <a:ext cx="13716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84" name="Google Shape;84;p14"/>
          <p:cNvCxnSpPr/>
          <p:nvPr/>
        </p:nvCxnSpPr>
        <p:spPr>
          <a:xfrm>
            <a:off x="3906837" y="5410200"/>
            <a:ext cx="13716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85" name="Google Shape;85;p14"/>
          <p:cNvCxnSpPr/>
          <p:nvPr/>
        </p:nvCxnSpPr>
        <p:spPr>
          <a:xfrm>
            <a:off x="3906837" y="2590800"/>
            <a:ext cx="0" cy="2819400"/>
          </a:xfrm>
          <a:prstGeom prst="straightConnector1">
            <a:avLst/>
          </a:prstGeom>
          <a:noFill/>
          <a:ln cap="flat" cmpd="sng" w="28575">
            <a:solidFill>
              <a:schemeClr val="dk1"/>
            </a:solidFill>
            <a:prstDash val="solid"/>
            <a:miter lim="800000"/>
            <a:headEnd len="med" w="med" type="none"/>
            <a:tailEnd len="med" w="med" type="none"/>
          </a:ln>
        </p:spPr>
      </p:cxnSp>
      <p:cxnSp>
        <p:nvCxnSpPr>
          <p:cNvPr id="86" name="Google Shape;86;p14"/>
          <p:cNvCxnSpPr/>
          <p:nvPr/>
        </p:nvCxnSpPr>
        <p:spPr>
          <a:xfrm rot="10800000">
            <a:off x="2535237" y="3886200"/>
            <a:ext cx="1371600" cy="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Data Within Streams</a:t>
            </a:r>
            <a:br>
              <a:rPr b="1" i="0" lang="en-US" sz="2600" u="none" cap="none" strike="noStrike">
                <a:solidFill>
                  <a:schemeClr val="dk1"/>
                </a:solidFill>
                <a:latin typeface="Arial"/>
                <a:ea typeface="Arial"/>
                <a:cs typeface="Arial"/>
                <a:sym typeface="Arial"/>
              </a:rPr>
            </a:br>
            <a:endParaRPr/>
          </a:p>
        </p:txBody>
      </p:sp>
      <p:sp>
        <p:nvSpPr>
          <p:cNvPr id="93" name="Google Shape;93;p15"/>
          <p:cNvSpPr txBox="1"/>
          <p:nvPr>
            <p:ph idx="1" type="body"/>
          </p:nvPr>
        </p:nvSpPr>
        <p:spPr>
          <a:xfrm>
            <a:off x="609600" y="12192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Java technology supports two types of streams: character and byte.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Input and output of character data is handled by readers and writers.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Input and output of byte data is handled by input streams and output streams: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Normally, the term </a:t>
            </a:r>
            <a:r>
              <a:rPr b="0" i="1" lang="en-US" sz="2000" u="none" cap="none" strike="noStrike">
                <a:solidFill>
                  <a:schemeClr val="dk1"/>
                </a:solidFill>
                <a:latin typeface="Arial"/>
                <a:ea typeface="Arial"/>
                <a:cs typeface="Arial"/>
                <a:sym typeface="Arial"/>
              </a:rPr>
              <a:t>stream </a:t>
            </a:r>
            <a:r>
              <a:rPr b="0" i="0" lang="en-US" sz="2000" u="none" cap="none" strike="noStrike">
                <a:solidFill>
                  <a:schemeClr val="dk1"/>
                </a:solidFill>
                <a:latin typeface="Arial"/>
                <a:ea typeface="Arial"/>
                <a:cs typeface="Arial"/>
                <a:sym typeface="Arial"/>
              </a:rPr>
              <a:t>refers to a byte stream.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 terms </a:t>
            </a:r>
            <a:r>
              <a:rPr b="0" i="1" lang="en-US" sz="2000" u="none" cap="none" strike="noStrike">
                <a:solidFill>
                  <a:schemeClr val="dk1"/>
                </a:solidFill>
                <a:latin typeface="Arial"/>
                <a:ea typeface="Arial"/>
                <a:cs typeface="Arial"/>
                <a:sym typeface="Arial"/>
              </a:rPr>
              <a:t>reader </a:t>
            </a:r>
            <a:r>
              <a:rPr b="0" i="0" lang="en-US" sz="2000" u="none" cap="none" strike="noStrike">
                <a:solidFill>
                  <a:schemeClr val="dk1"/>
                </a:solidFill>
                <a:latin typeface="Arial"/>
                <a:ea typeface="Arial"/>
                <a:cs typeface="Arial"/>
                <a:sym typeface="Arial"/>
              </a:rPr>
              <a:t>and</a:t>
            </a:r>
            <a:r>
              <a:rPr b="0" i="1" lang="en-US" sz="2000" u="none" cap="none" strike="noStrike">
                <a:solidFill>
                  <a:schemeClr val="dk1"/>
                </a:solidFill>
                <a:latin typeface="Arial"/>
                <a:ea typeface="Arial"/>
                <a:cs typeface="Arial"/>
                <a:sym typeface="Arial"/>
              </a:rPr>
              <a:t> writer </a:t>
            </a:r>
            <a:r>
              <a:rPr b="0" i="0" lang="en-US" sz="2000" u="none" cap="none" strike="noStrike">
                <a:solidFill>
                  <a:schemeClr val="dk1"/>
                </a:solidFill>
                <a:latin typeface="Arial"/>
                <a:ea typeface="Arial"/>
                <a:cs typeface="Arial"/>
                <a:sym typeface="Arial"/>
              </a:rPr>
              <a:t>refer to character streams.</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graphicFrame>
        <p:nvGraphicFramePr>
          <p:cNvPr id="94" name="Google Shape;94;p15"/>
          <p:cNvGraphicFramePr/>
          <p:nvPr/>
        </p:nvGraphicFramePr>
        <p:xfrm>
          <a:off x="1165225" y="4394200"/>
          <a:ext cx="3000000" cy="3000000"/>
        </p:xfrm>
        <a:graphic>
          <a:graphicData uri="http://schemas.openxmlformats.org/drawingml/2006/table">
            <a:tbl>
              <a:tblPr>
                <a:noFill/>
                <a:tableStyleId>{15E607AB-F5DC-40E9-BFC4-5843ECC4E724}</a:tableStyleId>
              </a:tblPr>
              <a:tblGrid>
                <a:gridCol w="2035175"/>
                <a:gridCol w="2362200"/>
                <a:gridCol w="2514600"/>
              </a:tblGrid>
              <a:tr h="512750">
                <a:tc>
                  <a:txBody>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Stream</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Byte Streams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Character Streams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r>
              <a:tr h="479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Source streams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InputStream</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Reader</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4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Sink streams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OutputStream</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Writer</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nvSpPr>
        <p:spPr>
          <a:xfrm>
            <a:off x="628650" y="3352800"/>
            <a:ext cx="7886700" cy="1066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6"/>
          <p:cNvSpPr txBox="1"/>
          <p:nvPr/>
        </p:nvSpPr>
        <p:spPr>
          <a:xfrm>
            <a:off x="628650" y="1828800"/>
            <a:ext cx="7886700" cy="9144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Byte Stream </a:t>
            </a:r>
            <a:r>
              <a:rPr b="1" i="0" lang="en-US" sz="2600" u="none" cap="none" strike="noStrike">
                <a:solidFill>
                  <a:schemeClr val="dk1"/>
                </a:solidFill>
                <a:latin typeface="Courier New"/>
                <a:ea typeface="Courier New"/>
                <a:cs typeface="Courier New"/>
                <a:sym typeface="Courier New"/>
              </a:rPr>
              <a:t>InputStream</a:t>
            </a:r>
            <a:r>
              <a:rPr b="1" i="0" lang="en-US" sz="2600" u="none" cap="none" strike="noStrike">
                <a:solidFill>
                  <a:schemeClr val="dk1"/>
                </a:solidFill>
                <a:latin typeface="Arial"/>
                <a:ea typeface="Arial"/>
                <a:cs typeface="Arial"/>
                <a:sym typeface="Arial"/>
              </a:rPr>
              <a:t> Methods</a:t>
            </a:r>
            <a:br>
              <a:rPr b="1" i="0" lang="en-US" sz="2600" u="none" cap="none" strike="noStrike">
                <a:solidFill>
                  <a:schemeClr val="dk1"/>
                </a:solidFill>
                <a:latin typeface="Arial"/>
                <a:ea typeface="Arial"/>
                <a:cs typeface="Arial"/>
                <a:sym typeface="Arial"/>
              </a:rPr>
            </a:br>
            <a:endParaRPr/>
          </a:p>
        </p:txBody>
      </p:sp>
      <p:sp>
        <p:nvSpPr>
          <p:cNvPr id="103" name="Google Shape;103;p16"/>
          <p:cNvSpPr txBox="1"/>
          <p:nvPr>
            <p:ph idx="1" type="body"/>
          </p:nvPr>
        </p:nvSpPr>
        <p:spPr>
          <a:xfrm>
            <a:off x="609600" y="1447800"/>
            <a:ext cx="7918450" cy="354012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three basic </a:t>
            </a:r>
            <a:r>
              <a:rPr b="0" i="0" lang="en-US" sz="2200" u="none" cap="none" strike="noStrike">
                <a:solidFill>
                  <a:schemeClr val="dk1"/>
                </a:solidFill>
                <a:latin typeface="Courier New"/>
                <a:ea typeface="Courier New"/>
                <a:cs typeface="Courier New"/>
                <a:sym typeface="Courier New"/>
              </a:rPr>
              <a:t>read</a:t>
            </a:r>
            <a:r>
              <a:rPr b="0" i="0" lang="en-US" sz="2200" u="none" cap="none" strike="noStrike">
                <a:solidFill>
                  <a:schemeClr val="dk1"/>
                </a:solidFill>
                <a:latin typeface="Arial"/>
                <a:ea typeface="Arial"/>
                <a:cs typeface="Arial"/>
                <a:sym typeface="Arial"/>
              </a:rPr>
              <a:t> methods are: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read()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read(byte[] buffer)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read(byte[] buffer, int offset, int length)</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Other methods include: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close();             // Close an open stream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available();          // Number of bytes available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long skip(long n);        // Discard n bytes from stream</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nvSpPr>
        <p:spPr>
          <a:xfrm>
            <a:off x="617537" y="3375025"/>
            <a:ext cx="7886700" cy="663575"/>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7"/>
          <p:cNvSpPr txBox="1"/>
          <p:nvPr/>
        </p:nvSpPr>
        <p:spPr>
          <a:xfrm>
            <a:off x="617537" y="1808162"/>
            <a:ext cx="7886700" cy="935037"/>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Byte Stream </a:t>
            </a:r>
            <a:r>
              <a:rPr b="1" i="0" lang="en-US" sz="2600" u="none" cap="none" strike="noStrike">
                <a:solidFill>
                  <a:schemeClr val="dk1"/>
                </a:solidFill>
                <a:latin typeface="Courier New"/>
                <a:ea typeface="Courier New"/>
                <a:cs typeface="Courier New"/>
                <a:sym typeface="Courier New"/>
              </a:rPr>
              <a:t>OutputStream</a:t>
            </a:r>
            <a:r>
              <a:rPr b="1" i="0" lang="en-US" sz="2600" u="none" cap="none" strike="noStrike">
                <a:solidFill>
                  <a:schemeClr val="dk1"/>
                </a:solidFill>
                <a:latin typeface="Arial"/>
                <a:ea typeface="Arial"/>
                <a:cs typeface="Arial"/>
                <a:sym typeface="Arial"/>
              </a:rPr>
              <a:t> Methods</a:t>
            </a:r>
            <a:br>
              <a:rPr b="1" i="0" lang="en-US" sz="2600" u="none" cap="none" strike="noStrike">
                <a:solidFill>
                  <a:schemeClr val="dk1"/>
                </a:solidFill>
                <a:latin typeface="Arial"/>
                <a:ea typeface="Arial"/>
                <a:cs typeface="Arial"/>
                <a:sym typeface="Arial"/>
              </a:rPr>
            </a:br>
            <a:endParaRPr/>
          </a:p>
        </p:txBody>
      </p:sp>
      <p:sp>
        <p:nvSpPr>
          <p:cNvPr id="112" name="Google Shape;112;p17"/>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three basic </a:t>
            </a:r>
            <a:r>
              <a:rPr b="0" i="0" lang="en-US" sz="2200" u="none" cap="none" strike="noStrike">
                <a:solidFill>
                  <a:schemeClr val="dk1"/>
                </a:solidFill>
                <a:latin typeface="Courier New"/>
                <a:ea typeface="Courier New"/>
                <a:cs typeface="Courier New"/>
                <a:sym typeface="Courier New"/>
              </a:rPr>
              <a:t>write</a:t>
            </a:r>
            <a:r>
              <a:rPr b="0" i="0" lang="en-US" sz="2200" u="none" cap="none" strike="noStrike">
                <a:solidFill>
                  <a:schemeClr val="dk1"/>
                </a:solidFill>
                <a:latin typeface="Arial"/>
                <a:ea typeface="Arial"/>
                <a:cs typeface="Arial"/>
                <a:sym typeface="Arial"/>
              </a:rPr>
              <a:t> methods are: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write(int c)</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write(byte[] buffer)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write(byte[] buffer, int offset, int length)</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Other methods include: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close(); // Automatically closed in try-with-resources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void flush(); // Force a write to the stream</a:t>
            </a:r>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nvSpPr>
        <p:spPr>
          <a:xfrm>
            <a:off x="609600" y="914400"/>
            <a:ext cx="7886700" cy="53340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Byte Stream: Example</a:t>
            </a:r>
            <a:br>
              <a:rPr b="1" i="0" lang="en-US" sz="2600" u="none" cap="none" strike="noStrike">
                <a:solidFill>
                  <a:schemeClr val="dk1"/>
                </a:solidFill>
                <a:latin typeface="Arial"/>
                <a:ea typeface="Arial"/>
                <a:cs typeface="Arial"/>
                <a:sym typeface="Arial"/>
              </a:rPr>
            </a:br>
            <a:endParaRPr/>
          </a:p>
        </p:txBody>
      </p:sp>
      <p:sp>
        <p:nvSpPr>
          <p:cNvPr id="120" name="Google Shape;120;p18"/>
          <p:cNvSpPr txBox="1"/>
          <p:nvPr>
            <p:ph idx="1" type="body"/>
          </p:nvPr>
        </p:nvSpPr>
        <p:spPr>
          <a:xfrm>
            <a:off x="609600" y="990600"/>
            <a:ext cx="7918450" cy="5084762"/>
          </a:xfrm>
          <a:prstGeom prst="rect">
            <a:avLst/>
          </a:prstGeom>
          <a:noFill/>
          <a:ln>
            <a:noFill/>
          </a:ln>
        </p:spPr>
        <p:txBody>
          <a:bodyPr anchorCtr="0" anchor="t" bIns="12700" lIns="12700" spcFirstLastPara="1" rIns="12700" wrap="square" tIns="12700">
            <a:noAutofit/>
          </a:bodyPr>
          <a:lstStyle/>
          <a:p>
            <a:pPr indent="-7937" lvl="0" marL="115887" marR="0" rtl="0" algn="l">
              <a:lnSpc>
                <a:spcPct val="100000"/>
              </a:lnSpc>
              <a:spcBef>
                <a:spcPts val="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java.io.FileInputStream; import java.io.FileOutputStream;</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import java.io.FileNotFoundException; import java.io.IOException;</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class ByteStreamCopyTest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static void main(String[] args)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byte[] b = new byte[128];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Example use of InputStream methods</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try (FileInputStream fis = new FileInputStream (args[0]);</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FileOutputStream fos = new FileOutputStream (args[1]))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 ("Bytes available: " + fis.available());</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int count = 0; int read = 0;</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while ((read = fis.read(b)) != -1)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fos.write(b);</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count += read;</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 ("Wrote: " + count);</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(FileNotFoundException f)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 ("File not found: " + f);</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 catch (IOException e)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System.out.println ("IOException: " + e);</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15887"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p:txBody>
      </p:sp>
      <p:sp>
        <p:nvSpPr>
          <p:cNvPr id="121" name="Google Shape;121;p18"/>
          <p:cNvSpPr/>
          <p:nvPr/>
        </p:nvSpPr>
        <p:spPr>
          <a:xfrm>
            <a:off x="5867400" y="3810000"/>
            <a:ext cx="2514600" cy="685800"/>
          </a:xfrm>
          <a:prstGeom prst="wedgeRectCallout">
            <a:avLst>
              <a:gd fmla="val -10477" name="adj1"/>
              <a:gd fmla="val 1503"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Note that you must keep track of how many bytes are read into the byte array each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