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5" r:id="rId4"/>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6858000" cx="9144000"/>
  <p:notesSz cx="6991350" cy="92821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60">
          <p15:clr>
            <a:srgbClr val="000000"/>
          </p15:clr>
        </p15:guide>
        <p15:guide id="2" orient="horz" pos="480">
          <p15:clr>
            <a:srgbClr val="000000"/>
          </p15:clr>
        </p15:guide>
        <p15:guide id="3" pos="2880">
          <p15:clr>
            <a:srgbClr val="000000"/>
          </p15:clr>
        </p15:guide>
        <p15:guide id="4" pos="768">
          <p15:clr>
            <a:srgbClr val="000000"/>
          </p15:clr>
        </p15:guide>
        <p15:guide id="5" pos="384">
          <p15:clr>
            <a:srgbClr val="000000"/>
          </p15:clr>
        </p15:guide>
        <p15:guide id="6" pos="480">
          <p15:clr>
            <a:srgbClr val="000000"/>
          </p15:clr>
        </p15:guide>
      </p15:sldGuideLst>
    </p:ext>
    <p:ext uri="{2D200454-40CA-4A62-9FC3-DE9A4176ACB9}">
      <p15:notesGuideLst>
        <p15:guide id="1" orient="horz" pos="3355">
          <p15:clr>
            <a:srgbClr val="000000"/>
          </p15:clr>
        </p15:guide>
        <p15:guide id="2" pos="2202">
          <p15:clr>
            <a:srgbClr val="000000"/>
          </p15:clr>
        </p15:guide>
        <p15:guide id="3" pos="378">
          <p15:clr>
            <a:srgbClr val="000000"/>
          </p15:clr>
        </p15:guide>
        <p15:guide id="4" pos="426">
          <p15:clr>
            <a:srgbClr val="000000"/>
          </p15:clr>
        </p15:guide>
        <p15:guide id="5" pos="522">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960" orient="horz"/>
        <p:guide pos="480" orient="horz"/>
        <p:guide pos="2880"/>
        <p:guide pos="768"/>
        <p:guide pos="384"/>
        <p:guide pos="480"/>
      </p:guideLst>
    </p:cSldViewPr>
  </p:slideViewPr>
  <p:notesViewPr>
    <p:cSldViewPr snapToGrid="0">
      <p:cViewPr varScale="1">
        <p:scale>
          <a:sx n="100" d="100"/>
          <a:sy n="100" d="100"/>
        </p:scale>
        <p:origin x="0" y="0"/>
      </p:cViewPr>
      <p:guideLst>
        <p:guide pos="3355" orient="horz"/>
        <p:guide pos="2202"/>
        <p:guide pos="378"/>
        <p:guide pos="426"/>
        <p:guide pos="522"/>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 name="Google Shape;4;n"/>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11" type="ftr"/>
          </p:nvPr>
        </p:nvSpPr>
        <p:spPr>
          <a:xfrm>
            <a:off x="457200" y="8791575"/>
            <a:ext cx="607695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1"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 name="Google Shape;41;p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1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
        <p:nvSpPr>
          <p:cNvPr id="107" name="Google Shape;107;p1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10: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This example uses the </a:t>
            </a:r>
            <a:r>
              <a:rPr b="0" i="0" lang="en-US" sz="1800" u="none" cap="none" strike="noStrike">
                <a:latin typeface="Courier New"/>
                <a:ea typeface="Courier New"/>
                <a:cs typeface="Courier New"/>
                <a:sym typeface="Courier New"/>
              </a:rPr>
              <a:t>parallel</a:t>
            </a:r>
            <a:r>
              <a:rPr b="0" i="0" lang="en-US" sz="1800" u="none" cap="none" strike="noStrike"/>
              <a:t> method to make the stream pipeline parallel. Both the </a:t>
            </a:r>
            <a:r>
              <a:rPr b="0" i="0" lang="en-US" sz="1800" u="none" cap="none" strike="noStrike">
                <a:latin typeface="Courier New"/>
                <a:ea typeface="Courier New"/>
                <a:cs typeface="Courier New"/>
                <a:sym typeface="Courier New"/>
              </a:rPr>
              <a:t>sequential</a:t>
            </a:r>
            <a:r>
              <a:rPr b="0" i="0" lang="en-US" sz="1800" u="none" cap="none" strike="noStrike"/>
              <a:t> and </a:t>
            </a:r>
            <a:r>
              <a:rPr b="0" i="0" lang="en-US" sz="1800" u="none" cap="none" strike="noStrike">
                <a:latin typeface="Courier New"/>
                <a:ea typeface="Courier New"/>
                <a:cs typeface="Courier New"/>
                <a:sym typeface="Courier New"/>
              </a:rPr>
              <a:t>parallel</a:t>
            </a:r>
            <a:r>
              <a:rPr b="0" i="0" lang="en-US" sz="1800" u="none" cap="none" strike="noStrike"/>
              <a:t> methods may be called in a pipeline. </a:t>
            </a:r>
            <a:r>
              <a:rPr b="1" i="0" lang="en-US" sz="1800" u="none" cap="none" strike="noStrike"/>
              <a:t>Whichever method is called last</a:t>
            </a:r>
            <a:r>
              <a:rPr b="0" i="0" lang="en-US" sz="1800" u="none" cap="none" strike="noStrike"/>
              <a:t>, will be applied to the stream.</a:t>
            </a:r>
            <a:endParaRPr/>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1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 name="Google Shape;115;p1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Your data should be immutable or read-only when used with stream pipelines. No changes to state should take place during a pipeline.</a:t>
            </a:r>
            <a:endParaRPr/>
          </a:p>
        </p:txBody>
      </p:sp>
      <p:sp>
        <p:nvSpPr>
          <p:cNvPr id="116" name="Google Shape;116;p1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1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 name="Google Shape;122;p1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If you want to save the results after a pipeline completes, use the </a:t>
            </a:r>
            <a:r>
              <a:rPr b="0" i="0" lang="en-US" sz="1800" u="none" cap="none" strike="noStrike">
                <a:latin typeface="Courier New"/>
                <a:ea typeface="Courier New"/>
                <a:cs typeface="Courier New"/>
                <a:sym typeface="Courier New"/>
              </a:rPr>
              <a:t>collect</a:t>
            </a:r>
            <a:r>
              <a:rPr b="0" i="0" lang="en-US" sz="1800" u="none" cap="none" strike="noStrike"/>
              <a:t> method and </a:t>
            </a:r>
            <a:r>
              <a:rPr b="0" i="0" lang="en-US" sz="1800" u="none" cap="none" strike="noStrike">
                <a:latin typeface="Courier New"/>
                <a:ea typeface="Courier New"/>
                <a:cs typeface="Courier New"/>
                <a:sym typeface="Courier New"/>
              </a:rPr>
              <a:t>Collectors</a:t>
            </a:r>
            <a:r>
              <a:rPr b="0" i="0" lang="en-US" sz="1800" u="none" cap="none" strike="noStrike"/>
              <a:t> class as shown in the example. This method parallelizes well and treats the data in a stateless way. </a:t>
            </a:r>
            <a:endParaRPr/>
          </a:p>
        </p:txBody>
      </p:sp>
      <p:sp>
        <p:nvSpPr>
          <p:cNvPr id="123" name="Google Shape;123;p1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1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p1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Stream pipeline results may be nondeterministic or incorrect if the behavioral parameters to the stream operations are stateful. A stateful lambda is one whose result depends on any state which might change during the execution of the stream pipeline.</a:t>
            </a:r>
            <a:endParaRPr/>
          </a:p>
          <a:p>
            <a:pPr indent="0" lvl="1" marL="0" marR="0" rtl="0" algn="l">
              <a:spcBef>
                <a:spcPts val="0"/>
              </a:spcBef>
              <a:spcAft>
                <a:spcPts val="0"/>
              </a:spcAft>
              <a:buSzPts val="1800"/>
              <a:buFont typeface="Arial"/>
              <a:buNone/>
            </a:pPr>
            <a:r>
              <a:rPr b="1" i="0" lang="en-US" sz="1800" u="none" cap="none" strike="noStrike"/>
              <a:t>Note: </a:t>
            </a:r>
            <a:r>
              <a:rPr b="0" i="0" lang="en-US" sz="1800" u="none" cap="none" strike="noStrike"/>
              <a:t>Do not write code like that shown in this example.</a:t>
            </a:r>
            <a:endParaRPr/>
          </a:p>
        </p:txBody>
      </p:sp>
      <p:sp>
        <p:nvSpPr>
          <p:cNvPr id="131" name="Google Shape;131;p1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 name="Google Shape;138;p1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A deterministic algorithm is an algorithm which, given a particular input, will always produce the same output. The </a:t>
            </a:r>
            <a:r>
              <a:rPr b="0" i="0" lang="en-US" sz="1800" u="none" cap="none" strike="noStrike">
                <a:latin typeface="Courier New"/>
                <a:ea typeface="Courier New"/>
                <a:cs typeface="Courier New"/>
                <a:sym typeface="Courier New"/>
              </a:rPr>
              <a:t>sum</a:t>
            </a:r>
            <a:r>
              <a:rPr b="0" i="0" lang="en-US" sz="1800" u="none" cap="none" strike="noStrike"/>
              <a:t> method is a great example as the order in which elements are combined does not matter. The result will be the same irrespective of the order elements are added.</a:t>
            </a:r>
            <a:endParaRPr/>
          </a:p>
        </p:txBody>
      </p:sp>
      <p:sp>
        <p:nvSpPr>
          <p:cNvPr id="139" name="Google Shape;139;p1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 name="Google Shape;146;p1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larger the data set, the more likely the two code blocks will produce a different result. The parallel stream does not search the data sequentially. Consequently, it is possible it will find a different element that meets the criteria first.</a:t>
            </a:r>
            <a:endParaRPr/>
          </a:p>
        </p:txBody>
      </p:sp>
      <p:sp>
        <p:nvSpPr>
          <p:cNvPr id="147" name="Google Shape;147;p1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16: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Reduction is an operation that takes a sequence of input elements and combines them into a single summary result by repeated application of a combining operation. The </a:t>
            </a:r>
            <a:r>
              <a:rPr b="0" i="0" lang="en-US" sz="1800" u="none" cap="none" strike="noStrike">
                <a:latin typeface="Courier New"/>
                <a:ea typeface="Courier New"/>
                <a:cs typeface="Courier New"/>
                <a:sym typeface="Courier New"/>
              </a:rPr>
              <a:t>sum</a:t>
            </a:r>
            <a:r>
              <a:rPr b="0" i="0" lang="en-US" sz="1800" u="none" cap="none" strike="noStrike"/>
              <a:t> method for the </a:t>
            </a:r>
            <a:r>
              <a:rPr b="0" i="0" lang="en-US" sz="1800" u="none" cap="none" strike="noStrike">
                <a:latin typeface="Courier New"/>
                <a:ea typeface="Courier New"/>
                <a:cs typeface="Courier New"/>
                <a:sym typeface="Courier New"/>
              </a:rPr>
              <a:t>Stream</a:t>
            </a:r>
            <a:r>
              <a:rPr b="0" i="0" lang="en-US" sz="1800" u="none" cap="none" strike="noStrike"/>
              <a:t> class is an application of reduction.</a:t>
            </a:r>
            <a:endParaRPr/>
          </a:p>
        </p:txBody>
      </p:sp>
      <p:sp>
        <p:nvSpPr>
          <p:cNvPr id="155" name="Google Shape;155;p1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1" name="Google Shape;161;p1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As the text above points out, a reduction can only be preformed on an associate function. In effect, a function where order does not matter. If the function is not associative, you will get the wrong result.</a:t>
            </a:r>
            <a:endParaRPr/>
          </a:p>
        </p:txBody>
      </p:sp>
      <p:sp>
        <p:nvSpPr>
          <p:cNvPr id="162" name="Google Shape;162;p1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p1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Note that the integer value of 0 is passed into the reduce method. This is called the </a:t>
            </a:r>
            <a:r>
              <a:rPr b="0" i="1" lang="en-US" sz="1800" u="none" cap="none" strike="noStrike"/>
              <a:t>identity</a:t>
            </a:r>
            <a:r>
              <a:rPr b="0" i="0" lang="en-US" sz="1800" u="none" cap="none" strike="noStrike"/>
              <a:t> value. It represents the starting value for the reduce function and the default return value if there are no members in the reduction.</a:t>
            </a:r>
            <a:endParaRPr/>
          </a:p>
        </p:txBody>
      </p:sp>
      <p:sp>
        <p:nvSpPr>
          <p:cNvPr id="169" name="Google Shape;169;p1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19: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185" name="Google Shape;185;p1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17 - </a:t>
            </a:r>
            <a:fld id="{00000000-1234-1234-1234-123412341234}" type="slidenum">
              <a:rPr b="1" i="0" lang="en-US" sz="1100" u="none" cap="none" strike="noStrike">
                <a:solidFill>
                  <a:srgbClr val="000000"/>
                </a:solidFill>
                <a:latin typeface="Arial"/>
                <a:ea typeface="Arial"/>
                <a:cs typeface="Arial"/>
                <a:sym typeface="Arial"/>
              </a:rPr>
              <a:t>‹#›</a:t>
            </a:fld>
            <a:endParaRPr/>
          </a:p>
        </p:txBody>
      </p:sp>
      <p:sp>
        <p:nvSpPr>
          <p:cNvPr id="46" name="Google Shape;46;p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 name="Google Shape;47;p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2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 name="Google Shape;199;p20: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200" name="Google Shape;200;p2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2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2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214" name="Google Shape;214;p2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2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2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227" name="Google Shape;227;p2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8" name="Google Shape;238;p2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239" name="Google Shape;239;p2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2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p2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This picture shows how the sum is first decomposed into smaller steps. The results are then combined to produce a result.</a:t>
            </a:r>
            <a:endParaRPr/>
          </a:p>
        </p:txBody>
      </p:sp>
      <p:sp>
        <p:nvSpPr>
          <p:cNvPr id="250" name="Google Shape;250;p2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2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0" name="Google Shape;270;p2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In the steps that follow, the data set above is summed. The steps of decomposition and then combination are shown in detail. Note that for this operation, the order of operations does not matter.</a:t>
            </a:r>
            <a:endParaRPr/>
          </a:p>
        </p:txBody>
      </p:sp>
      <p:sp>
        <p:nvSpPr>
          <p:cNvPr id="271" name="Google Shape;271;p2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2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p26: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287" name="Google Shape;287;p2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2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p2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308" name="Google Shape;308;p2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2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6" name="Google Shape;336;p2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337" name="Google Shape;337;p2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2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7" name="Google Shape;357;p29: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358" name="Google Shape;358;p2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 name="Google Shape;53;p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54" name="Google Shape;54;p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17 -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3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8" name="Google Shape;378;p30: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379" name="Google Shape;379;p3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3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9" name="Google Shape;399;p3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400" name="Google Shape;400;p3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p3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0" name="Google Shape;420;p3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421" name="Google Shape;421;p3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p3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7" name="Google Shape;437;p3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438" name="Google Shape;438;p3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p3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4" name="Google Shape;454;p3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455" name="Google Shape;455;p3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p3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7" name="Google Shape;467;p3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468" name="Google Shape;468;p3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p3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6" name="Google Shape;476;p36: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As with any code, test and verify that a particular approach works as intended. As stated previously, associative functions decompose well and make good candidates for parallel processing. But operations that do not meet this criteria may perform better when processed sequentially. </a:t>
            </a:r>
            <a:endParaRPr/>
          </a:p>
        </p:txBody>
      </p:sp>
      <p:sp>
        <p:nvSpPr>
          <p:cNvPr id="477" name="Google Shape;477;p3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p3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3" name="Google Shape;483;p3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As the slide points out, the larger the data set, the more likely parallel processing is going to show an improvement in performance. Some other observations:</a:t>
            </a:r>
            <a:endParaRPr/>
          </a:p>
          <a:p>
            <a:pPr indent="0" lvl="2" marL="0" marR="0" rtl="0" algn="l">
              <a:spcBef>
                <a:spcPts val="0"/>
              </a:spcBef>
              <a:spcAft>
                <a:spcPts val="0"/>
              </a:spcAft>
              <a:buSzPts val="1800"/>
              <a:buFont typeface="Arial"/>
              <a:buNone/>
            </a:pPr>
            <a:r>
              <a:rPr b="0" i="0" lang="en-US" sz="1800" u="none" cap="none" strike="noStrike"/>
              <a:t>A system needs to have a least four cores available to the JVM before you will see any substantial difference in performance.</a:t>
            </a:r>
            <a:endParaRPr/>
          </a:p>
          <a:p>
            <a:pPr indent="0" lvl="2" marL="0" marR="0" rtl="0" algn="l">
              <a:spcBef>
                <a:spcPts val="0"/>
              </a:spcBef>
              <a:spcAft>
                <a:spcPts val="0"/>
              </a:spcAft>
              <a:buSzPts val="1800"/>
              <a:buFont typeface="Arial"/>
              <a:buNone/>
            </a:pPr>
            <a:r>
              <a:rPr b="0" i="0" lang="en-US" sz="1800" u="none" cap="none" strike="noStrike"/>
              <a:t>As a general guideline, a data set should contain more than 10,000 items before showing a difference in performance.</a:t>
            </a:r>
            <a:endParaRPr/>
          </a:p>
          <a:p>
            <a:pPr indent="0" lvl="2" marL="0" marR="0" rtl="0" algn="l">
              <a:spcBef>
                <a:spcPts val="0"/>
              </a:spcBef>
              <a:spcAft>
                <a:spcPts val="0"/>
              </a:spcAft>
              <a:buSzPts val="1800"/>
              <a:buFont typeface="Arial"/>
              <a:buNone/>
            </a:pPr>
            <a:r>
              <a:rPr b="0" i="0" lang="en-US" sz="1800" u="none" cap="none" strike="noStrike"/>
              <a:t>Any operations or complex operations that cause threads to block will have a negative impact on performance. </a:t>
            </a:r>
            <a:endParaRPr/>
          </a:p>
        </p:txBody>
      </p:sp>
      <p:sp>
        <p:nvSpPr>
          <p:cNvPr id="484" name="Google Shape;484;p3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p3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
        <p:nvSpPr>
          <p:cNvPr id="490" name="Google Shape;490;p3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491" name="Google Shape;491;p3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p3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
        <p:nvSpPr>
          <p:cNvPr id="497" name="Google Shape;497;p3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8" name="Google Shape;498;p39: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 name="Google Shape;60;p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There are a couple of key points that can be made about the above code.</a:t>
            </a:r>
            <a:endParaRPr/>
          </a:p>
          <a:p>
            <a:pPr indent="0" lvl="2" marL="0" marR="0" rtl="0" algn="l">
              <a:spcBef>
                <a:spcPts val="0"/>
              </a:spcBef>
              <a:spcAft>
                <a:spcPts val="0"/>
              </a:spcAft>
              <a:buSzPts val="1800"/>
              <a:buFont typeface="Arial"/>
              <a:buNone/>
            </a:pPr>
            <a:r>
              <a:rPr b="0" i="0" lang="en-US" sz="1800" u="none" cap="none" strike="noStrike"/>
              <a:t>All elements in the collections must be iterated through every time.</a:t>
            </a:r>
            <a:endParaRPr/>
          </a:p>
          <a:p>
            <a:pPr indent="0" lvl="2" marL="0" marR="0" rtl="0" algn="l">
              <a:spcBef>
                <a:spcPts val="0"/>
              </a:spcBef>
              <a:spcAft>
                <a:spcPts val="0"/>
              </a:spcAft>
              <a:buSzPts val="1800"/>
              <a:buFont typeface="Arial"/>
              <a:buNone/>
            </a:pPr>
            <a:r>
              <a:rPr b="0" i="0" lang="en-US" sz="1800" u="none" cap="none" strike="noStrike"/>
              <a:t>The code is more about "how" information is obtained and less about "what" the code is trying to accomplish.</a:t>
            </a:r>
            <a:endParaRPr/>
          </a:p>
          <a:p>
            <a:pPr indent="0" lvl="2" marL="0" marR="0" rtl="0" algn="l">
              <a:spcBef>
                <a:spcPts val="0"/>
              </a:spcBef>
              <a:spcAft>
                <a:spcPts val="0"/>
              </a:spcAft>
              <a:buSzPts val="1800"/>
              <a:buFont typeface="Arial"/>
              <a:buNone/>
            </a:pPr>
            <a:r>
              <a:rPr b="0" i="0" lang="en-US" sz="1800" u="none" cap="none" strike="noStrike"/>
              <a:t>A mutator must be added to the loop to calculate the total.</a:t>
            </a:r>
            <a:endParaRPr/>
          </a:p>
          <a:p>
            <a:pPr indent="0" lvl="2" marL="0" marR="0" rtl="0" algn="l">
              <a:spcBef>
                <a:spcPts val="0"/>
              </a:spcBef>
              <a:spcAft>
                <a:spcPts val="0"/>
              </a:spcAft>
              <a:buSzPts val="1800"/>
              <a:buFont typeface="Arial"/>
              <a:buNone/>
            </a:pPr>
            <a:r>
              <a:rPr b="0" i="0" lang="en-US" sz="1800" u="none" cap="none" strike="noStrike"/>
              <a:t>There is no easy way to parallelize this code.</a:t>
            </a:r>
            <a:endParaRPr/>
          </a:p>
          <a:p>
            <a:pPr indent="0" lvl="0" marL="0" marR="0" rtl="0" algn="l">
              <a:spcBef>
                <a:spcPts val="0"/>
              </a:spcBef>
              <a:spcAft>
                <a:spcPts val="0"/>
              </a:spcAft>
              <a:buNone/>
            </a:pPr>
            <a:r>
              <a:t/>
            </a:r>
            <a:endParaRPr b="0" i="0" sz="1800" u="none" cap="none" strike="noStrike"/>
          </a:p>
        </p:txBody>
      </p:sp>
      <p:sp>
        <p:nvSpPr>
          <p:cNvPr id="61" name="Google Shape;61;p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 name="Google Shape;68;p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There are also some key points worth pointing out for this piece of code as well.</a:t>
            </a:r>
            <a:endParaRPr/>
          </a:p>
          <a:p>
            <a:pPr indent="0" lvl="2" marL="0" marR="0" rtl="0" algn="l">
              <a:spcBef>
                <a:spcPts val="0"/>
              </a:spcBef>
              <a:spcAft>
                <a:spcPts val="0"/>
              </a:spcAft>
              <a:buSzPts val="1800"/>
              <a:buFont typeface="Arial"/>
              <a:buNone/>
            </a:pPr>
            <a:r>
              <a:rPr b="0" i="0" lang="en-US" sz="1800" u="none" cap="none" strike="noStrike"/>
              <a:t>The code reads much more like a problem statement.</a:t>
            </a:r>
            <a:endParaRPr/>
          </a:p>
          <a:p>
            <a:pPr indent="0" lvl="2" marL="0" marR="0" rtl="0" algn="l">
              <a:spcBef>
                <a:spcPts val="0"/>
              </a:spcBef>
              <a:spcAft>
                <a:spcPts val="0"/>
              </a:spcAft>
              <a:buSzPts val="1800"/>
              <a:buFont typeface="Arial"/>
              <a:buNone/>
            </a:pPr>
            <a:r>
              <a:rPr b="0" i="0" lang="en-US" sz="1800" u="none" cap="none" strike="noStrike"/>
              <a:t>No mutator is needed to get the final result.</a:t>
            </a:r>
            <a:endParaRPr/>
          </a:p>
          <a:p>
            <a:pPr indent="0" lvl="2" marL="0" marR="0" rtl="0" algn="l">
              <a:spcBef>
                <a:spcPts val="0"/>
              </a:spcBef>
              <a:spcAft>
                <a:spcPts val="0"/>
              </a:spcAft>
              <a:buSzPts val="1800"/>
              <a:buFont typeface="Arial"/>
              <a:buNone/>
            </a:pPr>
            <a:r>
              <a:rPr b="0" i="0" lang="en-US" sz="1800" u="none" cap="none" strike="noStrike"/>
              <a:t>Using this approach provides more opportunity for lazy optimizations.</a:t>
            </a:r>
            <a:endParaRPr/>
          </a:p>
          <a:p>
            <a:pPr indent="0" lvl="2" marL="0" marR="0" rtl="0" algn="l">
              <a:spcBef>
                <a:spcPts val="0"/>
              </a:spcBef>
              <a:spcAft>
                <a:spcPts val="0"/>
              </a:spcAft>
              <a:buSzPts val="1800"/>
              <a:buFont typeface="Arial"/>
              <a:buNone/>
            </a:pPr>
            <a:r>
              <a:rPr b="0" i="0" lang="en-US" sz="1800" u="none" cap="none" strike="noStrike"/>
              <a:t>This code can easily be parallelized.</a:t>
            </a:r>
            <a:endParaRPr/>
          </a:p>
          <a:p>
            <a:pPr indent="0" lvl="0" marL="0" marR="0" rtl="0" algn="l">
              <a:spcBef>
                <a:spcPts val="0"/>
              </a:spcBef>
              <a:spcAft>
                <a:spcPts val="0"/>
              </a:spcAft>
              <a:buNone/>
            </a:pPr>
            <a:r>
              <a:t/>
            </a:r>
            <a:endParaRPr b="0" i="0" sz="1800" u="none" cap="none" strike="noStrike"/>
          </a:p>
        </p:txBody>
      </p:sp>
      <p:sp>
        <p:nvSpPr>
          <p:cNvPr id="69" name="Google Shape;69;p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 name="Google Shape;76;p6: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So far all the examples have used lambda expressions and stream pipelines to perform the tasks. In the above example, the </a:t>
            </a:r>
            <a:r>
              <a:rPr b="0" i="0" lang="en-US" sz="1800" u="none" cap="none" strike="noStrike">
                <a:latin typeface="Courier New"/>
                <a:ea typeface="Courier New"/>
                <a:cs typeface="Courier New"/>
                <a:sym typeface="Courier New"/>
              </a:rPr>
              <a:t>Stream</a:t>
            </a:r>
            <a:r>
              <a:rPr b="0" i="0" lang="en-US" sz="1800" u="none" cap="none" strike="noStrike"/>
              <a:t> class is used with regular Java statements to perform the same steps as those found in a pipeline. Even though the approach is possible, a stream pipeline seems like a much better solution.</a:t>
            </a:r>
            <a:endParaRPr/>
          </a:p>
          <a:p>
            <a:pPr indent="0" lvl="0" marL="0" marR="0" rtl="0" algn="l">
              <a:spcBef>
                <a:spcPts val="0"/>
              </a:spcBef>
              <a:spcAft>
                <a:spcPts val="0"/>
              </a:spcAft>
              <a:buSzPts val="1800"/>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
        <p:nvSpPr>
          <p:cNvPr id="77" name="Google Shape;77;p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 name="Google Shape;84;p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85" name="Google Shape;85;p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Making a stream run in parallel is pretty easy. Just call the </a:t>
            </a:r>
            <a:r>
              <a:rPr b="0" i="0" lang="en-US" sz="1800" u="none" cap="none" strike="noStrike">
                <a:latin typeface="Courier New"/>
                <a:ea typeface="Courier New"/>
                <a:cs typeface="Courier New"/>
                <a:sym typeface="Courier New"/>
              </a:rPr>
              <a:t>parallelStream</a:t>
            </a:r>
            <a:r>
              <a:rPr b="0" i="0" lang="en-US" sz="1800" u="none" cap="none" strike="noStrike"/>
              <a:t> or </a:t>
            </a:r>
            <a:r>
              <a:rPr b="0" i="0" lang="en-US" sz="1800" u="none" cap="none" strike="noStrike">
                <a:latin typeface="Courier New"/>
                <a:ea typeface="Courier New"/>
                <a:cs typeface="Courier New"/>
                <a:sym typeface="Courier New"/>
              </a:rPr>
              <a:t>parallel</a:t>
            </a:r>
            <a:r>
              <a:rPr b="0" i="0" lang="en-US" sz="1800" u="none" cap="none" strike="noStrike"/>
              <a:t> method in the stream. With that call, when the stream executes it uses all the processing cores available to the current JVM to perform the task.</a:t>
            </a:r>
            <a:endParaRPr/>
          </a:p>
          <a:p>
            <a:pPr indent="0" lvl="1" marL="0" marR="0" rtl="0" algn="l">
              <a:spcBef>
                <a:spcPts val="0"/>
              </a:spcBef>
              <a:spcAft>
                <a:spcPts val="0"/>
              </a:spcAft>
              <a:buSzPts val="1800"/>
              <a:buFont typeface="Arial"/>
              <a:buNone/>
            </a:pPr>
            <a:r>
              <a:rPr b="0" i="0" lang="en-US" sz="1800" u="none" cap="none" strike="noStrike"/>
              <a:t>The fork/join framework is used to break the work into smaller tasks, execute each task, and then recombine the results. But as you will see, much less code is needed to do this with streams than would be necessary if fork/join was coded by hand.</a:t>
            </a:r>
            <a:endParaRPr/>
          </a:p>
          <a:p>
            <a:pPr indent="0" lvl="1" marL="0" marR="0" rtl="0" algn="l">
              <a:spcBef>
                <a:spcPts val="0"/>
              </a:spcBef>
              <a:spcAft>
                <a:spcPts val="0"/>
              </a:spcAft>
              <a:buSzPts val="1800"/>
              <a:buFont typeface="Arial"/>
              <a:buNone/>
            </a:pPr>
            <a:r>
              <a:rPr b="0" i="0" lang="en-US" sz="1800" u="none" cap="none" strike="noStrike"/>
              <a:t>Remember, parallel is not always faster. For certain types of tasks, serial processing will  produce better results.</a:t>
            </a:r>
            <a:endParaRPr/>
          </a:p>
          <a:p>
            <a:pPr indent="0" lvl="0" marL="0" marR="0" rtl="0" algn="l">
              <a:spcBef>
                <a:spcPts val="0"/>
              </a:spcBef>
              <a:spcAft>
                <a:spcPts val="0"/>
              </a:spcAft>
              <a:buNone/>
            </a:pPr>
            <a:r>
              <a:t/>
            </a:r>
            <a:endParaRPr b="0" i="0" sz="1800" u="none" cap="none" strike="noStrike"/>
          </a:p>
        </p:txBody>
      </p:sp>
      <p:sp>
        <p:nvSpPr>
          <p:cNvPr id="93" name="Google Shape;93;p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p9: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This is an example of using the </a:t>
            </a:r>
            <a:r>
              <a:rPr b="0" i="0" lang="en-US" sz="1800" u="none" cap="none" strike="noStrike">
                <a:latin typeface="Courier New"/>
                <a:ea typeface="Courier New"/>
                <a:cs typeface="Courier New"/>
                <a:sym typeface="Courier New"/>
              </a:rPr>
              <a:t>parallelStream</a:t>
            </a:r>
            <a:r>
              <a:rPr b="0" i="0" lang="en-US" sz="1800" u="none" cap="none" strike="noStrike"/>
              <a:t> method to make the stream pipeline parallel.</a:t>
            </a:r>
            <a:endParaRPr/>
          </a:p>
        </p:txBody>
      </p:sp>
      <p:sp>
        <p:nvSpPr>
          <p:cNvPr id="100" name="Google Shape;100;p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914400" y="2667000"/>
            <a:ext cx="7315200" cy="685800"/>
          </a:xfrm>
          <a:prstGeom prst="rect">
            <a:avLst/>
          </a:prstGeom>
          <a:noFill/>
          <a:ln>
            <a:noFill/>
          </a:ln>
        </p:spPr>
        <p:txBody>
          <a:bodyPr anchorCtr="0" anchor="t" bIns="12700" lIns="12700" spcFirstLastPara="1" rIns="12700" wrap="square" tIns="12700">
            <a:noAutofit/>
          </a:bodyPr>
          <a:lstStyle>
            <a:lvl1pPr lvl="0" marR="0" rtl="0" algn="ctr">
              <a:spcBef>
                <a:spcPts val="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4" name="Google Shape;14;p2"/>
          <p:cNvSpPr txBox="1"/>
          <p:nvPr>
            <p:ph idx="1" type="subTitle"/>
          </p:nvPr>
        </p:nvSpPr>
        <p:spPr>
          <a:xfrm>
            <a:off x="927100" y="4419600"/>
            <a:ext cx="7302500" cy="364202"/>
          </a:xfrm>
          <a:prstGeom prst="rect">
            <a:avLst/>
          </a:prstGeom>
          <a:noFill/>
          <a:ln>
            <a:noFill/>
          </a:ln>
        </p:spPr>
        <p:txBody>
          <a:bodyPr anchorCtr="0" anchor="t" bIns="12700" lIns="12700" spcFirstLastPara="1" rIns="12700" wrap="square" tIns="12700">
            <a:noAutofit/>
          </a:bodyPr>
          <a:lstStyle>
            <a:lvl1pPr lvl="0" marR="0" rtl="0" algn="ctr">
              <a:spcBef>
                <a:spcPts val="440"/>
              </a:spcBef>
              <a:spcAft>
                <a:spcPts val="0"/>
              </a:spcAft>
              <a:buSzPts val="1400"/>
              <a:buNone/>
              <a:defRPr b="0" i="0" sz="2200" u="none" cap="none" strike="noStrike">
                <a:solidFill>
                  <a:schemeClr val="dk1"/>
                </a:solidFill>
                <a:latin typeface="Arial"/>
                <a:ea typeface="Arial"/>
                <a:cs typeface="Arial"/>
                <a:sym typeface="Arial"/>
              </a:defRPr>
            </a:lvl1pPr>
            <a:lvl2pPr lvl="1"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lvl="2"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lvl="3"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lvl="4"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lvl="5"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lvl="6"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lvl="7"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lvl="8"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3" name="Google Shape;23;p4"/>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4" name="Shape 24"/>
        <p:cNvGrpSpPr/>
        <p:nvPr/>
      </p:nvGrpSpPr>
      <p:grpSpPr>
        <a:xfrm>
          <a:off x="0" y="0"/>
          <a:ext cx="0" cy="0"/>
          <a:chOff x="0" y="0"/>
          <a:chExt cx="0" cy="0"/>
        </a:xfrm>
      </p:grpSpPr>
      <p:sp>
        <p:nvSpPr>
          <p:cNvPr id="25" name="Google Shape;25;p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6" name="Google Shape;26;p5"/>
          <p:cNvSpPr txBox="1"/>
          <p:nvPr>
            <p:ph idx="1" type="body"/>
          </p:nvPr>
        </p:nvSpPr>
        <p:spPr>
          <a:xfrm>
            <a:off x="609600" y="1447800"/>
            <a:ext cx="3883025" cy="176766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91464" lvl="5" marL="27432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6pPr>
            <a:lvl7pPr indent="-291464" lvl="6" marL="32004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7pPr>
            <a:lvl8pPr indent="-291465" lvl="7" marL="36576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8pPr>
            <a:lvl9pPr indent="-291465" lvl="8" marL="41148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5"/>
          <p:cNvSpPr txBox="1"/>
          <p:nvPr>
            <p:ph idx="2" type="body"/>
          </p:nvPr>
        </p:nvSpPr>
        <p:spPr>
          <a:xfrm>
            <a:off x="4645025" y="1447800"/>
            <a:ext cx="3883025" cy="176766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91464" lvl="5" marL="27432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6pPr>
            <a:lvl7pPr indent="-291464" lvl="6" marL="32004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7pPr>
            <a:lvl8pPr indent="-291465" lvl="7" marL="36576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8pPr>
            <a:lvl9pPr indent="-291465" lvl="8" marL="41148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iz">
  <p:cSld name="Quiz">
    <p:spTree>
      <p:nvGrpSpPr>
        <p:cNvPr id="30" name="Shape 30"/>
        <p:cNvGrpSpPr/>
        <p:nvPr/>
      </p:nvGrpSpPr>
      <p:grpSpPr>
        <a:xfrm>
          <a:off x="0" y="0"/>
          <a:ext cx="0" cy="0"/>
          <a:chOff x="0" y="0"/>
          <a:chExt cx="0" cy="0"/>
        </a:xfrm>
      </p:grpSpPr>
      <p:sp>
        <p:nvSpPr>
          <p:cNvPr id="31" name="Google Shape;31;p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2" name="Google Shape;32;p7"/>
          <p:cNvSpPr txBox="1"/>
          <p:nvPr>
            <p:ph idx="1" type="body"/>
          </p:nvPr>
        </p:nvSpPr>
        <p:spPr>
          <a:xfrm>
            <a:off x="609600" y="1447800"/>
            <a:ext cx="7918450" cy="770467"/>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lphaLcPeriod"/>
              <a:defRPr b="0" i="0" sz="2200" u="none" cap="none" strike="noStrike">
                <a:solidFill>
                  <a:schemeClr val="dk1"/>
                </a:solidFill>
                <a:latin typeface="Arial"/>
                <a:ea typeface="Arial"/>
                <a:cs typeface="Arial"/>
                <a:sym typeface="Arial"/>
              </a:defRPr>
            </a:lvl2pPr>
            <a:lvl3pPr indent="-228600" lvl="2" marL="1371600" marR="0" rtl="0" algn="l">
              <a:spcBef>
                <a:spcPts val="400"/>
              </a:spcBef>
              <a:spcAft>
                <a:spcPts val="0"/>
              </a:spcAft>
              <a:buClr>
                <a:srgbClr val="FF0000"/>
              </a:buClr>
              <a:buSzPts val="2000"/>
              <a:buFont typeface="Arial"/>
              <a:buNone/>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 and Alpha Layout">
  <p:cSld name="Number and Alpha Layout">
    <p:spTree>
      <p:nvGrpSpPr>
        <p:cNvPr id="33" name="Shape 33"/>
        <p:cNvGrpSpPr/>
        <p:nvPr/>
      </p:nvGrpSpPr>
      <p:grpSpPr>
        <a:xfrm>
          <a:off x="0" y="0"/>
          <a:ext cx="0" cy="0"/>
          <a:chOff x="0" y="0"/>
          <a:chExt cx="0" cy="0"/>
        </a:xfrm>
      </p:grpSpPr>
      <p:sp>
        <p:nvSpPr>
          <p:cNvPr id="34" name="Google Shape;34;p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5" name="Google Shape;35;p8"/>
          <p:cNvSpPr txBox="1"/>
          <p:nvPr>
            <p:ph idx="1" type="body"/>
          </p:nvPr>
        </p:nvSpPr>
        <p:spPr>
          <a:xfrm>
            <a:off x="609600" y="1447800"/>
            <a:ext cx="7918450" cy="175101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rabicPeriod"/>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AutoNum type="alphaUcPeriod"/>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ed Layout">
  <p:cSld name="Numbered Layout">
    <p:spTree>
      <p:nvGrpSpPr>
        <p:cNvPr id="36" name="Shape 36"/>
        <p:cNvGrpSpPr/>
        <p:nvPr/>
      </p:nvGrpSpPr>
      <p:grpSpPr>
        <a:xfrm>
          <a:off x="0" y="0"/>
          <a:ext cx="0" cy="0"/>
          <a:chOff x="0" y="0"/>
          <a:chExt cx="0" cy="0"/>
        </a:xfrm>
      </p:grpSpPr>
      <p:sp>
        <p:nvSpPr>
          <p:cNvPr id="37" name="Google Shape;37;p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8" name="Google Shape;38;p9"/>
          <p:cNvSpPr txBox="1"/>
          <p:nvPr>
            <p:ph idx="1" type="body"/>
          </p:nvPr>
        </p:nvSpPr>
        <p:spPr>
          <a:xfrm>
            <a:off x="609600" y="1447800"/>
            <a:ext cx="7918450" cy="175101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rabicPeriod"/>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 name="Shape 6"/>
        <p:cNvGrpSpPr/>
        <p:nvPr/>
      </p:nvGrpSpPr>
      <p:grpSpPr>
        <a:xfrm>
          <a:off x="0" y="0"/>
          <a:ext cx="0" cy="0"/>
          <a:chOff x="0" y="0"/>
          <a:chExt cx="0" cy="0"/>
        </a:xfrm>
      </p:grpSpPr>
      <p:sp>
        <p:nvSpPr>
          <p:cNvPr id="7" name="Google Shape;7;p1"/>
          <p:cNvSpPr txBox="1"/>
          <p:nvPr/>
        </p:nvSpPr>
        <p:spPr>
          <a:xfrm>
            <a:off x="3505200" y="952500"/>
            <a:ext cx="2057400" cy="43180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12700" lIns="12700" spcFirstLastPara="1" rIns="12700" wrap="square" tIns="12700">
            <a:noAutofit/>
          </a:bodyPr>
          <a:lstStyle/>
          <a:p>
            <a:pPr indent="0" lvl="0" marL="0" marR="0" rtl="0" algn="ctr">
              <a:lnSpc>
                <a:spcPct val="100000"/>
              </a:lnSpc>
              <a:spcBef>
                <a:spcPts val="0"/>
              </a:spcBef>
              <a:spcAft>
                <a:spcPts val="0"/>
              </a:spcAft>
              <a:buClr>
                <a:srgbClr val="CCCCCC"/>
              </a:buClr>
              <a:buSzPts val="27700"/>
              <a:buFont typeface="Times New Roman"/>
              <a:buNone/>
            </a:pPr>
            <a:r>
              <a:rPr b="1" i="0" lang="en-US" sz="27700" u="none" cap="none" strike="noStrike">
                <a:solidFill>
                  <a:srgbClr val="CCCCCC"/>
                </a:solidFill>
                <a:latin typeface="Times New Roman"/>
                <a:ea typeface="Times New Roman"/>
                <a:cs typeface="Times New Roman"/>
                <a:sym typeface="Times New Roman"/>
              </a:rPr>
              <a:t>17</a:t>
            </a:r>
            <a:endParaRPr/>
          </a:p>
        </p:txBody>
      </p:sp>
      <p:pic>
        <p:nvPicPr>
          <p:cNvPr id="8" name="Google Shape;8;p1"/>
          <p:cNvPicPr preferRelativeResize="0"/>
          <p:nvPr/>
        </p:nvPicPr>
        <p:blipFill rotWithShape="1">
          <a:blip r:embed="rId1">
            <a:alphaModFix/>
          </a:blip>
          <a:srcRect b="0" l="0" r="0" t="0"/>
          <a:stretch/>
        </p:blipFill>
        <p:spPr>
          <a:xfrm>
            <a:off x="0" y="6370637"/>
            <a:ext cx="9144000" cy="271462"/>
          </a:xfrm>
          <a:prstGeom prst="rect">
            <a:avLst/>
          </a:prstGeom>
          <a:noFill/>
          <a:ln>
            <a:noFill/>
          </a:ln>
        </p:spPr>
      </p:pic>
      <p:sp>
        <p:nvSpPr>
          <p:cNvPr id="9" name="Google Shape;9;p1"/>
          <p:cNvSpPr txBox="1"/>
          <p:nvPr/>
        </p:nvSpPr>
        <p:spPr>
          <a:xfrm>
            <a:off x="2517775" y="6654800"/>
            <a:ext cx="4102100" cy="190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Copyright © 2014, Oracle and/or its affiliates. All rights reserved.</a:t>
            </a:r>
            <a:endParaRPr/>
          </a:p>
        </p:txBody>
      </p:sp>
      <p:sp>
        <p:nvSpPr>
          <p:cNvPr id="10" name="Google Shape;10;p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7" name="Google Shape;17;p3"/>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pic>
        <p:nvPicPr>
          <p:cNvPr id="18" name="Google Shape;18;p3"/>
          <p:cNvPicPr preferRelativeResize="0"/>
          <p:nvPr/>
        </p:nvPicPr>
        <p:blipFill rotWithShape="1">
          <a:blip r:embed="rId1">
            <a:alphaModFix/>
          </a:blip>
          <a:srcRect b="0" l="0" r="0" t="0"/>
          <a:stretch/>
        </p:blipFill>
        <p:spPr>
          <a:xfrm>
            <a:off x="0" y="6370637"/>
            <a:ext cx="9144000" cy="271462"/>
          </a:xfrm>
          <a:prstGeom prst="rect">
            <a:avLst/>
          </a:prstGeom>
          <a:noFill/>
          <a:ln>
            <a:noFill/>
          </a:ln>
        </p:spPr>
      </p:pic>
      <p:sp>
        <p:nvSpPr>
          <p:cNvPr id="19" name="Google Shape;19;p3"/>
          <p:cNvSpPr txBox="1"/>
          <p:nvPr/>
        </p:nvSpPr>
        <p:spPr>
          <a:xfrm>
            <a:off x="2517775" y="6654800"/>
            <a:ext cx="4102100" cy="190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Copyright © 2014, Oracle and/or its affiliates. All rights reserved.</a:t>
            </a:r>
            <a:endParaRPr/>
          </a:p>
        </p:txBody>
      </p:sp>
      <p:sp>
        <p:nvSpPr>
          <p:cNvPr id="20" name="Google Shape;20;p3"/>
          <p:cNvSpPr txBox="1"/>
          <p:nvPr/>
        </p:nvSpPr>
        <p:spPr>
          <a:xfrm>
            <a:off x="457200" y="6654800"/>
            <a:ext cx="965200" cy="182562"/>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17 - </a:t>
            </a:r>
            <a:fld id="{00000000-1234-1234-1234-123412341234}" type="slidenum">
              <a:rPr b="0" i="0" lang="en-US" sz="1200" u="none" cap="none" strike="noStrike">
                <a:solidFill>
                  <a:schemeClr val="dk1"/>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10"/>
          <p:cNvSpPr txBox="1"/>
          <p:nvPr>
            <p:ph type="ctrTitle"/>
          </p:nvPr>
        </p:nvSpPr>
        <p:spPr>
          <a:xfrm>
            <a:off x="914400" y="2667000"/>
            <a:ext cx="7315200" cy="6858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Parallel Streams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nvSpPr>
        <p:spPr>
          <a:xfrm>
            <a:off x="609600" y="1371600"/>
            <a:ext cx="7924800" cy="3048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 name="Google Shape;111;p1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Using Parallel Streams: From a Stream</a:t>
            </a:r>
            <a:endParaRPr/>
          </a:p>
        </p:txBody>
      </p:sp>
      <p:sp>
        <p:nvSpPr>
          <p:cNvPr id="112" name="Google Shape;112;p19"/>
          <p:cNvSpPr txBox="1"/>
          <p:nvPr>
            <p:ph idx="1" type="body"/>
          </p:nvPr>
        </p:nvSpPr>
        <p:spPr>
          <a:xfrm>
            <a:off x="609600" y="1447800"/>
            <a:ext cx="7918450" cy="483235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27         result = eList.stream()</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28             .filter(e -&gt; e.getState().equals("CO"))</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29             .filter(e -&gt; e.getRole().equals(Role.EXECUTIVE))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30             .peek(e -&gt; e.printSummary())</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31             .mapToDouble(e -&gt; e.getSalary())</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32             </a:t>
            </a:r>
            <a:r>
              <a:rPr b="1" i="0" lang="en-US" sz="1600" u="none">
                <a:solidFill>
                  <a:schemeClr val="dk1"/>
                </a:solidFill>
                <a:latin typeface="Courier New"/>
                <a:ea typeface="Courier New"/>
                <a:cs typeface="Courier New"/>
                <a:sym typeface="Courier New"/>
              </a:rPr>
              <a:t>.parallel()</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33             .sum();</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34         </a:t>
            </a:r>
            <a:endParaRPr/>
          </a:p>
          <a:p>
            <a:pPr indent="7938" lvl="0" marL="7936" marR="0" rtl="0" algn="l">
              <a:lnSpc>
                <a:spcPct val="100000"/>
              </a:lnSpc>
              <a:spcBef>
                <a:spcPts val="44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35         System.out.printf("Total CO Executive Pay: $%,9.2f %n", resul</a:t>
            </a:r>
            <a:r>
              <a:rPr b="0" i="0" lang="en-US" sz="2200" u="none">
                <a:solidFill>
                  <a:schemeClr val="dk1"/>
                </a:solidFill>
                <a:latin typeface="Courier New"/>
                <a:ea typeface="Courier New"/>
                <a:cs typeface="Courier New"/>
                <a:sym typeface="Courier New"/>
              </a:rPr>
              <a:t>t); </a:t>
            </a:r>
            <a:endParaRPr b="0" i="0" sz="2200" u="non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Specify with </a:t>
            </a:r>
            <a:r>
              <a:rPr b="0" i="0" lang="en-US" sz="2000" u="none" cap="none" strike="noStrike">
                <a:solidFill>
                  <a:schemeClr val="dk1"/>
                </a:solidFill>
                <a:latin typeface="Courier New"/>
                <a:ea typeface="Courier New"/>
                <a:cs typeface="Courier New"/>
                <a:sym typeface="Courier New"/>
              </a:rPr>
              <a:t>.parallel </a:t>
            </a:r>
            <a:r>
              <a:rPr b="0" i="0" lang="en-US" sz="2000" u="none" cap="none" strike="noStrike">
                <a:solidFill>
                  <a:schemeClr val="dk1"/>
                </a:solidFill>
                <a:latin typeface="Arial"/>
                <a:ea typeface="Arial"/>
                <a:cs typeface="Arial"/>
                <a:sym typeface="Arial"/>
              </a:rPr>
              <a:t>or </a:t>
            </a:r>
            <a:r>
              <a:rPr b="0" i="0" lang="en-US" sz="2000" u="none" cap="none" strike="noStrike">
                <a:solidFill>
                  <a:schemeClr val="dk1"/>
                </a:solidFill>
                <a:latin typeface="Courier New"/>
                <a:ea typeface="Courier New"/>
                <a:cs typeface="Courier New"/>
                <a:sym typeface="Courier New"/>
              </a:rPr>
              <a:t>.sequential</a:t>
            </a:r>
            <a:r>
              <a:rPr b="0" i="0" lang="en-US" sz="2200" u="none" cap="none" strike="noStrike">
                <a:solidFill>
                  <a:schemeClr val="dk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default is sequential)</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Choice applies to entire pipeline.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Last call wins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Once again, the API doc is your friend.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Pipelines Fine Print</a:t>
            </a:r>
            <a:endParaRPr/>
          </a:p>
        </p:txBody>
      </p:sp>
      <p:sp>
        <p:nvSpPr>
          <p:cNvPr id="119" name="Google Shape;119;p20"/>
          <p:cNvSpPr txBox="1"/>
          <p:nvPr>
            <p:ph idx="1" type="body"/>
          </p:nvPr>
        </p:nvSpPr>
        <p:spPr>
          <a:xfrm>
            <a:off x="609600" y="1447800"/>
            <a:ext cx="7918450" cy="3441700"/>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Stream pipelines are like Builders.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Add a bunch of intermediate operations, and then execute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Cannot "branch" or "reuse" pipeline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Do not modify the source during a query.</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Operation parameters must be stateless.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Do not access any state that might change.</a:t>
            </a:r>
            <a:endParaRPr/>
          </a:p>
          <a:p>
            <a:pPr indent="-331787" lvl="2" marL="1020762" marR="0" rtl="0" algn="l">
              <a:lnSpc>
                <a:spcPct val="100000"/>
              </a:lnSpc>
              <a:spcBef>
                <a:spcPts val="400"/>
              </a:spcBef>
              <a:spcAft>
                <a:spcPts val="0"/>
              </a:spcAft>
              <a:buClr>
                <a:srgbClr val="FF0000"/>
              </a:buClr>
              <a:buSzPts val="2000"/>
              <a:buFont typeface="Arial"/>
              <a:buChar char="–"/>
            </a:pPr>
            <a:r>
              <a:rPr b="1" i="0" lang="en-US" sz="2000" u="none" cap="none" strike="noStrike">
                <a:solidFill>
                  <a:schemeClr val="dk1"/>
                </a:solidFill>
                <a:latin typeface="Arial"/>
                <a:ea typeface="Arial"/>
                <a:cs typeface="Arial"/>
                <a:sym typeface="Arial"/>
              </a:rPr>
              <a:t>This enables correct operation sequentially or in parallel.</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Best to banish side effects completely.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1"/>
          <p:cNvSpPr txBox="1"/>
          <p:nvPr/>
        </p:nvSpPr>
        <p:spPr>
          <a:xfrm>
            <a:off x="609600" y="1371600"/>
            <a:ext cx="7924800" cy="18288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 name="Google Shape;126;p2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Embrace Statelessness</a:t>
            </a:r>
            <a:endParaRPr/>
          </a:p>
        </p:txBody>
      </p:sp>
      <p:sp>
        <p:nvSpPr>
          <p:cNvPr id="127" name="Google Shape;127;p21"/>
          <p:cNvSpPr txBox="1"/>
          <p:nvPr>
            <p:ph idx="1" type="body"/>
          </p:nvPr>
        </p:nvSpPr>
        <p:spPr>
          <a:xfrm>
            <a:off x="609600" y="1447800"/>
            <a:ext cx="7918450" cy="3257550"/>
          </a:xfrm>
          <a:prstGeom prst="rect">
            <a:avLst/>
          </a:prstGeom>
          <a:noFill/>
          <a:ln>
            <a:noFill/>
          </a:ln>
        </p:spPr>
        <p:txBody>
          <a:bodyPr anchorCtr="0" anchor="t" bIns="12700" lIns="12700" spcFirstLastPara="1" rIns="12700" wrap="square" tIns="12700">
            <a:noAutofit/>
          </a:bodyPr>
          <a:lstStyle/>
          <a:p>
            <a:pPr indent="-7937" lvl="0" marL="15875" marR="0" rtl="0" algn="l">
              <a:lnSpc>
                <a:spcPct val="100000"/>
              </a:lnSpc>
              <a:spcBef>
                <a:spcPts val="0"/>
              </a:spcBef>
              <a:spcAft>
                <a:spcPts val="0"/>
              </a:spcAft>
              <a:buClr>
                <a:srgbClr val="000000"/>
              </a:buClr>
              <a:buSzPts val="1800"/>
              <a:buFont typeface="Arial"/>
              <a:buAutoNum type="arabicPlain" startAt="17"/>
            </a:pPr>
            <a:r>
              <a:rPr b="0" i="0" lang="en-US" sz="1800" u="none">
                <a:solidFill>
                  <a:schemeClr val="dk1"/>
                </a:solidFill>
                <a:latin typeface="Courier New"/>
                <a:ea typeface="Courier New"/>
                <a:cs typeface="Courier New"/>
                <a:sym typeface="Courier New"/>
              </a:rPr>
              <a:t>  List&lt;Employee&gt; newList02 = new ArrayList&lt;&gt;();</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23    newList02 = eList.parallelStream() // Good Parallel</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24             .filter(e -&gt; e.getDept().equals("Eng"))</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25             .collect(Collectors.toList());</a:t>
            </a:r>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Mutate the stateless way</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The above is preferable.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It is designed to parallelize.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2"/>
          <p:cNvSpPr txBox="1"/>
          <p:nvPr/>
        </p:nvSpPr>
        <p:spPr>
          <a:xfrm>
            <a:off x="609600" y="1371600"/>
            <a:ext cx="7924800" cy="27432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 name="Google Shape;134;p2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Avoid Statefulness </a:t>
            </a:r>
            <a:endParaRPr/>
          </a:p>
        </p:txBody>
      </p:sp>
      <p:sp>
        <p:nvSpPr>
          <p:cNvPr id="135" name="Google Shape;135;p22"/>
          <p:cNvSpPr txBox="1"/>
          <p:nvPr>
            <p:ph idx="1" type="body"/>
          </p:nvPr>
        </p:nvSpPr>
        <p:spPr>
          <a:xfrm>
            <a:off x="609600" y="1447800"/>
            <a:ext cx="7918450" cy="37925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15         List&lt;Employee&gt; eList = Employee.createShortList();</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16         List&lt;Employee&gt; newList01 = new ArrayList&lt;&gt;();</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17         List&lt;Employee&gt; newList02 = new ArrayList&lt;&gt;();</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18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19         eList.parallelStream() </a:t>
            </a:r>
            <a:r>
              <a:rPr b="1" i="0" lang="en-US" sz="1800" u="none">
                <a:solidFill>
                  <a:schemeClr val="accent2"/>
                </a:solidFill>
                <a:latin typeface="Courier New"/>
                <a:ea typeface="Courier New"/>
                <a:cs typeface="Courier New"/>
                <a:sym typeface="Courier New"/>
              </a:rPr>
              <a:t>// Not Parallel. Bad.</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20             .filter(e -&gt; e.getDept().equals("Eng"))</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21             .forEach(</a:t>
            </a:r>
            <a:r>
              <a:rPr b="1" i="0" lang="en-US" sz="1800" u="none">
                <a:solidFill>
                  <a:schemeClr val="dk1"/>
                </a:solidFill>
                <a:latin typeface="Courier New"/>
                <a:ea typeface="Courier New"/>
                <a:cs typeface="Courier New"/>
                <a:sym typeface="Courier New"/>
              </a:rPr>
              <a:t>e -&gt; newList01.add(e)</a:t>
            </a:r>
            <a:r>
              <a:rPr b="0" i="0" lang="en-US" sz="1800" u="none">
                <a:solidFill>
                  <a:schemeClr val="dk1"/>
                </a:solidFill>
                <a:latin typeface="Courier New"/>
                <a:ea typeface="Courier New"/>
                <a:cs typeface="Courier New"/>
                <a:sym typeface="Courier New"/>
              </a:rPr>
              <a:t>); </a:t>
            </a:r>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Temptation is to do the above.</a:t>
            </a:r>
            <a:endParaRPr/>
          </a:p>
          <a:p>
            <a:pPr indent="-331787" lvl="2" marL="1020762" marR="0" rtl="0" algn="l">
              <a:lnSpc>
                <a:spcPct val="100000"/>
              </a:lnSpc>
              <a:spcBef>
                <a:spcPts val="400"/>
              </a:spcBef>
              <a:spcAft>
                <a:spcPts val="0"/>
              </a:spcAft>
              <a:buClr>
                <a:srgbClr val="FF0000"/>
              </a:buClr>
              <a:buSzPts val="2000"/>
              <a:buFont typeface="Arial"/>
              <a:buChar char="–"/>
            </a:pPr>
            <a:r>
              <a:rPr b="1" i="0" lang="en-US" sz="2000" u="none" cap="none" strike="noStrike">
                <a:solidFill>
                  <a:schemeClr val="dk1"/>
                </a:solidFill>
                <a:latin typeface="Arial"/>
                <a:ea typeface="Arial"/>
                <a:cs typeface="Arial"/>
                <a:sym typeface="Arial"/>
              </a:rPr>
              <a:t>Do not do this. It does not parallelize.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nvSpPr>
        <p:spPr>
          <a:xfrm>
            <a:off x="609600" y="1371600"/>
            <a:ext cx="7924800" cy="38862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2" name="Google Shape;142;p2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Streams Are Deterministic for Most Part</a:t>
            </a:r>
            <a:endParaRPr/>
          </a:p>
        </p:txBody>
      </p:sp>
      <p:sp>
        <p:nvSpPr>
          <p:cNvPr id="143" name="Google Shape;143;p23"/>
          <p:cNvSpPr txBox="1"/>
          <p:nvPr>
            <p:ph idx="1" type="body"/>
          </p:nvPr>
        </p:nvSpPr>
        <p:spPr>
          <a:xfrm>
            <a:off x="609600" y="1447800"/>
            <a:ext cx="7918450" cy="45196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14         List&lt;Employee&gt; eList = Employee.createShortList();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15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16         double r1 = eList.stream()</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17             .filter(e -&gt; e.getState().equals("CO"))</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18             .mapToDouble(Employee::getSalary)</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19             </a:t>
            </a:r>
            <a:r>
              <a:rPr b="1" i="0" lang="en-US" sz="1600" u="none">
                <a:solidFill>
                  <a:schemeClr val="dk1"/>
                </a:solidFill>
                <a:latin typeface="Courier New"/>
                <a:ea typeface="Courier New"/>
                <a:cs typeface="Courier New"/>
                <a:sym typeface="Courier New"/>
              </a:rPr>
              <a:t>.sequential().sum()</a:t>
            </a:r>
            <a:r>
              <a:rPr b="0" i="0" lang="en-US" sz="1600" u="none">
                <a:solidFill>
                  <a:schemeClr val="dk1"/>
                </a:solidFill>
                <a:latin typeface="Courier New"/>
                <a:ea typeface="Courier New"/>
                <a:cs typeface="Courier New"/>
                <a:sym typeface="Courier New"/>
              </a:rPr>
              <a: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20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21         double r2 = eList.stream()</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22             .filter(e -&gt; e.getState().equals("CO"))</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23             .mapToDouble(Employee::getSalary)</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24             </a:t>
            </a:r>
            <a:r>
              <a:rPr b="1" i="0" lang="en-US" sz="1600" u="none">
                <a:solidFill>
                  <a:schemeClr val="dk1"/>
                </a:solidFill>
                <a:latin typeface="Courier New"/>
                <a:ea typeface="Courier New"/>
                <a:cs typeface="Courier New"/>
                <a:sym typeface="Courier New"/>
              </a:rPr>
              <a:t>.parallel().sum()</a:t>
            </a:r>
            <a:r>
              <a:rPr b="0" i="0" lang="en-US" sz="1600" u="none">
                <a:solidFill>
                  <a:schemeClr val="dk1"/>
                </a:solidFill>
                <a:latin typeface="Courier New"/>
                <a:ea typeface="Courier New"/>
                <a:cs typeface="Courier New"/>
                <a:sym typeface="Courier New"/>
              </a:rPr>
              <a: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25         </a:t>
            </a:r>
            <a:endParaRPr/>
          </a:p>
          <a:p>
            <a:pPr indent="-7937" lvl="0" marL="15875" marR="0" rtl="0" algn="l">
              <a:lnSpc>
                <a:spcPct val="100000"/>
              </a:lnSpc>
              <a:spcBef>
                <a:spcPts val="320"/>
              </a:spcBef>
              <a:spcAft>
                <a:spcPts val="0"/>
              </a:spcAft>
              <a:buClr>
                <a:srgbClr val="000000"/>
              </a:buClr>
              <a:buSzPts val="1600"/>
              <a:buFont typeface="Arial"/>
              <a:buAutoNum type="arabicPlain" startAt="26"/>
            </a:pPr>
            <a:r>
              <a:rPr b="0" i="0" lang="en-US" sz="1600" u="none">
                <a:solidFill>
                  <a:schemeClr val="dk1"/>
                </a:solidFill>
                <a:latin typeface="Courier New"/>
                <a:ea typeface="Courier New"/>
                <a:cs typeface="Courier New"/>
                <a:sym typeface="Courier New"/>
              </a:rPr>
              <a:t>    System.out.println("The same: " + (r1 == r2));</a:t>
            </a:r>
            <a:endParaRPr/>
          </a:p>
          <a:p>
            <a:pPr indent="93662" lvl="0" marL="15875" marR="0" rtl="0" algn="l">
              <a:lnSpc>
                <a:spcPct val="100000"/>
              </a:lnSpc>
              <a:spcBef>
                <a:spcPts val="320"/>
              </a:spcBef>
              <a:spcAft>
                <a:spcPts val="0"/>
              </a:spcAft>
              <a:buClr>
                <a:srgbClr val="000000"/>
              </a:buClr>
              <a:buSzPts val="1600"/>
              <a:buFont typeface="Arial"/>
              <a:buNone/>
            </a:pPr>
            <a:r>
              <a:t/>
            </a:r>
            <a:endParaRPr b="0" i="0" sz="1600" u="none">
              <a:solidFill>
                <a:schemeClr val="dk1"/>
              </a:solidFill>
              <a:latin typeface="Courier New"/>
              <a:ea typeface="Courier New"/>
              <a:cs typeface="Courier New"/>
              <a:sym typeface="Courier New"/>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Will the result be the same?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nvSpPr>
        <p:spPr>
          <a:xfrm>
            <a:off x="609600" y="1371600"/>
            <a:ext cx="7924800" cy="36576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0" name="Google Shape;150;p24"/>
          <p:cNvSpPr txBox="1"/>
          <p:nvPr>
            <p:ph idx="1" type="body"/>
          </p:nvPr>
        </p:nvSpPr>
        <p:spPr>
          <a:xfrm>
            <a:off x="609600" y="1447800"/>
            <a:ext cx="7918450" cy="47402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14         List&lt;Employee&gt; eList = Employee.createShortList();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15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16         Optional&lt;Employee&gt; e1 = eList.stream()</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17             .filter(e -&gt; e.getRole().equals(Role.EXECUTIVE))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18             </a:t>
            </a:r>
            <a:r>
              <a:rPr b="1" i="0" lang="en-US" sz="1600" u="none">
                <a:solidFill>
                  <a:schemeClr val="dk1"/>
                </a:solidFill>
                <a:latin typeface="Courier New"/>
                <a:ea typeface="Courier New"/>
                <a:cs typeface="Courier New"/>
                <a:sym typeface="Courier New"/>
              </a:rPr>
              <a:t>.sequential().findAny()</a:t>
            </a:r>
            <a:r>
              <a:rPr b="0" i="0" lang="en-US" sz="1600" u="none">
                <a:solidFill>
                  <a:schemeClr val="dk1"/>
                </a:solidFill>
                <a:latin typeface="Courier New"/>
                <a:ea typeface="Courier New"/>
                <a:cs typeface="Courier New"/>
                <a:sym typeface="Courier New"/>
              </a:rPr>
              <a: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19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20         Optional&lt;Employee&gt; e2 = eList.stream()</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21             .filter(e -&gt; e.getRole().equals(Role.EXECUTIVE))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22             </a:t>
            </a:r>
            <a:r>
              <a:rPr b="1" i="0" lang="en-US" sz="1600" u="none">
                <a:solidFill>
                  <a:schemeClr val="dk1"/>
                </a:solidFill>
                <a:latin typeface="Courier New"/>
                <a:ea typeface="Courier New"/>
                <a:cs typeface="Courier New"/>
                <a:sym typeface="Courier New"/>
              </a:rPr>
              <a:t>.parallel().findAny()</a:t>
            </a:r>
            <a:r>
              <a:rPr b="0" i="0" lang="en-US" sz="1600" u="none">
                <a:solidFill>
                  <a:schemeClr val="dk1"/>
                </a:solidFill>
                <a:latin typeface="Courier New"/>
                <a:ea typeface="Courier New"/>
                <a:cs typeface="Courier New"/>
                <a:sym typeface="Courier New"/>
              </a:rPr>
              <a: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23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24         System.out.println("The same: " +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25             e1.get().getEmail().equals(e2.get().getEmail()));</a:t>
            </a:r>
            <a:endParaRPr/>
          </a:p>
          <a:p>
            <a:pPr indent="7938" lvl="0" marL="7936" marR="0" rtl="0" algn="l">
              <a:lnSpc>
                <a:spcPct val="100000"/>
              </a:lnSpc>
              <a:spcBef>
                <a:spcPts val="440"/>
              </a:spcBef>
              <a:spcAft>
                <a:spcPts val="0"/>
              </a:spcAft>
              <a:buClr>
                <a:srgbClr val="000000"/>
              </a:buClr>
              <a:buSzPts val="2200"/>
              <a:buFont typeface="Arial"/>
              <a:buNone/>
            </a:pPr>
            <a:r>
              <a:t/>
            </a:r>
            <a:endParaRPr b="0" i="0" sz="2200" u="non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Will the result be the same?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In this case, maybe not.</a:t>
            </a:r>
            <a:endParaRPr/>
          </a:p>
        </p:txBody>
      </p:sp>
      <p:sp>
        <p:nvSpPr>
          <p:cNvPr id="151" name="Google Shape;151;p2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Some Are Not Deterministic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Reduction</a:t>
            </a:r>
            <a:endParaRPr/>
          </a:p>
        </p:txBody>
      </p:sp>
      <p:sp>
        <p:nvSpPr>
          <p:cNvPr id="158" name="Google Shape;158;p25"/>
          <p:cNvSpPr txBox="1"/>
          <p:nvPr>
            <p:ph idx="1" type="body"/>
          </p:nvPr>
        </p:nvSpPr>
        <p:spPr>
          <a:xfrm>
            <a:off x="609600" y="1447800"/>
            <a:ext cx="7918450" cy="360838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Reduction</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An operation that takes a sequence of input elements and combines them into a single summary result by repeated application of a combining operation.</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Implemented with the </a:t>
            </a:r>
            <a:r>
              <a:rPr b="0" i="0" lang="en-US" sz="2000" u="none" cap="none" strike="noStrike">
                <a:solidFill>
                  <a:schemeClr val="dk1"/>
                </a:solidFill>
                <a:latin typeface="Courier New"/>
                <a:ea typeface="Courier New"/>
                <a:cs typeface="Courier New"/>
                <a:sym typeface="Courier New"/>
              </a:rPr>
              <a:t>reduce()</a:t>
            </a:r>
            <a:r>
              <a:rPr b="0" i="0" lang="en-US" sz="2000" u="none" cap="none" strike="noStrike">
                <a:solidFill>
                  <a:schemeClr val="dk1"/>
                </a:solidFill>
                <a:latin typeface="Arial"/>
                <a:ea typeface="Arial"/>
                <a:cs typeface="Arial"/>
                <a:sym typeface="Arial"/>
              </a:rPr>
              <a:t> method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Example: </a:t>
            </a:r>
            <a:r>
              <a:rPr b="0" i="0" lang="en-US" sz="2200" u="none" cap="none" strike="noStrike">
                <a:solidFill>
                  <a:schemeClr val="dk1"/>
                </a:solidFill>
                <a:latin typeface="Courier New"/>
                <a:ea typeface="Courier New"/>
                <a:cs typeface="Courier New"/>
                <a:sym typeface="Courier New"/>
              </a:rPr>
              <a:t>sum</a:t>
            </a:r>
            <a:r>
              <a:rPr b="0" i="0" lang="en-US" sz="2200" u="none" cap="none" strike="noStrike">
                <a:solidFill>
                  <a:schemeClr val="dk1"/>
                </a:solidFill>
                <a:latin typeface="Arial"/>
                <a:ea typeface="Arial"/>
                <a:cs typeface="Arial"/>
                <a:sym typeface="Arial"/>
              </a:rPr>
              <a:t> is a reduction with a base value of 0 and a combining function of +.</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Courier New"/>
                <a:ea typeface="Courier New"/>
                <a:cs typeface="Courier New"/>
                <a:sym typeface="Courier New"/>
              </a:rPr>
              <a:t>((((0 + a</a:t>
            </a:r>
            <a:r>
              <a:rPr b="0" baseline="-25000" i="0" lang="en-US" sz="2000" u="none" cap="none" strike="noStrike">
                <a:solidFill>
                  <a:schemeClr val="dk1"/>
                </a:solidFill>
                <a:latin typeface="Courier New"/>
                <a:ea typeface="Courier New"/>
                <a:cs typeface="Courier New"/>
                <a:sym typeface="Courier New"/>
              </a:rPr>
              <a:t>1</a:t>
            </a:r>
            <a:r>
              <a:rPr b="0" i="0" lang="en-US" sz="2000" u="none" cap="none" strike="noStrike">
                <a:solidFill>
                  <a:schemeClr val="dk1"/>
                </a:solidFill>
                <a:latin typeface="Courier New"/>
                <a:ea typeface="Courier New"/>
                <a:cs typeface="Courier New"/>
                <a:sym typeface="Courier New"/>
              </a:rPr>
              <a:t>) + a</a:t>
            </a:r>
            <a:r>
              <a:rPr b="0" baseline="-25000" i="0" lang="en-US" sz="2000" u="none" cap="none" strike="noStrike">
                <a:solidFill>
                  <a:schemeClr val="dk1"/>
                </a:solidFill>
                <a:latin typeface="Courier New"/>
                <a:ea typeface="Courier New"/>
                <a:cs typeface="Courier New"/>
                <a:sym typeface="Courier New"/>
              </a:rPr>
              <a:t>2</a:t>
            </a:r>
            <a:r>
              <a:rPr b="0" i="0" lang="en-US" sz="2000" u="none" cap="none" strike="noStrike">
                <a:solidFill>
                  <a:schemeClr val="dk1"/>
                </a:solidFill>
                <a:latin typeface="Courier New"/>
                <a:ea typeface="Courier New"/>
                <a:cs typeface="Courier New"/>
                <a:sym typeface="Courier New"/>
              </a:rPr>
              <a:t>) + ...) + a</a:t>
            </a:r>
            <a:r>
              <a:rPr b="0" baseline="-25000" i="0" lang="en-US" sz="2000" u="none" cap="none" strike="noStrike">
                <a:solidFill>
                  <a:schemeClr val="dk1"/>
                </a:solidFill>
                <a:latin typeface="Courier New"/>
                <a:ea typeface="Courier New"/>
                <a:cs typeface="Courier New"/>
                <a:sym typeface="Courier New"/>
              </a:rPr>
              <a:t>n</a:t>
            </a:r>
            <a:r>
              <a:rPr b="0" i="0" lang="en-US" sz="2000" u="none" cap="none" strike="noStrike">
                <a:solidFill>
                  <a:schemeClr val="dk1"/>
                </a:solidFill>
                <a:latin typeface="Courier New"/>
                <a:ea typeface="Courier New"/>
                <a:cs typeface="Courier New"/>
                <a:sym typeface="Courier New"/>
              </a:rPr>
              <a:t>)</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Courier New"/>
                <a:ea typeface="Courier New"/>
                <a:cs typeface="Courier New"/>
                <a:sym typeface="Courier New"/>
              </a:rPr>
              <a:t>.sum()</a:t>
            </a:r>
            <a:r>
              <a:rPr b="0" i="0" lang="en-US" sz="2000" u="none" cap="none" strike="noStrike">
                <a:solidFill>
                  <a:schemeClr val="dk1"/>
                </a:solidFill>
                <a:latin typeface="Arial"/>
                <a:ea typeface="Arial"/>
                <a:cs typeface="Arial"/>
                <a:sym typeface="Arial"/>
              </a:rPr>
              <a:t> is equivalent to reduce </a:t>
            </a:r>
            <a:r>
              <a:rPr b="0" i="0" lang="en-US" sz="2000" u="none" cap="none" strike="noStrike">
                <a:solidFill>
                  <a:schemeClr val="dk1"/>
                </a:solidFill>
                <a:latin typeface="Courier New"/>
                <a:ea typeface="Courier New"/>
                <a:cs typeface="Courier New"/>
                <a:sym typeface="Courier New"/>
              </a:rPr>
              <a:t>(0, (a, b) -&gt; a +b )</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Courier New"/>
                <a:ea typeface="Courier New"/>
                <a:cs typeface="Courier New"/>
                <a:sym typeface="Courier New"/>
              </a:rPr>
              <a:t>(0, (sum, element) -&gt; sum + element)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Reduction Fine Print</a:t>
            </a:r>
            <a:endParaRPr/>
          </a:p>
        </p:txBody>
      </p:sp>
      <p:sp>
        <p:nvSpPr>
          <p:cNvPr id="165" name="Google Shape;165;p26"/>
          <p:cNvSpPr txBox="1"/>
          <p:nvPr>
            <p:ph idx="1" type="body"/>
          </p:nvPr>
        </p:nvSpPr>
        <p:spPr>
          <a:xfrm>
            <a:off x="609600" y="1447800"/>
            <a:ext cx="7918450" cy="360838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If the combining function is associative, reduction parallelizes cleanly</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Associative means the order does not matter.</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The result is the same irrespective of the order used to combine elements.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Examples of: sum, min, max, average, count</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Courier New"/>
                <a:ea typeface="Courier New"/>
                <a:cs typeface="Courier New"/>
                <a:sym typeface="Courier New"/>
              </a:rPr>
              <a:t>.count() </a:t>
            </a:r>
            <a:r>
              <a:rPr b="0" i="0" lang="en-US" sz="2000" u="none" cap="none" strike="noStrike">
                <a:solidFill>
                  <a:schemeClr val="dk1"/>
                </a:solidFill>
                <a:latin typeface="Arial"/>
                <a:ea typeface="Arial"/>
                <a:cs typeface="Arial"/>
                <a:sym typeface="Arial"/>
              </a:rPr>
              <a:t>is equivalent to </a:t>
            </a:r>
            <a:r>
              <a:rPr b="0" i="0" lang="en-US" sz="2000" u="none" cap="none" strike="noStrike">
                <a:solidFill>
                  <a:schemeClr val="dk1"/>
                </a:solidFill>
                <a:latin typeface="Courier New"/>
                <a:ea typeface="Courier New"/>
                <a:cs typeface="Courier New"/>
                <a:sym typeface="Courier New"/>
              </a:rPr>
              <a:t>.map(e -&gt; 1).sum()</a:t>
            </a:r>
            <a:r>
              <a:rPr b="0" i="0" lang="en-US" sz="2000" u="none" cap="none" strike="noStrike">
                <a:solidFill>
                  <a:schemeClr val="dk1"/>
                </a:solidFill>
                <a:latin typeface="Arial"/>
                <a:ea typeface="Arial"/>
                <a:cs typeface="Arial"/>
                <a:sym typeface="Arial"/>
              </a:rPr>
              <a:t>.</a:t>
            </a:r>
            <a:endParaRPr b="0" i="0" sz="2000" u="none" cap="none" strike="noStrike">
              <a:solidFill>
                <a:schemeClr val="dk1"/>
              </a:solidFill>
              <a:latin typeface="Courier New"/>
              <a:ea typeface="Courier New"/>
              <a:cs typeface="Courier New"/>
              <a:sym typeface="Courier New"/>
            </a:endParaRPr>
          </a:p>
          <a:p>
            <a:pPr indent="-460375" lvl="1" marL="574675" marR="0" rtl="0" algn="l">
              <a:lnSpc>
                <a:spcPct val="100000"/>
              </a:lnSpc>
              <a:spcBef>
                <a:spcPts val="440"/>
              </a:spcBef>
              <a:spcAft>
                <a:spcPts val="0"/>
              </a:spcAft>
              <a:buClr>
                <a:srgbClr val="FF0000"/>
              </a:buClr>
              <a:buSzPts val="2200"/>
              <a:buFont typeface="Arial"/>
              <a:buChar char="•"/>
            </a:pPr>
            <a:r>
              <a:rPr b="1" i="0" lang="en-US" sz="2200" u="none" cap="none" strike="noStrike">
                <a:solidFill>
                  <a:schemeClr val="dk1"/>
                </a:solidFill>
                <a:latin typeface="Arial"/>
                <a:ea typeface="Arial"/>
                <a:cs typeface="Arial"/>
                <a:sym typeface="Arial"/>
              </a:rPr>
              <a:t>Warning:</a:t>
            </a:r>
            <a:r>
              <a:rPr b="0" i="0" lang="en-US" sz="2200" u="none" cap="none" strike="noStrike">
                <a:solidFill>
                  <a:schemeClr val="dk1"/>
                </a:solidFill>
                <a:latin typeface="Arial"/>
                <a:ea typeface="Arial"/>
                <a:cs typeface="Arial"/>
                <a:sym typeface="Arial"/>
              </a:rPr>
              <a:t> If you pass a nonassociative function to </a:t>
            </a:r>
            <a:r>
              <a:rPr b="0" i="0" lang="en-US" sz="2200" u="none" cap="none" strike="noStrike">
                <a:solidFill>
                  <a:schemeClr val="dk1"/>
                </a:solidFill>
                <a:latin typeface="Courier New"/>
                <a:ea typeface="Courier New"/>
                <a:cs typeface="Courier New"/>
                <a:sym typeface="Courier New"/>
              </a:rPr>
              <a:t>reduce</a:t>
            </a:r>
            <a:r>
              <a:rPr b="0" i="0" lang="en-US" sz="2200" u="none" cap="none" strike="noStrike">
                <a:solidFill>
                  <a:schemeClr val="dk1"/>
                </a:solidFill>
                <a:latin typeface="Arial"/>
                <a:ea typeface="Arial"/>
                <a:cs typeface="Arial"/>
                <a:sym typeface="Arial"/>
              </a:rPr>
              <a:t>, you will get the wrong answer. The function must be associative.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nvSpPr>
        <p:spPr>
          <a:xfrm>
            <a:off x="609600" y="1371600"/>
            <a:ext cx="7924800" cy="13716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2" name="Google Shape;172;p2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Reduction: Example</a:t>
            </a:r>
            <a:endParaRPr/>
          </a:p>
        </p:txBody>
      </p:sp>
      <p:sp>
        <p:nvSpPr>
          <p:cNvPr id="173" name="Google Shape;173;p27"/>
          <p:cNvSpPr txBox="1"/>
          <p:nvPr>
            <p:ph idx="1" type="body"/>
          </p:nvPr>
        </p:nvSpPr>
        <p:spPr>
          <a:xfrm>
            <a:off x="609600" y="1447800"/>
            <a:ext cx="7918450" cy="1158875"/>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18         int r2 = IntStream.rangeClosed(1, 5).parallel()</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19             .reduce(0, (sum, element) -&gt; sum + element);</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20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21         System.out.println("Result: " + r2);</a:t>
            </a:r>
            <a:endParaRPr/>
          </a:p>
        </p:txBody>
      </p:sp>
      <p:sp>
        <p:nvSpPr>
          <p:cNvPr id="174" name="Google Shape;174;p27"/>
          <p:cNvSpPr txBox="1"/>
          <p:nvPr/>
        </p:nvSpPr>
        <p:spPr>
          <a:xfrm>
            <a:off x="762000" y="3505200"/>
            <a:ext cx="612775" cy="1016000"/>
          </a:xfrm>
          <a:prstGeom prst="rect">
            <a:avLst/>
          </a:prstGeom>
          <a:no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6000"/>
              <a:buFont typeface="Arial"/>
              <a:buNone/>
            </a:pPr>
            <a:r>
              <a:rPr b="0" i="0" lang="en-US" sz="6000" u="none">
                <a:solidFill>
                  <a:schemeClr val="dk1"/>
                </a:solidFill>
                <a:latin typeface="Arial"/>
                <a:ea typeface="Arial"/>
                <a:cs typeface="Arial"/>
                <a:sym typeface="Arial"/>
              </a:rPr>
              <a:t>0</a:t>
            </a:r>
            <a:endParaRPr/>
          </a:p>
        </p:txBody>
      </p:sp>
      <p:sp>
        <p:nvSpPr>
          <p:cNvPr id="175" name="Google Shape;175;p27"/>
          <p:cNvSpPr txBox="1"/>
          <p:nvPr/>
        </p:nvSpPr>
        <p:spPr>
          <a:xfrm>
            <a:off x="2362200" y="3733800"/>
            <a:ext cx="527050" cy="830262"/>
          </a:xfrm>
          <a:prstGeom prst="rect">
            <a:avLst/>
          </a:prstGeom>
          <a:no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800"/>
              <a:buFont typeface="Arial"/>
              <a:buNone/>
            </a:pPr>
            <a:r>
              <a:rPr b="0" i="0" lang="en-US" sz="4800" u="none">
                <a:solidFill>
                  <a:schemeClr val="dk1"/>
                </a:solidFill>
                <a:latin typeface="Arial"/>
                <a:ea typeface="Arial"/>
                <a:cs typeface="Arial"/>
                <a:sym typeface="Arial"/>
              </a:rPr>
              <a:t>1</a:t>
            </a:r>
            <a:endParaRPr/>
          </a:p>
        </p:txBody>
      </p:sp>
      <p:sp>
        <p:nvSpPr>
          <p:cNvPr id="176" name="Google Shape;176;p27"/>
          <p:cNvSpPr txBox="1"/>
          <p:nvPr/>
        </p:nvSpPr>
        <p:spPr>
          <a:xfrm>
            <a:off x="3219450" y="3733800"/>
            <a:ext cx="527050" cy="830262"/>
          </a:xfrm>
          <a:prstGeom prst="rect">
            <a:avLst/>
          </a:prstGeom>
          <a:no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800"/>
              <a:buFont typeface="Arial"/>
              <a:buNone/>
            </a:pPr>
            <a:r>
              <a:rPr b="0" i="0" lang="en-US" sz="4800" u="none">
                <a:solidFill>
                  <a:schemeClr val="dk1"/>
                </a:solidFill>
                <a:latin typeface="Arial"/>
                <a:ea typeface="Arial"/>
                <a:cs typeface="Arial"/>
                <a:sym typeface="Arial"/>
              </a:rPr>
              <a:t>2</a:t>
            </a:r>
            <a:endParaRPr/>
          </a:p>
        </p:txBody>
      </p:sp>
      <p:sp>
        <p:nvSpPr>
          <p:cNvPr id="177" name="Google Shape;177;p27"/>
          <p:cNvSpPr txBox="1"/>
          <p:nvPr/>
        </p:nvSpPr>
        <p:spPr>
          <a:xfrm>
            <a:off x="4076700" y="3733800"/>
            <a:ext cx="527050" cy="830262"/>
          </a:xfrm>
          <a:prstGeom prst="rect">
            <a:avLst/>
          </a:prstGeom>
          <a:no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800"/>
              <a:buFont typeface="Arial"/>
              <a:buNone/>
            </a:pPr>
            <a:r>
              <a:rPr b="0" i="0" lang="en-US" sz="4800" u="none">
                <a:solidFill>
                  <a:schemeClr val="dk1"/>
                </a:solidFill>
                <a:latin typeface="Arial"/>
                <a:ea typeface="Arial"/>
                <a:cs typeface="Arial"/>
                <a:sym typeface="Arial"/>
              </a:rPr>
              <a:t>3</a:t>
            </a:r>
            <a:endParaRPr/>
          </a:p>
        </p:txBody>
      </p:sp>
      <p:sp>
        <p:nvSpPr>
          <p:cNvPr id="178" name="Google Shape;178;p27"/>
          <p:cNvSpPr txBox="1"/>
          <p:nvPr/>
        </p:nvSpPr>
        <p:spPr>
          <a:xfrm>
            <a:off x="4933950" y="3733800"/>
            <a:ext cx="527050" cy="830262"/>
          </a:xfrm>
          <a:prstGeom prst="rect">
            <a:avLst/>
          </a:prstGeom>
          <a:no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800"/>
              <a:buFont typeface="Arial"/>
              <a:buNone/>
            </a:pPr>
            <a:r>
              <a:rPr b="0" i="0" lang="en-US" sz="4800" u="none">
                <a:solidFill>
                  <a:schemeClr val="dk1"/>
                </a:solidFill>
                <a:latin typeface="Arial"/>
                <a:ea typeface="Arial"/>
                <a:cs typeface="Arial"/>
                <a:sym typeface="Arial"/>
              </a:rPr>
              <a:t>4</a:t>
            </a:r>
            <a:endParaRPr/>
          </a:p>
        </p:txBody>
      </p:sp>
      <p:sp>
        <p:nvSpPr>
          <p:cNvPr id="179" name="Google Shape;179;p27"/>
          <p:cNvSpPr txBox="1"/>
          <p:nvPr/>
        </p:nvSpPr>
        <p:spPr>
          <a:xfrm>
            <a:off x="5791200" y="3733800"/>
            <a:ext cx="527050" cy="830262"/>
          </a:xfrm>
          <a:prstGeom prst="rect">
            <a:avLst/>
          </a:prstGeom>
          <a:no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800"/>
              <a:buFont typeface="Arial"/>
              <a:buNone/>
            </a:pPr>
            <a:r>
              <a:rPr b="0" i="0" lang="en-US" sz="4800" u="none">
                <a:solidFill>
                  <a:schemeClr val="dk1"/>
                </a:solidFill>
                <a:latin typeface="Arial"/>
                <a:ea typeface="Arial"/>
                <a:cs typeface="Arial"/>
                <a:sym typeface="Arial"/>
              </a:rPr>
              <a:t>5</a:t>
            </a:r>
            <a:endParaRPr/>
          </a:p>
        </p:txBody>
      </p:sp>
      <p:sp>
        <p:nvSpPr>
          <p:cNvPr id="180" name="Google Shape;180;p27"/>
          <p:cNvSpPr txBox="1"/>
          <p:nvPr/>
        </p:nvSpPr>
        <p:spPr>
          <a:xfrm>
            <a:off x="762000" y="4876800"/>
            <a:ext cx="658812"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Sum</a:t>
            </a:r>
            <a:endParaRPr/>
          </a:p>
        </p:txBody>
      </p:sp>
      <p:sp>
        <p:nvSpPr>
          <p:cNvPr id="181" name="Google Shape;181;p27"/>
          <p:cNvSpPr txBox="1"/>
          <p:nvPr/>
        </p:nvSpPr>
        <p:spPr>
          <a:xfrm>
            <a:off x="3581400" y="4876800"/>
            <a:ext cx="114617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Elements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8"/>
          <p:cNvSpPr txBox="1"/>
          <p:nvPr/>
        </p:nvSpPr>
        <p:spPr>
          <a:xfrm>
            <a:off x="609600" y="1371600"/>
            <a:ext cx="7924800" cy="13716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8" name="Google Shape;188;p2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Reduction: Example</a:t>
            </a:r>
            <a:endParaRPr/>
          </a:p>
        </p:txBody>
      </p:sp>
      <p:sp>
        <p:nvSpPr>
          <p:cNvPr id="189" name="Google Shape;189;p28"/>
          <p:cNvSpPr txBox="1"/>
          <p:nvPr>
            <p:ph idx="1" type="body"/>
          </p:nvPr>
        </p:nvSpPr>
        <p:spPr>
          <a:xfrm>
            <a:off x="609600" y="1447800"/>
            <a:ext cx="7918450" cy="1158875"/>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18         int r2 = IntStream.rangeClosed(1, 5).parallel()</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19             .reduce(0, (sum, element) -&gt; sum + element);</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20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21         System.out.println("Result: " + r2);</a:t>
            </a:r>
            <a:endParaRPr/>
          </a:p>
        </p:txBody>
      </p:sp>
      <p:sp>
        <p:nvSpPr>
          <p:cNvPr id="190" name="Google Shape;190;p28"/>
          <p:cNvSpPr txBox="1"/>
          <p:nvPr/>
        </p:nvSpPr>
        <p:spPr>
          <a:xfrm>
            <a:off x="762000" y="3505200"/>
            <a:ext cx="612775" cy="1016000"/>
          </a:xfrm>
          <a:prstGeom prst="rect">
            <a:avLst/>
          </a:prstGeom>
          <a:no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6000"/>
              <a:buFont typeface="Arial"/>
              <a:buNone/>
            </a:pPr>
            <a:r>
              <a:rPr b="0" i="0" lang="en-US" sz="6000" u="none">
                <a:solidFill>
                  <a:schemeClr val="dk1"/>
                </a:solidFill>
                <a:latin typeface="Arial"/>
                <a:ea typeface="Arial"/>
                <a:cs typeface="Arial"/>
                <a:sym typeface="Arial"/>
              </a:rPr>
              <a:t>1</a:t>
            </a:r>
            <a:endParaRPr/>
          </a:p>
        </p:txBody>
      </p:sp>
      <p:sp>
        <p:nvSpPr>
          <p:cNvPr id="191" name="Google Shape;191;p28"/>
          <p:cNvSpPr txBox="1"/>
          <p:nvPr/>
        </p:nvSpPr>
        <p:spPr>
          <a:xfrm>
            <a:off x="3219450" y="3733800"/>
            <a:ext cx="527050" cy="830262"/>
          </a:xfrm>
          <a:prstGeom prst="rect">
            <a:avLst/>
          </a:prstGeom>
          <a:no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800"/>
              <a:buFont typeface="Arial"/>
              <a:buNone/>
            </a:pPr>
            <a:r>
              <a:rPr b="0" i="0" lang="en-US" sz="4800" u="none">
                <a:solidFill>
                  <a:schemeClr val="dk1"/>
                </a:solidFill>
                <a:latin typeface="Arial"/>
                <a:ea typeface="Arial"/>
                <a:cs typeface="Arial"/>
                <a:sym typeface="Arial"/>
              </a:rPr>
              <a:t>2</a:t>
            </a:r>
            <a:endParaRPr/>
          </a:p>
        </p:txBody>
      </p:sp>
      <p:sp>
        <p:nvSpPr>
          <p:cNvPr id="192" name="Google Shape;192;p28"/>
          <p:cNvSpPr txBox="1"/>
          <p:nvPr/>
        </p:nvSpPr>
        <p:spPr>
          <a:xfrm>
            <a:off x="4076700" y="3733800"/>
            <a:ext cx="527050" cy="830262"/>
          </a:xfrm>
          <a:prstGeom prst="rect">
            <a:avLst/>
          </a:prstGeom>
          <a:no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800"/>
              <a:buFont typeface="Arial"/>
              <a:buNone/>
            </a:pPr>
            <a:r>
              <a:rPr b="0" i="0" lang="en-US" sz="4800" u="none">
                <a:solidFill>
                  <a:schemeClr val="dk1"/>
                </a:solidFill>
                <a:latin typeface="Arial"/>
                <a:ea typeface="Arial"/>
                <a:cs typeface="Arial"/>
                <a:sym typeface="Arial"/>
              </a:rPr>
              <a:t>3</a:t>
            </a:r>
            <a:endParaRPr/>
          </a:p>
        </p:txBody>
      </p:sp>
      <p:sp>
        <p:nvSpPr>
          <p:cNvPr id="193" name="Google Shape;193;p28"/>
          <p:cNvSpPr txBox="1"/>
          <p:nvPr/>
        </p:nvSpPr>
        <p:spPr>
          <a:xfrm>
            <a:off x="4933950" y="3733800"/>
            <a:ext cx="527050" cy="830262"/>
          </a:xfrm>
          <a:prstGeom prst="rect">
            <a:avLst/>
          </a:prstGeom>
          <a:no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800"/>
              <a:buFont typeface="Arial"/>
              <a:buNone/>
            </a:pPr>
            <a:r>
              <a:rPr b="0" i="0" lang="en-US" sz="4800" u="none">
                <a:solidFill>
                  <a:schemeClr val="dk1"/>
                </a:solidFill>
                <a:latin typeface="Arial"/>
                <a:ea typeface="Arial"/>
                <a:cs typeface="Arial"/>
                <a:sym typeface="Arial"/>
              </a:rPr>
              <a:t>4</a:t>
            </a:r>
            <a:endParaRPr/>
          </a:p>
        </p:txBody>
      </p:sp>
      <p:sp>
        <p:nvSpPr>
          <p:cNvPr id="194" name="Google Shape;194;p28"/>
          <p:cNvSpPr txBox="1"/>
          <p:nvPr/>
        </p:nvSpPr>
        <p:spPr>
          <a:xfrm>
            <a:off x="5791200" y="3733800"/>
            <a:ext cx="527050" cy="830262"/>
          </a:xfrm>
          <a:prstGeom prst="rect">
            <a:avLst/>
          </a:prstGeom>
          <a:no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800"/>
              <a:buFont typeface="Arial"/>
              <a:buNone/>
            </a:pPr>
            <a:r>
              <a:rPr b="0" i="0" lang="en-US" sz="4800" u="none">
                <a:solidFill>
                  <a:schemeClr val="dk1"/>
                </a:solidFill>
                <a:latin typeface="Arial"/>
                <a:ea typeface="Arial"/>
                <a:cs typeface="Arial"/>
                <a:sym typeface="Arial"/>
              </a:rPr>
              <a:t>5</a:t>
            </a:r>
            <a:endParaRPr/>
          </a:p>
        </p:txBody>
      </p:sp>
      <p:sp>
        <p:nvSpPr>
          <p:cNvPr id="195" name="Google Shape;195;p28"/>
          <p:cNvSpPr txBox="1"/>
          <p:nvPr/>
        </p:nvSpPr>
        <p:spPr>
          <a:xfrm>
            <a:off x="762000" y="4876800"/>
            <a:ext cx="658812"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Sum</a:t>
            </a:r>
            <a:endParaRPr/>
          </a:p>
        </p:txBody>
      </p:sp>
      <p:sp>
        <p:nvSpPr>
          <p:cNvPr id="196" name="Google Shape;196;p28"/>
          <p:cNvSpPr txBox="1"/>
          <p:nvPr/>
        </p:nvSpPr>
        <p:spPr>
          <a:xfrm>
            <a:off x="3581400" y="4876800"/>
            <a:ext cx="114617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Elements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1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Objectives</a:t>
            </a:r>
            <a:endParaRPr/>
          </a:p>
        </p:txBody>
      </p:sp>
      <p:sp>
        <p:nvSpPr>
          <p:cNvPr id="50" name="Google Shape;50;p11"/>
          <p:cNvSpPr txBox="1"/>
          <p:nvPr>
            <p:ph idx="1" type="body"/>
          </p:nvPr>
        </p:nvSpPr>
        <p:spPr>
          <a:xfrm>
            <a:off x="609600" y="1447800"/>
            <a:ext cx="7918450" cy="46974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After completing this lesson, you should be able to:</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Review the key characteristics of streams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Contrast old style loop operations with streams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Describe how to make a stream pipeline execute in parallel</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List the key assumptions needed to use a parallel pipeline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Define reduction</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Describe why reduction requires an associative function</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Calculate a value using reduce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Describe the process for decomposing and then merging work</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List the key performance considerations for parallel streams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9"/>
          <p:cNvSpPr txBox="1"/>
          <p:nvPr/>
        </p:nvSpPr>
        <p:spPr>
          <a:xfrm>
            <a:off x="609600" y="1371600"/>
            <a:ext cx="7924800" cy="13716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3" name="Google Shape;203;p2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Reduction: Example</a:t>
            </a:r>
            <a:endParaRPr/>
          </a:p>
        </p:txBody>
      </p:sp>
      <p:sp>
        <p:nvSpPr>
          <p:cNvPr id="204" name="Google Shape;204;p29"/>
          <p:cNvSpPr txBox="1"/>
          <p:nvPr>
            <p:ph idx="1" type="body"/>
          </p:nvPr>
        </p:nvSpPr>
        <p:spPr>
          <a:xfrm>
            <a:off x="609600" y="1447800"/>
            <a:ext cx="7918450" cy="1158875"/>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18         int r2 = IntStream.rangeClosed(1, 5).parallel()</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19             .reduce(0, (sum, element) -&gt; sum + element);</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20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21         System.out.println("Result: " + r2);</a:t>
            </a:r>
            <a:endParaRPr/>
          </a:p>
        </p:txBody>
      </p:sp>
      <p:sp>
        <p:nvSpPr>
          <p:cNvPr id="205" name="Google Shape;205;p29"/>
          <p:cNvSpPr txBox="1"/>
          <p:nvPr/>
        </p:nvSpPr>
        <p:spPr>
          <a:xfrm>
            <a:off x="762000" y="3505200"/>
            <a:ext cx="612775" cy="1016000"/>
          </a:xfrm>
          <a:prstGeom prst="rect">
            <a:avLst/>
          </a:prstGeom>
          <a:no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6000"/>
              <a:buFont typeface="Arial"/>
              <a:buNone/>
            </a:pPr>
            <a:r>
              <a:rPr b="0" i="0" lang="en-US" sz="6000" u="none">
                <a:solidFill>
                  <a:schemeClr val="dk1"/>
                </a:solidFill>
                <a:latin typeface="Arial"/>
                <a:ea typeface="Arial"/>
                <a:cs typeface="Arial"/>
                <a:sym typeface="Arial"/>
              </a:rPr>
              <a:t>3</a:t>
            </a:r>
            <a:endParaRPr/>
          </a:p>
        </p:txBody>
      </p:sp>
      <p:sp>
        <p:nvSpPr>
          <p:cNvPr id="206" name="Google Shape;206;p29"/>
          <p:cNvSpPr txBox="1"/>
          <p:nvPr/>
        </p:nvSpPr>
        <p:spPr>
          <a:xfrm>
            <a:off x="4076700" y="3733800"/>
            <a:ext cx="527050" cy="830262"/>
          </a:xfrm>
          <a:prstGeom prst="rect">
            <a:avLst/>
          </a:prstGeom>
          <a:no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800"/>
              <a:buFont typeface="Arial"/>
              <a:buNone/>
            </a:pPr>
            <a:r>
              <a:rPr b="0" i="0" lang="en-US" sz="4800" u="none">
                <a:solidFill>
                  <a:schemeClr val="dk1"/>
                </a:solidFill>
                <a:latin typeface="Arial"/>
                <a:ea typeface="Arial"/>
                <a:cs typeface="Arial"/>
                <a:sym typeface="Arial"/>
              </a:rPr>
              <a:t>3</a:t>
            </a:r>
            <a:endParaRPr/>
          </a:p>
        </p:txBody>
      </p:sp>
      <p:sp>
        <p:nvSpPr>
          <p:cNvPr id="207" name="Google Shape;207;p29"/>
          <p:cNvSpPr txBox="1"/>
          <p:nvPr/>
        </p:nvSpPr>
        <p:spPr>
          <a:xfrm>
            <a:off x="4933950" y="3733800"/>
            <a:ext cx="527050" cy="830262"/>
          </a:xfrm>
          <a:prstGeom prst="rect">
            <a:avLst/>
          </a:prstGeom>
          <a:no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800"/>
              <a:buFont typeface="Arial"/>
              <a:buNone/>
            </a:pPr>
            <a:r>
              <a:rPr b="0" i="0" lang="en-US" sz="4800" u="none">
                <a:solidFill>
                  <a:schemeClr val="dk1"/>
                </a:solidFill>
                <a:latin typeface="Arial"/>
                <a:ea typeface="Arial"/>
                <a:cs typeface="Arial"/>
                <a:sym typeface="Arial"/>
              </a:rPr>
              <a:t>4</a:t>
            </a:r>
            <a:endParaRPr/>
          </a:p>
        </p:txBody>
      </p:sp>
      <p:sp>
        <p:nvSpPr>
          <p:cNvPr id="208" name="Google Shape;208;p29"/>
          <p:cNvSpPr txBox="1"/>
          <p:nvPr/>
        </p:nvSpPr>
        <p:spPr>
          <a:xfrm>
            <a:off x="5791200" y="3733800"/>
            <a:ext cx="527050" cy="830262"/>
          </a:xfrm>
          <a:prstGeom prst="rect">
            <a:avLst/>
          </a:prstGeom>
          <a:no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800"/>
              <a:buFont typeface="Arial"/>
              <a:buNone/>
            </a:pPr>
            <a:r>
              <a:rPr b="0" i="0" lang="en-US" sz="4800" u="none">
                <a:solidFill>
                  <a:schemeClr val="dk1"/>
                </a:solidFill>
                <a:latin typeface="Arial"/>
                <a:ea typeface="Arial"/>
                <a:cs typeface="Arial"/>
                <a:sym typeface="Arial"/>
              </a:rPr>
              <a:t>5</a:t>
            </a:r>
            <a:endParaRPr/>
          </a:p>
        </p:txBody>
      </p:sp>
      <p:sp>
        <p:nvSpPr>
          <p:cNvPr id="209" name="Google Shape;209;p29"/>
          <p:cNvSpPr txBox="1"/>
          <p:nvPr/>
        </p:nvSpPr>
        <p:spPr>
          <a:xfrm>
            <a:off x="762000" y="4876800"/>
            <a:ext cx="658812"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Sum</a:t>
            </a:r>
            <a:endParaRPr/>
          </a:p>
        </p:txBody>
      </p:sp>
      <p:sp>
        <p:nvSpPr>
          <p:cNvPr id="210" name="Google Shape;210;p29"/>
          <p:cNvSpPr txBox="1"/>
          <p:nvPr/>
        </p:nvSpPr>
        <p:spPr>
          <a:xfrm>
            <a:off x="3581400" y="4876800"/>
            <a:ext cx="114617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Elements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0"/>
          <p:cNvSpPr txBox="1"/>
          <p:nvPr/>
        </p:nvSpPr>
        <p:spPr>
          <a:xfrm>
            <a:off x="609600" y="1371600"/>
            <a:ext cx="7924800" cy="13716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7" name="Google Shape;217;p3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Reduction: Example</a:t>
            </a:r>
            <a:endParaRPr/>
          </a:p>
        </p:txBody>
      </p:sp>
      <p:sp>
        <p:nvSpPr>
          <p:cNvPr id="218" name="Google Shape;218;p30"/>
          <p:cNvSpPr txBox="1"/>
          <p:nvPr>
            <p:ph idx="1" type="body"/>
          </p:nvPr>
        </p:nvSpPr>
        <p:spPr>
          <a:xfrm>
            <a:off x="609600" y="1447800"/>
            <a:ext cx="7918450" cy="1158875"/>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18         int r2 = IntStream.rangeClosed(1, 5).parallel()</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19             .reduce(0, (sum, element) -&gt; sum + element);</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20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21         System.out.println("Result: " + r2);</a:t>
            </a:r>
            <a:endParaRPr/>
          </a:p>
        </p:txBody>
      </p:sp>
      <p:sp>
        <p:nvSpPr>
          <p:cNvPr id="219" name="Google Shape;219;p30"/>
          <p:cNvSpPr txBox="1"/>
          <p:nvPr/>
        </p:nvSpPr>
        <p:spPr>
          <a:xfrm>
            <a:off x="762000" y="3505200"/>
            <a:ext cx="612775" cy="1016000"/>
          </a:xfrm>
          <a:prstGeom prst="rect">
            <a:avLst/>
          </a:prstGeom>
          <a:no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6000"/>
              <a:buFont typeface="Arial"/>
              <a:buNone/>
            </a:pPr>
            <a:r>
              <a:rPr b="0" i="0" lang="en-US" sz="6000" u="none">
                <a:solidFill>
                  <a:schemeClr val="dk1"/>
                </a:solidFill>
                <a:latin typeface="Arial"/>
                <a:ea typeface="Arial"/>
                <a:cs typeface="Arial"/>
                <a:sym typeface="Arial"/>
              </a:rPr>
              <a:t>6</a:t>
            </a:r>
            <a:endParaRPr/>
          </a:p>
        </p:txBody>
      </p:sp>
      <p:sp>
        <p:nvSpPr>
          <p:cNvPr id="220" name="Google Shape;220;p30"/>
          <p:cNvSpPr txBox="1"/>
          <p:nvPr/>
        </p:nvSpPr>
        <p:spPr>
          <a:xfrm>
            <a:off x="4933950" y="3733800"/>
            <a:ext cx="527050" cy="830262"/>
          </a:xfrm>
          <a:prstGeom prst="rect">
            <a:avLst/>
          </a:prstGeom>
          <a:no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800"/>
              <a:buFont typeface="Arial"/>
              <a:buNone/>
            </a:pPr>
            <a:r>
              <a:rPr b="0" i="0" lang="en-US" sz="4800" u="none">
                <a:solidFill>
                  <a:schemeClr val="dk1"/>
                </a:solidFill>
                <a:latin typeface="Arial"/>
                <a:ea typeface="Arial"/>
                <a:cs typeface="Arial"/>
                <a:sym typeface="Arial"/>
              </a:rPr>
              <a:t>4</a:t>
            </a:r>
            <a:endParaRPr/>
          </a:p>
        </p:txBody>
      </p:sp>
      <p:sp>
        <p:nvSpPr>
          <p:cNvPr id="221" name="Google Shape;221;p30"/>
          <p:cNvSpPr txBox="1"/>
          <p:nvPr/>
        </p:nvSpPr>
        <p:spPr>
          <a:xfrm>
            <a:off x="5791200" y="3733800"/>
            <a:ext cx="527050" cy="830262"/>
          </a:xfrm>
          <a:prstGeom prst="rect">
            <a:avLst/>
          </a:prstGeom>
          <a:no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800"/>
              <a:buFont typeface="Arial"/>
              <a:buNone/>
            </a:pPr>
            <a:r>
              <a:rPr b="0" i="0" lang="en-US" sz="4800" u="none">
                <a:solidFill>
                  <a:schemeClr val="dk1"/>
                </a:solidFill>
                <a:latin typeface="Arial"/>
                <a:ea typeface="Arial"/>
                <a:cs typeface="Arial"/>
                <a:sym typeface="Arial"/>
              </a:rPr>
              <a:t>5</a:t>
            </a:r>
            <a:endParaRPr/>
          </a:p>
        </p:txBody>
      </p:sp>
      <p:sp>
        <p:nvSpPr>
          <p:cNvPr id="222" name="Google Shape;222;p30"/>
          <p:cNvSpPr txBox="1"/>
          <p:nvPr/>
        </p:nvSpPr>
        <p:spPr>
          <a:xfrm>
            <a:off x="762000" y="4876800"/>
            <a:ext cx="658812"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Sum</a:t>
            </a:r>
            <a:endParaRPr/>
          </a:p>
        </p:txBody>
      </p:sp>
      <p:sp>
        <p:nvSpPr>
          <p:cNvPr id="223" name="Google Shape;223;p30"/>
          <p:cNvSpPr txBox="1"/>
          <p:nvPr/>
        </p:nvSpPr>
        <p:spPr>
          <a:xfrm>
            <a:off x="3581400" y="4876800"/>
            <a:ext cx="114617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Elements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1"/>
          <p:cNvSpPr txBox="1"/>
          <p:nvPr/>
        </p:nvSpPr>
        <p:spPr>
          <a:xfrm>
            <a:off x="609600" y="1371600"/>
            <a:ext cx="7924800" cy="13716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0" name="Google Shape;230;p3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Reduction: Example</a:t>
            </a:r>
            <a:endParaRPr/>
          </a:p>
        </p:txBody>
      </p:sp>
      <p:sp>
        <p:nvSpPr>
          <p:cNvPr id="231" name="Google Shape;231;p31"/>
          <p:cNvSpPr txBox="1"/>
          <p:nvPr>
            <p:ph idx="1" type="body"/>
          </p:nvPr>
        </p:nvSpPr>
        <p:spPr>
          <a:xfrm>
            <a:off x="609600" y="1447800"/>
            <a:ext cx="7918450" cy="1158875"/>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18         int r2 = IntStream.rangeClosed(1, 5).parallel()</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19             .reduce(0, (sum, element) -&gt; sum + element);</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20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21         System.out.println("Result: " + r2);</a:t>
            </a:r>
            <a:endParaRPr/>
          </a:p>
        </p:txBody>
      </p:sp>
      <p:sp>
        <p:nvSpPr>
          <p:cNvPr id="232" name="Google Shape;232;p31"/>
          <p:cNvSpPr txBox="1"/>
          <p:nvPr/>
        </p:nvSpPr>
        <p:spPr>
          <a:xfrm>
            <a:off x="762000" y="3505200"/>
            <a:ext cx="1041400" cy="1016000"/>
          </a:xfrm>
          <a:prstGeom prst="rect">
            <a:avLst/>
          </a:prstGeom>
          <a:no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6000"/>
              <a:buFont typeface="Arial"/>
              <a:buNone/>
            </a:pPr>
            <a:r>
              <a:rPr b="0" i="0" lang="en-US" sz="6000" u="none">
                <a:solidFill>
                  <a:schemeClr val="dk1"/>
                </a:solidFill>
                <a:latin typeface="Arial"/>
                <a:ea typeface="Arial"/>
                <a:cs typeface="Arial"/>
                <a:sym typeface="Arial"/>
              </a:rPr>
              <a:t>10</a:t>
            </a:r>
            <a:endParaRPr/>
          </a:p>
        </p:txBody>
      </p:sp>
      <p:sp>
        <p:nvSpPr>
          <p:cNvPr id="233" name="Google Shape;233;p31"/>
          <p:cNvSpPr txBox="1"/>
          <p:nvPr/>
        </p:nvSpPr>
        <p:spPr>
          <a:xfrm>
            <a:off x="5791200" y="3733800"/>
            <a:ext cx="527050" cy="830262"/>
          </a:xfrm>
          <a:prstGeom prst="rect">
            <a:avLst/>
          </a:prstGeom>
          <a:no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800"/>
              <a:buFont typeface="Arial"/>
              <a:buNone/>
            </a:pPr>
            <a:r>
              <a:rPr b="0" i="0" lang="en-US" sz="4800" u="none">
                <a:solidFill>
                  <a:schemeClr val="dk1"/>
                </a:solidFill>
                <a:latin typeface="Arial"/>
                <a:ea typeface="Arial"/>
                <a:cs typeface="Arial"/>
                <a:sym typeface="Arial"/>
              </a:rPr>
              <a:t>5</a:t>
            </a:r>
            <a:endParaRPr/>
          </a:p>
        </p:txBody>
      </p:sp>
      <p:sp>
        <p:nvSpPr>
          <p:cNvPr id="234" name="Google Shape;234;p31"/>
          <p:cNvSpPr txBox="1"/>
          <p:nvPr/>
        </p:nvSpPr>
        <p:spPr>
          <a:xfrm>
            <a:off x="762000" y="4876800"/>
            <a:ext cx="658812"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Sum</a:t>
            </a:r>
            <a:endParaRPr/>
          </a:p>
        </p:txBody>
      </p:sp>
      <p:sp>
        <p:nvSpPr>
          <p:cNvPr id="235" name="Google Shape;235;p31"/>
          <p:cNvSpPr txBox="1"/>
          <p:nvPr/>
        </p:nvSpPr>
        <p:spPr>
          <a:xfrm>
            <a:off x="3581400" y="4876800"/>
            <a:ext cx="114617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Elements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2"/>
          <p:cNvSpPr txBox="1"/>
          <p:nvPr/>
        </p:nvSpPr>
        <p:spPr>
          <a:xfrm>
            <a:off x="609600" y="1371600"/>
            <a:ext cx="7924800" cy="13716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2" name="Google Shape;242;p3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Reduction: Example</a:t>
            </a:r>
            <a:endParaRPr/>
          </a:p>
        </p:txBody>
      </p:sp>
      <p:sp>
        <p:nvSpPr>
          <p:cNvPr id="243" name="Google Shape;243;p32"/>
          <p:cNvSpPr txBox="1"/>
          <p:nvPr>
            <p:ph idx="1" type="body"/>
          </p:nvPr>
        </p:nvSpPr>
        <p:spPr>
          <a:xfrm>
            <a:off x="609600" y="1447800"/>
            <a:ext cx="7918450" cy="1158875"/>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18         int r2 = IntStream.rangeClosed(1, 5).parallel()</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19             .reduce(0, (sum, element) -&gt; sum + element);</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20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21         System.out.println("Result: " + r2);</a:t>
            </a:r>
            <a:endParaRPr/>
          </a:p>
        </p:txBody>
      </p:sp>
      <p:sp>
        <p:nvSpPr>
          <p:cNvPr id="244" name="Google Shape;244;p32"/>
          <p:cNvSpPr txBox="1"/>
          <p:nvPr/>
        </p:nvSpPr>
        <p:spPr>
          <a:xfrm>
            <a:off x="762000" y="3505200"/>
            <a:ext cx="1041400" cy="1016000"/>
          </a:xfrm>
          <a:prstGeom prst="rect">
            <a:avLst/>
          </a:prstGeom>
          <a:no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6000"/>
              <a:buFont typeface="Arial"/>
              <a:buNone/>
            </a:pPr>
            <a:r>
              <a:rPr b="0" i="0" lang="en-US" sz="6000" u="none">
                <a:solidFill>
                  <a:schemeClr val="dk1"/>
                </a:solidFill>
                <a:latin typeface="Arial"/>
                <a:ea typeface="Arial"/>
                <a:cs typeface="Arial"/>
                <a:sym typeface="Arial"/>
              </a:rPr>
              <a:t>15</a:t>
            </a:r>
            <a:endParaRPr/>
          </a:p>
        </p:txBody>
      </p:sp>
      <p:sp>
        <p:nvSpPr>
          <p:cNvPr id="245" name="Google Shape;245;p32"/>
          <p:cNvSpPr txBox="1"/>
          <p:nvPr/>
        </p:nvSpPr>
        <p:spPr>
          <a:xfrm>
            <a:off x="762000" y="4876800"/>
            <a:ext cx="658812"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Sum</a:t>
            </a:r>
            <a:endParaRPr/>
          </a:p>
        </p:txBody>
      </p:sp>
      <p:sp>
        <p:nvSpPr>
          <p:cNvPr id="246" name="Google Shape;246;p32"/>
          <p:cNvSpPr txBox="1"/>
          <p:nvPr/>
        </p:nvSpPr>
        <p:spPr>
          <a:xfrm>
            <a:off x="3581400" y="4876800"/>
            <a:ext cx="114617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Elements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A Look Under the Hood</a:t>
            </a:r>
            <a:endParaRPr/>
          </a:p>
        </p:txBody>
      </p:sp>
      <p:sp>
        <p:nvSpPr>
          <p:cNvPr id="253" name="Google Shape;253;p33"/>
          <p:cNvSpPr txBox="1"/>
          <p:nvPr>
            <p:ph idx="1" type="body"/>
          </p:nvPr>
        </p:nvSpPr>
        <p:spPr>
          <a:xfrm>
            <a:off x="609600" y="1447800"/>
            <a:ext cx="7918450" cy="110331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Pipeline decomposed into subpipelines.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Each subpipeline produces a subresult.</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Subresults combined into final result.</a:t>
            </a:r>
            <a:endParaRPr/>
          </a:p>
        </p:txBody>
      </p:sp>
      <p:sp>
        <p:nvSpPr>
          <p:cNvPr id="254" name="Google Shape;254;p33"/>
          <p:cNvSpPr txBox="1"/>
          <p:nvPr/>
        </p:nvSpPr>
        <p:spPr>
          <a:xfrm>
            <a:off x="152400" y="3962400"/>
            <a:ext cx="3084512" cy="307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eList.stream().map(…).sum()</a:t>
            </a:r>
            <a:endParaRPr/>
          </a:p>
        </p:txBody>
      </p:sp>
      <p:cxnSp>
        <p:nvCxnSpPr>
          <p:cNvPr id="255" name="Google Shape;255;p33"/>
          <p:cNvCxnSpPr/>
          <p:nvPr/>
        </p:nvCxnSpPr>
        <p:spPr>
          <a:xfrm flipH="1" rot="10800000">
            <a:off x="3124200" y="3810000"/>
            <a:ext cx="609600" cy="304800"/>
          </a:xfrm>
          <a:prstGeom prst="straightConnector1">
            <a:avLst/>
          </a:prstGeom>
          <a:noFill/>
          <a:ln cap="rnd" cmpd="sng" w="28575">
            <a:solidFill>
              <a:schemeClr val="dk1"/>
            </a:solidFill>
            <a:prstDash val="solid"/>
            <a:miter lim="800000"/>
            <a:headEnd len="med" w="med" type="none"/>
            <a:tailEnd len="med" w="med" type="triangle"/>
          </a:ln>
        </p:spPr>
      </p:cxnSp>
      <p:cxnSp>
        <p:nvCxnSpPr>
          <p:cNvPr id="256" name="Google Shape;256;p33"/>
          <p:cNvCxnSpPr/>
          <p:nvPr/>
        </p:nvCxnSpPr>
        <p:spPr>
          <a:xfrm>
            <a:off x="3124200" y="4114800"/>
            <a:ext cx="609600" cy="76200"/>
          </a:xfrm>
          <a:prstGeom prst="straightConnector1">
            <a:avLst/>
          </a:prstGeom>
          <a:noFill/>
          <a:ln cap="rnd" cmpd="sng" w="28575">
            <a:solidFill>
              <a:schemeClr val="dk1"/>
            </a:solidFill>
            <a:prstDash val="solid"/>
            <a:miter lim="800000"/>
            <a:headEnd len="med" w="med" type="none"/>
            <a:tailEnd len="med" w="med" type="triangle"/>
          </a:ln>
        </p:spPr>
      </p:cxnSp>
      <p:sp>
        <p:nvSpPr>
          <p:cNvPr id="257" name="Google Shape;257;p33"/>
          <p:cNvSpPr txBox="1"/>
          <p:nvPr/>
        </p:nvSpPr>
        <p:spPr>
          <a:xfrm>
            <a:off x="3733800" y="3200400"/>
            <a:ext cx="3084512" cy="307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eList.stream().map(…).sum()</a:t>
            </a:r>
            <a:endParaRPr/>
          </a:p>
        </p:txBody>
      </p:sp>
      <p:sp>
        <p:nvSpPr>
          <p:cNvPr id="258" name="Google Shape;258;p33"/>
          <p:cNvSpPr txBox="1"/>
          <p:nvPr/>
        </p:nvSpPr>
        <p:spPr>
          <a:xfrm>
            <a:off x="3733800" y="3632200"/>
            <a:ext cx="3084512" cy="307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eList.stream().map(…).sum()</a:t>
            </a:r>
            <a:endParaRPr/>
          </a:p>
        </p:txBody>
      </p:sp>
      <p:sp>
        <p:nvSpPr>
          <p:cNvPr id="259" name="Google Shape;259;p33"/>
          <p:cNvSpPr txBox="1"/>
          <p:nvPr/>
        </p:nvSpPr>
        <p:spPr>
          <a:xfrm>
            <a:off x="3733800" y="4064000"/>
            <a:ext cx="3084512" cy="307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eList.stream().map(…).sum()</a:t>
            </a:r>
            <a:endParaRPr/>
          </a:p>
        </p:txBody>
      </p:sp>
      <p:sp>
        <p:nvSpPr>
          <p:cNvPr id="260" name="Google Shape;260;p33"/>
          <p:cNvSpPr txBox="1"/>
          <p:nvPr/>
        </p:nvSpPr>
        <p:spPr>
          <a:xfrm>
            <a:off x="3733800" y="4495800"/>
            <a:ext cx="3084512" cy="307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eList.stream().map(…).sum()</a:t>
            </a:r>
            <a:endParaRPr/>
          </a:p>
        </p:txBody>
      </p:sp>
      <p:cxnSp>
        <p:nvCxnSpPr>
          <p:cNvPr id="261" name="Google Shape;261;p33"/>
          <p:cNvCxnSpPr/>
          <p:nvPr/>
        </p:nvCxnSpPr>
        <p:spPr>
          <a:xfrm>
            <a:off x="3124200" y="4114800"/>
            <a:ext cx="609600" cy="457200"/>
          </a:xfrm>
          <a:prstGeom prst="straightConnector1">
            <a:avLst/>
          </a:prstGeom>
          <a:noFill/>
          <a:ln cap="rnd" cmpd="sng" w="28575">
            <a:solidFill>
              <a:schemeClr val="dk1"/>
            </a:solidFill>
            <a:prstDash val="solid"/>
            <a:miter lim="800000"/>
            <a:headEnd len="med" w="med" type="none"/>
            <a:tailEnd len="med" w="med" type="triangle"/>
          </a:ln>
        </p:spPr>
      </p:cxnSp>
      <p:cxnSp>
        <p:nvCxnSpPr>
          <p:cNvPr id="262" name="Google Shape;262;p33"/>
          <p:cNvCxnSpPr/>
          <p:nvPr/>
        </p:nvCxnSpPr>
        <p:spPr>
          <a:xfrm flipH="1" rot="10800000">
            <a:off x="3124200" y="3352800"/>
            <a:ext cx="676275" cy="762000"/>
          </a:xfrm>
          <a:prstGeom prst="straightConnector1">
            <a:avLst/>
          </a:prstGeom>
          <a:noFill/>
          <a:ln cap="rnd" cmpd="sng" w="28575">
            <a:solidFill>
              <a:schemeClr val="dk1"/>
            </a:solidFill>
            <a:prstDash val="solid"/>
            <a:miter lim="800000"/>
            <a:headEnd len="med" w="med" type="none"/>
            <a:tailEnd len="med" w="med" type="triangle"/>
          </a:ln>
        </p:spPr>
      </p:cxnSp>
      <p:sp>
        <p:nvSpPr>
          <p:cNvPr id="263" name="Google Shape;263;p33"/>
          <p:cNvSpPr txBox="1"/>
          <p:nvPr/>
        </p:nvSpPr>
        <p:spPr>
          <a:xfrm>
            <a:off x="7543800" y="3962400"/>
            <a:ext cx="828675" cy="307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result</a:t>
            </a:r>
            <a:endParaRPr/>
          </a:p>
        </p:txBody>
      </p:sp>
      <p:cxnSp>
        <p:nvCxnSpPr>
          <p:cNvPr id="264" name="Google Shape;264;p33"/>
          <p:cNvCxnSpPr/>
          <p:nvPr/>
        </p:nvCxnSpPr>
        <p:spPr>
          <a:xfrm flipH="1" rot="10800000">
            <a:off x="6858000" y="4114800"/>
            <a:ext cx="685800" cy="152400"/>
          </a:xfrm>
          <a:prstGeom prst="straightConnector1">
            <a:avLst/>
          </a:prstGeom>
          <a:noFill/>
          <a:ln cap="rnd" cmpd="sng" w="28575">
            <a:solidFill>
              <a:schemeClr val="dk1"/>
            </a:solidFill>
            <a:prstDash val="solid"/>
            <a:miter lim="800000"/>
            <a:headEnd len="med" w="med" type="none"/>
            <a:tailEnd len="med" w="med" type="none"/>
          </a:ln>
        </p:spPr>
      </p:cxnSp>
      <p:cxnSp>
        <p:nvCxnSpPr>
          <p:cNvPr id="265" name="Google Shape;265;p33"/>
          <p:cNvCxnSpPr/>
          <p:nvPr/>
        </p:nvCxnSpPr>
        <p:spPr>
          <a:xfrm>
            <a:off x="6781800" y="3810000"/>
            <a:ext cx="762000" cy="304800"/>
          </a:xfrm>
          <a:prstGeom prst="straightConnector1">
            <a:avLst/>
          </a:prstGeom>
          <a:noFill/>
          <a:ln cap="rnd" cmpd="sng" w="28575">
            <a:solidFill>
              <a:schemeClr val="dk1"/>
            </a:solidFill>
            <a:prstDash val="solid"/>
            <a:miter lim="800000"/>
            <a:headEnd len="med" w="med" type="none"/>
            <a:tailEnd len="med" w="med" type="none"/>
          </a:ln>
        </p:spPr>
      </p:cxnSp>
      <p:cxnSp>
        <p:nvCxnSpPr>
          <p:cNvPr id="266" name="Google Shape;266;p33"/>
          <p:cNvCxnSpPr/>
          <p:nvPr/>
        </p:nvCxnSpPr>
        <p:spPr>
          <a:xfrm>
            <a:off x="6781800" y="3429000"/>
            <a:ext cx="762000" cy="685800"/>
          </a:xfrm>
          <a:prstGeom prst="straightConnector1">
            <a:avLst/>
          </a:prstGeom>
          <a:noFill/>
          <a:ln cap="rnd" cmpd="sng" w="28575">
            <a:solidFill>
              <a:schemeClr val="dk1"/>
            </a:solidFill>
            <a:prstDash val="solid"/>
            <a:miter lim="800000"/>
            <a:headEnd len="med" w="med" type="none"/>
            <a:tailEnd len="med" w="med" type="none"/>
          </a:ln>
        </p:spPr>
      </p:cxnSp>
      <p:cxnSp>
        <p:nvCxnSpPr>
          <p:cNvPr id="267" name="Google Shape;267;p33"/>
          <p:cNvCxnSpPr/>
          <p:nvPr/>
        </p:nvCxnSpPr>
        <p:spPr>
          <a:xfrm flipH="1" rot="10800000">
            <a:off x="6858000" y="4114800"/>
            <a:ext cx="685800" cy="533400"/>
          </a:xfrm>
          <a:prstGeom prst="straightConnector1">
            <a:avLst/>
          </a:prstGeom>
          <a:noFill/>
          <a:ln cap="rnd" cmpd="sng" w="28575">
            <a:solidFill>
              <a:schemeClr val="dk1"/>
            </a:solidFill>
            <a:prstDash val="solid"/>
            <a:miter lim="800000"/>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4"/>
          <p:cNvSpPr txBox="1"/>
          <p:nvPr/>
        </p:nvSpPr>
        <p:spPr>
          <a:xfrm>
            <a:off x="609600" y="1371600"/>
            <a:ext cx="7924800" cy="762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4" name="Google Shape;274;p3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Illustrating Parallel Execution</a:t>
            </a:r>
            <a:endParaRPr/>
          </a:p>
        </p:txBody>
      </p:sp>
      <p:sp>
        <p:nvSpPr>
          <p:cNvPr id="275" name="Google Shape;275;p34"/>
          <p:cNvSpPr txBox="1"/>
          <p:nvPr>
            <p:ph idx="1" type="body"/>
          </p:nvPr>
        </p:nvSpPr>
        <p:spPr>
          <a:xfrm>
            <a:off x="609600" y="1447800"/>
            <a:ext cx="7918450" cy="56673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18         int r2 = IntStream.rangeClosed(1, 8).</a:t>
            </a:r>
            <a:r>
              <a:rPr b="1" i="0" lang="en-US" sz="1600" u="none" cap="none" strike="noStrike">
                <a:solidFill>
                  <a:schemeClr val="dk1"/>
                </a:solidFill>
                <a:latin typeface="Courier New"/>
                <a:ea typeface="Courier New"/>
                <a:cs typeface="Courier New"/>
                <a:sym typeface="Courier New"/>
              </a:rPr>
              <a:t>parallel()</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19             .reduce(0, (sum, element) -&gt; sum + element);</a:t>
            </a:r>
            <a:endParaRPr/>
          </a:p>
        </p:txBody>
      </p:sp>
      <p:sp>
        <p:nvSpPr>
          <p:cNvPr id="276" name="Google Shape;276;p34"/>
          <p:cNvSpPr txBox="1"/>
          <p:nvPr/>
        </p:nvSpPr>
        <p:spPr>
          <a:xfrm>
            <a:off x="2755900" y="2971800"/>
            <a:ext cx="355600" cy="461962"/>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a:t>
            </a:r>
            <a:endParaRPr/>
          </a:p>
        </p:txBody>
      </p:sp>
      <p:sp>
        <p:nvSpPr>
          <p:cNvPr id="277" name="Google Shape;277;p34"/>
          <p:cNvSpPr txBox="1"/>
          <p:nvPr/>
        </p:nvSpPr>
        <p:spPr>
          <a:xfrm>
            <a:off x="3224212" y="2971800"/>
            <a:ext cx="355600" cy="461962"/>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2</a:t>
            </a:r>
            <a:endParaRPr/>
          </a:p>
        </p:txBody>
      </p:sp>
      <p:sp>
        <p:nvSpPr>
          <p:cNvPr id="278" name="Google Shape;278;p34"/>
          <p:cNvSpPr txBox="1"/>
          <p:nvPr/>
        </p:nvSpPr>
        <p:spPr>
          <a:xfrm>
            <a:off x="3692525" y="2971800"/>
            <a:ext cx="355600" cy="461962"/>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3</a:t>
            </a:r>
            <a:endParaRPr/>
          </a:p>
        </p:txBody>
      </p:sp>
      <p:sp>
        <p:nvSpPr>
          <p:cNvPr id="279" name="Google Shape;279;p34"/>
          <p:cNvSpPr txBox="1"/>
          <p:nvPr/>
        </p:nvSpPr>
        <p:spPr>
          <a:xfrm>
            <a:off x="4159250" y="2971800"/>
            <a:ext cx="357187" cy="461962"/>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4</a:t>
            </a:r>
            <a:endParaRPr/>
          </a:p>
        </p:txBody>
      </p:sp>
      <p:sp>
        <p:nvSpPr>
          <p:cNvPr id="280" name="Google Shape;280;p34"/>
          <p:cNvSpPr txBox="1"/>
          <p:nvPr/>
        </p:nvSpPr>
        <p:spPr>
          <a:xfrm>
            <a:off x="4627562" y="2971800"/>
            <a:ext cx="357187" cy="461962"/>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5</a:t>
            </a:r>
            <a:endParaRPr/>
          </a:p>
        </p:txBody>
      </p:sp>
      <p:sp>
        <p:nvSpPr>
          <p:cNvPr id="281" name="Google Shape;281;p34"/>
          <p:cNvSpPr txBox="1"/>
          <p:nvPr/>
        </p:nvSpPr>
        <p:spPr>
          <a:xfrm>
            <a:off x="5095875" y="2971800"/>
            <a:ext cx="355600" cy="461962"/>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6</a:t>
            </a:r>
            <a:endParaRPr/>
          </a:p>
        </p:txBody>
      </p:sp>
      <p:sp>
        <p:nvSpPr>
          <p:cNvPr id="282" name="Google Shape;282;p34"/>
          <p:cNvSpPr txBox="1"/>
          <p:nvPr/>
        </p:nvSpPr>
        <p:spPr>
          <a:xfrm>
            <a:off x="5564187" y="2971800"/>
            <a:ext cx="355600" cy="461962"/>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7</a:t>
            </a:r>
            <a:endParaRPr/>
          </a:p>
        </p:txBody>
      </p:sp>
      <p:sp>
        <p:nvSpPr>
          <p:cNvPr id="283" name="Google Shape;283;p34"/>
          <p:cNvSpPr txBox="1"/>
          <p:nvPr/>
        </p:nvSpPr>
        <p:spPr>
          <a:xfrm>
            <a:off x="6032500" y="2971800"/>
            <a:ext cx="355600" cy="461962"/>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8</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5"/>
          <p:cNvSpPr txBox="1"/>
          <p:nvPr/>
        </p:nvSpPr>
        <p:spPr>
          <a:xfrm>
            <a:off x="609600" y="1371600"/>
            <a:ext cx="7924800" cy="762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0" name="Google Shape;290;p3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Illustrating Parallel Execution</a:t>
            </a:r>
            <a:endParaRPr/>
          </a:p>
        </p:txBody>
      </p:sp>
      <p:sp>
        <p:nvSpPr>
          <p:cNvPr id="291" name="Google Shape;291;p35"/>
          <p:cNvSpPr txBox="1"/>
          <p:nvPr>
            <p:ph idx="1" type="body"/>
          </p:nvPr>
        </p:nvSpPr>
        <p:spPr>
          <a:xfrm>
            <a:off x="609600" y="1447800"/>
            <a:ext cx="7918450" cy="56673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18         int r2 = IntStream.rangeClosed(1, 8).</a:t>
            </a:r>
            <a:r>
              <a:rPr b="1" i="0" lang="en-US" sz="1600" u="none" cap="none" strike="noStrike">
                <a:solidFill>
                  <a:schemeClr val="dk1"/>
                </a:solidFill>
                <a:latin typeface="Courier New"/>
                <a:ea typeface="Courier New"/>
                <a:cs typeface="Courier New"/>
                <a:sym typeface="Courier New"/>
              </a:rPr>
              <a:t>parallel()</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19             .reduce(0, (sum, element) -&gt; sum + element);</a:t>
            </a:r>
            <a:endParaRPr/>
          </a:p>
        </p:txBody>
      </p:sp>
      <p:grpSp>
        <p:nvGrpSpPr>
          <p:cNvPr id="292" name="Google Shape;292;p35"/>
          <p:cNvGrpSpPr/>
          <p:nvPr/>
        </p:nvGrpSpPr>
        <p:grpSpPr>
          <a:xfrm>
            <a:off x="2209800" y="3733800"/>
            <a:ext cx="1760537" cy="461962"/>
            <a:chOff x="0" y="0"/>
            <a:chExt cx="2147483647" cy="2147483647"/>
          </a:xfrm>
        </p:grpSpPr>
        <p:sp>
          <p:nvSpPr>
            <p:cNvPr id="293" name="Google Shape;293;p35"/>
            <p:cNvSpPr txBox="1"/>
            <p:nvPr/>
          </p:nvSpPr>
          <p:spPr>
            <a:xfrm>
              <a:off x="0" y="0"/>
              <a:ext cx="434496658" cy="2147483647"/>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a:t>
              </a:r>
              <a:endParaRPr/>
            </a:p>
          </p:txBody>
        </p:sp>
        <p:sp>
          <p:nvSpPr>
            <p:cNvPr id="294" name="Google Shape;294;p35"/>
            <p:cNvSpPr txBox="1"/>
            <p:nvPr/>
          </p:nvSpPr>
          <p:spPr>
            <a:xfrm>
              <a:off x="570995867" y="0"/>
              <a:ext cx="434496658" cy="2147483647"/>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2</a:t>
              </a:r>
              <a:endParaRPr/>
            </a:p>
          </p:txBody>
        </p:sp>
        <p:sp>
          <p:nvSpPr>
            <p:cNvPr id="295" name="Google Shape;295;p35"/>
            <p:cNvSpPr txBox="1"/>
            <p:nvPr/>
          </p:nvSpPr>
          <p:spPr>
            <a:xfrm>
              <a:off x="1141991427" y="0"/>
              <a:ext cx="434496658" cy="2147483647"/>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3</a:t>
              </a:r>
              <a:endParaRPr/>
            </a:p>
          </p:txBody>
        </p:sp>
        <p:sp>
          <p:nvSpPr>
            <p:cNvPr id="296" name="Google Shape;296;p35"/>
            <p:cNvSpPr txBox="1"/>
            <p:nvPr/>
          </p:nvSpPr>
          <p:spPr>
            <a:xfrm>
              <a:off x="1712986988" y="0"/>
              <a:ext cx="434496658" cy="2147483647"/>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4</a:t>
              </a:r>
              <a:endParaRPr/>
            </a:p>
          </p:txBody>
        </p:sp>
      </p:grpSp>
      <p:grpSp>
        <p:nvGrpSpPr>
          <p:cNvPr id="297" name="Google Shape;297;p35"/>
          <p:cNvGrpSpPr/>
          <p:nvPr/>
        </p:nvGrpSpPr>
        <p:grpSpPr>
          <a:xfrm>
            <a:off x="5105400" y="3733800"/>
            <a:ext cx="1760537" cy="461962"/>
            <a:chOff x="0" y="0"/>
            <a:chExt cx="2147483646" cy="2147483647"/>
          </a:xfrm>
        </p:grpSpPr>
        <p:sp>
          <p:nvSpPr>
            <p:cNvPr id="298" name="Google Shape;298;p35"/>
            <p:cNvSpPr txBox="1"/>
            <p:nvPr/>
          </p:nvSpPr>
          <p:spPr>
            <a:xfrm>
              <a:off x="0" y="0"/>
              <a:ext cx="434497218" cy="2147483647"/>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5</a:t>
              </a:r>
              <a:endParaRPr/>
            </a:p>
          </p:txBody>
        </p:sp>
        <p:sp>
          <p:nvSpPr>
            <p:cNvPr id="299" name="Google Shape;299;p35"/>
            <p:cNvSpPr txBox="1"/>
            <p:nvPr/>
          </p:nvSpPr>
          <p:spPr>
            <a:xfrm>
              <a:off x="570996295" y="0"/>
              <a:ext cx="434497218" cy="2147483647"/>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6</a:t>
              </a:r>
              <a:endParaRPr/>
            </a:p>
          </p:txBody>
        </p:sp>
        <p:sp>
          <p:nvSpPr>
            <p:cNvPr id="300" name="Google Shape;300;p35"/>
            <p:cNvSpPr txBox="1"/>
            <p:nvPr/>
          </p:nvSpPr>
          <p:spPr>
            <a:xfrm>
              <a:off x="1141992591" y="0"/>
              <a:ext cx="434497218" cy="2147483647"/>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7</a:t>
              </a:r>
              <a:endParaRPr/>
            </a:p>
          </p:txBody>
        </p:sp>
        <p:sp>
          <p:nvSpPr>
            <p:cNvPr id="301" name="Google Shape;301;p35"/>
            <p:cNvSpPr txBox="1"/>
            <p:nvPr/>
          </p:nvSpPr>
          <p:spPr>
            <a:xfrm>
              <a:off x="1712986428" y="0"/>
              <a:ext cx="434497218" cy="2147483647"/>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8</a:t>
              </a:r>
              <a:endParaRPr/>
            </a:p>
          </p:txBody>
        </p:sp>
      </p:grpSp>
      <p:sp>
        <p:nvSpPr>
          <p:cNvPr id="302" name="Google Shape;302;p35"/>
          <p:cNvSpPr/>
          <p:nvPr/>
        </p:nvSpPr>
        <p:spPr>
          <a:xfrm>
            <a:off x="4305300" y="2286000"/>
            <a:ext cx="533400" cy="533400"/>
          </a:xfrm>
          <a:prstGeom prst="ellipse">
            <a:avLst/>
          </a:prstGeom>
          <a:solidFill>
            <a:schemeClr val="accent1"/>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03" name="Google Shape;303;p35"/>
          <p:cNvCxnSpPr/>
          <p:nvPr/>
        </p:nvCxnSpPr>
        <p:spPr>
          <a:xfrm>
            <a:off x="4572000" y="2819399"/>
            <a:ext cx="1179600" cy="914400"/>
          </a:xfrm>
          <a:prstGeom prst="bentConnector3">
            <a:avLst>
              <a:gd fmla="val 50000" name="adj1"/>
            </a:avLst>
          </a:prstGeom>
          <a:noFill/>
          <a:ln cap="flat" cmpd="sng" w="28575">
            <a:solidFill>
              <a:schemeClr val="dk1"/>
            </a:solidFill>
            <a:prstDash val="solid"/>
            <a:round/>
            <a:headEnd len="med" w="med" type="none"/>
            <a:tailEnd len="med" w="med" type="stealth"/>
          </a:ln>
        </p:spPr>
      </p:cxnSp>
      <p:cxnSp>
        <p:nvCxnSpPr>
          <p:cNvPr id="304" name="Google Shape;304;p35"/>
          <p:cNvCxnSpPr/>
          <p:nvPr/>
        </p:nvCxnSpPr>
        <p:spPr>
          <a:xfrm flipH="1">
            <a:off x="3324300" y="2819399"/>
            <a:ext cx="1247700" cy="914400"/>
          </a:xfrm>
          <a:prstGeom prst="bentConnector3">
            <a:avLst>
              <a:gd fmla="val 50000" name="adj1"/>
            </a:avLst>
          </a:prstGeom>
          <a:noFill/>
          <a:ln cap="flat" cmpd="sng" w="28575">
            <a:solidFill>
              <a:schemeClr val="dk1"/>
            </a:solidFill>
            <a:prstDash val="solid"/>
            <a:round/>
            <a:headEnd len="med" w="med" type="none"/>
            <a:tailEnd len="med" w="med" type="stealth"/>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6"/>
          <p:cNvSpPr txBox="1"/>
          <p:nvPr/>
        </p:nvSpPr>
        <p:spPr>
          <a:xfrm>
            <a:off x="609600" y="1371600"/>
            <a:ext cx="7924800" cy="762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1" name="Google Shape;311;p3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Illustrating Parallel Execution</a:t>
            </a:r>
            <a:endParaRPr/>
          </a:p>
        </p:txBody>
      </p:sp>
      <p:sp>
        <p:nvSpPr>
          <p:cNvPr id="312" name="Google Shape;312;p36"/>
          <p:cNvSpPr txBox="1"/>
          <p:nvPr>
            <p:ph idx="1" type="body"/>
          </p:nvPr>
        </p:nvSpPr>
        <p:spPr>
          <a:xfrm>
            <a:off x="609600" y="1447800"/>
            <a:ext cx="7918450" cy="56673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18         int r2 = IntStream.rangeClosed(1, 8).</a:t>
            </a:r>
            <a:r>
              <a:rPr b="1" i="0" lang="en-US" sz="1600" u="none" cap="none" strike="noStrike">
                <a:solidFill>
                  <a:schemeClr val="dk1"/>
                </a:solidFill>
                <a:latin typeface="Courier New"/>
                <a:ea typeface="Courier New"/>
                <a:cs typeface="Courier New"/>
                <a:sym typeface="Courier New"/>
              </a:rPr>
              <a:t>parallel()</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19             .reduce(0, (sum, element) -&gt; sum + element);</a:t>
            </a:r>
            <a:endParaRPr/>
          </a:p>
        </p:txBody>
      </p:sp>
      <p:grpSp>
        <p:nvGrpSpPr>
          <p:cNvPr id="313" name="Google Shape;313;p36"/>
          <p:cNvGrpSpPr/>
          <p:nvPr/>
        </p:nvGrpSpPr>
        <p:grpSpPr>
          <a:xfrm>
            <a:off x="2286000" y="5334000"/>
            <a:ext cx="823912" cy="461962"/>
            <a:chOff x="0" y="0"/>
            <a:chExt cx="2147483647" cy="2147483647"/>
          </a:xfrm>
        </p:grpSpPr>
        <p:sp>
          <p:nvSpPr>
            <p:cNvPr id="314" name="Google Shape;314;p36"/>
            <p:cNvSpPr txBox="1"/>
            <p:nvPr/>
          </p:nvSpPr>
          <p:spPr>
            <a:xfrm>
              <a:off x="0" y="0"/>
              <a:ext cx="927977811" cy="2147483647"/>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a:t>
              </a:r>
              <a:endParaRPr/>
            </a:p>
          </p:txBody>
        </p:sp>
        <p:sp>
          <p:nvSpPr>
            <p:cNvPr id="315" name="Google Shape;315;p36"/>
            <p:cNvSpPr txBox="1"/>
            <p:nvPr/>
          </p:nvSpPr>
          <p:spPr>
            <a:xfrm>
              <a:off x="1219505835" y="0"/>
              <a:ext cx="927977811" cy="2147483647"/>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2</a:t>
              </a:r>
              <a:endParaRPr/>
            </a:p>
          </p:txBody>
        </p:sp>
      </p:grpSp>
      <p:grpSp>
        <p:nvGrpSpPr>
          <p:cNvPr id="316" name="Google Shape;316;p36"/>
          <p:cNvGrpSpPr/>
          <p:nvPr/>
        </p:nvGrpSpPr>
        <p:grpSpPr>
          <a:xfrm>
            <a:off x="3530600" y="5334000"/>
            <a:ext cx="823912" cy="461962"/>
            <a:chOff x="0" y="0"/>
            <a:chExt cx="2147483647" cy="2147483647"/>
          </a:xfrm>
        </p:grpSpPr>
        <p:sp>
          <p:nvSpPr>
            <p:cNvPr id="317" name="Google Shape;317;p36"/>
            <p:cNvSpPr txBox="1"/>
            <p:nvPr/>
          </p:nvSpPr>
          <p:spPr>
            <a:xfrm>
              <a:off x="0" y="0"/>
              <a:ext cx="927977528" cy="2147483647"/>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3</a:t>
              </a:r>
              <a:endParaRPr/>
            </a:p>
          </p:txBody>
        </p:sp>
        <p:sp>
          <p:nvSpPr>
            <p:cNvPr id="318" name="Google Shape;318;p36"/>
            <p:cNvSpPr txBox="1"/>
            <p:nvPr/>
          </p:nvSpPr>
          <p:spPr>
            <a:xfrm>
              <a:off x="1219506118" y="0"/>
              <a:ext cx="927977528" cy="2147483647"/>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4</a:t>
              </a:r>
              <a:endParaRPr/>
            </a:p>
          </p:txBody>
        </p:sp>
      </p:grpSp>
      <p:grpSp>
        <p:nvGrpSpPr>
          <p:cNvPr id="319" name="Google Shape;319;p36"/>
          <p:cNvGrpSpPr/>
          <p:nvPr/>
        </p:nvGrpSpPr>
        <p:grpSpPr>
          <a:xfrm>
            <a:off x="4724400" y="5334000"/>
            <a:ext cx="823912" cy="461962"/>
            <a:chOff x="0" y="0"/>
            <a:chExt cx="2147483647" cy="2147483647"/>
          </a:xfrm>
        </p:grpSpPr>
        <p:sp>
          <p:nvSpPr>
            <p:cNvPr id="320" name="Google Shape;320;p36"/>
            <p:cNvSpPr txBox="1"/>
            <p:nvPr/>
          </p:nvSpPr>
          <p:spPr>
            <a:xfrm>
              <a:off x="0" y="0"/>
              <a:ext cx="927977811" cy="2147483647"/>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5</a:t>
              </a:r>
              <a:endParaRPr/>
            </a:p>
          </p:txBody>
        </p:sp>
        <p:sp>
          <p:nvSpPr>
            <p:cNvPr id="321" name="Google Shape;321;p36"/>
            <p:cNvSpPr txBox="1"/>
            <p:nvPr/>
          </p:nvSpPr>
          <p:spPr>
            <a:xfrm>
              <a:off x="1219505835" y="0"/>
              <a:ext cx="927977811" cy="2147483647"/>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6</a:t>
              </a:r>
              <a:endParaRPr/>
            </a:p>
          </p:txBody>
        </p:sp>
      </p:grpSp>
      <p:grpSp>
        <p:nvGrpSpPr>
          <p:cNvPr id="322" name="Google Shape;322;p36"/>
          <p:cNvGrpSpPr/>
          <p:nvPr/>
        </p:nvGrpSpPr>
        <p:grpSpPr>
          <a:xfrm>
            <a:off x="6019800" y="5334000"/>
            <a:ext cx="823912" cy="461962"/>
            <a:chOff x="0" y="0"/>
            <a:chExt cx="2147483647" cy="2147483647"/>
          </a:xfrm>
        </p:grpSpPr>
        <p:sp>
          <p:nvSpPr>
            <p:cNvPr id="323" name="Google Shape;323;p36"/>
            <p:cNvSpPr txBox="1"/>
            <p:nvPr/>
          </p:nvSpPr>
          <p:spPr>
            <a:xfrm>
              <a:off x="0" y="0"/>
              <a:ext cx="927979513" cy="2147483647"/>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7</a:t>
              </a:r>
              <a:endParaRPr/>
            </a:p>
          </p:txBody>
        </p:sp>
        <p:sp>
          <p:nvSpPr>
            <p:cNvPr id="324" name="Google Shape;324;p36"/>
            <p:cNvSpPr txBox="1"/>
            <p:nvPr/>
          </p:nvSpPr>
          <p:spPr>
            <a:xfrm>
              <a:off x="1219504133" y="0"/>
              <a:ext cx="927979513" cy="2147483647"/>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8</a:t>
              </a:r>
              <a:endParaRPr/>
            </a:p>
          </p:txBody>
        </p:sp>
      </p:grpSp>
      <p:sp>
        <p:nvSpPr>
          <p:cNvPr id="325" name="Google Shape;325;p36"/>
          <p:cNvSpPr/>
          <p:nvPr/>
        </p:nvSpPr>
        <p:spPr>
          <a:xfrm>
            <a:off x="4305300" y="2286000"/>
            <a:ext cx="533400" cy="533400"/>
          </a:xfrm>
          <a:prstGeom prst="ellipse">
            <a:avLst/>
          </a:prstGeom>
          <a:solidFill>
            <a:schemeClr val="accent1"/>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26" name="Google Shape;326;p36"/>
          <p:cNvCxnSpPr/>
          <p:nvPr/>
        </p:nvCxnSpPr>
        <p:spPr>
          <a:xfrm>
            <a:off x="4572000" y="2819400"/>
            <a:ext cx="1181100" cy="914400"/>
          </a:xfrm>
          <a:prstGeom prst="bentConnector3">
            <a:avLst>
              <a:gd fmla="val 50000" name="adj1"/>
            </a:avLst>
          </a:prstGeom>
          <a:noFill/>
          <a:ln cap="flat" cmpd="sng" w="28575">
            <a:solidFill>
              <a:schemeClr val="dk1"/>
            </a:solidFill>
            <a:prstDash val="solid"/>
            <a:round/>
            <a:headEnd len="med" w="med" type="none"/>
            <a:tailEnd len="med" w="med" type="stealth"/>
          </a:ln>
        </p:spPr>
      </p:cxnSp>
      <p:cxnSp>
        <p:nvCxnSpPr>
          <p:cNvPr id="327" name="Google Shape;327;p36"/>
          <p:cNvCxnSpPr/>
          <p:nvPr/>
        </p:nvCxnSpPr>
        <p:spPr>
          <a:xfrm flipH="1">
            <a:off x="3314700" y="2819400"/>
            <a:ext cx="1257300" cy="914400"/>
          </a:xfrm>
          <a:prstGeom prst="bentConnector3">
            <a:avLst>
              <a:gd fmla="val 50000" name="adj1"/>
            </a:avLst>
          </a:prstGeom>
          <a:noFill/>
          <a:ln cap="flat" cmpd="sng" w="28575">
            <a:solidFill>
              <a:schemeClr val="dk1"/>
            </a:solidFill>
            <a:prstDash val="solid"/>
            <a:round/>
            <a:headEnd len="med" w="med" type="none"/>
            <a:tailEnd len="med" w="med" type="stealth"/>
          </a:ln>
        </p:spPr>
      </p:cxnSp>
      <p:sp>
        <p:nvSpPr>
          <p:cNvPr id="328" name="Google Shape;328;p36"/>
          <p:cNvSpPr/>
          <p:nvPr/>
        </p:nvSpPr>
        <p:spPr>
          <a:xfrm>
            <a:off x="3048000" y="3733800"/>
            <a:ext cx="533400" cy="533400"/>
          </a:xfrm>
          <a:prstGeom prst="ellipse">
            <a:avLst/>
          </a:prstGeom>
          <a:solidFill>
            <a:schemeClr val="accent1"/>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9" name="Google Shape;329;p36"/>
          <p:cNvSpPr/>
          <p:nvPr/>
        </p:nvSpPr>
        <p:spPr>
          <a:xfrm>
            <a:off x="5486400" y="3733800"/>
            <a:ext cx="533400" cy="533400"/>
          </a:xfrm>
          <a:prstGeom prst="ellipse">
            <a:avLst/>
          </a:prstGeom>
          <a:solidFill>
            <a:schemeClr val="accent1"/>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30" name="Google Shape;330;p36"/>
          <p:cNvCxnSpPr/>
          <p:nvPr/>
        </p:nvCxnSpPr>
        <p:spPr>
          <a:xfrm rot="5400000">
            <a:off x="2590050" y="4609350"/>
            <a:ext cx="1066800" cy="382500"/>
          </a:xfrm>
          <a:prstGeom prst="bentConnector3">
            <a:avLst>
              <a:gd fmla="val 50000" name="adj1"/>
            </a:avLst>
          </a:prstGeom>
          <a:noFill/>
          <a:ln cap="flat" cmpd="sng" w="28575">
            <a:solidFill>
              <a:schemeClr val="dk1"/>
            </a:solidFill>
            <a:prstDash val="solid"/>
            <a:round/>
            <a:headEnd len="med" w="med" type="none"/>
            <a:tailEnd len="med" w="med" type="stealth"/>
          </a:ln>
        </p:spPr>
      </p:cxnSp>
      <p:cxnSp>
        <p:nvCxnSpPr>
          <p:cNvPr id="331" name="Google Shape;331;p36"/>
          <p:cNvCxnSpPr/>
          <p:nvPr/>
        </p:nvCxnSpPr>
        <p:spPr>
          <a:xfrm flipH="1" rot="-5400000">
            <a:off x="2978100" y="4603800"/>
            <a:ext cx="1066800" cy="393600"/>
          </a:xfrm>
          <a:prstGeom prst="bentConnector3">
            <a:avLst>
              <a:gd fmla="val 50000" name="adj1"/>
            </a:avLst>
          </a:prstGeom>
          <a:noFill/>
          <a:ln cap="flat" cmpd="sng" w="28575">
            <a:solidFill>
              <a:schemeClr val="dk1"/>
            </a:solidFill>
            <a:prstDash val="solid"/>
            <a:round/>
            <a:headEnd len="med" w="med" type="none"/>
            <a:tailEnd len="med" w="med" type="stealth"/>
          </a:ln>
        </p:spPr>
      </p:cxnSp>
      <p:cxnSp>
        <p:nvCxnSpPr>
          <p:cNvPr id="332" name="Google Shape;332;p36"/>
          <p:cNvCxnSpPr/>
          <p:nvPr/>
        </p:nvCxnSpPr>
        <p:spPr>
          <a:xfrm rot="5400000">
            <a:off x="5028450" y="4609350"/>
            <a:ext cx="1066800" cy="382500"/>
          </a:xfrm>
          <a:prstGeom prst="bentConnector3">
            <a:avLst>
              <a:gd fmla="val 50000" name="adj1"/>
            </a:avLst>
          </a:prstGeom>
          <a:noFill/>
          <a:ln cap="flat" cmpd="sng" w="28575">
            <a:solidFill>
              <a:schemeClr val="dk1"/>
            </a:solidFill>
            <a:prstDash val="solid"/>
            <a:round/>
            <a:headEnd len="med" w="med" type="none"/>
            <a:tailEnd len="med" w="med" type="stealth"/>
          </a:ln>
        </p:spPr>
      </p:cxnSp>
      <p:cxnSp>
        <p:nvCxnSpPr>
          <p:cNvPr id="333" name="Google Shape;333;p36"/>
          <p:cNvCxnSpPr/>
          <p:nvPr/>
        </p:nvCxnSpPr>
        <p:spPr>
          <a:xfrm flipH="1" rot="-5400000">
            <a:off x="5442000" y="4578300"/>
            <a:ext cx="1066800" cy="444600"/>
          </a:xfrm>
          <a:prstGeom prst="bentConnector3">
            <a:avLst>
              <a:gd fmla="val 50000" name="adj1"/>
            </a:avLst>
          </a:prstGeom>
          <a:noFill/>
          <a:ln cap="flat" cmpd="sng" w="28575">
            <a:solidFill>
              <a:schemeClr val="dk1"/>
            </a:solidFill>
            <a:prstDash val="solid"/>
            <a:round/>
            <a:headEnd len="med" w="med" type="none"/>
            <a:tailEnd len="med" w="med" type="stealth"/>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37"/>
          <p:cNvSpPr txBox="1"/>
          <p:nvPr/>
        </p:nvSpPr>
        <p:spPr>
          <a:xfrm>
            <a:off x="609600" y="1371600"/>
            <a:ext cx="7924800" cy="762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0" name="Google Shape;340;p3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Illustrating Parallel Execution</a:t>
            </a:r>
            <a:endParaRPr/>
          </a:p>
        </p:txBody>
      </p:sp>
      <p:sp>
        <p:nvSpPr>
          <p:cNvPr id="341" name="Google Shape;341;p37"/>
          <p:cNvSpPr txBox="1"/>
          <p:nvPr>
            <p:ph idx="1" type="body"/>
          </p:nvPr>
        </p:nvSpPr>
        <p:spPr>
          <a:xfrm>
            <a:off x="609600" y="1447800"/>
            <a:ext cx="7918450" cy="56673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18         int r2 = IntStream.rangeClosed(1, 8).</a:t>
            </a:r>
            <a:r>
              <a:rPr b="1" i="0" lang="en-US" sz="1600" u="none" cap="none" strike="noStrike">
                <a:solidFill>
                  <a:schemeClr val="dk1"/>
                </a:solidFill>
                <a:latin typeface="Courier New"/>
                <a:ea typeface="Courier New"/>
                <a:cs typeface="Courier New"/>
                <a:sym typeface="Courier New"/>
              </a:rPr>
              <a:t>parallel()</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19             .reduce(0, (sum, element) -&gt; sum + element);</a:t>
            </a:r>
            <a:endParaRPr/>
          </a:p>
        </p:txBody>
      </p:sp>
      <p:sp>
        <p:nvSpPr>
          <p:cNvPr id="342" name="Google Shape;342;p37"/>
          <p:cNvSpPr txBox="1"/>
          <p:nvPr/>
        </p:nvSpPr>
        <p:spPr>
          <a:xfrm>
            <a:off x="2209800" y="5334000"/>
            <a:ext cx="1100137" cy="461962"/>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((1+ 2)</a:t>
            </a:r>
            <a:endParaRPr/>
          </a:p>
        </p:txBody>
      </p:sp>
      <p:sp>
        <p:nvSpPr>
          <p:cNvPr id="343" name="Google Shape;343;p37"/>
          <p:cNvSpPr txBox="1"/>
          <p:nvPr/>
        </p:nvSpPr>
        <p:spPr>
          <a:xfrm>
            <a:off x="3530600" y="5334000"/>
            <a:ext cx="1184275" cy="461962"/>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(3 + 4))</a:t>
            </a:r>
            <a:endParaRPr/>
          </a:p>
        </p:txBody>
      </p:sp>
      <p:sp>
        <p:nvSpPr>
          <p:cNvPr id="344" name="Google Shape;344;p37"/>
          <p:cNvSpPr txBox="1"/>
          <p:nvPr/>
        </p:nvSpPr>
        <p:spPr>
          <a:xfrm>
            <a:off x="4876800" y="5334000"/>
            <a:ext cx="1184275" cy="461962"/>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((5 + 6)</a:t>
            </a:r>
            <a:endParaRPr/>
          </a:p>
        </p:txBody>
      </p:sp>
      <p:sp>
        <p:nvSpPr>
          <p:cNvPr id="345" name="Google Shape;345;p37"/>
          <p:cNvSpPr txBox="1"/>
          <p:nvPr/>
        </p:nvSpPr>
        <p:spPr>
          <a:xfrm>
            <a:off x="6248400" y="5334000"/>
            <a:ext cx="1184275" cy="461962"/>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(7 + 8))</a:t>
            </a:r>
            <a:endParaRPr/>
          </a:p>
        </p:txBody>
      </p:sp>
      <p:sp>
        <p:nvSpPr>
          <p:cNvPr id="346" name="Google Shape;346;p37"/>
          <p:cNvSpPr/>
          <p:nvPr/>
        </p:nvSpPr>
        <p:spPr>
          <a:xfrm>
            <a:off x="4305300" y="2286000"/>
            <a:ext cx="533400" cy="533400"/>
          </a:xfrm>
          <a:prstGeom prst="ellipse">
            <a:avLst/>
          </a:prstGeom>
          <a:solidFill>
            <a:schemeClr val="accent1"/>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47" name="Google Shape;347;p37"/>
          <p:cNvCxnSpPr/>
          <p:nvPr/>
        </p:nvCxnSpPr>
        <p:spPr>
          <a:xfrm>
            <a:off x="4572000" y="2819400"/>
            <a:ext cx="1562100" cy="914400"/>
          </a:xfrm>
          <a:prstGeom prst="bentConnector3">
            <a:avLst>
              <a:gd fmla="val 50000" name="adj1"/>
            </a:avLst>
          </a:prstGeom>
          <a:noFill/>
          <a:ln cap="flat" cmpd="sng" w="28575">
            <a:solidFill>
              <a:schemeClr val="dk1"/>
            </a:solidFill>
            <a:prstDash val="solid"/>
            <a:round/>
            <a:headEnd len="med" w="med" type="none"/>
            <a:tailEnd len="med" w="med" type="stealth"/>
          </a:ln>
        </p:spPr>
      </p:cxnSp>
      <p:cxnSp>
        <p:nvCxnSpPr>
          <p:cNvPr id="348" name="Google Shape;348;p37"/>
          <p:cNvCxnSpPr/>
          <p:nvPr/>
        </p:nvCxnSpPr>
        <p:spPr>
          <a:xfrm flipH="1">
            <a:off x="3390900" y="2819400"/>
            <a:ext cx="1181100" cy="914400"/>
          </a:xfrm>
          <a:prstGeom prst="bentConnector3">
            <a:avLst>
              <a:gd fmla="val 50000" name="adj1"/>
            </a:avLst>
          </a:prstGeom>
          <a:noFill/>
          <a:ln cap="flat" cmpd="sng" w="28575">
            <a:solidFill>
              <a:schemeClr val="dk1"/>
            </a:solidFill>
            <a:prstDash val="solid"/>
            <a:round/>
            <a:headEnd len="med" w="med" type="none"/>
            <a:tailEnd len="med" w="med" type="stealth"/>
          </a:ln>
        </p:spPr>
      </p:cxnSp>
      <p:sp>
        <p:nvSpPr>
          <p:cNvPr id="349" name="Google Shape;349;p37"/>
          <p:cNvSpPr/>
          <p:nvPr/>
        </p:nvSpPr>
        <p:spPr>
          <a:xfrm>
            <a:off x="3124200" y="3733800"/>
            <a:ext cx="533400" cy="533400"/>
          </a:xfrm>
          <a:prstGeom prst="ellipse">
            <a:avLst/>
          </a:prstGeom>
          <a:solidFill>
            <a:schemeClr val="accent1"/>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0" name="Google Shape;350;p37"/>
          <p:cNvSpPr/>
          <p:nvPr/>
        </p:nvSpPr>
        <p:spPr>
          <a:xfrm>
            <a:off x="5867400" y="3733800"/>
            <a:ext cx="533400" cy="533400"/>
          </a:xfrm>
          <a:prstGeom prst="ellipse">
            <a:avLst/>
          </a:prstGeom>
          <a:solidFill>
            <a:schemeClr val="accent1"/>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51" name="Google Shape;351;p37"/>
          <p:cNvCxnSpPr/>
          <p:nvPr/>
        </p:nvCxnSpPr>
        <p:spPr>
          <a:xfrm rot="5400000">
            <a:off x="2541600" y="4484700"/>
            <a:ext cx="1066800" cy="631800"/>
          </a:xfrm>
          <a:prstGeom prst="bentConnector3">
            <a:avLst>
              <a:gd fmla="val 50000" name="adj1"/>
            </a:avLst>
          </a:prstGeom>
          <a:noFill/>
          <a:ln cap="flat" cmpd="sng" w="28575">
            <a:solidFill>
              <a:schemeClr val="dk1"/>
            </a:solidFill>
            <a:prstDash val="solid"/>
            <a:round/>
            <a:headEnd len="med" w="med" type="none"/>
            <a:tailEnd len="med" w="med" type="stealth"/>
          </a:ln>
        </p:spPr>
      </p:cxnSp>
      <p:cxnSp>
        <p:nvCxnSpPr>
          <p:cNvPr id="352" name="Google Shape;352;p37"/>
          <p:cNvCxnSpPr/>
          <p:nvPr/>
        </p:nvCxnSpPr>
        <p:spPr>
          <a:xfrm flipH="1" rot="-5400000">
            <a:off x="3223350" y="4434750"/>
            <a:ext cx="1066800" cy="731700"/>
          </a:xfrm>
          <a:prstGeom prst="bentConnector3">
            <a:avLst>
              <a:gd fmla="val 50000" name="adj1"/>
            </a:avLst>
          </a:prstGeom>
          <a:noFill/>
          <a:ln cap="flat" cmpd="sng" w="28575">
            <a:solidFill>
              <a:schemeClr val="dk1"/>
            </a:solidFill>
            <a:prstDash val="solid"/>
            <a:round/>
            <a:headEnd len="med" w="med" type="none"/>
            <a:tailEnd len="med" w="med" type="stealth"/>
          </a:ln>
        </p:spPr>
      </p:cxnSp>
      <p:cxnSp>
        <p:nvCxnSpPr>
          <p:cNvPr id="353" name="Google Shape;353;p37"/>
          <p:cNvCxnSpPr/>
          <p:nvPr/>
        </p:nvCxnSpPr>
        <p:spPr>
          <a:xfrm rot="5400000">
            <a:off x="5268149" y="4468049"/>
            <a:ext cx="1066800" cy="665100"/>
          </a:xfrm>
          <a:prstGeom prst="bentConnector3">
            <a:avLst>
              <a:gd fmla="val 50000" name="adj1"/>
            </a:avLst>
          </a:prstGeom>
          <a:noFill/>
          <a:ln cap="flat" cmpd="sng" w="28575">
            <a:solidFill>
              <a:schemeClr val="dk1"/>
            </a:solidFill>
            <a:prstDash val="solid"/>
            <a:round/>
            <a:headEnd len="med" w="med" type="none"/>
            <a:tailEnd len="med" w="med" type="stealth"/>
          </a:ln>
        </p:spPr>
      </p:cxnSp>
      <p:cxnSp>
        <p:nvCxnSpPr>
          <p:cNvPr id="354" name="Google Shape;354;p37"/>
          <p:cNvCxnSpPr/>
          <p:nvPr/>
        </p:nvCxnSpPr>
        <p:spPr>
          <a:xfrm flipH="1" rot="-5400000">
            <a:off x="5953950" y="4447350"/>
            <a:ext cx="1066800" cy="706500"/>
          </a:xfrm>
          <a:prstGeom prst="bentConnector3">
            <a:avLst>
              <a:gd fmla="val 50000" name="adj1"/>
            </a:avLst>
          </a:prstGeom>
          <a:noFill/>
          <a:ln cap="flat" cmpd="sng" w="28575">
            <a:solidFill>
              <a:schemeClr val="dk1"/>
            </a:solidFill>
            <a:prstDash val="solid"/>
            <a:round/>
            <a:headEnd len="med" w="med" type="none"/>
            <a:tailEnd len="med" w="med" type="stealth"/>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38"/>
          <p:cNvSpPr txBox="1"/>
          <p:nvPr/>
        </p:nvSpPr>
        <p:spPr>
          <a:xfrm>
            <a:off x="609600" y="1371600"/>
            <a:ext cx="7924800" cy="762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1" name="Google Shape;361;p3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Illustrating Parallel Execution</a:t>
            </a:r>
            <a:endParaRPr/>
          </a:p>
        </p:txBody>
      </p:sp>
      <p:sp>
        <p:nvSpPr>
          <p:cNvPr id="362" name="Google Shape;362;p38"/>
          <p:cNvSpPr txBox="1"/>
          <p:nvPr>
            <p:ph idx="1" type="body"/>
          </p:nvPr>
        </p:nvSpPr>
        <p:spPr>
          <a:xfrm>
            <a:off x="609600" y="1447800"/>
            <a:ext cx="7918450" cy="56673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18         int r2 = IntStream.rangeClosed(1, 8).</a:t>
            </a:r>
            <a:r>
              <a:rPr b="1" i="0" lang="en-US" sz="1600" u="none" cap="none" strike="noStrike">
                <a:solidFill>
                  <a:schemeClr val="dk1"/>
                </a:solidFill>
                <a:latin typeface="Courier New"/>
                <a:ea typeface="Courier New"/>
                <a:cs typeface="Courier New"/>
                <a:sym typeface="Courier New"/>
              </a:rPr>
              <a:t>parallel()</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19             .reduce(0, (sum, element) -&gt; sum + element);</a:t>
            </a:r>
            <a:endParaRPr/>
          </a:p>
        </p:txBody>
      </p:sp>
      <p:sp>
        <p:nvSpPr>
          <p:cNvPr id="363" name="Google Shape;363;p38"/>
          <p:cNvSpPr txBox="1"/>
          <p:nvPr/>
        </p:nvSpPr>
        <p:spPr>
          <a:xfrm>
            <a:off x="2209800" y="5334000"/>
            <a:ext cx="996950" cy="461962"/>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(1+ 2)</a:t>
            </a:r>
            <a:endParaRPr/>
          </a:p>
        </p:txBody>
      </p:sp>
      <p:sp>
        <p:nvSpPr>
          <p:cNvPr id="364" name="Google Shape;364;p38"/>
          <p:cNvSpPr txBox="1"/>
          <p:nvPr/>
        </p:nvSpPr>
        <p:spPr>
          <a:xfrm>
            <a:off x="3530600" y="5334000"/>
            <a:ext cx="355600" cy="461962"/>
          </a:xfrm>
          <a:prstGeom prst="rect">
            <a:avLst/>
          </a:prstGeom>
          <a:no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7</a:t>
            </a:r>
            <a:endParaRPr/>
          </a:p>
        </p:txBody>
      </p:sp>
      <p:sp>
        <p:nvSpPr>
          <p:cNvPr id="365" name="Google Shape;365;p38"/>
          <p:cNvSpPr txBox="1"/>
          <p:nvPr/>
        </p:nvSpPr>
        <p:spPr>
          <a:xfrm>
            <a:off x="4876800" y="5334000"/>
            <a:ext cx="1082675" cy="461962"/>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(5 + 6)</a:t>
            </a:r>
            <a:endParaRPr/>
          </a:p>
        </p:txBody>
      </p:sp>
      <p:sp>
        <p:nvSpPr>
          <p:cNvPr id="366" name="Google Shape;366;p38"/>
          <p:cNvSpPr txBox="1"/>
          <p:nvPr/>
        </p:nvSpPr>
        <p:spPr>
          <a:xfrm>
            <a:off x="6248400" y="5334000"/>
            <a:ext cx="1082675" cy="461962"/>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(7 + 8)</a:t>
            </a:r>
            <a:endParaRPr/>
          </a:p>
        </p:txBody>
      </p:sp>
      <p:sp>
        <p:nvSpPr>
          <p:cNvPr id="367" name="Google Shape;367;p38"/>
          <p:cNvSpPr/>
          <p:nvPr/>
        </p:nvSpPr>
        <p:spPr>
          <a:xfrm>
            <a:off x="4305300" y="2286000"/>
            <a:ext cx="533400" cy="533400"/>
          </a:xfrm>
          <a:prstGeom prst="ellipse">
            <a:avLst/>
          </a:prstGeom>
          <a:solidFill>
            <a:schemeClr val="accent1"/>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68" name="Google Shape;368;p38"/>
          <p:cNvCxnSpPr/>
          <p:nvPr/>
        </p:nvCxnSpPr>
        <p:spPr>
          <a:xfrm>
            <a:off x="4572000" y="2819400"/>
            <a:ext cx="1562100" cy="914400"/>
          </a:xfrm>
          <a:prstGeom prst="bentConnector3">
            <a:avLst>
              <a:gd fmla="val 50000" name="adj1"/>
            </a:avLst>
          </a:prstGeom>
          <a:noFill/>
          <a:ln cap="flat" cmpd="sng" w="28575">
            <a:solidFill>
              <a:schemeClr val="dk1"/>
            </a:solidFill>
            <a:prstDash val="solid"/>
            <a:round/>
            <a:headEnd len="med" w="med" type="none"/>
            <a:tailEnd len="med" w="med" type="stealth"/>
          </a:ln>
        </p:spPr>
      </p:cxnSp>
      <p:cxnSp>
        <p:nvCxnSpPr>
          <p:cNvPr id="369" name="Google Shape;369;p38"/>
          <p:cNvCxnSpPr/>
          <p:nvPr/>
        </p:nvCxnSpPr>
        <p:spPr>
          <a:xfrm flipH="1">
            <a:off x="3162300" y="2819400"/>
            <a:ext cx="1409700" cy="914400"/>
          </a:xfrm>
          <a:prstGeom prst="bentConnector3">
            <a:avLst>
              <a:gd fmla="val 50000" name="adj1"/>
            </a:avLst>
          </a:prstGeom>
          <a:noFill/>
          <a:ln cap="flat" cmpd="sng" w="28575">
            <a:solidFill>
              <a:schemeClr val="dk1"/>
            </a:solidFill>
            <a:prstDash val="solid"/>
            <a:round/>
            <a:headEnd len="med" w="med" type="none"/>
            <a:tailEnd len="med" w="med" type="stealth"/>
          </a:ln>
        </p:spPr>
      </p:cxnSp>
      <p:sp>
        <p:nvSpPr>
          <p:cNvPr id="370" name="Google Shape;370;p38"/>
          <p:cNvSpPr/>
          <p:nvPr/>
        </p:nvSpPr>
        <p:spPr>
          <a:xfrm>
            <a:off x="2895600" y="3733800"/>
            <a:ext cx="533400" cy="533400"/>
          </a:xfrm>
          <a:prstGeom prst="ellipse">
            <a:avLst/>
          </a:prstGeom>
          <a:solidFill>
            <a:schemeClr val="accent1"/>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1" name="Google Shape;371;p38"/>
          <p:cNvSpPr/>
          <p:nvPr/>
        </p:nvSpPr>
        <p:spPr>
          <a:xfrm>
            <a:off x="5867400" y="3733800"/>
            <a:ext cx="533400" cy="533400"/>
          </a:xfrm>
          <a:prstGeom prst="ellipse">
            <a:avLst/>
          </a:prstGeom>
          <a:solidFill>
            <a:schemeClr val="accent1"/>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72" name="Google Shape;372;p38"/>
          <p:cNvCxnSpPr/>
          <p:nvPr/>
        </p:nvCxnSpPr>
        <p:spPr>
          <a:xfrm rot="5400000">
            <a:off x="2401949" y="4573650"/>
            <a:ext cx="1066800" cy="453900"/>
          </a:xfrm>
          <a:prstGeom prst="bentConnector3">
            <a:avLst>
              <a:gd fmla="val 50000" name="adj1"/>
            </a:avLst>
          </a:prstGeom>
          <a:noFill/>
          <a:ln cap="flat" cmpd="sng" w="28575">
            <a:solidFill>
              <a:schemeClr val="dk1"/>
            </a:solidFill>
            <a:prstDash val="solid"/>
            <a:round/>
            <a:headEnd len="med" w="med" type="none"/>
            <a:tailEnd len="med" w="med" type="stealth"/>
          </a:ln>
        </p:spPr>
      </p:cxnSp>
      <p:cxnSp>
        <p:nvCxnSpPr>
          <p:cNvPr id="373" name="Google Shape;373;p38"/>
          <p:cNvCxnSpPr/>
          <p:nvPr/>
        </p:nvCxnSpPr>
        <p:spPr>
          <a:xfrm flipH="1" rot="-5400000">
            <a:off x="2901900" y="4527600"/>
            <a:ext cx="1066800" cy="546000"/>
          </a:xfrm>
          <a:prstGeom prst="bentConnector3">
            <a:avLst>
              <a:gd fmla="val 50000" name="adj1"/>
            </a:avLst>
          </a:prstGeom>
          <a:noFill/>
          <a:ln cap="flat" cmpd="sng" w="28575">
            <a:solidFill>
              <a:schemeClr val="dk1"/>
            </a:solidFill>
            <a:prstDash val="solid"/>
            <a:round/>
            <a:headEnd len="med" w="med" type="none"/>
            <a:tailEnd len="med" w="med" type="stealth"/>
          </a:ln>
        </p:spPr>
      </p:cxnSp>
      <p:cxnSp>
        <p:nvCxnSpPr>
          <p:cNvPr id="374" name="Google Shape;374;p38"/>
          <p:cNvCxnSpPr/>
          <p:nvPr/>
        </p:nvCxnSpPr>
        <p:spPr>
          <a:xfrm rot="5400000">
            <a:off x="5242649" y="4442549"/>
            <a:ext cx="1066800" cy="716100"/>
          </a:xfrm>
          <a:prstGeom prst="bentConnector3">
            <a:avLst>
              <a:gd fmla="val 50000" name="adj1"/>
            </a:avLst>
          </a:prstGeom>
          <a:noFill/>
          <a:ln cap="flat" cmpd="sng" w="28575">
            <a:solidFill>
              <a:schemeClr val="dk1"/>
            </a:solidFill>
            <a:prstDash val="solid"/>
            <a:round/>
            <a:headEnd len="med" w="med" type="none"/>
            <a:tailEnd len="med" w="med" type="stealth"/>
          </a:ln>
        </p:spPr>
      </p:cxnSp>
      <p:cxnSp>
        <p:nvCxnSpPr>
          <p:cNvPr id="375" name="Google Shape;375;p38"/>
          <p:cNvCxnSpPr/>
          <p:nvPr/>
        </p:nvCxnSpPr>
        <p:spPr>
          <a:xfrm flipH="1" rot="-5400000">
            <a:off x="5928450" y="4472850"/>
            <a:ext cx="1066800" cy="655500"/>
          </a:xfrm>
          <a:prstGeom prst="bentConnector3">
            <a:avLst>
              <a:gd fmla="val 50000" name="adj1"/>
            </a:avLst>
          </a:prstGeom>
          <a:noFill/>
          <a:ln cap="flat" cmpd="sng" w="28575">
            <a:solidFill>
              <a:schemeClr val="dk1"/>
            </a:solidFill>
            <a:prstDash val="solid"/>
            <a:round/>
            <a:headEnd len="med" w="med" type="none"/>
            <a:tailEnd len="med" w="med" type="stealth"/>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Streams Review</a:t>
            </a:r>
            <a:endParaRPr/>
          </a:p>
        </p:txBody>
      </p:sp>
      <p:sp>
        <p:nvSpPr>
          <p:cNvPr id="57" name="Google Shape;57;p12"/>
          <p:cNvSpPr txBox="1"/>
          <p:nvPr>
            <p:ph idx="1" type="body"/>
          </p:nvPr>
        </p:nvSpPr>
        <p:spPr>
          <a:xfrm>
            <a:off x="609600" y="1447800"/>
            <a:ext cx="7918450" cy="360203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Pipeline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Multiple streams passing data along</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Operations can be Lazy</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Intermediate, Terminal, and Short-Circuit Terminal Operations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Stream characteristics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Immutable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Once elements are consumed they are no longer available from the stream.</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Can be sequential (default) or </a:t>
            </a:r>
            <a:r>
              <a:rPr b="1" i="0" lang="en-US" sz="2000" u="none" cap="none" strike="noStrike">
                <a:solidFill>
                  <a:schemeClr val="dk1"/>
                </a:solidFill>
                <a:latin typeface="Arial"/>
                <a:ea typeface="Arial"/>
                <a:cs typeface="Arial"/>
                <a:sym typeface="Arial"/>
              </a:rPr>
              <a:t>parallel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39"/>
          <p:cNvSpPr txBox="1"/>
          <p:nvPr/>
        </p:nvSpPr>
        <p:spPr>
          <a:xfrm>
            <a:off x="609600" y="1371600"/>
            <a:ext cx="7924800" cy="762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2" name="Google Shape;382;p3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Illustrating Parallel Execution</a:t>
            </a:r>
            <a:endParaRPr/>
          </a:p>
        </p:txBody>
      </p:sp>
      <p:sp>
        <p:nvSpPr>
          <p:cNvPr id="383" name="Google Shape;383;p39"/>
          <p:cNvSpPr txBox="1"/>
          <p:nvPr>
            <p:ph idx="1" type="body"/>
          </p:nvPr>
        </p:nvSpPr>
        <p:spPr>
          <a:xfrm>
            <a:off x="609600" y="1447800"/>
            <a:ext cx="7918450" cy="56673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18         int r2 = IntStream.rangeClosed(1, 8).</a:t>
            </a:r>
            <a:r>
              <a:rPr b="1" i="0" lang="en-US" sz="1600" u="none" cap="none" strike="noStrike">
                <a:solidFill>
                  <a:schemeClr val="dk1"/>
                </a:solidFill>
                <a:latin typeface="Courier New"/>
                <a:ea typeface="Courier New"/>
                <a:cs typeface="Courier New"/>
                <a:sym typeface="Courier New"/>
              </a:rPr>
              <a:t>parallel()</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19             .reduce(0, (sum, element) -&gt; sum + element);</a:t>
            </a:r>
            <a:endParaRPr/>
          </a:p>
        </p:txBody>
      </p:sp>
      <p:sp>
        <p:nvSpPr>
          <p:cNvPr id="384" name="Google Shape;384;p39"/>
          <p:cNvSpPr txBox="1"/>
          <p:nvPr/>
        </p:nvSpPr>
        <p:spPr>
          <a:xfrm>
            <a:off x="2209800" y="5334000"/>
            <a:ext cx="996950" cy="461962"/>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(1+ 2)</a:t>
            </a:r>
            <a:endParaRPr/>
          </a:p>
        </p:txBody>
      </p:sp>
      <p:sp>
        <p:nvSpPr>
          <p:cNvPr id="385" name="Google Shape;385;p39"/>
          <p:cNvSpPr txBox="1"/>
          <p:nvPr/>
        </p:nvSpPr>
        <p:spPr>
          <a:xfrm>
            <a:off x="3530600" y="5334000"/>
            <a:ext cx="355600" cy="461962"/>
          </a:xfrm>
          <a:prstGeom prst="rect">
            <a:avLst/>
          </a:prstGeom>
          <a:no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7</a:t>
            </a:r>
            <a:endParaRPr/>
          </a:p>
        </p:txBody>
      </p:sp>
      <p:sp>
        <p:nvSpPr>
          <p:cNvPr id="386" name="Google Shape;386;p39"/>
          <p:cNvSpPr txBox="1"/>
          <p:nvPr/>
        </p:nvSpPr>
        <p:spPr>
          <a:xfrm>
            <a:off x="4876800" y="5334000"/>
            <a:ext cx="504825" cy="461962"/>
          </a:xfrm>
          <a:prstGeom prst="rect">
            <a:avLst/>
          </a:prstGeom>
          <a:no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11</a:t>
            </a:r>
            <a:endParaRPr/>
          </a:p>
        </p:txBody>
      </p:sp>
      <p:sp>
        <p:nvSpPr>
          <p:cNvPr id="387" name="Google Shape;387;p39"/>
          <p:cNvSpPr txBox="1"/>
          <p:nvPr/>
        </p:nvSpPr>
        <p:spPr>
          <a:xfrm>
            <a:off x="6248400" y="5334000"/>
            <a:ext cx="1082675" cy="461962"/>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(7 + 8)</a:t>
            </a:r>
            <a:endParaRPr/>
          </a:p>
        </p:txBody>
      </p:sp>
      <p:sp>
        <p:nvSpPr>
          <p:cNvPr id="388" name="Google Shape;388;p39"/>
          <p:cNvSpPr/>
          <p:nvPr/>
        </p:nvSpPr>
        <p:spPr>
          <a:xfrm>
            <a:off x="4305300" y="2286000"/>
            <a:ext cx="533400" cy="533400"/>
          </a:xfrm>
          <a:prstGeom prst="ellipse">
            <a:avLst/>
          </a:prstGeom>
          <a:solidFill>
            <a:schemeClr val="accent1"/>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89" name="Google Shape;389;p39"/>
          <p:cNvCxnSpPr/>
          <p:nvPr/>
        </p:nvCxnSpPr>
        <p:spPr>
          <a:xfrm>
            <a:off x="4572000" y="2819400"/>
            <a:ext cx="1333500" cy="914400"/>
          </a:xfrm>
          <a:prstGeom prst="bentConnector3">
            <a:avLst>
              <a:gd fmla="val 50000" name="adj1"/>
            </a:avLst>
          </a:prstGeom>
          <a:noFill/>
          <a:ln cap="flat" cmpd="sng" w="28575">
            <a:solidFill>
              <a:schemeClr val="dk1"/>
            </a:solidFill>
            <a:prstDash val="solid"/>
            <a:round/>
            <a:headEnd len="med" w="med" type="none"/>
            <a:tailEnd len="med" w="med" type="stealth"/>
          </a:ln>
        </p:spPr>
      </p:cxnSp>
      <p:cxnSp>
        <p:nvCxnSpPr>
          <p:cNvPr id="390" name="Google Shape;390;p39"/>
          <p:cNvCxnSpPr/>
          <p:nvPr/>
        </p:nvCxnSpPr>
        <p:spPr>
          <a:xfrm flipH="1">
            <a:off x="3238500" y="2819400"/>
            <a:ext cx="1333500" cy="914400"/>
          </a:xfrm>
          <a:prstGeom prst="bentConnector3">
            <a:avLst>
              <a:gd fmla="val 50000" name="adj1"/>
            </a:avLst>
          </a:prstGeom>
          <a:noFill/>
          <a:ln cap="flat" cmpd="sng" w="28575">
            <a:solidFill>
              <a:schemeClr val="dk1"/>
            </a:solidFill>
            <a:prstDash val="solid"/>
            <a:round/>
            <a:headEnd len="med" w="med" type="none"/>
            <a:tailEnd len="med" w="med" type="stealth"/>
          </a:ln>
        </p:spPr>
      </p:cxnSp>
      <p:sp>
        <p:nvSpPr>
          <p:cNvPr id="391" name="Google Shape;391;p39"/>
          <p:cNvSpPr/>
          <p:nvPr/>
        </p:nvSpPr>
        <p:spPr>
          <a:xfrm>
            <a:off x="2971800" y="3733800"/>
            <a:ext cx="533400" cy="533400"/>
          </a:xfrm>
          <a:prstGeom prst="ellipse">
            <a:avLst/>
          </a:prstGeom>
          <a:solidFill>
            <a:schemeClr val="accent1"/>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2" name="Google Shape;392;p39"/>
          <p:cNvSpPr/>
          <p:nvPr/>
        </p:nvSpPr>
        <p:spPr>
          <a:xfrm>
            <a:off x="5638800" y="3733800"/>
            <a:ext cx="533400" cy="533400"/>
          </a:xfrm>
          <a:prstGeom prst="ellipse">
            <a:avLst/>
          </a:prstGeom>
          <a:solidFill>
            <a:schemeClr val="accent1"/>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93" name="Google Shape;393;p39"/>
          <p:cNvCxnSpPr/>
          <p:nvPr/>
        </p:nvCxnSpPr>
        <p:spPr>
          <a:xfrm rot="5400000">
            <a:off x="2440049" y="4535550"/>
            <a:ext cx="1066800" cy="530100"/>
          </a:xfrm>
          <a:prstGeom prst="bentConnector3">
            <a:avLst>
              <a:gd fmla="val 50000" name="adj1"/>
            </a:avLst>
          </a:prstGeom>
          <a:noFill/>
          <a:ln cap="flat" cmpd="sng" w="28575">
            <a:solidFill>
              <a:schemeClr val="dk1"/>
            </a:solidFill>
            <a:prstDash val="solid"/>
            <a:round/>
            <a:headEnd len="med" w="med" type="none"/>
            <a:tailEnd len="med" w="med" type="stealth"/>
          </a:ln>
        </p:spPr>
      </p:cxnSp>
      <p:cxnSp>
        <p:nvCxnSpPr>
          <p:cNvPr id="394" name="Google Shape;394;p39"/>
          <p:cNvCxnSpPr/>
          <p:nvPr/>
        </p:nvCxnSpPr>
        <p:spPr>
          <a:xfrm flipH="1" rot="-5400000">
            <a:off x="2940000" y="4565700"/>
            <a:ext cx="1066800" cy="469800"/>
          </a:xfrm>
          <a:prstGeom prst="bentConnector3">
            <a:avLst>
              <a:gd fmla="val 50000" name="adj1"/>
            </a:avLst>
          </a:prstGeom>
          <a:noFill/>
          <a:ln cap="flat" cmpd="sng" w="28575">
            <a:solidFill>
              <a:schemeClr val="dk1"/>
            </a:solidFill>
            <a:prstDash val="solid"/>
            <a:round/>
            <a:headEnd len="med" w="med" type="none"/>
            <a:tailEnd len="med" w="med" type="stealth"/>
          </a:ln>
        </p:spPr>
      </p:cxnSp>
      <p:cxnSp>
        <p:nvCxnSpPr>
          <p:cNvPr id="395" name="Google Shape;395;p39"/>
          <p:cNvCxnSpPr/>
          <p:nvPr/>
        </p:nvCxnSpPr>
        <p:spPr>
          <a:xfrm rot="5400000">
            <a:off x="4983900" y="4412400"/>
            <a:ext cx="1066800" cy="776400"/>
          </a:xfrm>
          <a:prstGeom prst="bentConnector3">
            <a:avLst>
              <a:gd fmla="val 50000" name="adj1"/>
            </a:avLst>
          </a:prstGeom>
          <a:noFill/>
          <a:ln cap="flat" cmpd="sng" w="28575">
            <a:solidFill>
              <a:schemeClr val="dk1"/>
            </a:solidFill>
            <a:prstDash val="solid"/>
            <a:round/>
            <a:headEnd len="med" w="med" type="none"/>
            <a:tailEnd len="med" w="med" type="stealth"/>
          </a:ln>
        </p:spPr>
      </p:cxnSp>
      <p:cxnSp>
        <p:nvCxnSpPr>
          <p:cNvPr id="396" name="Google Shape;396;p39"/>
          <p:cNvCxnSpPr/>
          <p:nvPr/>
        </p:nvCxnSpPr>
        <p:spPr>
          <a:xfrm flipH="1" rot="-5400000">
            <a:off x="5814150" y="4358550"/>
            <a:ext cx="1066800" cy="884100"/>
          </a:xfrm>
          <a:prstGeom prst="bentConnector3">
            <a:avLst>
              <a:gd fmla="val 50000" name="adj1"/>
            </a:avLst>
          </a:prstGeom>
          <a:noFill/>
          <a:ln cap="flat" cmpd="sng" w="28575">
            <a:solidFill>
              <a:schemeClr val="dk1"/>
            </a:solidFill>
            <a:prstDash val="solid"/>
            <a:round/>
            <a:headEnd len="med" w="med" type="none"/>
            <a:tailEnd len="med" w="med" type="stealth"/>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40"/>
          <p:cNvSpPr txBox="1"/>
          <p:nvPr/>
        </p:nvSpPr>
        <p:spPr>
          <a:xfrm>
            <a:off x="609600" y="1371600"/>
            <a:ext cx="7924800" cy="762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3" name="Google Shape;403;p4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Illustrating Parallel Execution</a:t>
            </a:r>
            <a:endParaRPr/>
          </a:p>
        </p:txBody>
      </p:sp>
      <p:sp>
        <p:nvSpPr>
          <p:cNvPr id="404" name="Google Shape;404;p40"/>
          <p:cNvSpPr txBox="1"/>
          <p:nvPr>
            <p:ph idx="1" type="body"/>
          </p:nvPr>
        </p:nvSpPr>
        <p:spPr>
          <a:xfrm>
            <a:off x="609600" y="1447800"/>
            <a:ext cx="7918450" cy="56673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18         int r2 = IntStream.rangeClosed(1, 8).</a:t>
            </a:r>
            <a:r>
              <a:rPr b="1" i="0" lang="en-US" sz="1600" u="none" cap="none" strike="noStrike">
                <a:solidFill>
                  <a:schemeClr val="dk1"/>
                </a:solidFill>
                <a:latin typeface="Courier New"/>
                <a:ea typeface="Courier New"/>
                <a:cs typeface="Courier New"/>
                <a:sym typeface="Courier New"/>
              </a:rPr>
              <a:t>parallel()</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19             .reduce(0, (sum, element) -&gt; sum + element);</a:t>
            </a:r>
            <a:endParaRPr/>
          </a:p>
        </p:txBody>
      </p:sp>
      <p:sp>
        <p:nvSpPr>
          <p:cNvPr id="405" name="Google Shape;405;p40"/>
          <p:cNvSpPr txBox="1"/>
          <p:nvPr/>
        </p:nvSpPr>
        <p:spPr>
          <a:xfrm>
            <a:off x="2209800" y="5334000"/>
            <a:ext cx="355600" cy="461962"/>
          </a:xfrm>
          <a:prstGeom prst="rect">
            <a:avLst/>
          </a:prstGeom>
          <a:no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3</a:t>
            </a:r>
            <a:endParaRPr/>
          </a:p>
        </p:txBody>
      </p:sp>
      <p:sp>
        <p:nvSpPr>
          <p:cNvPr id="406" name="Google Shape;406;p40"/>
          <p:cNvSpPr txBox="1"/>
          <p:nvPr/>
        </p:nvSpPr>
        <p:spPr>
          <a:xfrm>
            <a:off x="3530600" y="5334000"/>
            <a:ext cx="355600" cy="461962"/>
          </a:xfrm>
          <a:prstGeom prst="rect">
            <a:avLst/>
          </a:prstGeom>
          <a:no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7</a:t>
            </a:r>
            <a:endParaRPr/>
          </a:p>
        </p:txBody>
      </p:sp>
      <p:sp>
        <p:nvSpPr>
          <p:cNvPr id="407" name="Google Shape;407;p40"/>
          <p:cNvSpPr txBox="1"/>
          <p:nvPr/>
        </p:nvSpPr>
        <p:spPr>
          <a:xfrm>
            <a:off x="4876800" y="5334000"/>
            <a:ext cx="504825" cy="461962"/>
          </a:xfrm>
          <a:prstGeom prst="rect">
            <a:avLst/>
          </a:prstGeom>
          <a:no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11</a:t>
            </a:r>
            <a:endParaRPr/>
          </a:p>
        </p:txBody>
      </p:sp>
      <p:sp>
        <p:nvSpPr>
          <p:cNvPr id="408" name="Google Shape;408;p40"/>
          <p:cNvSpPr txBox="1"/>
          <p:nvPr/>
        </p:nvSpPr>
        <p:spPr>
          <a:xfrm>
            <a:off x="6248400" y="5334000"/>
            <a:ext cx="1082675" cy="461962"/>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(7 + 8)</a:t>
            </a:r>
            <a:endParaRPr/>
          </a:p>
        </p:txBody>
      </p:sp>
      <p:sp>
        <p:nvSpPr>
          <p:cNvPr id="409" name="Google Shape;409;p40"/>
          <p:cNvSpPr/>
          <p:nvPr/>
        </p:nvSpPr>
        <p:spPr>
          <a:xfrm>
            <a:off x="4305300" y="2286000"/>
            <a:ext cx="533400" cy="533400"/>
          </a:xfrm>
          <a:prstGeom prst="ellipse">
            <a:avLst/>
          </a:prstGeom>
          <a:solidFill>
            <a:schemeClr val="accent1"/>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10" name="Google Shape;410;p40"/>
          <p:cNvCxnSpPr/>
          <p:nvPr/>
        </p:nvCxnSpPr>
        <p:spPr>
          <a:xfrm>
            <a:off x="4572000" y="2819400"/>
            <a:ext cx="1562100" cy="914400"/>
          </a:xfrm>
          <a:prstGeom prst="bentConnector3">
            <a:avLst>
              <a:gd fmla="val 50000" name="adj1"/>
            </a:avLst>
          </a:prstGeom>
          <a:noFill/>
          <a:ln cap="flat" cmpd="sng" w="28575">
            <a:solidFill>
              <a:schemeClr val="dk1"/>
            </a:solidFill>
            <a:prstDash val="solid"/>
            <a:round/>
            <a:headEnd len="med" w="med" type="none"/>
            <a:tailEnd len="med" w="med" type="stealth"/>
          </a:ln>
        </p:spPr>
      </p:cxnSp>
      <p:cxnSp>
        <p:nvCxnSpPr>
          <p:cNvPr id="411" name="Google Shape;411;p40"/>
          <p:cNvCxnSpPr/>
          <p:nvPr/>
        </p:nvCxnSpPr>
        <p:spPr>
          <a:xfrm flipH="1">
            <a:off x="3086100" y="2819400"/>
            <a:ext cx="1485900" cy="914400"/>
          </a:xfrm>
          <a:prstGeom prst="bentConnector3">
            <a:avLst>
              <a:gd fmla="val 50000" name="adj1"/>
            </a:avLst>
          </a:prstGeom>
          <a:noFill/>
          <a:ln cap="flat" cmpd="sng" w="28575">
            <a:solidFill>
              <a:schemeClr val="dk1"/>
            </a:solidFill>
            <a:prstDash val="solid"/>
            <a:round/>
            <a:headEnd len="med" w="med" type="none"/>
            <a:tailEnd len="med" w="med" type="stealth"/>
          </a:ln>
        </p:spPr>
      </p:cxnSp>
      <p:sp>
        <p:nvSpPr>
          <p:cNvPr id="412" name="Google Shape;412;p40"/>
          <p:cNvSpPr/>
          <p:nvPr/>
        </p:nvSpPr>
        <p:spPr>
          <a:xfrm>
            <a:off x="2819400" y="3733800"/>
            <a:ext cx="533400" cy="533400"/>
          </a:xfrm>
          <a:prstGeom prst="ellipse">
            <a:avLst/>
          </a:prstGeom>
          <a:solidFill>
            <a:schemeClr val="accent1"/>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3" name="Google Shape;413;p40"/>
          <p:cNvSpPr/>
          <p:nvPr/>
        </p:nvSpPr>
        <p:spPr>
          <a:xfrm>
            <a:off x="5867400" y="3733800"/>
            <a:ext cx="533400" cy="533400"/>
          </a:xfrm>
          <a:prstGeom prst="ellipse">
            <a:avLst/>
          </a:prstGeom>
          <a:solidFill>
            <a:schemeClr val="accent1"/>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14" name="Google Shape;414;p40"/>
          <p:cNvCxnSpPr/>
          <p:nvPr/>
        </p:nvCxnSpPr>
        <p:spPr>
          <a:xfrm rot="5400000">
            <a:off x="2203500" y="4451400"/>
            <a:ext cx="1066800" cy="698400"/>
          </a:xfrm>
          <a:prstGeom prst="bentConnector3">
            <a:avLst>
              <a:gd fmla="val 50000" name="adj1"/>
            </a:avLst>
          </a:prstGeom>
          <a:noFill/>
          <a:ln cap="flat" cmpd="sng" w="28575">
            <a:solidFill>
              <a:schemeClr val="dk1"/>
            </a:solidFill>
            <a:prstDash val="solid"/>
            <a:round/>
            <a:headEnd len="med" w="med" type="none"/>
            <a:tailEnd len="med" w="med" type="stealth"/>
          </a:ln>
        </p:spPr>
      </p:cxnSp>
      <p:cxnSp>
        <p:nvCxnSpPr>
          <p:cNvPr id="415" name="Google Shape;415;p40"/>
          <p:cNvCxnSpPr/>
          <p:nvPr/>
        </p:nvCxnSpPr>
        <p:spPr>
          <a:xfrm flipH="1" rot="-5400000">
            <a:off x="2863800" y="4489500"/>
            <a:ext cx="1066800" cy="622200"/>
          </a:xfrm>
          <a:prstGeom prst="bentConnector3">
            <a:avLst>
              <a:gd fmla="val 50000" name="adj1"/>
            </a:avLst>
          </a:prstGeom>
          <a:noFill/>
          <a:ln cap="flat" cmpd="sng" w="28575">
            <a:solidFill>
              <a:schemeClr val="dk1"/>
            </a:solidFill>
            <a:prstDash val="solid"/>
            <a:round/>
            <a:headEnd len="med" w="med" type="none"/>
            <a:tailEnd len="med" w="med" type="stealth"/>
          </a:ln>
        </p:spPr>
      </p:cxnSp>
      <p:cxnSp>
        <p:nvCxnSpPr>
          <p:cNvPr id="416" name="Google Shape;416;p40"/>
          <p:cNvCxnSpPr/>
          <p:nvPr/>
        </p:nvCxnSpPr>
        <p:spPr>
          <a:xfrm rot="5400000">
            <a:off x="5098200" y="4298100"/>
            <a:ext cx="1066800" cy="1005000"/>
          </a:xfrm>
          <a:prstGeom prst="bentConnector3">
            <a:avLst>
              <a:gd fmla="val 50000" name="adj1"/>
            </a:avLst>
          </a:prstGeom>
          <a:noFill/>
          <a:ln cap="flat" cmpd="sng" w="28575">
            <a:solidFill>
              <a:schemeClr val="dk1"/>
            </a:solidFill>
            <a:prstDash val="solid"/>
            <a:round/>
            <a:headEnd len="med" w="med" type="none"/>
            <a:tailEnd len="med" w="med" type="stealth"/>
          </a:ln>
        </p:spPr>
      </p:cxnSp>
      <p:cxnSp>
        <p:nvCxnSpPr>
          <p:cNvPr id="417" name="Google Shape;417;p40"/>
          <p:cNvCxnSpPr/>
          <p:nvPr/>
        </p:nvCxnSpPr>
        <p:spPr>
          <a:xfrm flipH="1" rot="-5400000">
            <a:off x="5928450" y="4472850"/>
            <a:ext cx="1066800" cy="655500"/>
          </a:xfrm>
          <a:prstGeom prst="bentConnector3">
            <a:avLst>
              <a:gd fmla="val 50000" name="adj1"/>
            </a:avLst>
          </a:prstGeom>
          <a:noFill/>
          <a:ln cap="flat" cmpd="sng" w="28575">
            <a:solidFill>
              <a:schemeClr val="dk1"/>
            </a:solidFill>
            <a:prstDash val="solid"/>
            <a:round/>
            <a:headEnd len="med" w="med" type="none"/>
            <a:tailEnd len="med" w="med" type="stealth"/>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41"/>
          <p:cNvSpPr txBox="1"/>
          <p:nvPr/>
        </p:nvSpPr>
        <p:spPr>
          <a:xfrm>
            <a:off x="609600" y="1371600"/>
            <a:ext cx="7924800" cy="762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4" name="Google Shape;424;p4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Illustrating Parallel Execution</a:t>
            </a:r>
            <a:endParaRPr/>
          </a:p>
        </p:txBody>
      </p:sp>
      <p:sp>
        <p:nvSpPr>
          <p:cNvPr id="425" name="Google Shape;425;p41"/>
          <p:cNvSpPr txBox="1"/>
          <p:nvPr>
            <p:ph idx="1" type="body"/>
          </p:nvPr>
        </p:nvSpPr>
        <p:spPr>
          <a:xfrm>
            <a:off x="609600" y="1447800"/>
            <a:ext cx="7918450" cy="56673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18         int r2 = IntStream.rangeClosed(1, 8).</a:t>
            </a:r>
            <a:r>
              <a:rPr b="1" i="0" lang="en-US" sz="1600" u="none" cap="none" strike="noStrike">
                <a:solidFill>
                  <a:schemeClr val="dk1"/>
                </a:solidFill>
                <a:latin typeface="Courier New"/>
                <a:ea typeface="Courier New"/>
                <a:cs typeface="Courier New"/>
                <a:sym typeface="Courier New"/>
              </a:rPr>
              <a:t>parallel()</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19             .reduce(0, (sum, element) -&gt; sum + element);</a:t>
            </a:r>
            <a:endParaRPr/>
          </a:p>
        </p:txBody>
      </p:sp>
      <p:sp>
        <p:nvSpPr>
          <p:cNvPr id="426" name="Google Shape;426;p41"/>
          <p:cNvSpPr txBox="1"/>
          <p:nvPr/>
        </p:nvSpPr>
        <p:spPr>
          <a:xfrm>
            <a:off x="2819400" y="3733800"/>
            <a:ext cx="527050" cy="461962"/>
          </a:xfrm>
          <a:prstGeom prst="rect">
            <a:avLst/>
          </a:prstGeom>
          <a:no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10</a:t>
            </a:r>
            <a:endParaRPr/>
          </a:p>
        </p:txBody>
      </p:sp>
      <p:sp>
        <p:nvSpPr>
          <p:cNvPr id="427" name="Google Shape;427;p41"/>
          <p:cNvSpPr txBox="1"/>
          <p:nvPr/>
        </p:nvSpPr>
        <p:spPr>
          <a:xfrm>
            <a:off x="4876800" y="5334000"/>
            <a:ext cx="504825" cy="461962"/>
          </a:xfrm>
          <a:prstGeom prst="rect">
            <a:avLst/>
          </a:prstGeom>
          <a:no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11</a:t>
            </a:r>
            <a:endParaRPr/>
          </a:p>
        </p:txBody>
      </p:sp>
      <p:sp>
        <p:nvSpPr>
          <p:cNvPr id="428" name="Google Shape;428;p41"/>
          <p:cNvSpPr txBox="1"/>
          <p:nvPr/>
        </p:nvSpPr>
        <p:spPr>
          <a:xfrm>
            <a:off x="6248400" y="5334000"/>
            <a:ext cx="1082675" cy="461962"/>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(7 + 8)</a:t>
            </a:r>
            <a:endParaRPr/>
          </a:p>
        </p:txBody>
      </p:sp>
      <p:sp>
        <p:nvSpPr>
          <p:cNvPr id="429" name="Google Shape;429;p41"/>
          <p:cNvSpPr/>
          <p:nvPr/>
        </p:nvSpPr>
        <p:spPr>
          <a:xfrm>
            <a:off x="4305300" y="2286000"/>
            <a:ext cx="533400" cy="533400"/>
          </a:xfrm>
          <a:prstGeom prst="ellipse">
            <a:avLst/>
          </a:prstGeom>
          <a:solidFill>
            <a:schemeClr val="accent1"/>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30" name="Google Shape;430;p41"/>
          <p:cNvCxnSpPr/>
          <p:nvPr/>
        </p:nvCxnSpPr>
        <p:spPr>
          <a:xfrm>
            <a:off x="4572000" y="2819400"/>
            <a:ext cx="1562100" cy="914400"/>
          </a:xfrm>
          <a:prstGeom prst="bentConnector3">
            <a:avLst>
              <a:gd fmla="val 50000" name="adj1"/>
            </a:avLst>
          </a:prstGeom>
          <a:noFill/>
          <a:ln cap="flat" cmpd="sng" w="28575">
            <a:solidFill>
              <a:schemeClr val="dk1"/>
            </a:solidFill>
            <a:prstDash val="solid"/>
            <a:round/>
            <a:headEnd len="med" w="med" type="none"/>
            <a:tailEnd len="med" w="med" type="stealth"/>
          </a:ln>
        </p:spPr>
      </p:cxnSp>
      <p:cxnSp>
        <p:nvCxnSpPr>
          <p:cNvPr id="431" name="Google Shape;431;p41"/>
          <p:cNvCxnSpPr/>
          <p:nvPr/>
        </p:nvCxnSpPr>
        <p:spPr>
          <a:xfrm flipH="1">
            <a:off x="3082800" y="2819399"/>
            <a:ext cx="1489200" cy="914400"/>
          </a:xfrm>
          <a:prstGeom prst="bentConnector3">
            <a:avLst>
              <a:gd fmla="val 50000" name="adj1"/>
            </a:avLst>
          </a:prstGeom>
          <a:noFill/>
          <a:ln cap="flat" cmpd="sng" w="28575">
            <a:solidFill>
              <a:schemeClr val="dk1"/>
            </a:solidFill>
            <a:prstDash val="solid"/>
            <a:round/>
            <a:headEnd len="med" w="med" type="none"/>
            <a:tailEnd len="med" w="med" type="stealth"/>
          </a:ln>
        </p:spPr>
      </p:cxnSp>
      <p:sp>
        <p:nvSpPr>
          <p:cNvPr id="432" name="Google Shape;432;p41"/>
          <p:cNvSpPr/>
          <p:nvPr/>
        </p:nvSpPr>
        <p:spPr>
          <a:xfrm>
            <a:off x="5867400" y="3733800"/>
            <a:ext cx="533400" cy="533400"/>
          </a:xfrm>
          <a:prstGeom prst="ellipse">
            <a:avLst/>
          </a:prstGeom>
          <a:solidFill>
            <a:schemeClr val="accent1"/>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33" name="Google Shape;433;p41"/>
          <p:cNvCxnSpPr/>
          <p:nvPr/>
        </p:nvCxnSpPr>
        <p:spPr>
          <a:xfrm rot="5400000">
            <a:off x="5098200" y="4298100"/>
            <a:ext cx="1066800" cy="1005000"/>
          </a:xfrm>
          <a:prstGeom prst="bentConnector3">
            <a:avLst>
              <a:gd fmla="val 50000" name="adj1"/>
            </a:avLst>
          </a:prstGeom>
          <a:noFill/>
          <a:ln cap="flat" cmpd="sng" w="28575">
            <a:solidFill>
              <a:schemeClr val="dk1"/>
            </a:solidFill>
            <a:prstDash val="solid"/>
            <a:round/>
            <a:headEnd len="med" w="med" type="none"/>
            <a:tailEnd len="med" w="med" type="stealth"/>
          </a:ln>
        </p:spPr>
      </p:cxnSp>
      <p:cxnSp>
        <p:nvCxnSpPr>
          <p:cNvPr id="434" name="Google Shape;434;p41"/>
          <p:cNvCxnSpPr/>
          <p:nvPr/>
        </p:nvCxnSpPr>
        <p:spPr>
          <a:xfrm flipH="1" rot="-5400000">
            <a:off x="5928450" y="4472850"/>
            <a:ext cx="1066800" cy="655500"/>
          </a:xfrm>
          <a:prstGeom prst="bentConnector3">
            <a:avLst>
              <a:gd fmla="val 50000" name="adj1"/>
            </a:avLst>
          </a:prstGeom>
          <a:noFill/>
          <a:ln cap="flat" cmpd="sng" w="28575">
            <a:solidFill>
              <a:schemeClr val="dk1"/>
            </a:solidFill>
            <a:prstDash val="solid"/>
            <a:round/>
            <a:headEnd len="med" w="med" type="none"/>
            <a:tailEnd len="med" w="med" type="stealth"/>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42"/>
          <p:cNvSpPr txBox="1"/>
          <p:nvPr/>
        </p:nvSpPr>
        <p:spPr>
          <a:xfrm>
            <a:off x="609600" y="1371600"/>
            <a:ext cx="7924800" cy="762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1" name="Google Shape;441;p4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Illustrating Parallel Execution</a:t>
            </a:r>
            <a:endParaRPr/>
          </a:p>
        </p:txBody>
      </p:sp>
      <p:sp>
        <p:nvSpPr>
          <p:cNvPr id="442" name="Google Shape;442;p42"/>
          <p:cNvSpPr txBox="1"/>
          <p:nvPr>
            <p:ph idx="1" type="body"/>
          </p:nvPr>
        </p:nvSpPr>
        <p:spPr>
          <a:xfrm>
            <a:off x="609600" y="1447800"/>
            <a:ext cx="7918450" cy="56673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18         int r2 = IntStream.rangeClosed(1, 8).</a:t>
            </a:r>
            <a:r>
              <a:rPr b="1" i="0" lang="en-US" sz="1600" u="none" cap="none" strike="noStrike">
                <a:solidFill>
                  <a:schemeClr val="dk1"/>
                </a:solidFill>
                <a:latin typeface="Courier New"/>
                <a:ea typeface="Courier New"/>
                <a:cs typeface="Courier New"/>
                <a:sym typeface="Courier New"/>
              </a:rPr>
              <a:t>parallel()</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19             .reduce(0, (sum, element) -&gt; sum + element);</a:t>
            </a:r>
            <a:endParaRPr/>
          </a:p>
        </p:txBody>
      </p:sp>
      <p:sp>
        <p:nvSpPr>
          <p:cNvPr id="443" name="Google Shape;443;p42"/>
          <p:cNvSpPr txBox="1"/>
          <p:nvPr/>
        </p:nvSpPr>
        <p:spPr>
          <a:xfrm>
            <a:off x="2819400" y="3733800"/>
            <a:ext cx="527050" cy="461962"/>
          </a:xfrm>
          <a:prstGeom prst="rect">
            <a:avLst/>
          </a:prstGeom>
          <a:no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10</a:t>
            </a:r>
            <a:endParaRPr/>
          </a:p>
        </p:txBody>
      </p:sp>
      <p:sp>
        <p:nvSpPr>
          <p:cNvPr id="444" name="Google Shape;444;p42"/>
          <p:cNvSpPr txBox="1"/>
          <p:nvPr/>
        </p:nvSpPr>
        <p:spPr>
          <a:xfrm>
            <a:off x="4876800" y="5334000"/>
            <a:ext cx="504825" cy="461962"/>
          </a:xfrm>
          <a:prstGeom prst="rect">
            <a:avLst/>
          </a:prstGeom>
          <a:no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11</a:t>
            </a:r>
            <a:endParaRPr/>
          </a:p>
        </p:txBody>
      </p:sp>
      <p:sp>
        <p:nvSpPr>
          <p:cNvPr id="445" name="Google Shape;445;p42"/>
          <p:cNvSpPr txBox="1"/>
          <p:nvPr/>
        </p:nvSpPr>
        <p:spPr>
          <a:xfrm>
            <a:off x="6248400" y="5334000"/>
            <a:ext cx="527050" cy="461962"/>
          </a:xfrm>
          <a:prstGeom prst="rect">
            <a:avLst/>
          </a:prstGeom>
          <a:no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15</a:t>
            </a:r>
            <a:endParaRPr/>
          </a:p>
        </p:txBody>
      </p:sp>
      <p:sp>
        <p:nvSpPr>
          <p:cNvPr id="446" name="Google Shape;446;p42"/>
          <p:cNvSpPr/>
          <p:nvPr/>
        </p:nvSpPr>
        <p:spPr>
          <a:xfrm>
            <a:off x="4305300" y="2286000"/>
            <a:ext cx="533400" cy="533400"/>
          </a:xfrm>
          <a:prstGeom prst="ellipse">
            <a:avLst/>
          </a:prstGeom>
          <a:solidFill>
            <a:schemeClr val="accent1"/>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47" name="Google Shape;447;p42"/>
          <p:cNvCxnSpPr/>
          <p:nvPr/>
        </p:nvCxnSpPr>
        <p:spPr>
          <a:xfrm>
            <a:off x="4572000" y="2819400"/>
            <a:ext cx="1181100" cy="914400"/>
          </a:xfrm>
          <a:prstGeom prst="bentConnector3">
            <a:avLst>
              <a:gd fmla="val 50000" name="adj1"/>
            </a:avLst>
          </a:prstGeom>
          <a:noFill/>
          <a:ln cap="flat" cmpd="sng" w="28575">
            <a:solidFill>
              <a:schemeClr val="dk1"/>
            </a:solidFill>
            <a:prstDash val="solid"/>
            <a:round/>
            <a:headEnd len="med" w="med" type="none"/>
            <a:tailEnd len="med" w="med" type="stealth"/>
          </a:ln>
        </p:spPr>
      </p:cxnSp>
      <p:cxnSp>
        <p:nvCxnSpPr>
          <p:cNvPr id="448" name="Google Shape;448;p42"/>
          <p:cNvCxnSpPr/>
          <p:nvPr/>
        </p:nvCxnSpPr>
        <p:spPr>
          <a:xfrm flipH="1">
            <a:off x="3082800" y="2819399"/>
            <a:ext cx="1489200" cy="914400"/>
          </a:xfrm>
          <a:prstGeom prst="bentConnector3">
            <a:avLst>
              <a:gd fmla="val 50000" name="adj1"/>
            </a:avLst>
          </a:prstGeom>
          <a:noFill/>
          <a:ln cap="flat" cmpd="sng" w="28575">
            <a:solidFill>
              <a:schemeClr val="dk1"/>
            </a:solidFill>
            <a:prstDash val="solid"/>
            <a:round/>
            <a:headEnd len="med" w="med" type="none"/>
            <a:tailEnd len="med" w="med" type="stealth"/>
          </a:ln>
        </p:spPr>
      </p:cxnSp>
      <p:sp>
        <p:nvSpPr>
          <p:cNvPr id="449" name="Google Shape;449;p42"/>
          <p:cNvSpPr/>
          <p:nvPr/>
        </p:nvSpPr>
        <p:spPr>
          <a:xfrm>
            <a:off x="5486400" y="3733800"/>
            <a:ext cx="533400" cy="533400"/>
          </a:xfrm>
          <a:prstGeom prst="ellipse">
            <a:avLst/>
          </a:prstGeom>
          <a:solidFill>
            <a:schemeClr val="accent1"/>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50" name="Google Shape;450;p42"/>
          <p:cNvCxnSpPr/>
          <p:nvPr/>
        </p:nvCxnSpPr>
        <p:spPr>
          <a:xfrm rot="5400000">
            <a:off x="4907700" y="4488600"/>
            <a:ext cx="1066800" cy="624000"/>
          </a:xfrm>
          <a:prstGeom prst="bentConnector3">
            <a:avLst>
              <a:gd fmla="val 50000" name="adj1"/>
            </a:avLst>
          </a:prstGeom>
          <a:noFill/>
          <a:ln cap="flat" cmpd="sng" w="28575">
            <a:solidFill>
              <a:schemeClr val="dk1"/>
            </a:solidFill>
            <a:prstDash val="solid"/>
            <a:round/>
            <a:headEnd len="med" w="med" type="none"/>
            <a:tailEnd len="med" w="med" type="stealth"/>
          </a:ln>
        </p:spPr>
      </p:cxnSp>
      <p:cxnSp>
        <p:nvCxnSpPr>
          <p:cNvPr id="451" name="Google Shape;451;p42"/>
          <p:cNvCxnSpPr/>
          <p:nvPr/>
        </p:nvCxnSpPr>
        <p:spPr>
          <a:xfrm flipH="1" rot="-5400000">
            <a:off x="5599050" y="4421250"/>
            <a:ext cx="1066800" cy="758700"/>
          </a:xfrm>
          <a:prstGeom prst="bentConnector3">
            <a:avLst>
              <a:gd fmla="val 50000" name="adj1"/>
            </a:avLst>
          </a:prstGeom>
          <a:noFill/>
          <a:ln cap="flat" cmpd="sng" w="28575">
            <a:solidFill>
              <a:schemeClr val="dk1"/>
            </a:solidFill>
            <a:prstDash val="solid"/>
            <a:round/>
            <a:headEnd len="med" w="med" type="none"/>
            <a:tailEnd len="med" w="med" type="stealth"/>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43"/>
          <p:cNvSpPr txBox="1"/>
          <p:nvPr/>
        </p:nvSpPr>
        <p:spPr>
          <a:xfrm>
            <a:off x="609600" y="1371600"/>
            <a:ext cx="7924800" cy="762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8" name="Google Shape;458;p4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Illustrating Parallel Execution</a:t>
            </a:r>
            <a:endParaRPr/>
          </a:p>
        </p:txBody>
      </p:sp>
      <p:sp>
        <p:nvSpPr>
          <p:cNvPr id="459" name="Google Shape;459;p43"/>
          <p:cNvSpPr txBox="1"/>
          <p:nvPr>
            <p:ph idx="1" type="body"/>
          </p:nvPr>
        </p:nvSpPr>
        <p:spPr>
          <a:xfrm>
            <a:off x="609600" y="1447800"/>
            <a:ext cx="7918450" cy="56673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18         int r2 = IntStream.rangeClosed(1, 8).</a:t>
            </a:r>
            <a:r>
              <a:rPr b="1" i="0" lang="en-US" sz="1600" u="none" cap="none" strike="noStrike">
                <a:solidFill>
                  <a:schemeClr val="dk1"/>
                </a:solidFill>
                <a:latin typeface="Courier New"/>
                <a:ea typeface="Courier New"/>
                <a:cs typeface="Courier New"/>
                <a:sym typeface="Courier New"/>
              </a:rPr>
              <a:t>parallel()</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19             .reduce(0, (sum, element) -&gt; sum + element);</a:t>
            </a:r>
            <a:endParaRPr/>
          </a:p>
        </p:txBody>
      </p:sp>
      <p:sp>
        <p:nvSpPr>
          <p:cNvPr id="460" name="Google Shape;460;p43"/>
          <p:cNvSpPr txBox="1"/>
          <p:nvPr/>
        </p:nvSpPr>
        <p:spPr>
          <a:xfrm>
            <a:off x="2819400" y="3733800"/>
            <a:ext cx="527050" cy="461962"/>
          </a:xfrm>
          <a:prstGeom prst="rect">
            <a:avLst/>
          </a:prstGeom>
          <a:no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10</a:t>
            </a:r>
            <a:endParaRPr/>
          </a:p>
        </p:txBody>
      </p:sp>
      <p:sp>
        <p:nvSpPr>
          <p:cNvPr id="461" name="Google Shape;461;p43"/>
          <p:cNvSpPr txBox="1"/>
          <p:nvPr/>
        </p:nvSpPr>
        <p:spPr>
          <a:xfrm>
            <a:off x="5791200" y="3733800"/>
            <a:ext cx="527050" cy="461962"/>
          </a:xfrm>
          <a:prstGeom prst="rect">
            <a:avLst/>
          </a:prstGeom>
          <a:no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26</a:t>
            </a:r>
            <a:endParaRPr/>
          </a:p>
        </p:txBody>
      </p:sp>
      <p:sp>
        <p:nvSpPr>
          <p:cNvPr id="462" name="Google Shape;462;p43"/>
          <p:cNvSpPr/>
          <p:nvPr/>
        </p:nvSpPr>
        <p:spPr>
          <a:xfrm>
            <a:off x="4305300" y="2286000"/>
            <a:ext cx="533400" cy="533400"/>
          </a:xfrm>
          <a:prstGeom prst="ellipse">
            <a:avLst/>
          </a:prstGeom>
          <a:solidFill>
            <a:schemeClr val="accent1"/>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63" name="Google Shape;463;p43"/>
          <p:cNvCxnSpPr/>
          <p:nvPr/>
        </p:nvCxnSpPr>
        <p:spPr>
          <a:xfrm>
            <a:off x="4572000" y="2819399"/>
            <a:ext cx="1482600" cy="914400"/>
          </a:xfrm>
          <a:prstGeom prst="bentConnector3">
            <a:avLst>
              <a:gd fmla="val 50000" name="adj1"/>
            </a:avLst>
          </a:prstGeom>
          <a:noFill/>
          <a:ln cap="flat" cmpd="sng" w="28575">
            <a:solidFill>
              <a:schemeClr val="dk1"/>
            </a:solidFill>
            <a:prstDash val="solid"/>
            <a:round/>
            <a:headEnd len="med" w="med" type="none"/>
            <a:tailEnd len="med" w="med" type="stealth"/>
          </a:ln>
        </p:spPr>
      </p:cxnSp>
      <p:cxnSp>
        <p:nvCxnSpPr>
          <p:cNvPr id="464" name="Google Shape;464;p43"/>
          <p:cNvCxnSpPr/>
          <p:nvPr/>
        </p:nvCxnSpPr>
        <p:spPr>
          <a:xfrm flipH="1">
            <a:off x="3082800" y="2819399"/>
            <a:ext cx="1489200" cy="914400"/>
          </a:xfrm>
          <a:prstGeom prst="bentConnector3">
            <a:avLst>
              <a:gd fmla="val 50000" name="adj1"/>
            </a:avLst>
          </a:prstGeom>
          <a:noFill/>
          <a:ln cap="flat" cmpd="sng" w="28575">
            <a:solidFill>
              <a:schemeClr val="dk1"/>
            </a:solidFill>
            <a:prstDash val="solid"/>
            <a:round/>
            <a:headEnd len="med" w="med" type="none"/>
            <a:tailEnd len="med" w="med" type="stealth"/>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44"/>
          <p:cNvSpPr txBox="1"/>
          <p:nvPr/>
        </p:nvSpPr>
        <p:spPr>
          <a:xfrm>
            <a:off x="609600" y="1371600"/>
            <a:ext cx="7924800" cy="762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1" name="Google Shape;471;p4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Illustrating Parallel Execution</a:t>
            </a:r>
            <a:endParaRPr/>
          </a:p>
        </p:txBody>
      </p:sp>
      <p:sp>
        <p:nvSpPr>
          <p:cNvPr id="472" name="Google Shape;472;p44"/>
          <p:cNvSpPr txBox="1"/>
          <p:nvPr>
            <p:ph idx="1" type="body"/>
          </p:nvPr>
        </p:nvSpPr>
        <p:spPr>
          <a:xfrm>
            <a:off x="609600" y="1447800"/>
            <a:ext cx="7918450" cy="56673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18         int r2 = IntStream.rangeClosed(1, 8).</a:t>
            </a:r>
            <a:r>
              <a:rPr b="1" i="0" lang="en-US" sz="1600" u="none" cap="none" strike="noStrike">
                <a:solidFill>
                  <a:schemeClr val="dk1"/>
                </a:solidFill>
                <a:latin typeface="Courier New"/>
                <a:ea typeface="Courier New"/>
                <a:cs typeface="Courier New"/>
                <a:sym typeface="Courier New"/>
              </a:rPr>
              <a:t>parallel()</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19             .reduce(0, (sum, element) -&gt; sum + element);</a:t>
            </a:r>
            <a:endParaRPr/>
          </a:p>
        </p:txBody>
      </p:sp>
      <p:sp>
        <p:nvSpPr>
          <p:cNvPr id="473" name="Google Shape;473;p44"/>
          <p:cNvSpPr txBox="1"/>
          <p:nvPr/>
        </p:nvSpPr>
        <p:spPr>
          <a:xfrm>
            <a:off x="4267200" y="2286000"/>
            <a:ext cx="527050" cy="461962"/>
          </a:xfrm>
          <a:prstGeom prst="rect">
            <a:avLst/>
          </a:prstGeom>
          <a:no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36</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4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Performance</a:t>
            </a:r>
            <a:endParaRPr/>
          </a:p>
        </p:txBody>
      </p:sp>
      <p:sp>
        <p:nvSpPr>
          <p:cNvPr id="480" name="Google Shape;480;p45"/>
          <p:cNvSpPr txBox="1"/>
          <p:nvPr>
            <p:ph idx="1" type="body"/>
          </p:nvPr>
        </p:nvSpPr>
        <p:spPr>
          <a:xfrm>
            <a:off x="609600" y="1447800"/>
            <a:ext cx="7918450" cy="4070350"/>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Do not assume parallel is always faster.</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Parallel not always the right solution.</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Sometimes parallel is slower than sequential.</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Qualitative considerations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Does the stream source decompose well?</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Do terminal operations have a cheap or expensive merge operation?</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What are stream characteristics?</a:t>
            </a:r>
            <a:endParaRPr/>
          </a:p>
          <a:p>
            <a:pPr indent="-231774" lvl="3" marL="1366837" marR="0" rtl="0" algn="l">
              <a:lnSpc>
                <a:spcPct val="100000"/>
              </a:lnSpc>
              <a:spcBef>
                <a:spcPts val="360"/>
              </a:spcBef>
              <a:spcAft>
                <a:spcPts val="0"/>
              </a:spcAft>
              <a:buClr>
                <a:schemeClr val="accent2"/>
              </a:buClr>
              <a:buSzPts val="810"/>
              <a:buFont typeface="Arial"/>
              <a:buChar char="—"/>
            </a:pPr>
            <a:r>
              <a:rPr b="0" i="0" lang="en-US" sz="1800" u="none" cap="none" strike="noStrike">
                <a:solidFill>
                  <a:schemeClr val="dk1"/>
                </a:solidFill>
                <a:latin typeface="Arial"/>
                <a:ea typeface="Arial"/>
                <a:cs typeface="Arial"/>
                <a:sym typeface="Arial"/>
              </a:rPr>
              <a:t>Filters change size for example.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Primitive streams provided for performance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Boxing/Unboxing negatively impacts performance.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4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A Simple Performance Model</a:t>
            </a:r>
            <a:endParaRPr/>
          </a:p>
        </p:txBody>
      </p:sp>
      <p:sp>
        <p:nvSpPr>
          <p:cNvPr id="487" name="Google Shape;487;p46"/>
          <p:cNvSpPr txBox="1"/>
          <p:nvPr>
            <p:ph idx="1" type="body"/>
          </p:nvPr>
        </p:nvSpPr>
        <p:spPr>
          <a:xfrm>
            <a:off x="609600" y="1447800"/>
            <a:ext cx="7918450" cy="47958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N = Size of the source data set</a:t>
            </a:r>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Q = Cost per element through the pipeline</a:t>
            </a:r>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N * Q ~= Cost of the pipeline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Larger N*Q -&gt; Higher change of good parallel performance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Easier to know N than Q</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You can reason qualitatively about Q</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Simple pipeline example</a:t>
            </a:r>
            <a:endParaRPr/>
          </a:p>
          <a:p>
            <a:pPr indent="-231774" lvl="3" marL="1366837" marR="0" rtl="0" algn="l">
              <a:lnSpc>
                <a:spcPct val="100000"/>
              </a:lnSpc>
              <a:spcBef>
                <a:spcPts val="360"/>
              </a:spcBef>
              <a:spcAft>
                <a:spcPts val="0"/>
              </a:spcAft>
              <a:buClr>
                <a:schemeClr val="accent2"/>
              </a:buClr>
              <a:buSzPts val="810"/>
              <a:buFont typeface="Arial"/>
              <a:buChar char="—"/>
            </a:pPr>
            <a:r>
              <a:rPr b="0" i="0" lang="en-US" sz="1800" u="none" cap="none" strike="noStrike">
                <a:solidFill>
                  <a:schemeClr val="dk1"/>
                </a:solidFill>
                <a:latin typeface="Arial"/>
                <a:ea typeface="Arial"/>
                <a:cs typeface="Arial"/>
                <a:sym typeface="Arial"/>
              </a:rPr>
              <a:t>N &gt; 10K. Q=1</a:t>
            </a:r>
            <a:endParaRPr/>
          </a:p>
          <a:p>
            <a:pPr indent="-231774" lvl="3" marL="1366837" marR="0" rtl="0" algn="l">
              <a:lnSpc>
                <a:spcPct val="100000"/>
              </a:lnSpc>
              <a:spcBef>
                <a:spcPts val="360"/>
              </a:spcBef>
              <a:spcAft>
                <a:spcPts val="0"/>
              </a:spcAft>
              <a:buClr>
                <a:schemeClr val="accent2"/>
              </a:buClr>
              <a:buSzPts val="810"/>
              <a:buFont typeface="Arial"/>
              <a:buChar char="—"/>
            </a:pPr>
            <a:r>
              <a:rPr b="0" i="0" lang="en-US" sz="1800" u="none" cap="none" strike="noStrike">
                <a:solidFill>
                  <a:schemeClr val="dk1"/>
                </a:solidFill>
                <a:latin typeface="Arial"/>
                <a:ea typeface="Arial"/>
                <a:cs typeface="Arial"/>
                <a:sym typeface="Arial"/>
              </a:rPr>
              <a:t>Reduction using sum</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Complex pipelines might</a:t>
            </a:r>
            <a:endParaRPr/>
          </a:p>
          <a:p>
            <a:pPr indent="-231774" lvl="3" marL="1366837" marR="0" rtl="0" algn="l">
              <a:lnSpc>
                <a:spcPct val="100000"/>
              </a:lnSpc>
              <a:spcBef>
                <a:spcPts val="360"/>
              </a:spcBef>
              <a:spcAft>
                <a:spcPts val="0"/>
              </a:spcAft>
              <a:buClr>
                <a:schemeClr val="accent2"/>
              </a:buClr>
              <a:buSzPts val="810"/>
              <a:buFont typeface="Arial"/>
              <a:buChar char="—"/>
            </a:pPr>
            <a:r>
              <a:rPr b="0" i="0" lang="en-US" sz="1800" u="none" cap="none" strike="noStrike">
                <a:solidFill>
                  <a:schemeClr val="dk1"/>
                </a:solidFill>
                <a:latin typeface="Arial"/>
                <a:ea typeface="Arial"/>
                <a:cs typeface="Arial"/>
                <a:sym typeface="Arial"/>
              </a:rPr>
              <a:t>Contain filters </a:t>
            </a:r>
            <a:endParaRPr/>
          </a:p>
          <a:p>
            <a:pPr indent="-231774" lvl="3" marL="1366837" marR="0" rtl="0" algn="l">
              <a:lnSpc>
                <a:spcPct val="100000"/>
              </a:lnSpc>
              <a:spcBef>
                <a:spcPts val="360"/>
              </a:spcBef>
              <a:spcAft>
                <a:spcPts val="0"/>
              </a:spcAft>
              <a:buClr>
                <a:schemeClr val="accent2"/>
              </a:buClr>
              <a:buSzPts val="810"/>
              <a:buFont typeface="Arial"/>
              <a:buChar char="—"/>
            </a:pPr>
            <a:r>
              <a:rPr b="0" i="0" lang="en-US" sz="1800" u="none" cap="none" strike="noStrike">
                <a:solidFill>
                  <a:schemeClr val="dk1"/>
                </a:solidFill>
                <a:latin typeface="Arial"/>
                <a:ea typeface="Arial"/>
                <a:cs typeface="Arial"/>
                <a:sym typeface="Arial"/>
              </a:rPr>
              <a:t>Contain limit operation</a:t>
            </a:r>
            <a:endParaRPr/>
          </a:p>
          <a:p>
            <a:pPr indent="-231774" lvl="3" marL="1366837" marR="0" rtl="0" algn="l">
              <a:lnSpc>
                <a:spcPct val="100000"/>
              </a:lnSpc>
              <a:spcBef>
                <a:spcPts val="360"/>
              </a:spcBef>
              <a:spcAft>
                <a:spcPts val="0"/>
              </a:spcAft>
              <a:buClr>
                <a:schemeClr val="accent2"/>
              </a:buClr>
              <a:buSzPts val="810"/>
              <a:buFont typeface="Arial"/>
              <a:buChar char="—"/>
            </a:pPr>
            <a:r>
              <a:rPr b="0" i="0" lang="en-US" sz="1800" u="none" cap="none" strike="noStrike">
                <a:solidFill>
                  <a:schemeClr val="dk1"/>
                </a:solidFill>
                <a:latin typeface="Arial"/>
                <a:ea typeface="Arial"/>
                <a:cs typeface="Arial"/>
                <a:sym typeface="Arial"/>
              </a:rPr>
              <a:t>Complex reduction using </a:t>
            </a:r>
            <a:r>
              <a:rPr b="0" i="0" lang="en-US" sz="1800" u="none" cap="none" strike="noStrike">
                <a:solidFill>
                  <a:schemeClr val="dk1"/>
                </a:solidFill>
                <a:latin typeface="Courier New"/>
                <a:ea typeface="Courier New"/>
                <a:cs typeface="Courier New"/>
                <a:sym typeface="Courier New"/>
              </a:rPr>
              <a:t>groupingBy()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Summary</a:t>
            </a:r>
            <a:endParaRPr/>
          </a:p>
        </p:txBody>
      </p:sp>
      <p:sp>
        <p:nvSpPr>
          <p:cNvPr id="494" name="Google Shape;494;p47"/>
          <p:cNvSpPr txBox="1"/>
          <p:nvPr>
            <p:ph idx="1" type="body"/>
          </p:nvPr>
        </p:nvSpPr>
        <p:spPr>
          <a:xfrm>
            <a:off x="609600" y="1447800"/>
            <a:ext cx="7918450" cy="46974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In this lesson, you should have learned how to:</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Review the key characteristics of streams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Contrast old style loop operations with streams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Describe how to make a stream pipeline execute in parallel</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List the key assumptions needed to use a parallel pipeline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Define reduction</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Describe why reduction requires an associative function</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Calculate a value using reduce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Describe the process for decomposing and then merging work</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List the key performance considerations for parallel streams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4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Practice</a:t>
            </a:r>
            <a:endParaRPr/>
          </a:p>
        </p:txBody>
      </p:sp>
      <p:sp>
        <p:nvSpPr>
          <p:cNvPr id="501" name="Google Shape;501;p48"/>
          <p:cNvSpPr txBox="1"/>
          <p:nvPr>
            <p:ph idx="1" type="body"/>
          </p:nvPr>
        </p:nvSpPr>
        <p:spPr>
          <a:xfrm>
            <a:off x="609600" y="1447800"/>
            <a:ext cx="7918450" cy="1854200"/>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Practice 17-1: Calculate Total Sales Without a Pipeline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Practice 17-2: Calculate Sales Totals Using Parallel Streams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Practice 17-3: Calculate Sales Totals Using Parallel Streams and Reduce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nvSpPr>
        <p:spPr>
          <a:xfrm>
            <a:off x="609600" y="1371600"/>
            <a:ext cx="7924800" cy="40386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 name="Google Shape;64;p1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Old Style Collection Processing</a:t>
            </a:r>
            <a:endParaRPr/>
          </a:p>
        </p:txBody>
      </p:sp>
      <p:sp>
        <p:nvSpPr>
          <p:cNvPr id="65" name="Google Shape;65;p13"/>
          <p:cNvSpPr txBox="1"/>
          <p:nvPr>
            <p:ph idx="1" type="body"/>
          </p:nvPr>
        </p:nvSpPr>
        <p:spPr>
          <a:xfrm>
            <a:off x="609600" y="1447800"/>
            <a:ext cx="7918450" cy="4235450"/>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15         double sum = 0;</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16         </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17         for(Employee e:eList){</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18             if(e.getState().equals("CO") &amp;&amp; </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19                 e.getRole().equals(Role.EXECUTIVE)){</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20                 e.printSummary();</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21                 sum += e.getSalary();</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22             }</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23         }</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24         </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25         System.out.printf("Total CO Executive Pay: $%,9.2f %n", sum); </a:t>
            </a:r>
            <a:endParaRPr/>
          </a:p>
          <a:p>
            <a:pPr indent="7938" lvl="0" marL="7938" marR="0" rtl="0" algn="l">
              <a:spcBef>
                <a:spcPts val="360"/>
              </a:spcBef>
              <a:spcAft>
                <a:spcPts val="0"/>
              </a:spcAft>
              <a:buNone/>
            </a:pPr>
            <a:r>
              <a:t/>
            </a:r>
            <a:endParaRPr b="0" i="0" sz="1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nvSpPr>
        <p:spPr>
          <a:xfrm>
            <a:off x="609600" y="1371600"/>
            <a:ext cx="7924800" cy="27432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 name="Google Shape;72;p1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New Style Collection Processing </a:t>
            </a:r>
            <a:endParaRPr/>
          </a:p>
        </p:txBody>
      </p:sp>
      <p:sp>
        <p:nvSpPr>
          <p:cNvPr id="73" name="Google Shape;73;p14"/>
          <p:cNvSpPr txBox="1"/>
          <p:nvPr>
            <p:ph idx="1" type="body"/>
          </p:nvPr>
        </p:nvSpPr>
        <p:spPr>
          <a:xfrm>
            <a:off x="609600" y="1447800"/>
            <a:ext cx="7918450" cy="4876800"/>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15         double result = eList.stream()</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16             .filter(e -&gt; e.getState().equals("CO"))</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17             .filter(e -&gt; e.getRole().equals(Role.EXECUTIVE))</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18             .peek(e -&gt; e.printSummary())</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19             .mapToDouble(e -&gt; e.getSalary())</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20             .sum();</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21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22         System.out.printf("Total CO Executive Pay: $%,9.2f %n", result); </a:t>
            </a:r>
            <a:endParaRPr/>
          </a:p>
          <a:p>
            <a:pPr indent="-4603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What are the advantages?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Code reads like a problem.</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Acts on the data set</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Operations can be lazy.</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Operations can be serial or parallel.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nvSpPr>
        <p:spPr>
          <a:xfrm>
            <a:off x="609600" y="1371600"/>
            <a:ext cx="7924800" cy="46482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 name="Google Shape;80;p1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Stream Pipeline: Another Look</a:t>
            </a:r>
            <a:endParaRPr/>
          </a:p>
        </p:txBody>
      </p:sp>
      <p:sp>
        <p:nvSpPr>
          <p:cNvPr id="81" name="Google Shape;81;p15"/>
          <p:cNvSpPr txBox="1"/>
          <p:nvPr>
            <p:ph idx="1" type="body"/>
          </p:nvPr>
        </p:nvSpPr>
        <p:spPr>
          <a:xfrm>
            <a:off x="609600" y="1447800"/>
            <a:ext cx="7918450" cy="45926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13     public static void main(String[] args)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14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15         List&lt;Employee&gt; eList = Employee.createShortList();</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16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17         Stream&lt;Employee&gt; s1 = eList.stream();</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18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19         Stream&lt;Employee&gt; s2 = s1.filter(</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20             e -&gt; e.getState().equals("CO"));</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21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22         Stream&lt;Employee&gt; s3 = s2.filter(</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23             e -&gt; e.getRole().equals(Role.EXECUTIVE));</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24         Stream&lt;Employee&gt; s4 = s3.peek(e -&gt; e.printSummary());</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25         DoubleStream s5 = s4.mapToDouble(e -&gt; e.getSalary());</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26         double result = s5.sum();</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27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28         System.out.printf("Total CO Executive Pay: $%,9.2f %n", result);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29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609600" y="457200"/>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Styles Compared</a:t>
            </a:r>
            <a:endParaRPr/>
          </a:p>
        </p:txBody>
      </p:sp>
      <p:sp>
        <p:nvSpPr>
          <p:cNvPr id="88" name="Google Shape;88;p16"/>
          <p:cNvSpPr txBox="1"/>
          <p:nvPr>
            <p:ph idx="1" type="body"/>
          </p:nvPr>
        </p:nvSpPr>
        <p:spPr>
          <a:xfrm>
            <a:off x="609600" y="1447800"/>
            <a:ext cx="3883025" cy="347821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None/>
            </a:pPr>
            <a:r>
              <a:rPr b="1" i="0" lang="en-US" sz="2200" u="none" cap="none" strike="noStrike">
                <a:solidFill>
                  <a:schemeClr val="dk1"/>
                </a:solidFill>
                <a:latin typeface="Arial"/>
                <a:ea typeface="Arial"/>
                <a:cs typeface="Arial"/>
                <a:sym typeface="Arial"/>
              </a:rPr>
              <a:t>Imperative Programming</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Code deals with individual data items.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Focused on how</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Code does not read like a problem.</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Steps mashed together</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Leaks extraneous details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Inherently sequential</a:t>
            </a:r>
            <a:endParaRPr/>
          </a:p>
        </p:txBody>
      </p:sp>
      <p:sp>
        <p:nvSpPr>
          <p:cNvPr id="89" name="Google Shape;89;p16"/>
          <p:cNvSpPr txBox="1"/>
          <p:nvPr>
            <p:ph idx="2" type="body"/>
          </p:nvPr>
        </p:nvSpPr>
        <p:spPr>
          <a:xfrm>
            <a:off x="4645025" y="1447800"/>
            <a:ext cx="3883025" cy="493236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None/>
            </a:pPr>
            <a:r>
              <a:rPr b="1" i="0" lang="en-US" sz="2200" u="none" cap="none" strike="noStrike">
                <a:solidFill>
                  <a:schemeClr val="dk1"/>
                </a:solidFill>
                <a:latin typeface="Arial"/>
                <a:ea typeface="Arial"/>
                <a:cs typeface="Arial"/>
                <a:sym typeface="Arial"/>
              </a:rPr>
              <a:t>Streams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Code deals with data set.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Focused on what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Code reads like a problem.</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Well-factored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No "garbage variables" (Temp variables leaked into scope)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Code can be sequential or parallel.</a:t>
            </a:r>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Parallel Stream</a:t>
            </a:r>
            <a:endParaRPr/>
          </a:p>
        </p:txBody>
      </p:sp>
      <p:sp>
        <p:nvSpPr>
          <p:cNvPr id="96" name="Google Shape;96;p17"/>
          <p:cNvSpPr txBox="1"/>
          <p:nvPr>
            <p:ph idx="1" type="body"/>
          </p:nvPr>
        </p:nvSpPr>
        <p:spPr>
          <a:xfrm>
            <a:off x="609600" y="1447800"/>
            <a:ext cx="7918450" cy="4279900"/>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May provide better performance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Many chips and cores per machine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GPUs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Map/Reduce in the small</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Fork/join is great, but too low level</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A lot of boilerplate code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Stream uses fork/join under the hood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Many factors affect performance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Data size, decomposition, packing, number of cores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Unfortunately, not a magic bullet</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Parallel is not always faster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nvSpPr>
        <p:spPr>
          <a:xfrm>
            <a:off x="609600" y="2209800"/>
            <a:ext cx="7924800" cy="32766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 name="Google Shape;103;p1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Using Parallel Streams: Collection</a:t>
            </a:r>
            <a:endParaRPr/>
          </a:p>
        </p:txBody>
      </p:sp>
      <p:sp>
        <p:nvSpPr>
          <p:cNvPr id="104" name="Google Shape;104;p18"/>
          <p:cNvSpPr txBox="1"/>
          <p:nvPr>
            <p:ph idx="1" type="body"/>
          </p:nvPr>
        </p:nvSpPr>
        <p:spPr>
          <a:xfrm>
            <a:off x="609600" y="1447800"/>
            <a:ext cx="7918450" cy="398303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Call from a Collection</a:t>
            </a:r>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15         double result = eList.</a:t>
            </a:r>
            <a:r>
              <a:rPr b="1" i="0" lang="en-US" sz="1800" u="none">
                <a:solidFill>
                  <a:schemeClr val="dk1"/>
                </a:solidFill>
                <a:latin typeface="Courier New"/>
                <a:ea typeface="Courier New"/>
                <a:cs typeface="Courier New"/>
                <a:sym typeface="Courier New"/>
              </a:rPr>
              <a:t>parallelStream()</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16             .filter(e -&gt; e.getState().equals("CO"))</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17             .filter(e -&gt; e.getRole().equals(Role.EXECUTIVE))</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18             .peek(e -&gt; e.printSummary())</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19             .mapToDouble(e -&gt; e.getSalary())</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20             .sum();</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21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22         System.out.printf("Total CO Executive Pay: $%,9.2f %n", result);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