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6858000" cx="9144000"/>
  <p:notesSz cx="6991350" cy="9282100"/>
  <p:embeddedFontLst>
    <p:embeddedFont>
      <p:font typeface="Shadows Into Light"/>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18A69B6-A5AA-4A81-B28E-943B6E20822F}">
  <a:tblStyle styleId="{D18A69B6-A5AA-4A81-B28E-943B6E20822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ShadowsIntoLight-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slide demonstrates the insert operation. An employee record is added to the Employee table and the content of the Employee table after the insert operation is displayed in the output console.</a:t>
            </a:r>
            <a:endParaRPr/>
          </a:p>
          <a:p>
            <a:pPr indent="0" lvl="1" marL="0" marR="0" rtl="0" algn="l">
              <a:spcBef>
                <a:spcPts val="0"/>
              </a:spcBef>
              <a:spcAft>
                <a:spcPts val="0"/>
              </a:spcAft>
              <a:buSzPts val="1800"/>
              <a:buFont typeface="Arial"/>
              <a:buNone/>
            </a:pPr>
            <a:r>
              <a:rPr b="1" i="0" lang="en-US" sz="1800" u="none" cap="none" strike="noStrike"/>
              <a:t>Lines 10–13:</a:t>
            </a:r>
            <a:r>
              <a:rPr b="0" i="0" lang="en-US" sz="1800" u="none" cap="none" strike="noStrike"/>
              <a:t> Create a query to insert an employee record and execute the query.</a:t>
            </a:r>
            <a:endParaRPr/>
          </a:p>
          <a:p>
            <a:pPr indent="0" lvl="1" marL="0" marR="0" rtl="0" algn="l">
              <a:spcBef>
                <a:spcPts val="0"/>
              </a:spcBef>
              <a:spcAft>
                <a:spcPts val="0"/>
              </a:spcAft>
              <a:buSzPts val="1800"/>
              <a:buFont typeface="Arial"/>
              <a:buNone/>
            </a:pPr>
            <a:r>
              <a:rPr b="1" i="0" lang="en-US" sz="1800" u="none" cap="none" strike="noStrike"/>
              <a:t>Lines 15–17:</a:t>
            </a:r>
            <a:r>
              <a:rPr b="0" i="0" lang="en-US" sz="1800" u="none" cap="none" strike="noStrike"/>
              <a:t> Print the resulting data fields to the system console.</a:t>
            </a:r>
            <a:endParaRPr/>
          </a:p>
          <a:p>
            <a:pPr indent="0" lvl="0" marL="0" marR="0" rtl="0" algn="l">
              <a:spcBef>
                <a:spcPts val="0"/>
              </a:spcBef>
              <a:spcAft>
                <a:spcPts val="0"/>
              </a:spcAft>
              <a:buNone/>
            </a:pPr>
            <a:r>
              <a:t/>
            </a:r>
            <a:endParaRPr b="0" i="0" sz="1800" u="none" cap="none" strike="noStrike"/>
          </a:p>
        </p:txBody>
      </p:sp>
      <p:sp>
        <p:nvSpPr>
          <p:cNvPr id="155" name="Google Shape;155;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
        <p:nvSpPr>
          <p:cNvPr id="156" name="Google Shape;156;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slide demonstrates the update operation. An existing employee record is updated and the content of the Employee table after the update operation is displayed in the output console.</a:t>
            </a:r>
            <a:endParaRPr/>
          </a:p>
          <a:p>
            <a:pPr indent="0" lvl="1" marL="0" marR="0" rtl="0" algn="l">
              <a:spcBef>
                <a:spcPts val="0"/>
              </a:spcBef>
              <a:spcAft>
                <a:spcPts val="0"/>
              </a:spcAft>
              <a:buSzPts val="1800"/>
              <a:buFont typeface="Arial"/>
              <a:buNone/>
            </a:pPr>
            <a:r>
              <a:rPr b="1" i="0" lang="en-US" sz="1800" u="none" cap="none" strike="noStrike"/>
              <a:t>Lines 9–12:</a:t>
            </a:r>
            <a:r>
              <a:rPr b="0" i="0" lang="en-US" sz="1800" u="none" cap="none" strike="noStrike"/>
              <a:t> Create a query to update an employee record with ID 500 and execute the query.</a:t>
            </a:r>
            <a:endParaRPr/>
          </a:p>
          <a:p>
            <a:pPr indent="0" lvl="1" marL="0" marR="0" rtl="0" algn="l">
              <a:spcBef>
                <a:spcPts val="0"/>
              </a:spcBef>
              <a:spcAft>
                <a:spcPts val="0"/>
              </a:spcAft>
              <a:buSzPts val="1800"/>
              <a:buFont typeface="Arial"/>
              <a:buNone/>
            </a:pPr>
            <a:r>
              <a:rPr b="1" i="0" lang="en-US" sz="1800" u="none" cap="none" strike="noStrike"/>
              <a:t>Lines 14–16:</a:t>
            </a:r>
            <a:r>
              <a:rPr b="0" i="0" lang="en-US" sz="1800" u="none" cap="none" strike="noStrike"/>
              <a:t> Print the resulting data fields to the system console.</a:t>
            </a:r>
            <a:endParaRPr/>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165" name="Google Shape;165;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slide demonstrates the delete operation. An existing employee record is deleted and the content of the Employee table after the delete operation is displayed in the output console.</a:t>
            </a:r>
            <a:endParaRPr/>
          </a:p>
          <a:p>
            <a:pPr indent="0" lvl="1" marL="0" marR="0" rtl="0" algn="l">
              <a:spcBef>
                <a:spcPts val="0"/>
              </a:spcBef>
              <a:spcAft>
                <a:spcPts val="0"/>
              </a:spcAft>
              <a:buSzPts val="1800"/>
              <a:buFont typeface="Arial"/>
              <a:buNone/>
            </a:pPr>
            <a:r>
              <a:rPr b="1" i="0" lang="en-US" sz="1800" u="none" cap="none" strike="noStrike"/>
              <a:t>Lines 7–10:</a:t>
            </a:r>
            <a:r>
              <a:rPr b="0" i="0" lang="en-US" sz="1800" u="none" cap="none" strike="noStrike"/>
              <a:t> Create a query to delete an employee record with ID 500 and execute the query.</a:t>
            </a:r>
            <a:endParaRPr/>
          </a:p>
          <a:p>
            <a:pPr indent="0" lvl="1" marL="0" marR="0" rtl="0" algn="l">
              <a:spcBef>
                <a:spcPts val="0"/>
              </a:spcBef>
              <a:spcAft>
                <a:spcPts val="0"/>
              </a:spcAft>
              <a:buSzPts val="1800"/>
              <a:buFont typeface="Arial"/>
              <a:buNone/>
            </a:pPr>
            <a:r>
              <a:rPr b="1" i="0" lang="en-US" sz="1800" u="none" cap="none" strike="noStrike"/>
              <a:t>Lines 12–13:</a:t>
            </a:r>
            <a:r>
              <a:rPr b="0" i="0" lang="en-US" sz="1800" u="none" cap="none" strike="noStrike"/>
              <a:t> Print the resulting data fields to the system console.</a:t>
            </a:r>
            <a:endParaRPr/>
          </a:p>
          <a:p>
            <a:pPr indent="0" lvl="0" marL="0" marR="0" rtl="0" algn="l">
              <a:spcBef>
                <a:spcPts val="0"/>
              </a:spcBef>
              <a:spcAft>
                <a:spcPts val="0"/>
              </a:spcAft>
              <a:buNone/>
            </a:pPr>
            <a:r>
              <a:t/>
            </a:r>
            <a:endParaRPr b="0" i="0" sz="1800" u="none" cap="none" strike="noStrike"/>
          </a:p>
        </p:txBody>
      </p:sp>
      <p:sp>
        <p:nvSpPr>
          <p:cNvPr id="173" name="Google Shape;173;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2" marL="0" marR="0" rtl="0" algn="l">
              <a:spcBef>
                <a:spcPts val="0"/>
              </a:spcBef>
              <a:spcAft>
                <a:spcPts val="0"/>
              </a:spcAft>
              <a:buSzPts val="1800"/>
              <a:buFont typeface="Arial"/>
              <a:buNone/>
            </a:pPr>
            <a:r>
              <a:rPr b="0" i="0" lang="en-US" sz="1800" u="none" cap="none" strike="noStrike"/>
              <a:t>A </a:t>
            </a:r>
            <a:r>
              <a:rPr b="0" i="0" lang="en-US" sz="1800" u="none" cap="none" strike="noStrike">
                <a:latin typeface="Courier New"/>
                <a:ea typeface="Courier New"/>
                <a:cs typeface="Courier New"/>
                <a:sym typeface="Courier New"/>
              </a:rPr>
              <a:t>SQLException</a:t>
            </a:r>
            <a:r>
              <a:rPr b="0" i="0" lang="en-US" sz="1800" u="none" cap="none" strike="noStrike"/>
              <a:t> is thrown from errors that occur in one of the following types of actions: driver methods, methods that access the database, or attempts to get a connection to the database.</a:t>
            </a:r>
            <a:endParaRPr/>
          </a:p>
          <a:p>
            <a:pPr indent="0" lvl="2"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SQLException</a:t>
            </a:r>
            <a:r>
              <a:rPr b="0" i="0" lang="en-US" sz="1800" u="none" cap="none" strike="noStrike"/>
              <a:t> class also implements </a:t>
            </a:r>
            <a:r>
              <a:rPr b="0" i="0" lang="en-US" sz="1800" u="none" cap="none" strike="noStrike">
                <a:latin typeface="Courier New"/>
                <a:ea typeface="Courier New"/>
                <a:cs typeface="Courier New"/>
                <a:sym typeface="Courier New"/>
              </a:rPr>
              <a:t>Iterable</a:t>
            </a:r>
            <a:r>
              <a:rPr b="0" i="0" lang="en-US" sz="1800" u="none" cap="none" strike="noStrike"/>
              <a:t>. Exceptions can be chained together and returned as a single object.</a:t>
            </a:r>
            <a:endParaRPr/>
          </a:p>
          <a:p>
            <a:pPr indent="0" lvl="2" marL="0" marR="0" rtl="0" algn="l">
              <a:spcBef>
                <a:spcPts val="0"/>
              </a:spcBef>
              <a:spcAft>
                <a:spcPts val="0"/>
              </a:spcAft>
              <a:buSzPts val="1800"/>
              <a:buFont typeface="Arial"/>
              <a:buNone/>
            </a:pPr>
            <a:r>
              <a:rPr b="0" i="0" lang="en-US" sz="1800" u="none" cap="none" strike="noStrike"/>
              <a:t>A </a:t>
            </a:r>
            <a:r>
              <a:rPr b="0" i="0" lang="en-US" sz="1800" u="none" cap="none" strike="noStrike">
                <a:latin typeface="Courier New"/>
                <a:ea typeface="Courier New"/>
                <a:cs typeface="Courier New"/>
                <a:sym typeface="Courier New"/>
              </a:rPr>
              <a:t>SQLException</a:t>
            </a:r>
            <a:r>
              <a:rPr b="0" i="0" lang="en-US" sz="1800" u="none" cap="none" strike="noStrike"/>
              <a:t> is thrown if the database connection cannot be made due to incorrect username or password information or if the database is offline.</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SQLException</a:t>
            </a:r>
            <a:r>
              <a:rPr b="0" i="0" lang="en-US" sz="1800" u="none" cap="none" strike="noStrike"/>
              <a:t> can also result by attempting to access a column name that is not part of the SQL query.</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SQLException</a:t>
            </a:r>
            <a:r>
              <a:rPr b="0" i="0" lang="en-US" sz="1800" u="none" cap="none" strike="noStrike"/>
              <a:t> is also subclassed, providing granularity of the actual exception thrown.</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a:t>
            </a:r>
            <a:r>
              <a:rPr b="0" i="0" lang="en-US" sz="1800" u="none" cap="none" strike="noStrike">
                <a:latin typeface="Courier New"/>
                <a:ea typeface="Courier New"/>
                <a:cs typeface="Courier New"/>
                <a:sym typeface="Courier New"/>
              </a:rPr>
              <a:t>SQLState</a:t>
            </a:r>
            <a:r>
              <a:rPr b="0" i="0" lang="en-US" sz="1800" u="none" cap="none" strike="noStrike"/>
              <a:t> and </a:t>
            </a:r>
            <a:r>
              <a:rPr b="0" i="0" lang="en-US" sz="1800" u="none" cap="none" strike="noStrike">
                <a:latin typeface="Courier New"/>
                <a:ea typeface="Courier New"/>
                <a:cs typeface="Courier New"/>
                <a:sym typeface="Courier New"/>
              </a:rPr>
              <a:t>SQLErrorCode</a:t>
            </a:r>
            <a:r>
              <a:rPr b="0" i="0" lang="en-US" sz="1800" u="none" cap="none" strike="noStrike"/>
              <a:t> values are database dependent. For Derby, the </a:t>
            </a:r>
            <a:r>
              <a:rPr b="0" i="0" lang="en-US" sz="1800" u="none" cap="none" strike="noStrike">
                <a:latin typeface="Courier New"/>
                <a:ea typeface="Courier New"/>
                <a:cs typeface="Courier New"/>
                <a:sym typeface="Courier New"/>
              </a:rPr>
              <a:t>SQLState</a:t>
            </a:r>
            <a:r>
              <a:rPr b="0" i="0" lang="en-US" sz="1800" u="none" cap="none" strike="noStrike"/>
              <a:t> values are defined at: 	http://download.oracle.com/javadb/10.8.1.2/ref/rrefexcept71493.html</a:t>
            </a:r>
            <a:endParaRPr/>
          </a:p>
          <a:p>
            <a:pPr indent="0" lvl="0" marL="0" marR="0" rtl="0" algn="l">
              <a:spcBef>
                <a:spcPts val="0"/>
              </a:spcBef>
              <a:spcAft>
                <a:spcPts val="0"/>
              </a:spcAft>
              <a:buNone/>
            </a:pPr>
            <a:r>
              <a:t/>
            </a:r>
            <a:endParaRPr b="0" i="0" sz="1800" u="none" cap="none" strike="noStrike"/>
          </a:p>
        </p:txBody>
      </p:sp>
      <p:sp>
        <p:nvSpPr>
          <p:cNvPr id="181" name="Google Shape;181;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2" marL="0" marR="0" rtl="0" algn="l">
              <a:spcBef>
                <a:spcPts val="0"/>
              </a:spcBef>
              <a:spcAft>
                <a:spcPts val="0"/>
              </a:spcAft>
              <a:buSzPts val="1800"/>
              <a:buFont typeface="Arial"/>
              <a:buNone/>
            </a:pPr>
            <a:r>
              <a:rPr b="0" i="0" lang="en-US" sz="1800" u="none" cap="none" strike="noStrike"/>
              <a:t>Closing a </a:t>
            </a:r>
            <a:r>
              <a:rPr b="0" i="0" lang="en-US" sz="1800" u="none" cap="none" strike="noStrike">
                <a:latin typeface="Courier New"/>
                <a:ea typeface="Courier New"/>
                <a:cs typeface="Courier New"/>
                <a:sym typeface="Courier New"/>
              </a:rPr>
              <a:t>Connection</a:t>
            </a:r>
            <a:r>
              <a:rPr b="0" i="0" lang="en-US" sz="1800" u="none" cap="none" strike="noStrike"/>
              <a:t> object will automatically close any </a:t>
            </a:r>
            <a:r>
              <a:rPr b="0" i="0" lang="en-US" sz="1800" u="none" cap="none" strike="noStrike">
                <a:latin typeface="Courier New"/>
                <a:ea typeface="Courier New"/>
                <a:cs typeface="Courier New"/>
                <a:sym typeface="Courier New"/>
              </a:rPr>
              <a:t>Statement</a:t>
            </a:r>
            <a:r>
              <a:rPr b="0" i="0" lang="en-US" sz="1800" u="none" cap="none" strike="noStrike"/>
              <a:t> objects created with this </a:t>
            </a:r>
            <a:r>
              <a:rPr b="0" i="0" lang="en-US" sz="1800" u="none" cap="none" strike="noStrike">
                <a:latin typeface="Courier New"/>
                <a:ea typeface="Courier New"/>
                <a:cs typeface="Courier New"/>
                <a:sym typeface="Courier New"/>
              </a:rPr>
              <a:t>Connection</a:t>
            </a:r>
            <a:r>
              <a:rPr b="0" i="0" lang="en-US" sz="1800" u="none" cap="none" strike="noStrike"/>
              <a:t>.</a:t>
            </a:r>
            <a:endParaRPr/>
          </a:p>
          <a:p>
            <a:pPr indent="0" lvl="2" marL="0" marR="0" rtl="0" algn="l">
              <a:spcBef>
                <a:spcPts val="0"/>
              </a:spcBef>
              <a:spcAft>
                <a:spcPts val="0"/>
              </a:spcAft>
              <a:buSzPts val="1800"/>
              <a:buFont typeface="Arial"/>
              <a:buNone/>
            </a:pPr>
            <a:r>
              <a:rPr b="0" i="0" lang="en-US" sz="1800" u="none" cap="none" strike="noStrike"/>
              <a:t>Closing a </a:t>
            </a:r>
            <a:r>
              <a:rPr b="0" i="0" lang="en-US" sz="1800" u="none" cap="none" strike="noStrike">
                <a:latin typeface="Courier New"/>
                <a:ea typeface="Courier New"/>
                <a:cs typeface="Courier New"/>
                <a:sym typeface="Courier New"/>
              </a:rPr>
              <a:t>Statement</a:t>
            </a:r>
            <a:r>
              <a:rPr b="0" i="0" lang="en-US" sz="1800" u="none" cap="none" strike="noStrike"/>
              <a:t> object will close and invalidate any instances of </a:t>
            </a:r>
            <a:r>
              <a:rPr b="0" i="0" lang="en-US" sz="1800" u="none" cap="none" strike="noStrike">
                <a:latin typeface="Courier New"/>
                <a:ea typeface="Courier New"/>
                <a:cs typeface="Courier New"/>
                <a:sym typeface="Courier New"/>
              </a:rPr>
              <a:t>ResultSet</a:t>
            </a:r>
            <a:r>
              <a:rPr b="0" i="0" lang="en-US" sz="1800" u="none" cap="none" strike="noStrike"/>
              <a:t> created by the </a:t>
            </a:r>
            <a:r>
              <a:rPr b="0" i="0" lang="en-US" sz="1800" u="none" cap="none" strike="noStrike">
                <a:latin typeface="Courier New"/>
                <a:ea typeface="Courier New"/>
                <a:cs typeface="Courier New"/>
                <a:sym typeface="Courier New"/>
              </a:rPr>
              <a:t>Statement</a:t>
            </a:r>
            <a:r>
              <a:rPr b="0" i="0" lang="en-US" sz="1800" u="none" cap="none" strike="noStrike"/>
              <a:t> object.</a:t>
            </a:r>
            <a:endParaRPr/>
          </a:p>
          <a:p>
            <a:pPr indent="0" lvl="2" marL="0" marR="0" rtl="0" algn="l">
              <a:spcBef>
                <a:spcPts val="0"/>
              </a:spcBef>
              <a:spcAft>
                <a:spcPts val="0"/>
              </a:spcAft>
              <a:buSzPts val="1800"/>
              <a:buFont typeface="Arial"/>
              <a:buNone/>
            </a:pPr>
            <a:r>
              <a:rPr b="0" i="0" lang="en-US" sz="1800" u="none" cap="none" strike="noStrike"/>
              <a:t>Resources held by the </a:t>
            </a:r>
            <a:r>
              <a:rPr b="0" i="0" lang="en-US" sz="1800" u="none" cap="none" strike="noStrike">
                <a:latin typeface="Courier New"/>
                <a:ea typeface="Courier New"/>
                <a:cs typeface="Courier New"/>
                <a:sym typeface="Courier New"/>
              </a:rPr>
              <a:t>ResultSet</a:t>
            </a:r>
            <a:r>
              <a:rPr b="0" i="0" lang="en-US" sz="1800" u="none" cap="none" strike="noStrike"/>
              <a:t> may not be released until garbage is collected. Therefore, it is a good practice to explicitly close </a:t>
            </a:r>
            <a:r>
              <a:rPr b="0" i="0" lang="en-US" sz="1800" u="none" cap="none" strike="noStrike">
                <a:latin typeface="Courier New"/>
                <a:ea typeface="Courier New"/>
                <a:cs typeface="Courier New"/>
                <a:sym typeface="Courier New"/>
              </a:rPr>
              <a:t>ResultSet</a:t>
            </a:r>
            <a:r>
              <a:rPr b="0" i="0" lang="en-US" sz="1800" u="none" cap="none" strike="noStrike"/>
              <a:t> objects when they are no longer needed. </a:t>
            </a:r>
            <a:endParaRPr/>
          </a:p>
          <a:p>
            <a:pPr indent="0" lvl="2" marL="0" marR="0" rtl="0" algn="l">
              <a:spcBef>
                <a:spcPts val="0"/>
              </a:spcBef>
              <a:spcAft>
                <a:spcPts val="0"/>
              </a:spcAft>
              <a:buSzPts val="1800"/>
              <a:buFont typeface="Arial"/>
              <a:buNone/>
            </a:pPr>
            <a:r>
              <a:rPr b="0" i="0" lang="en-US" sz="1800" u="none" cap="none" strike="noStrike"/>
              <a:t>When the </a:t>
            </a:r>
            <a:r>
              <a:rPr b="0" i="0" lang="en-US" sz="1800" u="none" cap="none" strike="noStrike">
                <a:latin typeface="Courier New"/>
                <a:ea typeface="Courier New"/>
                <a:cs typeface="Courier New"/>
                <a:sym typeface="Courier New"/>
              </a:rPr>
              <a:t>close()</a:t>
            </a:r>
            <a:r>
              <a:rPr b="0" i="0" lang="en-US" sz="1800" u="none" cap="none" strike="noStrike"/>
              <a:t> method on </a:t>
            </a:r>
            <a:r>
              <a:rPr b="0" i="0" lang="en-US" sz="1800" u="none" cap="none" strike="noStrike">
                <a:latin typeface="Courier New"/>
                <a:ea typeface="Courier New"/>
                <a:cs typeface="Courier New"/>
                <a:sym typeface="Courier New"/>
              </a:rPr>
              <a:t>ResultSet</a:t>
            </a:r>
            <a:r>
              <a:rPr b="0" i="0" lang="en-US" sz="1800" u="none" cap="none" strike="noStrike"/>
              <a:t> is executed, external resources are released.</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ResultSet</a:t>
            </a:r>
            <a:r>
              <a:rPr b="0" i="0" lang="en-US" sz="1800" u="none" cap="none" strike="noStrike"/>
              <a:t> objects are also implicitly closed when an associated </a:t>
            </a:r>
            <a:r>
              <a:rPr b="0" i="0" lang="en-US" sz="1800" u="none" cap="none" strike="noStrike">
                <a:latin typeface="Courier New"/>
                <a:ea typeface="Courier New"/>
                <a:cs typeface="Courier New"/>
                <a:sym typeface="Courier New"/>
              </a:rPr>
              <a:t>Statement</a:t>
            </a:r>
            <a:r>
              <a:rPr b="0" i="0" lang="en-US" sz="1800" u="none" cap="none" strike="noStrike"/>
              <a:t> object is re-executed.</a:t>
            </a:r>
            <a:endParaRPr b="0" i="0" sz="1800" u="none" cap="none" strike="noStrike">
              <a:latin typeface="Courier New"/>
              <a:ea typeface="Courier New"/>
              <a:cs typeface="Courier New"/>
              <a:sym typeface="Courier New"/>
            </a:endParaRPr>
          </a:p>
          <a:p>
            <a:pPr indent="0" lvl="1" marL="0" marR="0" rtl="0" algn="l">
              <a:spcBef>
                <a:spcPts val="0"/>
              </a:spcBef>
              <a:spcAft>
                <a:spcPts val="0"/>
              </a:spcAft>
              <a:buSzPts val="1800"/>
              <a:buFont typeface="Arial"/>
              <a:buNone/>
            </a:pPr>
            <a:r>
              <a:rPr b="0" i="0" lang="en-US" sz="1800" u="none" cap="none" strike="noStrike"/>
              <a:t>In summary, it is a good practice to explicitly close JDBC </a:t>
            </a:r>
            <a:r>
              <a:rPr b="0" i="0" lang="en-US" sz="1800" u="none" cap="none" strike="noStrike">
                <a:latin typeface="Courier New"/>
                <a:ea typeface="Courier New"/>
                <a:cs typeface="Courier New"/>
                <a:sym typeface="Courier New"/>
              </a:rPr>
              <a:t>Connection</a:t>
            </a:r>
            <a:r>
              <a:rPr b="0" i="0" lang="en-US" sz="1800" u="none" cap="none" strike="noStrike"/>
              <a:t>, </a:t>
            </a:r>
            <a:r>
              <a:rPr b="0" i="0" lang="en-US" sz="1800" u="none" cap="none" strike="noStrike">
                <a:latin typeface="Courier New"/>
                <a:ea typeface="Courier New"/>
                <a:cs typeface="Courier New"/>
                <a:sym typeface="Courier New"/>
              </a:rPr>
              <a:t>Statement</a:t>
            </a:r>
            <a:r>
              <a:rPr b="0" i="0" lang="en-US" sz="1800" u="none" cap="none" strike="noStrike"/>
              <a:t>, and </a:t>
            </a:r>
            <a:r>
              <a:rPr b="0" i="0" lang="en-US" sz="1800" u="none" cap="none" strike="noStrike">
                <a:latin typeface="Courier New"/>
                <a:ea typeface="Courier New"/>
                <a:cs typeface="Courier New"/>
                <a:sym typeface="Courier New"/>
              </a:rPr>
              <a:t>ResultSet</a:t>
            </a:r>
            <a:r>
              <a:rPr b="0" i="0" lang="en-US" sz="1800" u="none" cap="none" strike="noStrike"/>
              <a:t> objects when you no longer need them.</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A connection with the database can be an expensive operation. It is a good practice to either maintain </a:t>
            </a:r>
            <a:r>
              <a:rPr b="0" i="0" lang="en-US" sz="1800" u="none" cap="none" strike="noStrike">
                <a:latin typeface="Courier New"/>
                <a:ea typeface="Courier New"/>
                <a:cs typeface="Courier New"/>
                <a:sym typeface="Courier New"/>
              </a:rPr>
              <a:t>Connection</a:t>
            </a:r>
            <a:r>
              <a:rPr b="0" i="0" lang="en-US" sz="1800" u="none" cap="none" strike="noStrike"/>
              <a:t> objects for as long as possible, or use a connection pool.</a:t>
            </a:r>
            <a:endParaRPr/>
          </a:p>
        </p:txBody>
      </p:sp>
      <p:sp>
        <p:nvSpPr>
          <p:cNvPr id="190" name="Google Shape;190;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One of the features is the </a:t>
            </a:r>
            <a:r>
              <a:rPr b="0" i="0" lang="en-US" sz="1800" u="none" cap="none" strike="noStrike">
                <a:latin typeface="Courier New"/>
                <a:ea typeface="Courier New"/>
                <a:cs typeface="Courier New"/>
                <a:sym typeface="Courier New"/>
              </a:rPr>
              <a:t>try</a:t>
            </a:r>
            <a:r>
              <a:rPr b="0" i="0" lang="en-US" sz="1800" u="none" cap="none" strike="noStrike"/>
              <a:t>-with-resources statement. This is an enhancement that will automatically close open resources.</a:t>
            </a:r>
            <a:endParaRPr b="0" i="0" sz="1800" u="none" cap="none" strike="noStrike">
              <a:latin typeface="Courier New"/>
              <a:ea typeface="Courier New"/>
              <a:cs typeface="Courier New"/>
              <a:sym typeface="Courier New"/>
            </a:endParaRPr>
          </a:p>
          <a:p>
            <a:pPr indent="0" lvl="1" marL="0" marR="0" rtl="0" algn="l">
              <a:spcBef>
                <a:spcPts val="0"/>
              </a:spcBef>
              <a:spcAft>
                <a:spcPts val="0"/>
              </a:spcAft>
              <a:buSzPts val="1800"/>
              <a:buFont typeface="Arial"/>
              <a:buNone/>
            </a:pPr>
            <a:r>
              <a:rPr b="0" i="0" lang="en-US" sz="1800" u="none" cap="none" strike="noStrike"/>
              <a:t>With JDBC 4.1, the JDBC API classes including </a:t>
            </a:r>
            <a:r>
              <a:rPr b="0" i="0" lang="en-US" sz="1800" u="none" cap="none" strike="noStrike">
                <a:latin typeface="Courier New"/>
                <a:ea typeface="Courier New"/>
                <a:cs typeface="Courier New"/>
                <a:sym typeface="Courier New"/>
              </a:rPr>
              <a:t>ResultSet</a:t>
            </a:r>
            <a:r>
              <a:rPr b="0" i="0" lang="en-US" sz="1800" u="none" cap="none" strike="noStrike"/>
              <a:t>, </a:t>
            </a:r>
            <a:r>
              <a:rPr b="0" i="0" lang="en-US" sz="1800" u="none" cap="none" strike="noStrike">
                <a:latin typeface="Courier New"/>
                <a:ea typeface="Courier New"/>
                <a:cs typeface="Courier New"/>
                <a:sym typeface="Courier New"/>
              </a:rPr>
              <a:t>Connection</a:t>
            </a:r>
            <a:r>
              <a:rPr b="0" i="0" lang="en-US" sz="1800" u="none" cap="none" strike="noStrike"/>
              <a:t>, and </a:t>
            </a:r>
            <a:r>
              <a:rPr b="0" i="0" lang="en-US" sz="1800" u="none" cap="none" strike="noStrike">
                <a:latin typeface="Courier New"/>
                <a:ea typeface="Courier New"/>
                <a:cs typeface="Courier New"/>
                <a:sym typeface="Courier New"/>
              </a:rPr>
              <a:t>Statement</a:t>
            </a:r>
            <a:r>
              <a:rPr b="0" i="0" lang="en-US" sz="1800" u="none" cap="none" strike="noStrike"/>
              <a:t>, implement </a:t>
            </a:r>
            <a:r>
              <a:rPr b="0" i="0" lang="en-US" sz="1800" u="none" cap="none" strike="noStrike">
                <a:latin typeface="Courier New"/>
                <a:ea typeface="Courier New"/>
                <a:cs typeface="Courier New"/>
                <a:sym typeface="Courier New"/>
              </a:rPr>
              <a:t>java.lang.AutoCloseable</a:t>
            </a:r>
            <a:r>
              <a:rPr b="0" i="0" lang="en-US" sz="1800" u="none" cap="none" strike="noStrike"/>
              <a:t>. The </a:t>
            </a:r>
            <a:r>
              <a:rPr b="0" i="0" lang="en-US" sz="1800" u="none" cap="none" strike="noStrike">
                <a:latin typeface="Courier New"/>
                <a:ea typeface="Courier New"/>
                <a:cs typeface="Courier New"/>
                <a:sym typeface="Courier New"/>
              </a:rPr>
              <a:t>close()</a:t>
            </a:r>
            <a:r>
              <a:rPr b="0" i="0" lang="en-US" sz="1800" u="none" cap="none" strike="noStrike"/>
              <a:t> method of the </a:t>
            </a:r>
            <a:r>
              <a:rPr b="0" i="0" lang="en-US" sz="1800" u="none" cap="none" strike="noStrike">
                <a:latin typeface="Courier New"/>
                <a:ea typeface="Courier New"/>
                <a:cs typeface="Courier New"/>
                <a:sym typeface="Courier New"/>
              </a:rPr>
              <a:t>ResultSet</a:t>
            </a:r>
            <a:r>
              <a:rPr b="0" i="0" lang="en-US" sz="1800" u="none" cap="none" strike="noStrike"/>
              <a:t>, </a:t>
            </a:r>
            <a:r>
              <a:rPr b="0" i="0" lang="en-US" sz="1800" u="none" cap="none" strike="noStrike">
                <a:latin typeface="Courier New"/>
                <a:ea typeface="Courier New"/>
                <a:cs typeface="Courier New"/>
                <a:sym typeface="Courier New"/>
              </a:rPr>
              <a:t>Statement</a:t>
            </a:r>
            <a:r>
              <a:rPr b="0" i="0" lang="en-US" sz="1800" u="none" cap="none" strike="noStrike"/>
              <a:t>, and </a:t>
            </a:r>
            <a:r>
              <a:rPr b="0" i="0" lang="en-US" sz="1800" u="none" cap="none" strike="noStrike">
                <a:latin typeface="Courier New"/>
                <a:ea typeface="Courier New"/>
                <a:cs typeface="Courier New"/>
                <a:sym typeface="Courier New"/>
              </a:rPr>
              <a:t>Connection</a:t>
            </a:r>
            <a:r>
              <a:rPr b="0" i="0" lang="en-US" sz="1800" u="none" cap="none" strike="noStrike"/>
              <a:t> objects will be called in order in this example.</a:t>
            </a:r>
            <a:endParaRPr/>
          </a:p>
          <a:p>
            <a:pPr indent="0" lvl="0" marL="0" marR="0" rtl="0" algn="l">
              <a:spcBef>
                <a:spcPts val="0"/>
              </a:spcBef>
              <a:spcAft>
                <a:spcPts val="0"/>
              </a:spcAft>
              <a:buNone/>
            </a:pPr>
            <a:r>
              <a:t/>
            </a:r>
            <a:endParaRPr b="0" i="0" sz="1800" u="none" cap="none" strike="noStrike"/>
          </a:p>
        </p:txBody>
      </p:sp>
      <p:sp>
        <p:nvSpPr>
          <p:cNvPr id="226" name="Google Shape;226;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PreparedStatement</a:t>
            </a:r>
            <a:r>
              <a:rPr b="0" i="0" lang="en-US" sz="1800" u="none" cap="none" strike="noStrike"/>
              <a:t> provides two additional benefits:</a:t>
            </a:r>
            <a:endParaRPr/>
          </a:p>
          <a:p>
            <a:pPr indent="0" lvl="2" marL="0" marR="0" rtl="0" algn="l">
              <a:spcBef>
                <a:spcPts val="0"/>
              </a:spcBef>
              <a:spcAft>
                <a:spcPts val="0"/>
              </a:spcAft>
              <a:buSzPts val="1800"/>
              <a:buFont typeface="Arial"/>
              <a:buNone/>
            </a:pPr>
            <a:r>
              <a:rPr b="0" i="0" lang="en-US" sz="1800" u="none" cap="none" strike="noStrike"/>
              <a:t>Faster execution</a:t>
            </a:r>
            <a:endParaRPr/>
          </a:p>
          <a:p>
            <a:pPr indent="0" lvl="2" marL="0" marR="0" rtl="0" algn="l">
              <a:spcBef>
                <a:spcPts val="0"/>
              </a:spcBef>
              <a:spcAft>
                <a:spcPts val="0"/>
              </a:spcAft>
              <a:buSzPts val="1800"/>
              <a:buFont typeface="Arial"/>
              <a:buNone/>
            </a:pPr>
            <a:r>
              <a:rPr b="0" i="0" lang="en-US" sz="1800" u="none" cap="none" strike="noStrike"/>
              <a:t>Parameterized SQL Statements</a:t>
            </a:r>
            <a:endParaRPr/>
          </a:p>
          <a:p>
            <a:pPr indent="0" lvl="1" marL="0" marR="0" rtl="0" algn="l">
              <a:spcBef>
                <a:spcPts val="0"/>
              </a:spcBef>
              <a:spcAft>
                <a:spcPts val="0"/>
              </a:spcAft>
              <a:buSzPts val="1800"/>
              <a:buFont typeface="Arial"/>
              <a:buNone/>
            </a:pPr>
            <a:r>
              <a:rPr b="0" i="0" lang="en-US" sz="1800" u="none" cap="none" strike="noStrike"/>
              <a:t>The SQL statement in the example in the slide is precompiled and stored in the </a:t>
            </a:r>
            <a:r>
              <a:rPr b="0" i="0" lang="en-US" sz="1800" u="none" cap="none" strike="noStrike">
                <a:latin typeface="Courier New"/>
                <a:ea typeface="Courier New"/>
                <a:cs typeface="Courier New"/>
                <a:sym typeface="Courier New"/>
              </a:rPr>
              <a:t>PreparedStatement</a:t>
            </a:r>
            <a:r>
              <a:rPr b="0" i="0" lang="en-US" sz="1800" u="none" cap="none" strike="noStrike"/>
              <a:t> object. This statement can be used efficiently to execute this statement multiple times. This example could be in a loop, looking at different values.</a:t>
            </a:r>
            <a:endParaRPr/>
          </a:p>
          <a:p>
            <a:pPr indent="0" lvl="1" marL="0" marR="0" rtl="0" algn="l">
              <a:spcBef>
                <a:spcPts val="0"/>
              </a:spcBef>
              <a:spcAft>
                <a:spcPts val="0"/>
              </a:spcAft>
              <a:buSzPts val="1800"/>
              <a:buFont typeface="Arial"/>
              <a:buNone/>
            </a:pPr>
            <a:r>
              <a:rPr b="0" i="0" lang="en-US" sz="1800" u="none" cap="none" strike="noStrike"/>
              <a:t>Prepared statements can also be used to prevent SQL injection attacks. For example, where a user is allowed to enter a string and that string is executed as a part of a SQL statement, it enables the user to alter the database in unintended ways (such as granting the user permissions).</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a:t>
            </a:r>
            <a:r>
              <a:rPr b="0" i="0" lang="en-US" sz="1800" u="none" cap="none" strike="noStrike">
                <a:latin typeface="Courier New"/>
                <a:ea typeface="Courier New"/>
                <a:cs typeface="Courier New"/>
                <a:sym typeface="Courier New"/>
              </a:rPr>
              <a:t>PreparedStatement</a:t>
            </a:r>
            <a:r>
              <a:rPr b="0" i="0" lang="en-US" sz="1800" u="none" cap="none" strike="noStrike"/>
              <a:t> setXXXX methods index parameters from 1, and not 0. The first parameter in a prepared statement is 1, the second parameter is 2, and so on.</a:t>
            </a:r>
            <a:endParaRPr/>
          </a:p>
          <a:p>
            <a:pPr indent="0" lvl="0" marL="0" marR="0" rtl="0" algn="l">
              <a:spcBef>
                <a:spcPts val="0"/>
              </a:spcBef>
              <a:spcAft>
                <a:spcPts val="0"/>
              </a:spcAft>
              <a:buNone/>
            </a:pPr>
            <a:r>
              <a:t/>
            </a:r>
            <a:endParaRPr b="0" i="0" sz="1800" u="none" cap="none" strike="noStrike"/>
          </a:p>
        </p:txBody>
      </p:sp>
      <p:sp>
        <p:nvSpPr>
          <p:cNvPr id="234" name="Google Shape;234;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44" name="Google Shape;244;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52" name="Google Shape;252;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When using a </a:t>
            </a:r>
            <a:r>
              <a:rPr b="0" i="0" lang="en-US" sz="1800" u="none" cap="none" strike="noStrike">
                <a:latin typeface="Courier New"/>
                <a:ea typeface="Courier New"/>
                <a:cs typeface="Courier New"/>
                <a:sym typeface="Courier New"/>
              </a:rPr>
              <a:t>PreparedStatement</a:t>
            </a:r>
            <a:r>
              <a:rPr b="0" i="0" lang="en-US" sz="1800" u="none" cap="none" strike="noStrike"/>
              <a:t> you can make coding easier by using a </a:t>
            </a:r>
            <a:r>
              <a:rPr b="0" i="0" lang="en-US" sz="1800" u="none" cap="none" strike="noStrike">
                <a:latin typeface="Courier New"/>
                <a:ea typeface="Courier New"/>
                <a:cs typeface="Courier New"/>
                <a:sym typeface="Courier New"/>
              </a:rPr>
              <a:t>for</a:t>
            </a:r>
            <a:r>
              <a:rPr b="0" i="0" lang="en-US" sz="1800" u="none" cap="none" strike="noStrike"/>
              <a:t> loop or a </a:t>
            </a:r>
            <a:r>
              <a:rPr b="0" i="0" lang="en-US" sz="1800" u="none" cap="none" strike="noStrike">
                <a:latin typeface="Courier New"/>
                <a:ea typeface="Courier New"/>
                <a:cs typeface="Courier New"/>
                <a:sym typeface="Courier New"/>
              </a:rPr>
              <a:t>while</a:t>
            </a:r>
            <a:r>
              <a:rPr b="0" i="0" lang="en-US" sz="1800" u="none" cap="none" strike="noStrike"/>
              <a:t> loop to set values for input parameters.</a:t>
            </a:r>
            <a:endParaRPr/>
          </a:p>
          <a:p>
            <a:pPr indent="0" lvl="1" marL="0" marR="0" rtl="0" algn="l">
              <a:spcBef>
                <a:spcPts val="0"/>
              </a:spcBef>
              <a:spcAft>
                <a:spcPts val="0"/>
              </a:spcAft>
              <a:buSzPts val="1800"/>
              <a:buFont typeface="Arial"/>
              <a:buNone/>
            </a:pPr>
            <a:r>
              <a:rPr b="0" i="0" lang="en-US" sz="1800" u="none" cap="none" strike="noStrike"/>
              <a:t>The code snippet in the slide demonstrates  using a </a:t>
            </a:r>
            <a:r>
              <a:rPr b="0" i="0" lang="en-US" sz="1800" u="none" cap="none" strike="noStrike">
                <a:latin typeface="Courier New"/>
                <a:ea typeface="Courier New"/>
                <a:cs typeface="Courier New"/>
                <a:sym typeface="Courier New"/>
              </a:rPr>
              <a:t>for</a:t>
            </a:r>
            <a:r>
              <a:rPr b="0" i="0" lang="en-US" sz="1800" u="none" cap="none" strike="noStrike"/>
              <a:t> loop to set the values for input parameters.</a:t>
            </a:r>
            <a:endParaRPr/>
          </a:p>
          <a:p>
            <a:pPr indent="0" lvl="1" marL="0" marR="0" rtl="0" algn="l">
              <a:spcBef>
                <a:spcPts val="0"/>
              </a:spcBef>
              <a:spcAft>
                <a:spcPts val="0"/>
              </a:spcAft>
              <a:buSzPts val="1800"/>
              <a:buFont typeface="Arial"/>
              <a:buNone/>
            </a:pPr>
            <a:r>
              <a:rPr b="0" i="0" lang="en-US" sz="1800" u="none" cap="none" strike="noStrike"/>
              <a:t>A </a:t>
            </a:r>
            <a:r>
              <a:rPr b="0" i="0" lang="en-US" sz="1800" u="none" cap="none" strike="noStrike">
                <a:latin typeface="Courier New"/>
                <a:ea typeface="Courier New"/>
                <a:cs typeface="Courier New"/>
                <a:sym typeface="Courier New"/>
              </a:rPr>
              <a:t>PreparedStatement </a:t>
            </a:r>
            <a:r>
              <a:rPr b="0" i="0" lang="en-US" sz="1800" u="none" cap="none" strike="noStrike"/>
              <a:t>object is created and a </a:t>
            </a:r>
            <a:r>
              <a:rPr b="0" i="0" lang="en-US" sz="1800" u="none" cap="none" strike="noStrike">
                <a:latin typeface="Courier New"/>
                <a:ea typeface="Courier New"/>
                <a:cs typeface="Courier New"/>
                <a:sym typeface="Courier New"/>
              </a:rPr>
              <a:t>for</a:t>
            </a:r>
            <a:r>
              <a:rPr b="0" i="0" lang="en-US" sz="1800" u="none" cap="none" strike="noStrike"/>
              <a:t> loop executes five times. Each time through the loop it sets a new value and executes the SQL statement and updates salaries for five different employees.</a:t>
            </a:r>
            <a:endParaRPr/>
          </a:p>
          <a:p>
            <a:pPr indent="0" lvl="0" marL="0" marR="0" rtl="0" algn="l">
              <a:spcBef>
                <a:spcPts val="0"/>
              </a:spcBef>
              <a:spcAft>
                <a:spcPts val="0"/>
              </a:spcAft>
              <a:buNone/>
            </a:pPr>
            <a:r>
              <a:t/>
            </a:r>
            <a:endParaRPr b="0" i="0" sz="1800" u="none" cap="none" strike="noStrike"/>
          </a:p>
        </p:txBody>
      </p:sp>
      <p:sp>
        <p:nvSpPr>
          <p:cNvPr id="260" name="Google Shape;260;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7" name="Google Shape;47;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18 -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Stored Procedure</a:t>
            </a:r>
            <a:endParaRPr/>
          </a:p>
          <a:p>
            <a:pPr indent="0" lvl="1" marL="0" marR="0" rtl="0" algn="l">
              <a:spcBef>
                <a:spcPts val="0"/>
              </a:spcBef>
              <a:spcAft>
                <a:spcPts val="0"/>
              </a:spcAft>
              <a:buSzPts val="1800"/>
              <a:buFont typeface="Arial"/>
              <a:buNone/>
            </a:pPr>
            <a:r>
              <a:rPr b="0" i="0" lang="en-US" sz="1800" u="none" cap="none" strike="noStrike"/>
              <a:t>A stored procedure is a group of SQL statements that form a logical unit and perform a particular task. They are used to encapsulate a set of operations or queries to execute on a database server. Stored procedures are supported by most DBMSs, but there is a fair amount of variation in their syntax and capabilities.</a:t>
            </a:r>
            <a:endParaRPr/>
          </a:p>
          <a:p>
            <a:pPr indent="0" lvl="0" marL="0" marR="0" rtl="0" algn="l">
              <a:spcBef>
                <a:spcPts val="0"/>
              </a:spcBef>
              <a:spcAft>
                <a:spcPts val="0"/>
              </a:spcAft>
              <a:buSzPts val="1800"/>
              <a:buFont typeface="Arial"/>
              <a:buNone/>
            </a:pPr>
            <a:r>
              <a:rPr b="0" i="0" lang="en-US" sz="1800" u="none" cap="none" strike="noStrike"/>
              <a:t>Calling a Stored Procedure from JDBC</a:t>
            </a:r>
            <a:endParaRPr/>
          </a:p>
          <a:p>
            <a:pPr indent="0" lvl="1" marL="0" marR="0" rtl="0" algn="l">
              <a:spcBef>
                <a:spcPts val="0"/>
              </a:spcBef>
              <a:spcAft>
                <a:spcPts val="0"/>
              </a:spcAft>
              <a:buSzPts val="1800"/>
              <a:buFont typeface="Arial"/>
              <a:buNone/>
            </a:pPr>
            <a:r>
              <a:rPr b="0" i="0" lang="en-US" sz="1800" u="none" cap="none" strike="noStrike"/>
              <a:t>The first step is to create a </a:t>
            </a:r>
            <a:r>
              <a:rPr b="0" i="0" lang="en-US" sz="1800" u="none" cap="none" strike="noStrike">
                <a:latin typeface="Courier New"/>
                <a:ea typeface="Courier New"/>
                <a:cs typeface="Courier New"/>
                <a:sym typeface="Courier New"/>
              </a:rPr>
              <a:t>CallableStatement</a:t>
            </a:r>
            <a:r>
              <a:rPr b="0" i="0" lang="en-US" sz="1800" u="none" cap="none" strike="noStrike"/>
              <a:t> object. As with Statement and </a:t>
            </a:r>
            <a:r>
              <a:rPr b="0" i="0" lang="en-US" sz="1800" u="none" cap="none" strike="noStrike">
                <a:latin typeface="Courier New"/>
                <a:ea typeface="Courier New"/>
                <a:cs typeface="Courier New"/>
                <a:sym typeface="Courier New"/>
              </a:rPr>
              <a:t>PreparedStatement</a:t>
            </a:r>
            <a:r>
              <a:rPr b="0" i="0" lang="en-US" sz="1800" u="none" cap="none" strike="noStrike"/>
              <a:t> objects, this is done with an open Connection object. </a:t>
            </a:r>
            <a:r>
              <a:rPr b="0" i="0" lang="en-US" sz="1000" u="none" cap="none" strike="noStrike"/>
              <a:t>A </a:t>
            </a:r>
            <a:r>
              <a:rPr b="0" i="0" lang="en-US" sz="1000" u="none" cap="none" strike="noStrike">
                <a:latin typeface="Courier New"/>
                <a:ea typeface="Courier New"/>
                <a:cs typeface="Courier New"/>
                <a:sym typeface="Courier New"/>
              </a:rPr>
              <a:t>CallableStatement</a:t>
            </a:r>
            <a:r>
              <a:rPr b="0" i="0" lang="en-US" sz="1000" u="none" cap="none" strike="noStrike"/>
              <a:t> object contains a call to a stored procedure; it does not contain the stored procedure itself.</a:t>
            </a:r>
            <a:endParaRPr/>
          </a:p>
        </p:txBody>
      </p:sp>
      <p:sp>
        <p:nvSpPr>
          <p:cNvPr id="266" name="Google Shape;266;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
        <p:nvSpPr>
          <p:cNvPr id="267" name="Google Shape;267;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77" name="Google Shape;277;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this practice, you will start the database from within NetBeans, populate the database with data, run some SQL queries, and compile and run a simple application that returns the rows of the Employee database table.</a:t>
            </a:r>
            <a:endParaRPr/>
          </a:p>
        </p:txBody>
      </p:sp>
      <p:sp>
        <p:nvSpPr>
          <p:cNvPr id="285" name="Google Shape;285;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23: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a:t>
            </a:r>
            <a:endParaRPr/>
          </a:p>
          <a:p>
            <a:pPr indent="0" lvl="2" marL="0" marR="0" rtl="0" algn="l">
              <a:spcBef>
                <a:spcPts val="0"/>
              </a:spcBef>
              <a:spcAft>
                <a:spcPts val="0"/>
              </a:spcAft>
              <a:buClr>
                <a:srgbClr val="0000FF"/>
              </a:buClr>
              <a:buSzPts val="1800"/>
              <a:buFont typeface="Arial"/>
              <a:buNone/>
            </a:pPr>
            <a:r>
              <a:rPr b="0" i="0" lang="en-US" sz="1800" u="none" cap="none" strike="noStrike">
                <a:solidFill>
                  <a:srgbClr val="0000FF"/>
                </a:solidFill>
              </a:rPr>
              <a:t>a:	</a:t>
            </a:r>
            <a:r>
              <a:rPr b="0" i="0" lang="en-US" sz="1800" u="none" cap="none" strike="noStrike">
                <a:solidFill>
                  <a:srgbClr val="0000FF"/>
                </a:solidFill>
                <a:latin typeface="Courier New"/>
                <a:ea typeface="Courier New"/>
                <a:cs typeface="Courier New"/>
                <a:sym typeface="Courier New"/>
              </a:rPr>
              <a:t>execute</a:t>
            </a:r>
            <a:r>
              <a:rPr b="0" i="0" lang="en-US" sz="1800" u="none" cap="none" strike="noStrike">
                <a:solidFill>
                  <a:srgbClr val="0000FF"/>
                </a:solidFill>
              </a:rPr>
              <a:t> returns a Boolean. (</a:t>
            </a:r>
            <a:r>
              <a:rPr b="0" i="0" lang="en-US" sz="1800" u="none" cap="none" strike="noStrike">
                <a:solidFill>
                  <a:srgbClr val="0000FF"/>
                </a:solidFill>
                <a:latin typeface="Courier New"/>
                <a:ea typeface="Courier New"/>
                <a:cs typeface="Courier New"/>
                <a:sym typeface="Courier New"/>
              </a:rPr>
              <a:t>true</a:t>
            </a:r>
            <a:r>
              <a:rPr b="0" i="0" lang="en-US" sz="1800" u="none" cap="none" strike="noStrike">
                <a:solidFill>
                  <a:srgbClr val="0000FF"/>
                </a:solidFill>
              </a:rPr>
              <a:t> if there is a ResultSet. This can be used with any SQL statement.)</a:t>
            </a:r>
            <a:endParaRPr/>
          </a:p>
          <a:p>
            <a:pPr indent="0" lvl="2" marL="0" marR="0" rtl="0" algn="l">
              <a:spcBef>
                <a:spcPts val="0"/>
              </a:spcBef>
              <a:spcAft>
                <a:spcPts val="0"/>
              </a:spcAft>
              <a:buClr>
                <a:srgbClr val="0000FF"/>
              </a:buClr>
              <a:buSzPts val="1800"/>
              <a:buFont typeface="Arial"/>
              <a:buNone/>
            </a:pPr>
            <a:r>
              <a:rPr b="0" i="0" lang="en-US" sz="1800" u="none" cap="none" strike="noStrike">
                <a:solidFill>
                  <a:srgbClr val="0000FF"/>
                </a:solidFill>
              </a:rPr>
              <a:t>c:	</a:t>
            </a:r>
            <a:r>
              <a:rPr b="0" i="0" lang="en-US" sz="1800" u="none" cap="none" strike="noStrike">
                <a:solidFill>
                  <a:srgbClr val="0000FF"/>
                </a:solidFill>
                <a:latin typeface="Courier New"/>
                <a:ea typeface="Courier New"/>
                <a:cs typeface="Courier New"/>
                <a:sym typeface="Courier New"/>
              </a:rPr>
              <a:t>executeQuery</a:t>
            </a:r>
            <a:r>
              <a:rPr b="0" i="0" lang="en-US" sz="1800" u="none" cap="none" strike="noStrike">
                <a:solidFill>
                  <a:srgbClr val="0000FF"/>
                </a:solidFill>
              </a:rPr>
              <a:t> returns a ResultSet (used with a </a:t>
            </a:r>
            <a:r>
              <a:rPr b="0" i="0" lang="en-US" sz="1800" u="none" cap="none" strike="noStrike">
                <a:solidFill>
                  <a:srgbClr val="0000FF"/>
                </a:solidFill>
                <a:latin typeface="Courier New"/>
                <a:ea typeface="Courier New"/>
                <a:cs typeface="Courier New"/>
                <a:sym typeface="Courier New"/>
              </a:rPr>
              <a:t>SELECT</a:t>
            </a:r>
            <a:r>
              <a:rPr b="0" i="0" lang="en-US" sz="1800" u="none" cap="none" strike="noStrike">
                <a:solidFill>
                  <a:srgbClr val="0000FF"/>
                </a:solidFill>
              </a:rPr>
              <a:t> statement).</a:t>
            </a:r>
            <a:endParaRPr/>
          </a:p>
          <a:p>
            <a:pPr indent="0" lvl="2" marL="0" marR="0" rtl="0" algn="l">
              <a:spcBef>
                <a:spcPts val="0"/>
              </a:spcBef>
              <a:spcAft>
                <a:spcPts val="0"/>
              </a:spcAft>
              <a:buClr>
                <a:srgbClr val="0000FF"/>
              </a:buClr>
              <a:buSzPts val="1800"/>
              <a:buFont typeface="Arial"/>
              <a:buNone/>
            </a:pPr>
            <a:r>
              <a:rPr b="0" i="0" lang="en-US" sz="1800" u="none" cap="none" strike="noStrike">
                <a:solidFill>
                  <a:srgbClr val="0000FF"/>
                </a:solidFill>
              </a:rPr>
              <a:t>d:	This is not a valid </a:t>
            </a:r>
            <a:r>
              <a:rPr b="0" i="0" lang="en-US" sz="1800" u="none" cap="none" strike="noStrike">
                <a:solidFill>
                  <a:srgbClr val="0000FF"/>
                </a:solidFill>
                <a:latin typeface="Courier New"/>
                <a:ea typeface="Courier New"/>
                <a:cs typeface="Courier New"/>
                <a:sym typeface="Courier New"/>
              </a:rPr>
              <a:t>Statement</a:t>
            </a:r>
            <a:r>
              <a:rPr b="0" i="0" lang="en-US" sz="1800" u="none" cap="none" strike="noStrike">
                <a:solidFill>
                  <a:srgbClr val="0000FF"/>
                </a:solidFill>
              </a:rPr>
              <a:t> method.</a:t>
            </a:r>
            <a:endParaRPr/>
          </a:p>
        </p:txBody>
      </p:sp>
      <p:sp>
        <p:nvSpPr>
          <p:cNvPr id="293" name="Google Shape;293;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4: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 (False)</a:t>
            </a:r>
            <a:endParaRPr/>
          </a:p>
          <a:p>
            <a:pPr indent="0" lvl="1" marL="0" marR="0" rtl="0" algn="l">
              <a:spcBef>
                <a:spcPts val="0"/>
              </a:spcBef>
              <a:spcAft>
                <a:spcPts val="0"/>
              </a:spcAft>
              <a:buClr>
                <a:srgbClr val="0000FF"/>
              </a:buClr>
              <a:buSzPts val="1800"/>
              <a:buFont typeface="Arial"/>
              <a:buNone/>
            </a:pPr>
            <a:r>
              <a:rPr b="0" i="0" lang="en-US" sz="1800" u="none" cap="none" strike="noStrike">
                <a:solidFill>
                  <a:srgbClr val="0000FF"/>
                </a:solidFill>
              </a:rPr>
              <a:t>A ResultSet’s pointer is always pointing to just before the first row, regardless of whether it is one row or multiple rows.</a:t>
            </a:r>
            <a:endParaRPr/>
          </a:p>
        </p:txBody>
      </p:sp>
      <p:sp>
        <p:nvSpPr>
          <p:cNvPr id="300" name="Google Shape;300;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 name="Google Shape;54;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JDBC API is made up of some concrete classes, such as </a:t>
            </a:r>
            <a:r>
              <a:rPr b="0" i="0" lang="en-US" sz="1800" u="none" cap="none" strike="noStrike">
                <a:latin typeface="Courier New"/>
                <a:ea typeface="Courier New"/>
                <a:cs typeface="Courier New"/>
                <a:sym typeface="Courier New"/>
              </a:rPr>
              <a:t>Date</a:t>
            </a:r>
            <a:r>
              <a:rPr b="0" i="0" lang="en-US" sz="1800" u="none" cap="none" strike="noStrike"/>
              <a:t>, </a:t>
            </a:r>
            <a:r>
              <a:rPr b="0" i="0" lang="en-US" sz="1800" u="none" cap="none" strike="noStrike">
                <a:latin typeface="Courier New"/>
                <a:ea typeface="Courier New"/>
                <a:cs typeface="Courier New"/>
                <a:sym typeface="Courier New"/>
              </a:rPr>
              <a:t>Time</a:t>
            </a:r>
            <a:r>
              <a:rPr b="0" i="0" lang="en-US" sz="1800" u="none" cap="none" strike="noStrike"/>
              <a:t>, and </a:t>
            </a:r>
            <a:r>
              <a:rPr b="0" i="0" lang="en-US" sz="1800" u="none" cap="none" strike="noStrike">
                <a:latin typeface="Courier New"/>
                <a:ea typeface="Courier New"/>
                <a:cs typeface="Courier New"/>
                <a:sym typeface="Courier New"/>
              </a:rPr>
              <a:t>SQLException</a:t>
            </a:r>
            <a:r>
              <a:rPr b="0" i="0" lang="en-US" sz="1800" u="none" cap="none" strike="noStrike"/>
              <a:t>, and a set of interfaces that are implemented in a driver class that is provided by the database vendor.</a:t>
            </a:r>
            <a:endParaRPr/>
          </a:p>
          <a:p>
            <a:pPr indent="0" lvl="1" marL="0" marR="0" rtl="0" algn="l">
              <a:spcBef>
                <a:spcPts val="0"/>
              </a:spcBef>
              <a:spcAft>
                <a:spcPts val="0"/>
              </a:spcAft>
              <a:buSzPts val="1800"/>
              <a:buFont typeface="Arial"/>
              <a:buNone/>
            </a:pPr>
            <a:r>
              <a:rPr b="0" i="0" lang="en-US" sz="1800" u="none" cap="none" strike="noStrike"/>
              <a:t>Because the implementation is a valid instance of the interface method signature, after the database vendor’s Driver classes are loaded, you can access them by following the sequence shown in the slide:</a:t>
            </a:r>
            <a:endParaRPr/>
          </a:p>
          <a:p>
            <a:pPr indent="0" lvl="2" marL="0" marR="0" rtl="0" algn="l">
              <a:spcBef>
                <a:spcPts val="0"/>
              </a:spcBef>
              <a:spcAft>
                <a:spcPts val="0"/>
              </a:spcAft>
              <a:buSzPts val="1800"/>
              <a:buFont typeface="Arial"/>
              <a:buNone/>
            </a:pPr>
            <a:r>
              <a:rPr b="0" i="0" lang="en-US" sz="1800" u="none" cap="none" strike="noStrike"/>
              <a:t>1.	Use the </a:t>
            </a:r>
            <a:r>
              <a:rPr b="0" i="0" lang="en-US" sz="1800" u="none" cap="none" strike="noStrike">
                <a:latin typeface="Courier New"/>
                <a:ea typeface="Courier New"/>
                <a:cs typeface="Courier New"/>
                <a:sym typeface="Courier New"/>
              </a:rPr>
              <a:t>DriverManager</a:t>
            </a:r>
            <a:r>
              <a:rPr b="0" i="0" lang="en-US" sz="1800" u="none" cap="none" strike="noStrike"/>
              <a:t> class to obtain a reference to a </a:t>
            </a:r>
            <a:r>
              <a:rPr b="0" i="0" lang="en-US" sz="1800" u="none" cap="none" strike="noStrike">
                <a:latin typeface="Courier New"/>
                <a:ea typeface="Courier New"/>
                <a:cs typeface="Courier New"/>
                <a:sym typeface="Courier New"/>
              </a:rPr>
              <a:t>Connection</a:t>
            </a:r>
            <a:r>
              <a:rPr b="0" i="0" lang="en-US" sz="1800" u="none" cap="none" strike="noStrike"/>
              <a:t> object by using the </a:t>
            </a:r>
            <a:r>
              <a:rPr b="0" i="0" lang="en-US" sz="1800" u="none" cap="none" strike="noStrike">
                <a:latin typeface="Courier New"/>
                <a:ea typeface="Courier New"/>
                <a:cs typeface="Courier New"/>
                <a:sym typeface="Courier New"/>
              </a:rPr>
              <a:t>getConnection</a:t>
            </a:r>
            <a:r>
              <a:rPr b="0" i="0" lang="en-US" sz="1800" u="none" cap="none" strike="noStrike"/>
              <a:t> method. The typical signature of this method is </a:t>
            </a:r>
            <a:r>
              <a:rPr b="0" i="0" lang="en-US" sz="1800" u="none" cap="none" strike="noStrike">
                <a:latin typeface="Courier New"/>
                <a:ea typeface="Courier New"/>
                <a:cs typeface="Courier New"/>
                <a:sym typeface="Courier New"/>
              </a:rPr>
              <a:t>getConnection (url, name, password)</a:t>
            </a:r>
            <a:r>
              <a:rPr b="0" i="0" lang="en-US" sz="1800" u="none" cap="none" strike="noStrike"/>
              <a:t>, where </a:t>
            </a:r>
            <a:r>
              <a:rPr b="0" i="0" lang="en-US" sz="1800" u="none" cap="none" strike="noStrike">
                <a:latin typeface="Courier New"/>
                <a:ea typeface="Courier New"/>
                <a:cs typeface="Courier New"/>
                <a:sym typeface="Courier New"/>
              </a:rPr>
              <a:t>url</a:t>
            </a:r>
            <a:r>
              <a:rPr b="0" i="0" lang="en-US" sz="1800" u="none" cap="none" strike="noStrike"/>
              <a:t> is the JDBC URL, and </a:t>
            </a:r>
            <a:r>
              <a:rPr b="0" i="0" lang="en-US" sz="1800" u="none" cap="none" strike="noStrike">
                <a:latin typeface="Courier New"/>
                <a:ea typeface="Courier New"/>
                <a:cs typeface="Courier New"/>
                <a:sym typeface="Courier New"/>
              </a:rPr>
              <a:t>name</a:t>
            </a:r>
            <a:r>
              <a:rPr b="0" i="0" lang="en-US" sz="1800" u="none" cap="none" strike="noStrike"/>
              <a:t> and </a:t>
            </a:r>
            <a:r>
              <a:rPr b="0" i="0" lang="en-US" sz="1800" u="none" cap="none" strike="noStrike">
                <a:latin typeface="Courier New"/>
                <a:ea typeface="Courier New"/>
                <a:cs typeface="Courier New"/>
                <a:sym typeface="Courier New"/>
              </a:rPr>
              <a:t>password</a:t>
            </a:r>
            <a:r>
              <a:rPr b="0" i="0" lang="en-US" sz="1800" u="none" cap="none" strike="noStrike"/>
              <a:t> are strings that the database accepts for a connection.</a:t>
            </a:r>
            <a:endParaRPr/>
          </a:p>
          <a:p>
            <a:pPr indent="0" lvl="2" marL="0" marR="0" rtl="0" algn="l">
              <a:spcBef>
                <a:spcPts val="0"/>
              </a:spcBef>
              <a:spcAft>
                <a:spcPts val="0"/>
              </a:spcAft>
              <a:buSzPts val="1800"/>
              <a:buFont typeface="Arial"/>
              <a:buNone/>
            </a:pPr>
            <a:r>
              <a:rPr b="0" i="0" lang="en-US" sz="1800" u="none" cap="none" strike="noStrike"/>
              <a:t>2.	Use the </a:t>
            </a:r>
            <a:r>
              <a:rPr b="0" i="0" lang="en-US" sz="1800" u="none" cap="none" strike="noStrike">
                <a:latin typeface="Courier New"/>
                <a:ea typeface="Courier New"/>
                <a:cs typeface="Courier New"/>
                <a:sym typeface="Courier New"/>
              </a:rPr>
              <a:t>Connection</a:t>
            </a:r>
            <a:r>
              <a:rPr b="0" i="0" lang="en-US" sz="1800" u="none" cap="none" strike="noStrike"/>
              <a:t> object (implemented by some class that the vendor provided) to obtain a reference to a </a:t>
            </a:r>
            <a:r>
              <a:rPr b="0" i="0" lang="en-US" sz="1800" u="none" cap="none" strike="noStrike">
                <a:latin typeface="Courier New"/>
                <a:ea typeface="Courier New"/>
                <a:cs typeface="Courier New"/>
                <a:sym typeface="Courier New"/>
              </a:rPr>
              <a:t>Statement</a:t>
            </a:r>
            <a:r>
              <a:rPr b="0" i="0" lang="en-US" sz="1800" u="none" cap="none" strike="noStrike"/>
              <a:t> object through the </a:t>
            </a:r>
            <a:r>
              <a:rPr b="0" i="0" lang="en-US" sz="1800" u="none" cap="none" strike="noStrike">
                <a:latin typeface="Courier New"/>
                <a:ea typeface="Courier New"/>
                <a:cs typeface="Courier New"/>
                <a:sym typeface="Courier New"/>
              </a:rPr>
              <a:t>createStatement</a:t>
            </a:r>
            <a:r>
              <a:rPr b="0" i="0" lang="en-US" sz="1800" u="none" cap="none" strike="noStrike"/>
              <a:t> method. The typical signature for this method is </a:t>
            </a:r>
            <a:r>
              <a:rPr b="0" i="0" lang="en-US" sz="1800" u="none" cap="none" strike="noStrike">
                <a:latin typeface="Courier New"/>
                <a:ea typeface="Courier New"/>
                <a:cs typeface="Courier New"/>
                <a:sym typeface="Courier New"/>
              </a:rPr>
              <a:t>createStatement ()</a:t>
            </a:r>
            <a:r>
              <a:rPr b="0" i="0" lang="en-US" sz="1800" u="none" cap="none" strike="noStrike"/>
              <a:t> with no arguments.</a:t>
            </a:r>
            <a:endParaRPr/>
          </a:p>
          <a:p>
            <a:pPr indent="0" lvl="2" marL="0" marR="0" rtl="0" algn="l">
              <a:spcBef>
                <a:spcPts val="0"/>
              </a:spcBef>
              <a:spcAft>
                <a:spcPts val="0"/>
              </a:spcAft>
              <a:buSzPts val="1800"/>
              <a:buFont typeface="Arial"/>
              <a:buNone/>
            </a:pPr>
            <a:r>
              <a:rPr b="0" i="0" lang="en-US" sz="1800" u="none" cap="none" strike="noStrike"/>
              <a:t>3.	Use the </a:t>
            </a:r>
            <a:r>
              <a:rPr b="0" i="0" lang="en-US" sz="1800" u="none" cap="none" strike="noStrike">
                <a:latin typeface="Courier New"/>
                <a:ea typeface="Courier New"/>
                <a:cs typeface="Courier New"/>
                <a:sym typeface="Courier New"/>
              </a:rPr>
              <a:t>Statement</a:t>
            </a:r>
            <a:r>
              <a:rPr b="0" i="0" lang="en-US" sz="1800" u="none" cap="none" strike="noStrike"/>
              <a:t> object to obtain an instance of a </a:t>
            </a:r>
            <a:r>
              <a:rPr b="0" i="0" lang="en-US" sz="1800" u="none" cap="none" strike="noStrike">
                <a:latin typeface="Courier New"/>
                <a:ea typeface="Courier New"/>
                <a:cs typeface="Courier New"/>
                <a:sym typeface="Courier New"/>
              </a:rPr>
              <a:t>ResultSet</a:t>
            </a:r>
            <a:r>
              <a:rPr b="0" i="0" lang="en-US" sz="1800" u="none" cap="none" strike="noStrike"/>
              <a:t> through an </a:t>
            </a:r>
            <a:r>
              <a:rPr b="0" i="0" lang="en-US" sz="1800" u="none" cap="none" strike="noStrike">
                <a:latin typeface="Courier New"/>
                <a:ea typeface="Courier New"/>
                <a:cs typeface="Courier New"/>
                <a:sym typeface="Courier New"/>
              </a:rPr>
              <a:t>executeQuery (query)</a:t>
            </a:r>
            <a:r>
              <a:rPr b="0" i="0" lang="en-US" sz="1800" u="none" cap="none" strike="noStrike"/>
              <a:t> method. This method typically accepts a string (</a:t>
            </a:r>
            <a:r>
              <a:rPr b="0" i="0" lang="en-US" sz="1800" u="none" cap="none" strike="noStrike">
                <a:latin typeface="Courier New"/>
                <a:ea typeface="Courier New"/>
                <a:cs typeface="Courier New"/>
                <a:sym typeface="Courier New"/>
              </a:rPr>
              <a:t>query</a:t>
            </a:r>
            <a:r>
              <a:rPr b="0" i="0" lang="en-US" sz="1800" u="none" cap="none" strike="noStrike"/>
              <a:t>), where </a:t>
            </a:r>
            <a:r>
              <a:rPr b="0" i="0" lang="en-US" sz="1800" u="none" cap="none" strike="noStrike">
                <a:latin typeface="Courier New"/>
                <a:ea typeface="Courier New"/>
                <a:cs typeface="Courier New"/>
                <a:sym typeface="Courier New"/>
              </a:rPr>
              <a:t>query</a:t>
            </a:r>
            <a:r>
              <a:rPr b="0" i="0" lang="en-US" sz="1800" u="none" cap="none" strike="noStrike"/>
              <a:t> is a static string. </a:t>
            </a:r>
            <a:endParaRPr/>
          </a:p>
        </p:txBody>
      </p:sp>
      <p:sp>
        <p:nvSpPr>
          <p:cNvPr id="55" name="Google Shape;55;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DriverManager</a:t>
            </a:r>
            <a:endParaRPr/>
          </a:p>
          <a:p>
            <a:pPr indent="0" lvl="1" marL="0" marR="0" rtl="0" algn="l">
              <a:spcBef>
                <a:spcPts val="0"/>
              </a:spcBef>
              <a:spcAft>
                <a:spcPts val="0"/>
              </a:spcAft>
              <a:buSzPts val="1800"/>
              <a:buFont typeface="Arial"/>
              <a:buNone/>
            </a:pPr>
            <a:r>
              <a:rPr b="0" i="0" lang="en-US" sz="1800" u="none" cap="none" strike="noStrike"/>
              <a:t>Any JDBC 4.0 drivers that are found in the class path are automatically loaded. The </a:t>
            </a:r>
            <a:r>
              <a:rPr b="0" i="0" lang="en-US" sz="1800" u="none" cap="none" strike="noStrike">
                <a:latin typeface="Courier New"/>
                <a:ea typeface="Courier New"/>
                <a:cs typeface="Courier New"/>
                <a:sym typeface="Courier New"/>
              </a:rPr>
              <a:t>DriverManager.getConnection</a:t>
            </a:r>
            <a:r>
              <a:rPr b="0" i="0" lang="en-US" sz="1800" u="none" cap="none" strike="noStrike"/>
              <a:t> method will attempt to load the driver class by looking at the </a:t>
            </a:r>
            <a:r>
              <a:rPr b="0" i="0" lang="en-US" sz="1800" u="none" cap="none" strike="noStrike">
                <a:latin typeface="Courier New"/>
                <a:ea typeface="Courier New"/>
                <a:cs typeface="Courier New"/>
                <a:sym typeface="Courier New"/>
              </a:rPr>
              <a:t>META_INF/services/java.sql.Driver</a:t>
            </a:r>
            <a:r>
              <a:rPr b="0" i="0" lang="en-US" sz="1800" u="none" cap="none" strike="noStrike"/>
              <a:t> file. This file contains the name of the JDBC driver’s implementation of </a:t>
            </a:r>
            <a:r>
              <a:rPr b="0" i="0" lang="en-US" sz="1800" u="none" cap="none" strike="noStrike">
                <a:latin typeface="Courier New"/>
                <a:ea typeface="Courier New"/>
                <a:cs typeface="Courier New"/>
                <a:sym typeface="Courier New"/>
              </a:rPr>
              <a:t>java.sql.Driver</a:t>
            </a:r>
            <a:r>
              <a:rPr b="0" i="0" lang="en-US" sz="1800" u="none" cap="none" strike="noStrike"/>
              <a:t>. For example, the </a:t>
            </a:r>
            <a:r>
              <a:rPr b="0" i="0" lang="en-US" sz="1800" u="none" cap="none" strike="noStrike">
                <a:latin typeface="Courier New"/>
                <a:ea typeface="Courier New"/>
                <a:cs typeface="Courier New"/>
                <a:sym typeface="Courier New"/>
              </a:rPr>
              <a:t>META-INF/services/java.sql.driver</a:t>
            </a:r>
            <a:r>
              <a:rPr b="0" i="0" lang="en-US" sz="1800" u="none" cap="none" strike="noStrike"/>
              <a:t> file in </a:t>
            </a:r>
            <a:r>
              <a:rPr b="0" i="0" lang="en-US" sz="1800" u="none" cap="none" strike="noStrike">
                <a:latin typeface="Courier New"/>
                <a:ea typeface="Courier New"/>
                <a:cs typeface="Courier New"/>
                <a:sym typeface="Courier New"/>
              </a:rPr>
              <a:t>derbyclient.jar</a:t>
            </a:r>
            <a:r>
              <a:rPr b="0" i="0" lang="en-US" sz="1800" u="none" cap="none" strike="noStrike"/>
              <a:t> contains </a:t>
            </a:r>
            <a:r>
              <a:rPr b="0" i="0" lang="en-US" sz="1800" u="none" cap="none" strike="noStrike">
                <a:latin typeface="Courier New"/>
                <a:ea typeface="Courier New"/>
                <a:cs typeface="Courier New"/>
                <a:sym typeface="Courier New"/>
              </a:rPr>
              <a:t>org.apache.derby.jdbc.ClientDriver</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Drivers prior to JDBC 4.0 must be loaded manually by using:</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try {</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java.lang.Class.forName("&lt;fully qualified path of the driver&gt;");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catch (ClassNotfoundException c) {</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a:t>
            </a:r>
            <a:endParaRPr/>
          </a:p>
          <a:p>
            <a:pPr indent="0" lvl="1" marL="0" marR="0" rtl="0" algn="l">
              <a:spcBef>
                <a:spcPts val="0"/>
              </a:spcBef>
              <a:spcAft>
                <a:spcPts val="0"/>
              </a:spcAft>
              <a:buSzPts val="1800"/>
              <a:buFont typeface="Arial"/>
              <a:buNone/>
            </a:pPr>
            <a:r>
              <a:rPr b="0" i="0" lang="en-US" sz="1800" u="none" cap="none" strike="noStrike"/>
              <a:t>Driver classes can also be passed to the interpreter on the command line:</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java –djdbc.drivers=&lt;fully qualified path to the driver&gt; &lt;class to run&gt;</a:t>
            </a:r>
            <a:endParaRPr/>
          </a:p>
        </p:txBody>
      </p:sp>
      <p:sp>
        <p:nvSpPr>
          <p:cNvPr id="82" name="Google Shape;82;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Connections, Statements, and ResultSets</a:t>
            </a:r>
            <a:endParaRPr/>
          </a:p>
          <a:p>
            <a:pPr indent="0" lvl="1" marL="0" marR="0" rtl="0" algn="l">
              <a:spcBef>
                <a:spcPts val="0"/>
              </a:spcBef>
              <a:spcAft>
                <a:spcPts val="0"/>
              </a:spcAft>
              <a:buSzPts val="1800"/>
              <a:buFont typeface="Arial"/>
              <a:buNone/>
            </a:pPr>
            <a:r>
              <a:rPr b="0" i="0" lang="en-US" sz="1800" u="none" cap="none" strike="noStrike"/>
              <a:t>The main advantage of the JDBC API is that it provides a flexible and portable way to communicate with a database.</a:t>
            </a:r>
            <a:endParaRPr/>
          </a:p>
          <a:p>
            <a:pPr indent="0" lvl="1" marL="0" marR="0" rtl="0" algn="l">
              <a:spcBef>
                <a:spcPts val="0"/>
              </a:spcBef>
              <a:spcAft>
                <a:spcPts val="0"/>
              </a:spcAft>
              <a:buSzPts val="1800"/>
              <a:buFont typeface="Arial"/>
              <a:buNone/>
            </a:pPr>
            <a:r>
              <a:rPr b="0" i="0" lang="en-US" sz="1800" u="none" cap="none" strike="noStrike"/>
              <a:t>The JDBC driver that is provided by a database vendor implements each of the following Java interfaces. Your Java code can use the interface knowing that the database vendor provided the implementation of each of the methods in the interface:</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Connection</a:t>
            </a:r>
            <a:r>
              <a:rPr b="1" i="0" lang="en-US" sz="1800" u="none" cap="none" strike="noStrike"/>
              <a:t>:</a:t>
            </a:r>
            <a:r>
              <a:rPr b="0" i="0" lang="en-US" sz="1800" u="none" cap="none" strike="noStrike"/>
              <a:t> Is an interface that provides a session with the database. While the connection object is open, you can access the database, create statements, get results, and manipulate the database. When you close a connection, the access to the database is terminated and the open connection closed.</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Statement</a:t>
            </a:r>
            <a:r>
              <a:rPr b="1" i="0" lang="en-US" sz="1800" u="none" cap="none" strike="noStrike"/>
              <a:t>:</a:t>
            </a:r>
            <a:r>
              <a:rPr b="0" i="0" lang="en-US" sz="1800" u="none" cap="none" strike="noStrike"/>
              <a:t> Is an interface that provides a class for executing SQL statements and returning the results. The </a:t>
            </a:r>
            <a:r>
              <a:rPr b="0" i="0" lang="en-US" sz="1800" u="none" cap="none" strike="noStrike">
                <a:latin typeface="Courier New"/>
                <a:ea typeface="Courier New"/>
                <a:cs typeface="Courier New"/>
                <a:sym typeface="Courier New"/>
              </a:rPr>
              <a:t>Statement</a:t>
            </a:r>
            <a:r>
              <a:rPr b="0" i="0" lang="en-US" sz="1800" u="none" cap="none" strike="noStrike"/>
              <a:t> interface is for static SQL queries. There are two other subinterfaces: </a:t>
            </a:r>
            <a:r>
              <a:rPr b="0" i="0" lang="en-US" sz="1800" u="none" cap="none" strike="noStrike">
                <a:latin typeface="Courier New"/>
                <a:ea typeface="Courier New"/>
                <a:cs typeface="Courier New"/>
                <a:sym typeface="Courier New"/>
              </a:rPr>
              <a:t>PreparedStatement</a:t>
            </a:r>
            <a:r>
              <a:rPr b="0" i="0" lang="en-US" sz="1800" u="none" cap="none" strike="noStrike"/>
              <a:t>, which extends </a:t>
            </a:r>
            <a:r>
              <a:rPr b="0" i="0" lang="en-US" sz="1800" u="none" cap="none" strike="noStrike">
                <a:latin typeface="Courier New"/>
                <a:ea typeface="Courier New"/>
                <a:cs typeface="Courier New"/>
                <a:sym typeface="Courier New"/>
              </a:rPr>
              <a:t>Statement</a:t>
            </a:r>
            <a:r>
              <a:rPr b="0" i="0" lang="en-US" sz="1800" u="none" cap="none" strike="noStrike"/>
              <a:t> and </a:t>
            </a:r>
            <a:r>
              <a:rPr b="0" i="0" lang="en-US" sz="1800" u="none" cap="none" strike="noStrike">
                <a:latin typeface="Courier New"/>
                <a:ea typeface="Courier New"/>
                <a:cs typeface="Courier New"/>
                <a:sym typeface="Courier New"/>
              </a:rPr>
              <a:t>CallableStatement</a:t>
            </a:r>
            <a:r>
              <a:rPr b="0" i="0" lang="en-US" sz="1800" u="none" cap="none" strike="noStrike"/>
              <a:t>, which extends </a:t>
            </a:r>
            <a:r>
              <a:rPr b="0" i="0" lang="en-US" sz="1800" u="none" cap="none" strike="noStrike">
                <a:latin typeface="Courier New"/>
                <a:ea typeface="Courier New"/>
                <a:cs typeface="Courier New"/>
                <a:sym typeface="Courier New"/>
              </a:rPr>
              <a:t>PreparedStatement</a:t>
            </a:r>
            <a:r>
              <a:rPr b="0" i="0" lang="en-US" sz="1800" u="none" cap="none" strike="noStrike"/>
              <a:t>.</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ResultSet</a:t>
            </a:r>
            <a:r>
              <a:rPr b="1" i="0" lang="en-US" sz="1800" u="none" cap="none" strike="noStrike"/>
              <a:t>:</a:t>
            </a:r>
            <a:r>
              <a:rPr b="0" i="0" lang="en-US" sz="1800" u="none" cap="none" strike="noStrike"/>
              <a:t> Is an interface that manages the resulting data returned from a </a:t>
            </a:r>
            <a:r>
              <a:rPr b="0" i="0" lang="en-US" sz="1800" u="none" cap="none" strike="noStrike">
                <a:latin typeface="Courier New"/>
                <a:ea typeface="Courier New"/>
                <a:cs typeface="Courier New"/>
                <a:sym typeface="Courier New"/>
              </a:rPr>
              <a:t>Statement</a:t>
            </a:r>
            <a:endParaRPr b="0" i="0" sz="1800" u="none" cap="none" strike="noStrike"/>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SQL commands and keywords are not case-sensitive—that is, you can use </a:t>
            </a:r>
            <a:r>
              <a:rPr b="0" i="0" lang="en-US" sz="1800" u="none" cap="none" strike="noStrike">
                <a:latin typeface="Courier New"/>
                <a:ea typeface="Courier New"/>
                <a:cs typeface="Courier New"/>
                <a:sym typeface="Courier New"/>
              </a:rPr>
              <a:t>SELECT</a:t>
            </a:r>
            <a:r>
              <a:rPr b="0" i="0" lang="en-US" sz="1800" u="none" cap="none" strike="noStrike"/>
              <a:t> or </a:t>
            </a:r>
            <a:r>
              <a:rPr b="0" i="0" lang="en-US" sz="1800" u="none" cap="none" strike="noStrike">
                <a:latin typeface="Courier New"/>
                <a:ea typeface="Courier New"/>
                <a:cs typeface="Courier New"/>
                <a:sym typeface="Courier New"/>
              </a:rPr>
              <a:t>Select</a:t>
            </a:r>
            <a:r>
              <a:rPr b="0" i="0" lang="en-US" sz="1800" u="none" cap="none" strike="noStrike"/>
              <a:t>. SQL table and column names (identifiers) can be case-sensitive or not case-sensitive, depending upon the database. SQL identifiers are not case-sensitive in the Derby database (unless delimited).</a:t>
            </a:r>
            <a:endParaRPr/>
          </a:p>
        </p:txBody>
      </p:sp>
      <p:sp>
        <p:nvSpPr>
          <p:cNvPr id="93" name="Google Shape;93;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SQL statement is executed against a database using an instance of a </a:t>
            </a:r>
            <a:r>
              <a:rPr b="0" i="0" lang="en-US" sz="1800" u="none" cap="none" strike="noStrike">
                <a:latin typeface="Courier New"/>
                <a:ea typeface="Courier New"/>
                <a:cs typeface="Courier New"/>
                <a:sym typeface="Courier New"/>
              </a:rPr>
              <a:t>Statement</a:t>
            </a:r>
            <a:r>
              <a:rPr b="0" i="0" lang="en-US" sz="1800" u="none" cap="none" strike="noStrike"/>
              <a:t> object. The </a:t>
            </a:r>
            <a:r>
              <a:rPr b="0" i="0" lang="en-US" sz="1800" u="none" cap="none" strike="noStrike">
                <a:latin typeface="Courier New"/>
                <a:ea typeface="Courier New"/>
                <a:cs typeface="Courier New"/>
                <a:sym typeface="Courier New"/>
              </a:rPr>
              <a:t>Statement</a:t>
            </a:r>
            <a:r>
              <a:rPr b="0" i="0" lang="en-US" sz="1800" u="none" cap="none" strike="noStrike"/>
              <a:t> object is a wrapper object for a query. A </a:t>
            </a:r>
            <a:r>
              <a:rPr b="0" i="0" lang="en-US" sz="1800" u="none" cap="none" strike="noStrike">
                <a:latin typeface="Courier New"/>
                <a:ea typeface="Courier New"/>
                <a:cs typeface="Courier New"/>
                <a:sym typeface="Courier New"/>
              </a:rPr>
              <a:t>Statement</a:t>
            </a:r>
            <a:r>
              <a:rPr b="0" i="0" lang="en-US" sz="1800" u="none" cap="none" strike="noStrike"/>
              <a:t> object is obtained through a </a:t>
            </a:r>
            <a:r>
              <a:rPr b="0" i="0" lang="en-US" sz="1800" u="none" cap="none" strike="noStrike">
                <a:latin typeface="Courier New"/>
                <a:ea typeface="Courier New"/>
                <a:cs typeface="Courier New"/>
                <a:sym typeface="Courier New"/>
              </a:rPr>
              <a:t>Connection</a:t>
            </a:r>
            <a:r>
              <a:rPr b="0" i="0" lang="en-US" sz="1800" u="none" cap="none" strike="noStrike"/>
              <a:t> object—the database connection. So it makes sense that from a </a:t>
            </a:r>
            <a:r>
              <a:rPr b="0" i="0" lang="en-US" sz="1800" u="none" cap="none" strike="noStrike">
                <a:latin typeface="Courier New"/>
                <a:ea typeface="Courier New"/>
                <a:cs typeface="Courier New"/>
                <a:sym typeface="Courier New"/>
              </a:rPr>
              <a:t>Connection</a:t>
            </a:r>
            <a:r>
              <a:rPr b="0" i="0" lang="en-US" sz="1800" u="none" cap="none" strike="noStrike"/>
              <a:t>, you get an object that you can use to write statements to the database.</a:t>
            </a:r>
            <a:endParaRPr/>
          </a:p>
          <a:p>
            <a:pPr indent="0" lvl="1" marL="0" marR="0" rtl="0" algn="l">
              <a:spcBef>
                <a:spcPts val="0"/>
              </a:spcBef>
              <a:spcAft>
                <a:spcPts val="0"/>
              </a:spcAft>
              <a:buSzPts val="1800"/>
              <a:buFont typeface="Arial"/>
              <a:buNone/>
            </a:pPr>
            <a:r>
              <a:rPr b="0" i="0" lang="en-US" sz="1800" u="none" cap="none" strike="noStrike"/>
              <a:t>The Statement interface provides three methods for creating SQL queries and returning a result. Which one you use depends upon the type of SQL statement you want to use:</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executeQuery(sqlString)</a:t>
            </a:r>
            <a:r>
              <a:rPr b="0" i="0" lang="en-US" sz="1800" u="none" cap="none" strike="noStrike"/>
              <a:t>: For a </a:t>
            </a:r>
            <a:r>
              <a:rPr b="0" i="0" lang="en-US" sz="1800" u="none" cap="none" strike="noStrike">
                <a:latin typeface="Courier New"/>
                <a:ea typeface="Courier New"/>
                <a:cs typeface="Courier New"/>
                <a:sym typeface="Courier New"/>
              </a:rPr>
              <a:t>SELECT</a:t>
            </a:r>
            <a:r>
              <a:rPr b="0" i="0" lang="en-US" sz="1800" u="none" cap="none" strike="noStrike"/>
              <a:t> statement, returns a </a:t>
            </a:r>
            <a:r>
              <a:rPr b="0" i="0" lang="en-US" sz="1800" u="none" cap="none" strike="noStrike">
                <a:latin typeface="Courier New"/>
                <a:ea typeface="Courier New"/>
                <a:cs typeface="Courier New"/>
                <a:sym typeface="Courier New"/>
              </a:rPr>
              <a:t>ResultSet</a:t>
            </a:r>
            <a:r>
              <a:rPr b="0" i="0" lang="en-US" sz="1800" u="none" cap="none" strike="noStrike"/>
              <a:t> object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executeUpdate(sqlString)</a:t>
            </a:r>
            <a:r>
              <a:rPr b="0" i="0" lang="en-US" sz="1800" u="none" cap="none" strike="noStrike"/>
              <a:t>: For </a:t>
            </a:r>
            <a:r>
              <a:rPr b="0" i="0" lang="en-US" sz="1800" u="none" cap="none" strike="noStrike">
                <a:latin typeface="Courier New"/>
                <a:ea typeface="Courier New"/>
                <a:cs typeface="Courier New"/>
                <a:sym typeface="Courier New"/>
              </a:rPr>
              <a:t>INSERT</a:t>
            </a:r>
            <a:r>
              <a:rPr b="0" i="0" lang="en-US" sz="1800" u="none" cap="none" strike="noStrike"/>
              <a:t>, </a:t>
            </a:r>
            <a:r>
              <a:rPr b="0" i="0" lang="en-US" sz="1800" u="none" cap="none" strike="noStrike">
                <a:latin typeface="Courier New"/>
                <a:ea typeface="Courier New"/>
                <a:cs typeface="Courier New"/>
                <a:sym typeface="Courier New"/>
              </a:rPr>
              <a:t>UPDATE</a:t>
            </a:r>
            <a:r>
              <a:rPr b="0" i="0" lang="en-US" sz="1800" u="none" cap="none" strike="noStrike"/>
              <a:t>, and </a:t>
            </a:r>
            <a:r>
              <a:rPr b="0" i="0" lang="en-US" sz="1800" u="none" cap="none" strike="noStrike">
                <a:latin typeface="Courier New"/>
                <a:ea typeface="Courier New"/>
                <a:cs typeface="Courier New"/>
                <a:sym typeface="Courier New"/>
              </a:rPr>
              <a:t>DELETE</a:t>
            </a:r>
            <a:r>
              <a:rPr b="0" i="0" lang="en-US" sz="1800" u="none" cap="none" strike="noStrike"/>
              <a:t> statements, returns an </a:t>
            </a:r>
            <a:r>
              <a:rPr b="0" i="0" lang="en-US" sz="1800" u="none" cap="none" strike="noStrike">
                <a:latin typeface="Courier New"/>
                <a:ea typeface="Courier New"/>
                <a:cs typeface="Courier New"/>
                <a:sym typeface="Courier New"/>
              </a:rPr>
              <a:t>int</a:t>
            </a:r>
            <a:r>
              <a:rPr b="0" i="0" lang="en-US" sz="1800" u="none" cap="none" strike="noStrike"/>
              <a:t> (number of rows affected), or </a:t>
            </a:r>
            <a:r>
              <a:rPr b="0" i="0" lang="en-US" sz="1800" u="none" cap="none" strike="noStrike">
                <a:latin typeface="Courier New"/>
                <a:ea typeface="Courier New"/>
                <a:cs typeface="Courier New"/>
                <a:sym typeface="Courier New"/>
              </a:rPr>
              <a:t>0</a:t>
            </a:r>
            <a:r>
              <a:rPr b="0" i="0" lang="en-US" sz="1800" u="none" cap="none" strike="noStrike"/>
              <a:t> when the statement is a Data Definition Language (DDL) statement, such as </a:t>
            </a:r>
            <a:r>
              <a:rPr b="0" i="0" lang="en-US" sz="1800" u="none" cap="none" strike="noStrike">
                <a:latin typeface="Courier New"/>
                <a:ea typeface="Courier New"/>
                <a:cs typeface="Courier New"/>
                <a:sym typeface="Courier New"/>
              </a:rPr>
              <a:t>CREATE TABLE</a:t>
            </a:r>
            <a:r>
              <a:rPr b="0" i="0" lang="en-US" sz="1800" u="none" cap="none" strike="noStrike"/>
              <a: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execute(sqlString)</a:t>
            </a:r>
            <a:r>
              <a:rPr b="0" i="0" lang="en-US" sz="1800" u="none" cap="none" strike="noStrike"/>
              <a:t>: For any SQL statement, returns a </a:t>
            </a:r>
            <a:r>
              <a:rPr b="0" i="0" lang="en-US" sz="1800" u="none" cap="none" strike="noStrike">
                <a:latin typeface="Courier New"/>
                <a:ea typeface="Courier New"/>
                <a:cs typeface="Courier New"/>
                <a:sym typeface="Courier New"/>
              </a:rPr>
              <a:t>boolean</a:t>
            </a:r>
            <a:r>
              <a:rPr b="0" i="0" lang="en-US" sz="1800" u="none" cap="none" strike="noStrike"/>
              <a:t> indicating if a </a:t>
            </a:r>
            <a:r>
              <a:rPr b="0" i="0" lang="en-US" sz="1800" u="none" cap="none" strike="noStrike">
                <a:latin typeface="Courier New"/>
                <a:ea typeface="Courier New"/>
                <a:cs typeface="Courier New"/>
                <a:sym typeface="Courier New"/>
              </a:rPr>
              <a:t>ResultSet</a:t>
            </a:r>
            <a:r>
              <a:rPr b="0" i="0" lang="en-US" sz="1800" u="none" cap="none" strike="noStrike"/>
              <a:t> was returned. Multiple SQL statements can be executed with </a:t>
            </a:r>
            <a:r>
              <a:rPr b="0" i="0" lang="en-US" sz="1800" u="none" cap="none" strike="noStrike">
                <a:latin typeface="Courier New"/>
                <a:ea typeface="Courier New"/>
                <a:cs typeface="Courier New"/>
                <a:sym typeface="Courier New"/>
              </a:rPr>
              <a:t>execute</a:t>
            </a:r>
            <a:r>
              <a:rPr b="0" i="0" lang="en-US" sz="1800" u="none" cap="none" strike="noStrike"/>
              <a:t>.</a:t>
            </a:r>
            <a:endParaRPr/>
          </a:p>
          <a:p>
            <a:pPr indent="0" lvl="0" marL="0" marR="0" rtl="0" algn="l">
              <a:spcBef>
                <a:spcPts val="0"/>
              </a:spcBef>
              <a:spcAft>
                <a:spcPts val="0"/>
              </a:spcAft>
              <a:buNone/>
            </a:pPr>
            <a:r>
              <a:t/>
            </a:r>
            <a:endParaRPr b="0" i="0" sz="1800" u="none" cap="none" strike="noStrike"/>
          </a:p>
        </p:txBody>
      </p:sp>
      <p:sp>
        <p:nvSpPr>
          <p:cNvPr id="103" name="Google Shape;103;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ResultSet</a:t>
            </a:r>
            <a:r>
              <a:rPr b="0" i="0" lang="en-US" sz="1800" u="none" cap="none" strike="noStrike"/>
              <a:t> Objects</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ResultSet</a:t>
            </a:r>
            <a:r>
              <a:rPr b="0" i="0" lang="en-US" sz="1800" u="none" cap="none" strike="noStrike"/>
              <a:t> maintains a cursor to the returned rows. The cursor is initially pointing before the first row.</a:t>
            </a:r>
            <a:endParaRPr/>
          </a:p>
          <a:p>
            <a:pPr indent="0" lvl="2"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ResultSet.next()</a:t>
            </a:r>
            <a:r>
              <a:rPr b="0" i="0" lang="en-US" sz="1800" u="none" cap="none" strike="noStrike"/>
              <a:t> method is called to position the cursor in the next row.</a:t>
            </a:r>
            <a:endParaRPr/>
          </a:p>
          <a:p>
            <a:pPr indent="0" lvl="2" marL="0" marR="0" rtl="0" algn="l">
              <a:spcBef>
                <a:spcPts val="0"/>
              </a:spcBef>
              <a:spcAft>
                <a:spcPts val="0"/>
              </a:spcAft>
              <a:buSzPts val="1800"/>
              <a:buFont typeface="Arial"/>
              <a:buNone/>
            </a:pPr>
            <a:r>
              <a:rPr b="0" i="0" lang="en-US" sz="1800" u="none" cap="none" strike="noStrike"/>
              <a:t>The default </a:t>
            </a:r>
            <a:r>
              <a:rPr b="0" i="0" lang="en-US" sz="1800" u="none" cap="none" strike="noStrike">
                <a:latin typeface="Courier New"/>
                <a:ea typeface="Courier New"/>
                <a:cs typeface="Courier New"/>
                <a:sym typeface="Courier New"/>
              </a:rPr>
              <a:t>ResultSet</a:t>
            </a:r>
            <a:r>
              <a:rPr b="0" i="0" lang="en-US" sz="1800" u="none" cap="none" strike="noStrike"/>
              <a:t> is not updatable and has a cursor that points only forward.</a:t>
            </a:r>
            <a:endParaRPr/>
          </a:p>
          <a:p>
            <a:pPr indent="0" lvl="2" marL="0" marR="0" rtl="0" algn="l">
              <a:spcBef>
                <a:spcPts val="0"/>
              </a:spcBef>
              <a:spcAft>
                <a:spcPts val="0"/>
              </a:spcAft>
              <a:buSzPts val="1800"/>
              <a:buFont typeface="Arial"/>
              <a:buNone/>
            </a:pPr>
            <a:r>
              <a:rPr b="0" i="0" lang="en-US" sz="1800" u="none" cap="none" strike="noStrike"/>
              <a:t>It is possible to produce </a:t>
            </a:r>
            <a:r>
              <a:rPr b="0" i="0" lang="en-US" sz="1800" u="none" cap="none" strike="noStrike">
                <a:latin typeface="Courier New"/>
                <a:ea typeface="Courier New"/>
                <a:cs typeface="Courier New"/>
                <a:sym typeface="Courier New"/>
              </a:rPr>
              <a:t>ResultSet</a:t>
            </a:r>
            <a:r>
              <a:rPr b="0" i="0" lang="en-US" sz="1800" u="none" cap="none" strike="noStrike"/>
              <a:t> objects that are scrollable and/or updatable. The following code fragment, in which </a:t>
            </a:r>
            <a:r>
              <a:rPr b="0" i="0" lang="en-US" sz="1800" u="none" cap="none" strike="noStrike">
                <a:latin typeface="Courier New"/>
                <a:ea typeface="Courier New"/>
                <a:cs typeface="Courier New"/>
                <a:sym typeface="Courier New"/>
              </a:rPr>
              <a:t>con</a:t>
            </a:r>
            <a:r>
              <a:rPr b="0" i="0" lang="en-US" sz="1800" u="none" cap="none" strike="noStrike"/>
              <a:t> is a valid </a:t>
            </a:r>
            <a:r>
              <a:rPr b="0" i="0" lang="en-US" sz="1800" u="none" cap="none" strike="noStrike">
                <a:latin typeface="Courier New"/>
                <a:ea typeface="Courier New"/>
                <a:cs typeface="Courier New"/>
                <a:sym typeface="Courier New"/>
              </a:rPr>
              <a:t>Connection</a:t>
            </a:r>
            <a:r>
              <a:rPr b="0" i="0" lang="en-US" sz="1800" u="none" cap="none" strike="noStrike"/>
              <a:t> object, illustrates how to make a result set that is scrollable and insensitive to updates by others, and that is updatable:</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Statement stmt </a:t>
            </a:r>
            <a:br>
              <a:rPr b="0" i="0" lang="en-US" sz="1800" u="none" cap="none" strike="noStrike">
                <a:latin typeface="Courier New"/>
                <a:ea typeface="Courier New"/>
                <a:cs typeface="Courier New"/>
                <a:sym typeface="Courier New"/>
              </a:rPr>
            </a:br>
            <a:r>
              <a:rPr b="0" i="0" lang="en-US" sz="1800" u="none" cap="none" strike="noStrike">
                <a:latin typeface="Courier New"/>
                <a:ea typeface="Courier New"/>
                <a:cs typeface="Courier New"/>
                <a:sym typeface="Courier New"/>
              </a:rPr>
              <a:t>           = con.createStatement(ResultSet.TYPE_SCROLL_INSENSITIVE,</a:t>
            </a:r>
            <a:br>
              <a:rPr b="0" i="0" lang="en-US" sz="1800" u="none" cap="none" strike="noStrike">
                <a:latin typeface="Courier New"/>
                <a:ea typeface="Courier New"/>
                <a:cs typeface="Courier New"/>
                <a:sym typeface="Courier New"/>
              </a:rPr>
            </a:br>
            <a:r>
              <a:rPr b="0" i="0" lang="en-US" sz="1800" u="none" cap="none" strike="noStrike">
                <a:latin typeface="Courier New"/>
                <a:ea typeface="Courier New"/>
                <a:cs typeface="Courier New"/>
                <a:sym typeface="Courier New"/>
              </a:rPr>
              <a:t>                                 ResultSet.CONCUR_UPDATABLE);</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ResultSet rs = stmt.executeQuery("SELECT a, b FROM TABLE2");</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Not all databases support scrollable result sets.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ResultSet</a:t>
            </a:r>
            <a:r>
              <a:rPr b="0" i="0" lang="en-US" sz="1800" u="none" cap="none" strike="noStrike"/>
              <a:t> has accessor methods to read the contents of each column returned in a row. </a:t>
            </a:r>
            <a:r>
              <a:rPr b="0" i="0" lang="en-US" sz="1800" u="none" cap="none" strike="noStrike">
                <a:latin typeface="Courier New"/>
                <a:ea typeface="Courier New"/>
                <a:cs typeface="Courier New"/>
                <a:sym typeface="Courier New"/>
              </a:rPr>
              <a:t>ResultSet</a:t>
            </a:r>
            <a:r>
              <a:rPr b="0" i="0" lang="en-US" sz="1800" u="none" cap="none" strike="noStrike"/>
              <a:t> has a </a:t>
            </a:r>
            <a:r>
              <a:rPr b="0" i="0" lang="en-US" sz="1800" u="none" cap="none" strike="noStrike">
                <a:latin typeface="Courier New"/>
                <a:ea typeface="Courier New"/>
                <a:cs typeface="Courier New"/>
                <a:sym typeface="Courier New"/>
              </a:rPr>
              <a:t>getter</a:t>
            </a:r>
            <a:r>
              <a:rPr b="0" i="0" lang="en-US" sz="1800" u="none" cap="none" strike="noStrike"/>
              <a:t> method for each type.</a:t>
            </a:r>
            <a:endParaRPr/>
          </a:p>
          <a:p>
            <a:pPr indent="0" lvl="0" marL="0" marR="0" rtl="0" algn="l">
              <a:spcBef>
                <a:spcPts val="0"/>
              </a:spcBef>
              <a:spcAft>
                <a:spcPts val="0"/>
              </a:spcAft>
              <a:buNone/>
            </a:pPr>
            <a:r>
              <a:t/>
            </a:r>
            <a:endParaRPr b="0" i="0" sz="1800" u="none" cap="none" strike="noStrike"/>
          </a:p>
        </p:txBody>
      </p:sp>
      <p:sp>
        <p:nvSpPr>
          <p:cNvPr id="113" name="Google Shape;113;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CRUD (Create, Retrieve, Update, and Delete) operations are equivalent to the </a:t>
            </a:r>
            <a:r>
              <a:rPr b="0" i="0" lang="en-US" sz="1800" u="none" cap="none" strike="noStrike">
                <a:latin typeface="Courier New"/>
                <a:ea typeface="Courier New"/>
                <a:cs typeface="Courier New"/>
                <a:sym typeface="Courier New"/>
              </a:rPr>
              <a:t>INSERT</a:t>
            </a:r>
            <a:r>
              <a:rPr b="0" i="0" lang="en-US" sz="1800" u="none" cap="none" strike="noStrike"/>
              <a:t>, </a:t>
            </a:r>
            <a:r>
              <a:rPr b="0" i="0" lang="en-US" sz="1800" u="none" cap="none" strike="noStrike">
                <a:latin typeface="Courier New"/>
                <a:ea typeface="Courier New"/>
                <a:cs typeface="Courier New"/>
                <a:sym typeface="Courier New"/>
              </a:rPr>
              <a:t>SELECT</a:t>
            </a:r>
            <a:r>
              <a:rPr b="0" i="0" lang="en-US" sz="1800" u="none" cap="none" strike="noStrike"/>
              <a:t>, </a:t>
            </a:r>
            <a:r>
              <a:rPr b="0" i="0" lang="en-US" sz="1800" u="none" cap="none" strike="noStrike">
                <a:latin typeface="Courier New"/>
                <a:ea typeface="Courier New"/>
                <a:cs typeface="Courier New"/>
                <a:sym typeface="Courier New"/>
              </a:rPr>
              <a:t>UPDATE</a:t>
            </a:r>
            <a:r>
              <a:rPr b="0" i="0" lang="en-US" sz="1800" u="none" cap="none" strike="noStrike"/>
              <a:t>, and </a:t>
            </a:r>
            <a:r>
              <a:rPr b="0" i="0" lang="en-US" sz="1800" u="none" cap="none" strike="noStrike">
                <a:latin typeface="Courier New"/>
                <a:ea typeface="Courier New"/>
                <a:cs typeface="Courier New"/>
                <a:sym typeface="Courier New"/>
              </a:rPr>
              <a:t>DELETE</a:t>
            </a:r>
            <a:r>
              <a:rPr b="0" i="0" lang="en-US" sz="1800" u="none" cap="none" strike="noStrike"/>
              <a:t> statements in SQL. </a:t>
            </a:r>
            <a:endParaRPr/>
          </a:p>
          <a:p>
            <a:pPr indent="0" lvl="1" marL="0" marR="0" rtl="0" algn="l">
              <a:spcBef>
                <a:spcPts val="0"/>
              </a:spcBef>
              <a:spcAft>
                <a:spcPts val="0"/>
              </a:spcAft>
              <a:buSzPts val="1800"/>
              <a:buFont typeface="Arial"/>
              <a:buNone/>
            </a:pPr>
            <a:r>
              <a:rPr b="0" i="0" lang="en-US" sz="1800" u="none" cap="none" strike="noStrike"/>
              <a:t>In the following slide, you see a complete example of a JDBC application, a simple one that reads all the rows from an Employee database and returns the results as strings to the console.</a:t>
            </a:r>
            <a:endParaRPr/>
          </a:p>
          <a:p>
            <a:pPr indent="0" lvl="2" marL="0" marR="0" rtl="0" algn="l">
              <a:spcBef>
                <a:spcPts val="0"/>
              </a:spcBef>
              <a:spcAft>
                <a:spcPts val="0"/>
              </a:spcAft>
              <a:buSzPts val="1800"/>
              <a:buFont typeface="Arial"/>
              <a:buNone/>
            </a:pPr>
            <a:r>
              <a:rPr b="1" i="0" lang="en-US" sz="1800" u="none" cap="none" strike="noStrike"/>
              <a:t>Lines 15–16:</a:t>
            </a:r>
            <a:r>
              <a:rPr b="0" i="0" lang="en-US" sz="1800" u="none" cap="none" strike="noStrike"/>
              <a:t> Use a </a:t>
            </a:r>
            <a:r>
              <a:rPr b="0" i="0" lang="en-US" sz="1800" u="none" cap="none" strike="noStrike">
                <a:latin typeface="Courier New"/>
                <a:ea typeface="Courier New"/>
                <a:cs typeface="Courier New"/>
                <a:sym typeface="Courier New"/>
              </a:rPr>
              <a:t>try</a:t>
            </a:r>
            <a:r>
              <a:rPr b="0" i="0" lang="en-US" sz="1800" u="none" cap="none" strike="noStrike"/>
              <a:t>-with-resources statement to get an instance of an object that implements the </a:t>
            </a:r>
            <a:r>
              <a:rPr b="0" i="0" lang="en-US" sz="1800" u="none" cap="none" strike="noStrike">
                <a:latin typeface="Courier New"/>
                <a:ea typeface="Courier New"/>
                <a:cs typeface="Courier New"/>
                <a:sym typeface="Courier New"/>
              </a:rPr>
              <a:t>Connection</a:t>
            </a:r>
            <a:r>
              <a:rPr b="0" i="0" lang="en-US" sz="1800" u="none" cap="none" strike="noStrike"/>
              <a:t> interface.</a:t>
            </a:r>
            <a:endParaRPr/>
          </a:p>
          <a:p>
            <a:pPr indent="0" lvl="2" marL="0" marR="0" rtl="0" algn="l">
              <a:spcBef>
                <a:spcPts val="0"/>
              </a:spcBef>
              <a:spcAft>
                <a:spcPts val="0"/>
              </a:spcAft>
              <a:buSzPts val="1800"/>
              <a:buFont typeface="Arial"/>
              <a:buNone/>
            </a:pPr>
            <a:r>
              <a:rPr b="1" i="0" lang="en-US" sz="1800" u="none" cap="none" strike="noStrike"/>
              <a:t>Line 17:</a:t>
            </a:r>
            <a:r>
              <a:rPr b="0" i="0" lang="en-US" sz="1800" u="none" cap="none" strike="noStrike"/>
              <a:t> Use the connection object to get an instance of an object that implements the </a:t>
            </a:r>
            <a:r>
              <a:rPr b="0" i="0" lang="en-US" sz="1800" u="none" cap="none" strike="noStrike">
                <a:latin typeface="Courier New"/>
                <a:ea typeface="Courier New"/>
                <a:cs typeface="Courier New"/>
                <a:sym typeface="Courier New"/>
              </a:rPr>
              <a:t>Statement</a:t>
            </a:r>
            <a:r>
              <a:rPr b="0" i="0" lang="en-US" sz="1800" u="none" cap="none" strike="noStrike"/>
              <a:t> interface from the </a:t>
            </a:r>
            <a:r>
              <a:rPr b="0" i="0" lang="en-US" sz="1800" u="none" cap="none" strike="noStrike">
                <a:latin typeface="Courier New"/>
                <a:ea typeface="Courier New"/>
                <a:cs typeface="Courier New"/>
                <a:sym typeface="Courier New"/>
              </a:rPr>
              <a:t>Connection</a:t>
            </a:r>
            <a:r>
              <a:rPr b="0" i="0" lang="en-US" sz="1800" u="none" cap="none" strike="noStrike"/>
              <a:t> object.</a:t>
            </a:r>
            <a:endParaRPr/>
          </a:p>
          <a:p>
            <a:pPr indent="0" lvl="2" marL="0" marR="0" rtl="0" algn="l">
              <a:spcBef>
                <a:spcPts val="0"/>
              </a:spcBef>
              <a:spcAft>
                <a:spcPts val="0"/>
              </a:spcAft>
              <a:buSzPts val="1800"/>
              <a:buFont typeface="Arial"/>
              <a:buNone/>
            </a:pPr>
            <a:r>
              <a:rPr b="1" i="0" lang="en-US" sz="1800" u="none" cap="none" strike="noStrike"/>
              <a:t>Line 18:</a:t>
            </a:r>
            <a:r>
              <a:rPr b="0" i="0" lang="en-US" sz="1800" u="none" cap="none" strike="noStrike"/>
              <a:t> Create a </a:t>
            </a:r>
            <a:r>
              <a:rPr b="0" i="0" lang="en-US" sz="1800" u="none" cap="none" strike="noStrike">
                <a:latin typeface="Courier New"/>
                <a:ea typeface="Courier New"/>
                <a:cs typeface="Courier New"/>
                <a:sym typeface="Courier New"/>
              </a:rPr>
              <a:t>ResultSet</a:t>
            </a:r>
            <a:r>
              <a:rPr b="0" i="0" lang="en-US" sz="1800" u="none" cap="none" strike="noStrike"/>
              <a:t> by executing the string query using the </a:t>
            </a:r>
            <a:r>
              <a:rPr b="0" i="0" lang="en-US" sz="1800" u="none" cap="none" strike="noStrike">
                <a:latin typeface="Courier New"/>
                <a:ea typeface="Courier New"/>
                <a:cs typeface="Courier New"/>
                <a:sym typeface="Courier New"/>
              </a:rPr>
              <a:t>Statement</a:t>
            </a:r>
            <a:r>
              <a:rPr b="0" i="0" lang="en-US" sz="1800" u="none" cap="none" strike="noStrike"/>
              <a:t> object.</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Hard coding the JDBC URL, username, and password makes an application less portable. Instead, consider using </a:t>
            </a:r>
            <a:r>
              <a:rPr b="0" i="0" lang="en-US" sz="1800" u="none" cap="none" strike="noStrike">
                <a:latin typeface="Courier New"/>
                <a:ea typeface="Courier New"/>
                <a:cs typeface="Courier New"/>
                <a:sym typeface="Courier New"/>
              </a:rPr>
              <a:t>java.io.Console</a:t>
            </a:r>
            <a:r>
              <a:rPr b="0" i="0" lang="en-US" sz="1800" u="none" cap="none" strike="noStrike"/>
              <a:t> to read the username and password and/or some type of authentication service.</a:t>
            </a:r>
            <a:endParaRPr/>
          </a:p>
        </p:txBody>
      </p:sp>
      <p:sp>
        <p:nvSpPr>
          <p:cNvPr id="138" name="Google Shape;138;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2" marL="0" marR="0" rtl="0" algn="l">
              <a:spcBef>
                <a:spcPts val="0"/>
              </a:spcBef>
              <a:spcAft>
                <a:spcPts val="0"/>
              </a:spcAft>
              <a:buSzPts val="1800"/>
              <a:buFont typeface="Arial"/>
              <a:buNone/>
            </a:pPr>
            <a:r>
              <a:rPr b="1" i="0" lang="en-US" sz="1800" u="none" cap="none" strike="noStrike"/>
              <a:t>Lines 20–24:</a:t>
            </a:r>
            <a:r>
              <a:rPr b="0" i="0" lang="en-US" sz="1800" u="none" cap="none" strike="noStrike"/>
              <a:t> Get the results of each of the data fields in each row read from the </a:t>
            </a:r>
            <a:r>
              <a:rPr b="0" i="0" lang="en-US" sz="1800" u="none" cap="none" strike="noStrike">
                <a:latin typeface="Courier New"/>
                <a:ea typeface="Courier New"/>
                <a:cs typeface="Courier New"/>
                <a:sym typeface="Courier New"/>
              </a:rPr>
              <a:t>Employee</a:t>
            </a:r>
            <a:r>
              <a:rPr b="0" i="0" lang="en-US" sz="1800" u="none" cap="none" strike="noStrike"/>
              <a:t> table.</a:t>
            </a:r>
            <a:endParaRPr/>
          </a:p>
          <a:p>
            <a:pPr indent="0" lvl="2" marL="0" marR="0" rtl="0" algn="l">
              <a:spcBef>
                <a:spcPts val="0"/>
              </a:spcBef>
              <a:spcAft>
                <a:spcPts val="0"/>
              </a:spcAft>
              <a:buSzPts val="1800"/>
              <a:buFont typeface="Arial"/>
              <a:buNone/>
            </a:pPr>
            <a:r>
              <a:rPr b="1" i="0" lang="en-US" sz="1800" u="none" cap="none" strike="noStrike"/>
              <a:t>Lines 25–28:</a:t>
            </a:r>
            <a:r>
              <a:rPr b="0" i="0" lang="en-US" sz="1800" u="none" cap="none" strike="noStrike"/>
              <a:t> Print the resulting data fields to the system console.</a:t>
            </a:r>
            <a:endParaRPr/>
          </a:p>
          <a:p>
            <a:pPr indent="0" lvl="2" marL="0" marR="0" rtl="0" algn="l">
              <a:spcBef>
                <a:spcPts val="0"/>
              </a:spcBef>
              <a:spcAft>
                <a:spcPts val="0"/>
              </a:spcAft>
              <a:buSzPts val="1800"/>
              <a:buFont typeface="Arial"/>
              <a:buNone/>
            </a:pPr>
            <a:r>
              <a:rPr b="1" i="0" lang="en-US" sz="1800" u="none" cap="none" strike="noStrike"/>
              <a:t>Line 30:</a:t>
            </a:r>
            <a:r>
              <a:rPr b="0" i="0" lang="en-US" sz="1800" u="none" cap="none" strike="noStrike"/>
              <a:t> </a:t>
            </a:r>
            <a:r>
              <a:rPr b="0" i="0" lang="en-US" sz="1800" u="none" cap="none" strike="noStrike">
                <a:latin typeface="Courier New"/>
                <a:ea typeface="Courier New"/>
                <a:cs typeface="Courier New"/>
                <a:sym typeface="Courier New"/>
              </a:rPr>
              <a:t>SQLException</a:t>
            </a:r>
            <a:r>
              <a:rPr b="0" i="0" lang="en-US" sz="1800" u="none" cap="none" strike="noStrike"/>
              <a:t>: This class extends </a:t>
            </a:r>
            <a:r>
              <a:rPr b="0" i="0" lang="en-US" sz="1800" u="none" cap="none" strike="noStrike">
                <a:latin typeface="Courier New"/>
                <a:ea typeface="Courier New"/>
                <a:cs typeface="Courier New"/>
                <a:sym typeface="Courier New"/>
              </a:rPr>
              <a:t>Exception</a:t>
            </a:r>
            <a:r>
              <a:rPr b="0" i="0" lang="en-US" sz="1800" u="none" cap="none" strike="noStrike"/>
              <a:t> thrown by the </a:t>
            </a:r>
            <a:r>
              <a:rPr b="0" i="0" lang="en-US" sz="1800" u="none" cap="none" strike="noStrike">
                <a:latin typeface="Courier New"/>
                <a:ea typeface="Courier New"/>
                <a:cs typeface="Courier New"/>
                <a:sym typeface="Courier New"/>
              </a:rPr>
              <a:t>DriverManager</a:t>
            </a:r>
            <a:r>
              <a:rPr b="0" i="0" lang="en-US" sz="1800" u="none" cap="none" strike="noStrike"/>
              <a:t>, </a:t>
            </a:r>
            <a:r>
              <a:rPr b="0" i="0" lang="en-US" sz="1800" u="none" cap="none" strike="noStrike">
                <a:latin typeface="Courier New"/>
                <a:ea typeface="Courier New"/>
                <a:cs typeface="Courier New"/>
                <a:sym typeface="Courier New"/>
              </a:rPr>
              <a:t>Statement</a:t>
            </a:r>
            <a:r>
              <a:rPr b="0" i="0" lang="en-US" sz="1800" u="none" cap="none" strike="noStrike"/>
              <a:t>, and </a:t>
            </a:r>
            <a:r>
              <a:rPr b="0" i="0" lang="en-US" sz="1800" u="none" cap="none" strike="noStrike">
                <a:latin typeface="Courier New"/>
                <a:ea typeface="Courier New"/>
                <a:cs typeface="Courier New"/>
                <a:sym typeface="Courier New"/>
              </a:rPr>
              <a:t>ResultSet</a:t>
            </a:r>
            <a:r>
              <a:rPr b="0" i="0" lang="en-US" sz="1800" u="none" cap="none" strike="noStrike"/>
              <a:t> methods. </a:t>
            </a:r>
            <a:endParaRPr/>
          </a:p>
          <a:p>
            <a:pPr indent="0" lvl="2" marL="0" marR="0" rtl="0" algn="l">
              <a:spcBef>
                <a:spcPts val="0"/>
              </a:spcBef>
              <a:spcAft>
                <a:spcPts val="0"/>
              </a:spcAft>
              <a:buSzPts val="1800"/>
              <a:buFont typeface="Arial"/>
              <a:buNone/>
            </a:pPr>
            <a:r>
              <a:rPr b="1" i="0" lang="en-US" sz="1800" u="none" cap="none" strike="noStrike"/>
              <a:t>Line 32:</a:t>
            </a:r>
            <a:r>
              <a:rPr b="0" i="0" lang="en-US" sz="1800" u="none" cap="none" strike="noStrike"/>
              <a:t> This is the closing brace for the </a:t>
            </a:r>
            <a:r>
              <a:rPr b="0" i="0" lang="en-US" sz="1800" u="none" cap="none" strike="noStrike">
                <a:latin typeface="Courier New"/>
                <a:ea typeface="Courier New"/>
                <a:cs typeface="Courier New"/>
                <a:sym typeface="Courier New"/>
              </a:rPr>
              <a:t>try-</a:t>
            </a:r>
            <a:r>
              <a:rPr b="0" i="0" lang="en-US" sz="1800" u="none" cap="none" strike="noStrike"/>
              <a:t>with-resources statement on line 15. </a:t>
            </a:r>
            <a:endParaRPr/>
          </a:p>
          <a:p>
            <a:pPr indent="0" lvl="1" marL="0" marR="0" rtl="0" algn="l">
              <a:spcBef>
                <a:spcPts val="0"/>
              </a:spcBef>
              <a:spcAft>
                <a:spcPts val="0"/>
              </a:spcAft>
              <a:buSzPts val="1800"/>
              <a:buFont typeface="Arial"/>
              <a:buNone/>
            </a:pPr>
            <a:r>
              <a:rPr b="0" i="0" lang="en-US" sz="1800" u="none" cap="none" strike="noStrike"/>
              <a:t>This example is from the </a:t>
            </a:r>
            <a:r>
              <a:rPr b="0" i="0" lang="en-US" sz="1800" u="none" cap="none" strike="noStrike">
                <a:latin typeface="Courier New"/>
                <a:ea typeface="Courier New"/>
                <a:cs typeface="Courier New"/>
                <a:sym typeface="Courier New"/>
              </a:rPr>
              <a:t>SimpleJDBCExample</a:t>
            </a:r>
            <a:r>
              <a:rPr b="0" i="0" lang="en-US" sz="1800" u="none" cap="none" strike="noStrike"/>
              <a:t> project.</a:t>
            </a:r>
            <a:endParaRPr/>
          </a:p>
          <a:p>
            <a:pPr indent="0" lvl="1" marL="0" marR="0" rtl="0" algn="l">
              <a:spcBef>
                <a:spcPts val="0"/>
              </a:spcBef>
              <a:spcAft>
                <a:spcPts val="0"/>
              </a:spcAft>
              <a:buSzPts val="1800"/>
              <a:buFont typeface="Arial"/>
              <a:buNone/>
            </a:pPr>
            <a:r>
              <a:rPr b="0" i="0" lang="en-US" sz="1800" u="none" cap="none" strike="noStrike"/>
              <a:t>Output: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run:</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Employee ID:   110</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Employee Name: Troy Hammer</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Birth Date:    1965-03-31</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Salary:        102109.15</a:t>
            </a:r>
            <a:endParaRPr/>
          </a:p>
          <a:p>
            <a:pPr indent="0" lvl="1" marL="0" marR="0" rtl="0" algn="l">
              <a:spcBef>
                <a:spcPts val="0"/>
              </a:spcBef>
              <a:spcAft>
                <a:spcPts val="0"/>
              </a:spcAft>
              <a:buSzPts val="1800"/>
              <a:buFont typeface="Arial"/>
              <a:buNone/>
            </a:pPr>
            <a:r>
              <a:rPr b="0" i="0" lang="en-US" sz="1800" u="none" cap="none" strike="noStrike"/>
              <a:t> </a:t>
            </a:r>
            <a:endParaRPr/>
          </a:p>
        </p:txBody>
      </p:sp>
      <p:sp>
        <p:nvSpPr>
          <p:cNvPr id="147" name="Google Shape;147;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6" name="Shape 26"/>
        <p:cNvGrpSpPr/>
        <p:nvPr/>
      </p:nvGrpSpPr>
      <p:grpSpPr>
        <a:xfrm>
          <a:off x="0" y="0"/>
          <a:ext cx="0" cy="0"/>
          <a:chOff x="0" y="0"/>
          <a:chExt cx="0" cy="0"/>
        </a:xfrm>
      </p:grpSpPr>
      <p:sp>
        <p:nvSpPr>
          <p:cNvPr id="27" name="Google Shape;27;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8" name="Google Shape;28;p6"/>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1" name="Google Shape;31;p7"/>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7"/>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18</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18 -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Building Database Applications with JDBC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txBox="1"/>
          <p:nvPr/>
        </p:nvSpPr>
        <p:spPr>
          <a:xfrm>
            <a:off x="990600" y="1066800"/>
            <a:ext cx="7924800" cy="51054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19"/>
          <p:cNvSpPr txBox="1"/>
          <p:nvPr>
            <p:ph type="title"/>
          </p:nvPr>
        </p:nvSpPr>
        <p:spPr>
          <a:xfrm>
            <a:off x="609600" y="439737"/>
            <a:ext cx="7918450" cy="3984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CRUD Operations Using JDBC API: Create</a:t>
            </a:r>
            <a:endParaRPr/>
          </a:p>
        </p:txBody>
      </p:sp>
      <p:sp>
        <p:nvSpPr>
          <p:cNvPr id="160" name="Google Shape;160;p19"/>
          <p:cNvSpPr/>
          <p:nvPr/>
        </p:nvSpPr>
        <p:spPr>
          <a:xfrm>
            <a:off x="6096000" y="3200400"/>
            <a:ext cx="1981200" cy="457200"/>
          </a:xfrm>
          <a:prstGeom prst="wedgeRectCallout">
            <a:avLst>
              <a:gd fmla="val 6469" name="adj1"/>
              <a:gd fmla="val 35981" name="adj2"/>
            </a:avLst>
          </a:prstGeom>
          <a:solidFill>
            <a:srgbClr val="FFFFCC"/>
          </a:solidFill>
          <a:ln cap="flat" cmpd="sng" w="9525">
            <a:solidFill>
              <a:srgbClr val="808080"/>
            </a:solidFill>
            <a:prstDash val="solid"/>
            <a:miter lim="800000"/>
            <a:headEnd len="sm" w="sm" type="none"/>
            <a:tailEnd len="sm" w="sm" type="none"/>
          </a:ln>
        </p:spPr>
        <p:txBody>
          <a:bodyPr anchorCtr="0" anchor="ctr" bIns="9125" lIns="45700" spcFirstLastPara="1" rIns="45700" wrap="square" tIns="91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Query to insert a row in the Employee.</a:t>
            </a:r>
            <a:endParaRPr/>
          </a:p>
        </p:txBody>
      </p:sp>
      <p:sp>
        <p:nvSpPr>
          <p:cNvPr id="161" name="Google Shape;161;p19"/>
          <p:cNvSpPr txBox="1"/>
          <p:nvPr>
            <p:ph idx="1" type="body"/>
          </p:nvPr>
        </p:nvSpPr>
        <p:spPr>
          <a:xfrm>
            <a:off x="1143000" y="1219200"/>
            <a:ext cx="7918450" cy="50673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public class InsertJDBCExample {</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public static void main(String[] args) {</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 Create the "url"</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 assume database server is running on the localhost</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String url = "jdbc:derby://localhost:1527/EmployeeDB";</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String username = "scott";</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String password = "tiger";</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try (Connection con = DriverManager.getConnection(url, username, password)) </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Statement stmt = con.createStatement();   </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String query = "INSERT INTO Employee VALUES (500, ‘Jill', 'Murray','1950-09-21', 150000)";</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if (stmt.executeUpdate(query) &gt; 0) {</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System.out.println("A new Employee record is added");</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String query1=“select *  from Employee”;</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ResultSet rs = stmt.executeUpdate(query1);</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//code to display the rows</a:t>
            </a:r>
            <a:endParaRPr/>
          </a:p>
          <a:p>
            <a:pPr indent="-460375" lvl="1" marL="574675" marR="0" rtl="0" algn="l">
              <a:lnSpc>
                <a:spcPct val="100000"/>
              </a:lnSpc>
              <a:spcBef>
                <a:spcPts val="280"/>
              </a:spcBef>
              <a:spcAft>
                <a:spcPts val="0"/>
              </a:spcAft>
              <a:buClr>
                <a:srgbClr val="FF0000"/>
              </a:buClr>
              <a:buSzPts val="100"/>
              <a:buFont typeface="Arial"/>
              <a:buAutoNum type="arabicPeriod"/>
            </a:pPr>
            <a:r>
              <a:rPr b="0" i="0" lang="en-US" sz="1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0"/>
          <p:cNvSpPr txBox="1"/>
          <p:nvPr/>
        </p:nvSpPr>
        <p:spPr>
          <a:xfrm>
            <a:off x="609600" y="1077912"/>
            <a:ext cx="7924800" cy="51054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20"/>
          <p:cNvSpPr txBox="1"/>
          <p:nvPr>
            <p:ph type="title"/>
          </p:nvPr>
        </p:nvSpPr>
        <p:spPr>
          <a:xfrm>
            <a:off x="609600" y="439737"/>
            <a:ext cx="7918450" cy="3984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CRUD Operations Using JDBC API: Update</a:t>
            </a:r>
            <a:endParaRPr/>
          </a:p>
        </p:txBody>
      </p:sp>
      <p:sp>
        <p:nvSpPr>
          <p:cNvPr id="169" name="Google Shape;169;p20"/>
          <p:cNvSpPr txBox="1"/>
          <p:nvPr>
            <p:ph idx="1" type="body"/>
          </p:nvPr>
        </p:nvSpPr>
        <p:spPr>
          <a:xfrm>
            <a:off x="609600" y="1154112"/>
            <a:ext cx="7918450" cy="4808537"/>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public class UpdateJDBCExample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public static void main(String[] args)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 Create the "url"</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 assume database server is running on the localhost</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String url = "jdbc:derby://localhost:1527/EmployeeDB";</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String username = "scott";</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String password = "tiger“;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try (Connection con = DriverManager.getConnection(url, username,     password))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Statement stmt = con.createStatement();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query = "Update Employee SET salary= 200000 where id=500";</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if (stmt.executeUpdate(query) &gt; 0)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System.out.println("An existing employee record was updated successfully!");</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String query1="select * from Employee";</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ResultSet rs = stmt.executeQuery(query1);</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//code to display the records//</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nvSpPr>
        <p:spPr>
          <a:xfrm>
            <a:off x="609600" y="1447800"/>
            <a:ext cx="7924800" cy="40386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 name="Google Shape;176;p21"/>
          <p:cNvSpPr txBox="1"/>
          <p:nvPr>
            <p:ph type="title"/>
          </p:nvPr>
        </p:nvSpPr>
        <p:spPr>
          <a:xfrm>
            <a:off x="609600" y="439737"/>
            <a:ext cx="7918450" cy="3984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CRUD Operations Using JDBC API: Delete</a:t>
            </a:r>
            <a:endParaRPr/>
          </a:p>
        </p:txBody>
      </p:sp>
      <p:sp>
        <p:nvSpPr>
          <p:cNvPr id="177" name="Google Shape;177;p21"/>
          <p:cNvSpPr txBox="1"/>
          <p:nvPr>
            <p:ph idx="1" type="body"/>
          </p:nvPr>
        </p:nvSpPr>
        <p:spPr>
          <a:xfrm>
            <a:off x="609600" y="1524000"/>
            <a:ext cx="7918450" cy="3817937"/>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public class DeleteJDBCExample {</a:t>
            </a:r>
            <a:endParaRPr/>
          </a:p>
          <a:p>
            <a:pPr indent="-1587" lvl="0" marL="15875" marR="0" rtl="0" algn="l">
              <a:lnSpc>
                <a:spcPct val="100000"/>
              </a:lnSpc>
              <a:spcBef>
                <a:spcPts val="280"/>
              </a:spcBef>
              <a:spcAft>
                <a:spcPts val="0"/>
              </a:spcAft>
              <a:buClr>
                <a:schemeClr val="accent2"/>
              </a:buClr>
              <a:buSzPts val="100"/>
              <a:buFont typeface="Arial"/>
              <a:buNone/>
            </a:pPr>
            <a:r>
              <a:t/>
            </a:r>
            <a:endParaRPr b="0" i="0" sz="1400" u="none">
              <a:solidFill>
                <a:schemeClr val="dk1"/>
              </a:solidFill>
              <a:latin typeface="Courier New"/>
              <a:ea typeface="Courier New"/>
              <a:cs typeface="Courier New"/>
              <a:sym typeface="Courier New"/>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public static void main(String[] args)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String url = "jdbc:derby://localhost:1527/EmployeeDB";</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String username = "scott";</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String password = "tiger”;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try (Connection con = DriverManager.getConnection(url, username, password))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Statement stmt = con.createStatement();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String query = "DELETE FROM Employee where id=500";</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if (stmt.executeUpdate(query) &gt; 0)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System.out.println("An employee record was deleted successfully");</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String query1="select * from Employee";</a:t>
            </a:r>
            <a:endParaRPr/>
          </a:p>
          <a:p>
            <a:pPr indent="-7937" lvl="0" marL="15875" marR="0" rtl="0" algn="l">
              <a:lnSpc>
                <a:spcPct val="100000"/>
              </a:lnSpc>
              <a:spcBef>
                <a:spcPts val="280"/>
              </a:spcBef>
              <a:spcAft>
                <a:spcPts val="0"/>
              </a:spcAft>
              <a:buClr>
                <a:schemeClr val="accent2"/>
              </a:buClr>
              <a:buSzPts val="100"/>
              <a:buFont typeface="Arial"/>
              <a:buAutoNum type="arabicPeriod"/>
            </a:pPr>
            <a:r>
              <a:rPr b="0" i="0" lang="en-US" sz="1400" u="none">
                <a:solidFill>
                  <a:schemeClr val="dk1"/>
                </a:solidFill>
                <a:latin typeface="Courier New"/>
                <a:ea typeface="Courier New"/>
                <a:cs typeface="Courier New"/>
                <a:sym typeface="Courier New"/>
              </a:rPr>
              <a:t>       ResultSet rs = stmt.executeQuery(query1);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nvSpPr>
        <p:spPr>
          <a:xfrm>
            <a:off x="609600" y="2286000"/>
            <a:ext cx="7848600" cy="3810000"/>
          </a:xfrm>
          <a:prstGeom prst="rect">
            <a:avLst/>
          </a:prstGeom>
          <a:solidFill>
            <a:srgbClr val="B8B8B8">
              <a:alpha val="49803"/>
            </a:srgbClr>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SQLException</a:t>
            </a:r>
            <a:r>
              <a:rPr b="1" i="0" lang="en-US" sz="2600" u="none" cap="none" strike="noStrike">
                <a:solidFill>
                  <a:schemeClr val="dk1"/>
                </a:solidFill>
                <a:latin typeface="Arial"/>
                <a:ea typeface="Arial"/>
                <a:cs typeface="Arial"/>
                <a:sym typeface="Arial"/>
              </a:rPr>
              <a:t> Class</a:t>
            </a:r>
            <a:endParaRPr/>
          </a:p>
        </p:txBody>
      </p:sp>
      <p:sp>
        <p:nvSpPr>
          <p:cNvPr id="185" name="Google Shape;185;p22"/>
          <p:cNvSpPr txBox="1"/>
          <p:nvPr>
            <p:ph idx="1" type="body"/>
          </p:nvPr>
        </p:nvSpPr>
        <p:spPr>
          <a:xfrm>
            <a:off x="609600" y="1219200"/>
            <a:ext cx="7918450" cy="48831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SQLException</a:t>
            </a:r>
            <a:r>
              <a:rPr b="0" i="0" lang="en-US" sz="2200" u="none">
                <a:solidFill>
                  <a:schemeClr val="dk1"/>
                </a:solidFill>
                <a:latin typeface="Arial"/>
                <a:ea typeface="Arial"/>
                <a:cs typeface="Arial"/>
                <a:sym typeface="Arial"/>
              </a:rPr>
              <a:t> can be used to report details about resulting database errors. To report all the exceptions thrown, you can iterate through the </a:t>
            </a:r>
            <a:r>
              <a:rPr b="0" i="0" lang="en-US" sz="2200" u="none">
                <a:solidFill>
                  <a:schemeClr val="dk1"/>
                </a:solidFill>
                <a:latin typeface="Courier New"/>
                <a:ea typeface="Courier New"/>
                <a:cs typeface="Courier New"/>
                <a:sym typeface="Courier New"/>
              </a:rPr>
              <a:t>SQLException</a:t>
            </a:r>
            <a:r>
              <a:rPr b="0" i="0" lang="en-US" sz="2200" u="none">
                <a:solidFill>
                  <a:schemeClr val="dk1"/>
                </a:solidFill>
                <a:latin typeface="Arial"/>
                <a:ea typeface="Arial"/>
                <a:cs typeface="Arial"/>
                <a:sym typeface="Arial"/>
              </a:rPr>
              <a:t>s thrown:</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catch(SQLException ex)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while(ex != null)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System.out.println("SQLState:  " + ex.getSQLState());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System.out.println("Error Code:" + ex.getErrorCode());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System.out.println("Message:   " + ex.getMessage());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Throwable t = ex.getCause();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while(t != null)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System.out.println("Cause:" + t);</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t = t.getCause();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ex = ex.getNextException();</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p:txBody>
      </p:sp>
      <p:sp>
        <p:nvSpPr>
          <p:cNvPr id="186" name="Google Shape;186;p22"/>
          <p:cNvSpPr/>
          <p:nvPr/>
        </p:nvSpPr>
        <p:spPr>
          <a:xfrm>
            <a:off x="6019800" y="4876800"/>
            <a:ext cx="2209800" cy="762000"/>
          </a:xfrm>
          <a:prstGeom prst="wedgeRectCallout">
            <a:avLst>
              <a:gd fmla="val 9906" name="adj1"/>
              <a:gd fmla="val -29230" name="adj2"/>
            </a:avLst>
          </a:prstGeom>
          <a:solidFill>
            <a:srgbClr val="FFFFCC"/>
          </a:solidFill>
          <a:ln cap="flat" cmpd="sng" w="9525">
            <a:solidFill>
              <a:srgbClr val="80808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Vendor-dependent state codes, error codes, and messages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Closing JDBC Objects</a:t>
            </a:r>
            <a:endParaRPr/>
          </a:p>
        </p:txBody>
      </p:sp>
      <p:sp>
        <p:nvSpPr>
          <p:cNvPr id="193" name="Google Shape;193;p23"/>
          <p:cNvSpPr/>
          <p:nvPr/>
        </p:nvSpPr>
        <p:spPr>
          <a:xfrm>
            <a:off x="2209800" y="1676400"/>
            <a:ext cx="1828800" cy="609600"/>
          </a:xfrm>
          <a:prstGeom prst="ellipse">
            <a:avLst/>
          </a:prstGeom>
          <a:solidFill>
            <a:srgbClr val="FFCC66">
              <a:alpha val="49803"/>
            </a:srgbClr>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Connection</a:t>
            </a:r>
            <a:endParaRPr/>
          </a:p>
        </p:txBody>
      </p:sp>
      <p:sp>
        <p:nvSpPr>
          <p:cNvPr id="194" name="Google Shape;194;p23"/>
          <p:cNvSpPr/>
          <p:nvPr/>
        </p:nvSpPr>
        <p:spPr>
          <a:xfrm>
            <a:off x="2209800" y="2971800"/>
            <a:ext cx="1828800" cy="609600"/>
          </a:xfrm>
          <a:prstGeom prst="ellipse">
            <a:avLst/>
          </a:prstGeom>
          <a:solidFill>
            <a:srgbClr val="00B0F0">
              <a:alpha val="49803"/>
            </a:srgbClr>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Statement</a:t>
            </a:r>
            <a:endParaRPr/>
          </a:p>
        </p:txBody>
      </p:sp>
      <p:sp>
        <p:nvSpPr>
          <p:cNvPr id="195" name="Google Shape;195;p23"/>
          <p:cNvSpPr/>
          <p:nvPr/>
        </p:nvSpPr>
        <p:spPr>
          <a:xfrm>
            <a:off x="6438900" y="2971800"/>
            <a:ext cx="1828800" cy="609600"/>
          </a:xfrm>
          <a:prstGeom prst="ellipse">
            <a:avLst/>
          </a:prstGeom>
          <a:solidFill>
            <a:srgbClr val="00B0F0">
              <a:alpha val="49803"/>
            </a:srgbClr>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Statement</a:t>
            </a:r>
            <a:endParaRPr/>
          </a:p>
        </p:txBody>
      </p:sp>
      <p:sp>
        <p:nvSpPr>
          <p:cNvPr id="196" name="Google Shape;196;p23"/>
          <p:cNvSpPr/>
          <p:nvPr/>
        </p:nvSpPr>
        <p:spPr>
          <a:xfrm>
            <a:off x="2209800" y="4267200"/>
            <a:ext cx="1828800" cy="609600"/>
          </a:xfrm>
          <a:prstGeom prst="ellipse">
            <a:avLst/>
          </a:prstGeom>
          <a:solidFill>
            <a:srgbClr val="92D050">
              <a:alpha val="49803"/>
            </a:srgbClr>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ResultSet</a:t>
            </a:r>
            <a:endParaRPr/>
          </a:p>
        </p:txBody>
      </p:sp>
      <p:sp>
        <p:nvSpPr>
          <p:cNvPr id="197" name="Google Shape;197;p23"/>
          <p:cNvSpPr/>
          <p:nvPr/>
        </p:nvSpPr>
        <p:spPr>
          <a:xfrm>
            <a:off x="6438900" y="4267200"/>
            <a:ext cx="1828800" cy="609600"/>
          </a:xfrm>
          <a:prstGeom prst="ellipse">
            <a:avLst/>
          </a:prstGeom>
          <a:solidFill>
            <a:srgbClr val="92D050">
              <a:alpha val="49803"/>
            </a:srgbClr>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ResultSet</a:t>
            </a:r>
            <a:endParaRPr/>
          </a:p>
        </p:txBody>
      </p:sp>
      <p:cxnSp>
        <p:nvCxnSpPr>
          <p:cNvPr id="198" name="Google Shape;198;p23"/>
          <p:cNvCxnSpPr/>
          <p:nvPr/>
        </p:nvCxnSpPr>
        <p:spPr>
          <a:xfrm>
            <a:off x="1600200" y="1981200"/>
            <a:ext cx="457200" cy="0"/>
          </a:xfrm>
          <a:prstGeom prst="straightConnector1">
            <a:avLst/>
          </a:prstGeom>
          <a:noFill/>
          <a:ln cap="flat" cmpd="sng" w="28575">
            <a:solidFill>
              <a:schemeClr val="dk1"/>
            </a:solidFill>
            <a:prstDash val="solid"/>
            <a:miter lim="800000"/>
            <a:headEnd len="med" w="med" type="none"/>
            <a:tailEnd len="med" w="med" type="triangle"/>
          </a:ln>
        </p:spPr>
      </p:cxnSp>
      <p:sp>
        <p:nvSpPr>
          <p:cNvPr id="199" name="Google Shape;199;p23"/>
          <p:cNvSpPr txBox="1"/>
          <p:nvPr/>
        </p:nvSpPr>
        <p:spPr>
          <a:xfrm>
            <a:off x="533400" y="1828800"/>
            <a:ext cx="114935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close()</a:t>
            </a:r>
            <a:endParaRPr/>
          </a:p>
        </p:txBody>
      </p:sp>
      <p:sp>
        <p:nvSpPr>
          <p:cNvPr id="200" name="Google Shape;200;p23"/>
          <p:cNvSpPr/>
          <p:nvPr/>
        </p:nvSpPr>
        <p:spPr>
          <a:xfrm>
            <a:off x="6438900" y="1676400"/>
            <a:ext cx="1828800" cy="609600"/>
          </a:xfrm>
          <a:prstGeom prst="ellipse">
            <a:avLst/>
          </a:prstGeom>
          <a:solidFill>
            <a:srgbClr val="FFCC66">
              <a:alpha val="49803"/>
            </a:srgbClr>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Connection</a:t>
            </a:r>
            <a:endParaRPr/>
          </a:p>
        </p:txBody>
      </p:sp>
      <p:sp>
        <p:nvSpPr>
          <p:cNvPr id="201" name="Google Shape;201;p23"/>
          <p:cNvSpPr/>
          <p:nvPr/>
        </p:nvSpPr>
        <p:spPr>
          <a:xfrm>
            <a:off x="2857500" y="2362200"/>
            <a:ext cx="533400" cy="533400"/>
          </a:xfrm>
          <a:prstGeom prst="downArrow">
            <a:avLst>
              <a:gd fmla="val 10800" name="adj1"/>
              <a:gd fmla="val 50000" name="adj2"/>
            </a:avLst>
          </a:prstGeom>
          <a:solidFill>
            <a:srgbClr val="FF9999"/>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2" name="Google Shape;202;p23"/>
          <p:cNvSpPr txBox="1"/>
          <p:nvPr/>
        </p:nvSpPr>
        <p:spPr>
          <a:xfrm>
            <a:off x="457200" y="2438400"/>
            <a:ext cx="20701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Closes Statements</a:t>
            </a:r>
            <a:endParaRPr/>
          </a:p>
        </p:txBody>
      </p:sp>
      <p:sp>
        <p:nvSpPr>
          <p:cNvPr id="203" name="Google Shape;203;p23"/>
          <p:cNvSpPr/>
          <p:nvPr/>
        </p:nvSpPr>
        <p:spPr>
          <a:xfrm>
            <a:off x="2857500" y="3657600"/>
            <a:ext cx="533400" cy="533400"/>
          </a:xfrm>
          <a:prstGeom prst="downArrow">
            <a:avLst>
              <a:gd fmla="val 10800" name="adj1"/>
              <a:gd fmla="val 50000" name="adj2"/>
            </a:avLst>
          </a:prstGeom>
          <a:solidFill>
            <a:srgbClr val="FF9999"/>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23"/>
          <p:cNvSpPr txBox="1"/>
          <p:nvPr/>
        </p:nvSpPr>
        <p:spPr>
          <a:xfrm>
            <a:off x="441325" y="3581400"/>
            <a:ext cx="1920875"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Invalidates ResultSets</a:t>
            </a:r>
            <a:endParaRPr/>
          </a:p>
        </p:txBody>
      </p:sp>
      <p:sp>
        <p:nvSpPr>
          <p:cNvPr id="205" name="Google Shape;205;p23"/>
          <p:cNvSpPr/>
          <p:nvPr/>
        </p:nvSpPr>
        <p:spPr>
          <a:xfrm>
            <a:off x="2857500" y="5029200"/>
            <a:ext cx="533400" cy="533400"/>
          </a:xfrm>
          <a:prstGeom prst="downArrow">
            <a:avLst>
              <a:gd fmla="val 10800" name="adj1"/>
              <a:gd fmla="val 50000" name="adj2"/>
            </a:avLst>
          </a:prstGeom>
          <a:solidFill>
            <a:srgbClr val="FF9999"/>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6" name="Google Shape;206;p23"/>
          <p:cNvSpPr/>
          <p:nvPr/>
        </p:nvSpPr>
        <p:spPr>
          <a:xfrm>
            <a:off x="2743200" y="5638800"/>
            <a:ext cx="762000" cy="457200"/>
          </a:xfrm>
          <a:prstGeom prst="flowChartMultidocument">
            <a:avLst/>
          </a:prstGeom>
          <a:solidFill>
            <a:srgbClr val="0070C0">
              <a:alpha val="49803"/>
            </a:srgbClr>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23"/>
          <p:cNvSpPr txBox="1"/>
          <p:nvPr/>
        </p:nvSpPr>
        <p:spPr>
          <a:xfrm>
            <a:off x="938212" y="5105400"/>
            <a:ext cx="1585912"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Resources not</a:t>
            </a:r>
            <a:br>
              <a:rPr b="0" i="0" lang="en-US" sz="1800" u="none">
                <a:solidFill>
                  <a:srgbClr val="0000FF"/>
                </a:solidFill>
                <a:latin typeface="Shadows Into Light"/>
                <a:ea typeface="Shadows Into Light"/>
                <a:cs typeface="Shadows Into Light"/>
                <a:sym typeface="Shadows Into Light"/>
              </a:rPr>
            </a:br>
            <a:r>
              <a:rPr b="0" i="0" lang="en-US" sz="1800" u="none">
                <a:solidFill>
                  <a:srgbClr val="0000FF"/>
                </a:solidFill>
                <a:latin typeface="Shadows Into Light"/>
                <a:ea typeface="Shadows Into Light"/>
                <a:cs typeface="Shadows Into Light"/>
                <a:sym typeface="Shadows Into Light"/>
              </a:rPr>
              <a:t>released until</a:t>
            </a:r>
            <a:br>
              <a:rPr b="0" i="0" lang="en-US" sz="1800" u="none">
                <a:solidFill>
                  <a:srgbClr val="0000FF"/>
                </a:solidFill>
                <a:latin typeface="Shadows Into Light"/>
                <a:ea typeface="Shadows Into Light"/>
                <a:cs typeface="Shadows Into Light"/>
                <a:sym typeface="Shadows Into Light"/>
              </a:rPr>
            </a:br>
            <a:r>
              <a:rPr b="0" i="0" lang="en-US" sz="1800" u="none">
                <a:solidFill>
                  <a:srgbClr val="0000FF"/>
                </a:solidFill>
                <a:latin typeface="Shadows Into Light"/>
                <a:ea typeface="Shadows Into Light"/>
                <a:cs typeface="Shadows Into Light"/>
                <a:sym typeface="Shadows Into Light"/>
              </a:rPr>
              <a:t>next GC</a:t>
            </a:r>
            <a:endParaRPr/>
          </a:p>
        </p:txBody>
      </p:sp>
      <p:sp>
        <p:nvSpPr>
          <p:cNvPr id="208" name="Google Shape;208;p23"/>
          <p:cNvSpPr txBox="1"/>
          <p:nvPr/>
        </p:nvSpPr>
        <p:spPr>
          <a:xfrm>
            <a:off x="1524000" y="1143000"/>
            <a:ext cx="1524000"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2400"/>
              <a:buFont typeface="Shadows Into Light"/>
              <a:buNone/>
            </a:pPr>
            <a:r>
              <a:rPr b="0" i="0" lang="en-US" sz="2400" u="none">
                <a:solidFill>
                  <a:srgbClr val="0000FF"/>
                </a:solidFill>
                <a:latin typeface="Shadows Into Light"/>
                <a:ea typeface="Shadows Into Light"/>
                <a:cs typeface="Shadows Into Light"/>
                <a:sym typeface="Shadows Into Light"/>
              </a:rPr>
              <a:t>One Way</a:t>
            </a:r>
            <a:endParaRPr/>
          </a:p>
        </p:txBody>
      </p:sp>
      <p:sp>
        <p:nvSpPr>
          <p:cNvPr id="209" name="Google Shape;209;p23"/>
          <p:cNvSpPr txBox="1"/>
          <p:nvPr/>
        </p:nvSpPr>
        <p:spPr>
          <a:xfrm>
            <a:off x="5410200" y="1143000"/>
            <a:ext cx="2133600" cy="461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2400"/>
              <a:buFont typeface="Shadows Into Light"/>
              <a:buNone/>
            </a:pPr>
            <a:r>
              <a:rPr b="0" i="0" lang="en-US" sz="2400" u="none">
                <a:solidFill>
                  <a:srgbClr val="0000FF"/>
                </a:solidFill>
                <a:latin typeface="Shadows Into Light"/>
                <a:ea typeface="Shadows Into Light"/>
                <a:cs typeface="Shadows Into Light"/>
                <a:sym typeface="Shadows Into Light"/>
              </a:rPr>
              <a:t>Better Way</a:t>
            </a:r>
            <a:endParaRPr/>
          </a:p>
        </p:txBody>
      </p:sp>
      <p:cxnSp>
        <p:nvCxnSpPr>
          <p:cNvPr id="210" name="Google Shape;210;p23"/>
          <p:cNvCxnSpPr/>
          <p:nvPr/>
        </p:nvCxnSpPr>
        <p:spPr>
          <a:xfrm>
            <a:off x="5867400" y="4572000"/>
            <a:ext cx="457200" cy="0"/>
          </a:xfrm>
          <a:prstGeom prst="straightConnector1">
            <a:avLst/>
          </a:prstGeom>
          <a:noFill/>
          <a:ln cap="flat" cmpd="sng" w="28575">
            <a:solidFill>
              <a:schemeClr val="dk1"/>
            </a:solidFill>
            <a:prstDash val="solid"/>
            <a:miter lim="800000"/>
            <a:headEnd len="med" w="med" type="none"/>
            <a:tailEnd len="med" w="med" type="triangle"/>
          </a:ln>
        </p:spPr>
      </p:cxnSp>
      <p:sp>
        <p:nvSpPr>
          <p:cNvPr id="211" name="Google Shape;211;p23"/>
          <p:cNvSpPr txBox="1"/>
          <p:nvPr/>
        </p:nvSpPr>
        <p:spPr>
          <a:xfrm>
            <a:off x="4800600" y="4419600"/>
            <a:ext cx="114935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close()</a:t>
            </a:r>
            <a:endParaRPr/>
          </a:p>
        </p:txBody>
      </p:sp>
      <p:sp>
        <p:nvSpPr>
          <p:cNvPr id="212" name="Google Shape;212;p23"/>
          <p:cNvSpPr/>
          <p:nvPr/>
        </p:nvSpPr>
        <p:spPr>
          <a:xfrm>
            <a:off x="7086600" y="5029200"/>
            <a:ext cx="533400" cy="533400"/>
          </a:xfrm>
          <a:prstGeom prst="downArrow">
            <a:avLst>
              <a:gd fmla="val 10800" name="adj1"/>
              <a:gd fmla="val 50000" name="adj2"/>
            </a:avLst>
          </a:prstGeom>
          <a:solidFill>
            <a:srgbClr val="FF9999"/>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23"/>
          <p:cNvSpPr/>
          <p:nvPr/>
        </p:nvSpPr>
        <p:spPr>
          <a:xfrm>
            <a:off x="6972300" y="5638800"/>
            <a:ext cx="762000" cy="457200"/>
          </a:xfrm>
          <a:prstGeom prst="flowChartMultidocument">
            <a:avLst/>
          </a:prstGeom>
          <a:solidFill>
            <a:srgbClr val="0070C0">
              <a:alpha val="49803"/>
            </a:srgbClr>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23"/>
          <p:cNvSpPr txBox="1"/>
          <p:nvPr/>
        </p:nvSpPr>
        <p:spPr>
          <a:xfrm>
            <a:off x="5370512" y="5105400"/>
            <a:ext cx="1255712"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Resources </a:t>
            </a:r>
            <a:br>
              <a:rPr b="0" i="0" lang="en-US" sz="1800" u="none">
                <a:solidFill>
                  <a:srgbClr val="0000FF"/>
                </a:solidFill>
                <a:latin typeface="Shadows Into Light"/>
                <a:ea typeface="Shadows Into Light"/>
                <a:cs typeface="Shadows Into Light"/>
                <a:sym typeface="Shadows Into Light"/>
              </a:rPr>
            </a:br>
            <a:r>
              <a:rPr b="0" i="0" lang="en-US" sz="1800" u="none">
                <a:solidFill>
                  <a:srgbClr val="0000FF"/>
                </a:solidFill>
                <a:latin typeface="Shadows Into Light"/>
                <a:ea typeface="Shadows Into Light"/>
                <a:cs typeface="Shadows Into Light"/>
                <a:sym typeface="Shadows Into Light"/>
              </a:rPr>
              <a:t>released</a:t>
            </a:r>
            <a:endParaRPr/>
          </a:p>
        </p:txBody>
      </p:sp>
      <p:cxnSp>
        <p:nvCxnSpPr>
          <p:cNvPr id="215" name="Google Shape;215;p23"/>
          <p:cNvCxnSpPr/>
          <p:nvPr/>
        </p:nvCxnSpPr>
        <p:spPr>
          <a:xfrm>
            <a:off x="5867400" y="3276600"/>
            <a:ext cx="457200" cy="0"/>
          </a:xfrm>
          <a:prstGeom prst="straightConnector1">
            <a:avLst/>
          </a:prstGeom>
          <a:noFill/>
          <a:ln cap="flat" cmpd="sng" w="28575">
            <a:solidFill>
              <a:schemeClr val="dk1"/>
            </a:solidFill>
            <a:prstDash val="solid"/>
            <a:miter lim="800000"/>
            <a:headEnd len="med" w="med" type="none"/>
            <a:tailEnd len="med" w="med" type="triangle"/>
          </a:ln>
        </p:spPr>
      </p:cxnSp>
      <p:sp>
        <p:nvSpPr>
          <p:cNvPr id="216" name="Google Shape;216;p23"/>
          <p:cNvSpPr txBox="1"/>
          <p:nvPr/>
        </p:nvSpPr>
        <p:spPr>
          <a:xfrm>
            <a:off x="4800600" y="3124200"/>
            <a:ext cx="114935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close()</a:t>
            </a:r>
            <a:endParaRPr/>
          </a:p>
        </p:txBody>
      </p:sp>
      <p:cxnSp>
        <p:nvCxnSpPr>
          <p:cNvPr id="217" name="Google Shape;217;p23"/>
          <p:cNvCxnSpPr/>
          <p:nvPr/>
        </p:nvCxnSpPr>
        <p:spPr>
          <a:xfrm>
            <a:off x="5867400" y="1981200"/>
            <a:ext cx="457200" cy="0"/>
          </a:xfrm>
          <a:prstGeom prst="straightConnector1">
            <a:avLst/>
          </a:prstGeom>
          <a:noFill/>
          <a:ln cap="flat" cmpd="sng" w="28575">
            <a:solidFill>
              <a:schemeClr val="dk1"/>
            </a:solidFill>
            <a:prstDash val="solid"/>
            <a:miter lim="800000"/>
            <a:headEnd len="med" w="med" type="none"/>
            <a:tailEnd len="med" w="med" type="triangle"/>
          </a:ln>
        </p:spPr>
      </p:cxnSp>
      <p:sp>
        <p:nvSpPr>
          <p:cNvPr id="218" name="Google Shape;218;p23"/>
          <p:cNvSpPr txBox="1"/>
          <p:nvPr/>
        </p:nvSpPr>
        <p:spPr>
          <a:xfrm>
            <a:off x="4800600" y="1828800"/>
            <a:ext cx="114935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close()</a:t>
            </a:r>
            <a:endParaRPr/>
          </a:p>
        </p:txBody>
      </p:sp>
      <p:sp>
        <p:nvSpPr>
          <p:cNvPr id="219" name="Google Shape;219;p23"/>
          <p:cNvSpPr/>
          <p:nvPr/>
        </p:nvSpPr>
        <p:spPr>
          <a:xfrm rot="10800000">
            <a:off x="7086600" y="3657600"/>
            <a:ext cx="533400" cy="533400"/>
          </a:xfrm>
          <a:prstGeom prst="downArrow">
            <a:avLst>
              <a:gd fmla="val 10800" name="adj1"/>
              <a:gd fmla="val 50000" name="adj2"/>
            </a:avLst>
          </a:prstGeom>
          <a:solidFill>
            <a:srgbClr val="FF9999"/>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23"/>
          <p:cNvSpPr/>
          <p:nvPr/>
        </p:nvSpPr>
        <p:spPr>
          <a:xfrm rot="10800000">
            <a:off x="7086600" y="2362200"/>
            <a:ext cx="533400" cy="533400"/>
          </a:xfrm>
          <a:prstGeom prst="downArrow">
            <a:avLst>
              <a:gd fmla="val 10800" name="adj1"/>
              <a:gd fmla="val 50000" name="adj2"/>
            </a:avLst>
          </a:prstGeom>
          <a:solidFill>
            <a:srgbClr val="FF9999"/>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23"/>
          <p:cNvSpPr txBox="1"/>
          <p:nvPr/>
        </p:nvSpPr>
        <p:spPr>
          <a:xfrm>
            <a:off x="4495800" y="3581400"/>
            <a:ext cx="2300287" cy="646112"/>
          </a:xfrm>
          <a:prstGeom prst="rect">
            <a:avLst/>
          </a:prstGeom>
          <a:noFill/>
          <a:ln cap="rnd" cmpd="sng" w="9525">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Call close explicitly or</a:t>
            </a:r>
            <a:br>
              <a:rPr b="0" i="0" lang="en-US" sz="1800" u="none">
                <a:solidFill>
                  <a:srgbClr val="0000FF"/>
                </a:solidFill>
                <a:latin typeface="Shadows Into Light"/>
                <a:ea typeface="Shadows Into Light"/>
                <a:cs typeface="Shadows Into Light"/>
                <a:sym typeface="Shadows Into Light"/>
              </a:rPr>
            </a:br>
            <a:r>
              <a:rPr b="0" i="0" lang="en-US" sz="1800" u="none">
                <a:solidFill>
                  <a:srgbClr val="0000FF"/>
                </a:solidFill>
                <a:latin typeface="Shadows Into Light"/>
                <a:ea typeface="Shadows Into Light"/>
                <a:cs typeface="Shadows Into Light"/>
                <a:sym typeface="Shadows Into Light"/>
              </a:rPr>
              <a:t>in try-with-resources</a:t>
            </a:r>
            <a:endParaRPr/>
          </a:p>
        </p:txBody>
      </p:sp>
      <p:cxnSp>
        <p:nvCxnSpPr>
          <p:cNvPr id="222" name="Google Shape;222;p23"/>
          <p:cNvCxnSpPr/>
          <p:nvPr/>
        </p:nvCxnSpPr>
        <p:spPr>
          <a:xfrm>
            <a:off x="4419600" y="1219200"/>
            <a:ext cx="0" cy="4953000"/>
          </a:xfrm>
          <a:prstGeom prst="straightConnector1">
            <a:avLst/>
          </a:prstGeom>
          <a:noFill/>
          <a:ln cap="flat" cmpd="sng" w="28575">
            <a:solidFill>
              <a:schemeClr val="dk1"/>
            </a:solidFill>
            <a:prstDash val="solid"/>
            <a:miter lim="800000"/>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4"/>
          <p:cNvSpPr txBox="1"/>
          <p:nvPr/>
        </p:nvSpPr>
        <p:spPr>
          <a:xfrm>
            <a:off x="609600" y="1839912"/>
            <a:ext cx="7924800" cy="11430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 name="Google Shape;229;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try</a:t>
            </a:r>
            <a:r>
              <a:rPr b="1" i="0" lang="en-US" sz="2600" u="none" cap="none" strike="noStrike">
                <a:solidFill>
                  <a:schemeClr val="dk1"/>
                </a:solidFill>
                <a:latin typeface="Arial"/>
                <a:ea typeface="Arial"/>
                <a:cs typeface="Arial"/>
                <a:sym typeface="Arial"/>
              </a:rPr>
              <a:t>-with-resources Construct</a:t>
            </a:r>
            <a:endParaRPr/>
          </a:p>
        </p:txBody>
      </p:sp>
      <p:sp>
        <p:nvSpPr>
          <p:cNvPr id="230" name="Google Shape;230;p24"/>
          <p:cNvSpPr txBox="1"/>
          <p:nvPr>
            <p:ph idx="1" type="body"/>
          </p:nvPr>
        </p:nvSpPr>
        <p:spPr>
          <a:xfrm>
            <a:off x="609600" y="1447800"/>
            <a:ext cx="7918450" cy="41862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Given the following </a:t>
            </a:r>
            <a:r>
              <a:rPr b="0" i="0" lang="en-US" sz="2200" u="none">
                <a:solidFill>
                  <a:schemeClr val="dk1"/>
                </a:solidFill>
                <a:latin typeface="Courier New"/>
                <a:ea typeface="Courier New"/>
                <a:cs typeface="Courier New"/>
                <a:sym typeface="Courier New"/>
              </a:rPr>
              <a:t>try</a:t>
            </a:r>
            <a:r>
              <a:rPr b="0" i="0" lang="en-US" sz="2200" u="none">
                <a:solidFill>
                  <a:schemeClr val="dk1"/>
                </a:solidFill>
                <a:latin typeface="Arial"/>
                <a:ea typeface="Arial"/>
                <a:cs typeface="Arial"/>
                <a:sym typeface="Arial"/>
              </a:rPr>
              <a:t>-with-resources statement: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try (Connection con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DriverManager.getConnection(url, username, password);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Statement stmt = con.createStatement();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ResultSet rs = stmt.executeQuery (query)){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compiler checks to see that the object inside the parentheses implements </a:t>
            </a:r>
            <a:r>
              <a:rPr b="0" i="0" lang="en-US" sz="2200" u="none" cap="none" strike="noStrike">
                <a:solidFill>
                  <a:schemeClr val="dk1"/>
                </a:solidFill>
                <a:latin typeface="Courier New"/>
                <a:ea typeface="Courier New"/>
                <a:cs typeface="Courier New"/>
                <a:sym typeface="Courier New"/>
              </a:rPr>
              <a:t>java.lang.AutoCloseable</a:t>
            </a:r>
            <a:r>
              <a:rPr b="0" i="0" lang="en-US" sz="2200" u="none" cap="none" strike="noStrike">
                <a:solidFill>
                  <a:schemeClr val="dk1"/>
                </a:solidFill>
                <a:latin typeface="Arial"/>
                <a:ea typeface="Arial"/>
                <a:cs typeface="Arial"/>
                <a:sym typeface="Arial"/>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This interface includes one method: </a:t>
            </a:r>
            <a:r>
              <a:rPr b="0" i="0" lang="en-US" sz="2000" u="none" cap="none" strike="noStrike">
                <a:solidFill>
                  <a:schemeClr val="dk1"/>
                </a:solidFill>
                <a:latin typeface="Courier New"/>
                <a:ea typeface="Courier New"/>
                <a:cs typeface="Courier New"/>
                <a:sym typeface="Courier New"/>
              </a:rPr>
              <a:t>void close()</a:t>
            </a:r>
            <a:r>
              <a:rPr b="0" i="0" lang="en-US" sz="20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close()</a:t>
            </a:r>
            <a:r>
              <a:rPr b="0" i="0" lang="en-US" sz="2200" u="none" cap="none" strike="noStrike">
                <a:solidFill>
                  <a:schemeClr val="dk1"/>
                </a:solidFill>
                <a:latin typeface="Arial"/>
                <a:ea typeface="Arial"/>
                <a:cs typeface="Arial"/>
                <a:sym typeface="Arial"/>
              </a:rPr>
              <a:t> method is automatically called at the end of the </a:t>
            </a:r>
            <a:r>
              <a:rPr b="0" i="0" lang="en-US" sz="2200" u="none" cap="none" strike="noStrike">
                <a:solidFill>
                  <a:schemeClr val="dk1"/>
                </a:solidFill>
                <a:latin typeface="Courier New"/>
                <a:ea typeface="Courier New"/>
                <a:cs typeface="Courier New"/>
                <a:sym typeface="Courier New"/>
              </a:rPr>
              <a:t>try</a:t>
            </a:r>
            <a:r>
              <a:rPr b="0" i="0" lang="en-US" sz="2200" u="none" cap="none" strike="noStrike">
                <a:solidFill>
                  <a:schemeClr val="dk1"/>
                </a:solidFill>
                <a:latin typeface="Arial"/>
                <a:ea typeface="Arial"/>
                <a:cs typeface="Arial"/>
                <a:sym typeface="Arial"/>
              </a:rPr>
              <a:t> block in the proper order (last declaration to first).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Multiple closeable resources can be included in the </a:t>
            </a:r>
            <a:r>
              <a:rPr b="0" i="0" lang="en-US" sz="2200" u="none" cap="none" strike="noStrike">
                <a:solidFill>
                  <a:schemeClr val="dk1"/>
                </a:solidFill>
                <a:latin typeface="Courier New"/>
                <a:ea typeface="Courier New"/>
                <a:cs typeface="Courier New"/>
                <a:sym typeface="Courier New"/>
              </a:rPr>
              <a:t>try</a:t>
            </a:r>
            <a:r>
              <a:rPr b="0" i="0" lang="en-US" sz="2200" u="none" cap="none" strike="noStrike">
                <a:solidFill>
                  <a:schemeClr val="dk1"/>
                </a:solidFill>
                <a:latin typeface="Arial"/>
                <a:ea typeface="Arial"/>
                <a:cs typeface="Arial"/>
                <a:sym typeface="Arial"/>
              </a:rPr>
              <a:t> block, separated by semicolons.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5"/>
          <p:cNvSpPr txBox="1"/>
          <p:nvPr/>
        </p:nvSpPr>
        <p:spPr>
          <a:xfrm>
            <a:off x="609600" y="2551112"/>
            <a:ext cx="7924800" cy="1487487"/>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a:t>
            </a:r>
            <a:r>
              <a:rPr b="1" i="0" lang="en-US" sz="2600" u="none" cap="none" strike="noStrike">
                <a:solidFill>
                  <a:schemeClr val="dk1"/>
                </a:solidFill>
                <a:latin typeface="Courier New"/>
                <a:ea typeface="Courier New"/>
                <a:cs typeface="Courier New"/>
                <a:sym typeface="Courier New"/>
              </a:rPr>
              <a:t>PreparedStatement</a:t>
            </a:r>
            <a:endParaRPr/>
          </a:p>
        </p:txBody>
      </p:sp>
      <p:sp>
        <p:nvSpPr>
          <p:cNvPr id="238" name="Google Shape;238;p25"/>
          <p:cNvSpPr txBox="1"/>
          <p:nvPr>
            <p:ph idx="1" type="body"/>
          </p:nvPr>
        </p:nvSpPr>
        <p:spPr>
          <a:xfrm>
            <a:off x="609600" y="1447800"/>
            <a:ext cx="7918450" cy="44815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PreparedStatement</a:t>
            </a:r>
            <a:r>
              <a:rPr b="0" i="0" lang="en-US" sz="2200" u="none">
                <a:solidFill>
                  <a:schemeClr val="dk1"/>
                </a:solidFill>
                <a:latin typeface="Arial"/>
                <a:ea typeface="Arial"/>
                <a:cs typeface="Arial"/>
                <a:sym typeface="Arial"/>
              </a:rPr>
              <a:t> is a subclass of </a:t>
            </a:r>
            <a:r>
              <a:rPr b="0" i="0" lang="en-US" sz="2200" u="none">
                <a:solidFill>
                  <a:schemeClr val="dk1"/>
                </a:solidFill>
                <a:latin typeface="Courier New"/>
                <a:ea typeface="Courier New"/>
                <a:cs typeface="Courier New"/>
                <a:sym typeface="Courier New"/>
              </a:rPr>
              <a:t>Statement</a:t>
            </a:r>
            <a:r>
              <a:rPr b="0" i="0" lang="en-US" sz="2200" u="none">
                <a:solidFill>
                  <a:schemeClr val="dk1"/>
                </a:solidFill>
                <a:latin typeface="Arial"/>
                <a:ea typeface="Arial"/>
                <a:cs typeface="Arial"/>
                <a:sym typeface="Arial"/>
              </a:rPr>
              <a:t> that allows you to pass arguments to a precompiled SQL statement.</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double value = 100_000.00;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String query = "SELECT * FROM Employee WHERE Salary &gt;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PreparedStatement pStmt = con.prepareStatement(query);</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pStmt.setDouble(1, value);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ResultSet rs = pStmt.executeQuery();</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 this code fragment, a prepared statement returns all columns of all rows whose salary is greater than $100,000.</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PreparedStatement</a:t>
            </a:r>
            <a:r>
              <a:rPr b="0" i="0" lang="en-US" sz="2200" u="none" cap="none" strike="noStrike">
                <a:solidFill>
                  <a:schemeClr val="dk1"/>
                </a:solidFill>
                <a:latin typeface="Arial"/>
                <a:ea typeface="Arial"/>
                <a:cs typeface="Arial"/>
                <a:sym typeface="Arial"/>
              </a:rPr>
              <a:t> is useful when you want to execute a SQL statement multiple times.</a:t>
            </a:r>
            <a:endParaRPr/>
          </a:p>
        </p:txBody>
      </p:sp>
      <p:sp>
        <p:nvSpPr>
          <p:cNvPr id="239" name="Google Shape;239;p25"/>
          <p:cNvSpPr/>
          <p:nvPr/>
        </p:nvSpPr>
        <p:spPr>
          <a:xfrm>
            <a:off x="5715000" y="3581400"/>
            <a:ext cx="3124200" cy="533400"/>
          </a:xfrm>
          <a:prstGeom prst="wedgeRectCallout">
            <a:avLst>
              <a:gd fmla="val -11409" name="adj1"/>
              <a:gd fmla="val 1408" name="adj2"/>
            </a:avLst>
          </a:prstGeom>
          <a:solidFill>
            <a:srgbClr val="FFFFCC"/>
          </a:solidFill>
          <a:ln cap="flat" cmpd="sng" w="9525">
            <a:solidFill>
              <a:srgbClr val="80808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Substitutes </a:t>
            </a:r>
            <a:r>
              <a:rPr b="0" i="0" lang="en-US" sz="1400" u="none">
                <a:solidFill>
                  <a:schemeClr val="dk1"/>
                </a:solidFill>
                <a:latin typeface="Courier New"/>
                <a:ea typeface="Courier New"/>
                <a:cs typeface="Courier New"/>
                <a:sym typeface="Courier New"/>
              </a:rPr>
              <a:t>value</a:t>
            </a:r>
            <a:r>
              <a:rPr b="0" i="0" lang="en-US" sz="1400" u="none">
                <a:solidFill>
                  <a:schemeClr val="dk1"/>
                </a:solidFill>
                <a:latin typeface="Arial"/>
                <a:ea typeface="Arial"/>
                <a:cs typeface="Arial"/>
                <a:sym typeface="Arial"/>
              </a:rPr>
              <a:t> for the first parameter in the prepared statement.</a:t>
            </a:r>
            <a:endParaRPr/>
          </a:p>
        </p:txBody>
      </p:sp>
      <p:sp>
        <p:nvSpPr>
          <p:cNvPr id="240" name="Google Shape;240;p25"/>
          <p:cNvSpPr/>
          <p:nvPr/>
        </p:nvSpPr>
        <p:spPr>
          <a:xfrm>
            <a:off x="6705600" y="2286000"/>
            <a:ext cx="2286000" cy="304800"/>
          </a:xfrm>
          <a:prstGeom prst="wedgeRectCallout">
            <a:avLst>
              <a:gd fmla="val 6401" name="adj1"/>
              <a:gd fmla="val 41630" name="adj2"/>
            </a:avLst>
          </a:prstGeom>
          <a:solidFill>
            <a:srgbClr val="FFFFCC"/>
          </a:solidFill>
          <a:ln cap="flat" cmpd="sng" w="9525">
            <a:solidFill>
              <a:srgbClr val="80808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Parameter for substitution.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a:t>
            </a:r>
            <a:r>
              <a:rPr b="1" i="0" lang="en-US" sz="2600" u="none" cap="none" strike="noStrike">
                <a:solidFill>
                  <a:schemeClr val="dk1"/>
                </a:solidFill>
                <a:latin typeface="Courier New"/>
                <a:ea typeface="Courier New"/>
                <a:cs typeface="Courier New"/>
                <a:sym typeface="Courier New"/>
              </a:rPr>
              <a:t>PreparedStatement</a:t>
            </a:r>
            <a:r>
              <a:rPr b="1" i="0" lang="en-US" sz="2600" u="none" cap="none" strike="noStrike">
                <a:solidFill>
                  <a:schemeClr val="dk1"/>
                </a:solidFill>
                <a:latin typeface="Arial"/>
                <a:ea typeface="Arial"/>
                <a:cs typeface="Arial"/>
                <a:sym typeface="Arial"/>
              </a:rPr>
              <a:t>: Setting Parameters</a:t>
            </a:r>
            <a:endParaRPr/>
          </a:p>
        </p:txBody>
      </p:sp>
      <p:sp>
        <p:nvSpPr>
          <p:cNvPr id="247" name="Google Shape;247;p26"/>
          <p:cNvSpPr txBox="1"/>
          <p:nvPr>
            <p:ph idx="1" type="body"/>
          </p:nvPr>
        </p:nvSpPr>
        <p:spPr>
          <a:xfrm>
            <a:off x="609600" y="1447800"/>
            <a:ext cx="7918450" cy="30734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general, there is a </a:t>
            </a:r>
            <a:r>
              <a:rPr b="1" i="0" lang="en-US" sz="2200" u="none">
                <a:solidFill>
                  <a:schemeClr val="dk1"/>
                </a:solidFill>
                <a:latin typeface="Courier New"/>
                <a:ea typeface="Courier New"/>
                <a:cs typeface="Courier New"/>
                <a:sym typeface="Courier New"/>
              </a:rPr>
              <a:t>setXXX</a:t>
            </a:r>
            <a:r>
              <a:rPr b="0" i="0" lang="en-US" sz="2200" u="none">
                <a:solidFill>
                  <a:schemeClr val="dk1"/>
                </a:solidFill>
                <a:latin typeface="Arial"/>
                <a:ea typeface="Arial"/>
                <a:cs typeface="Arial"/>
                <a:sym typeface="Arial"/>
              </a:rPr>
              <a:t> method for each type in the Java programming language.</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rPr b="1" i="0" lang="en-US" sz="2200" u="none">
                <a:solidFill>
                  <a:schemeClr val="dk1"/>
                </a:solidFill>
                <a:latin typeface="Courier New"/>
                <a:ea typeface="Courier New"/>
                <a:cs typeface="Courier New"/>
                <a:sym typeface="Courier New"/>
              </a:rPr>
              <a:t>setXXX</a:t>
            </a:r>
            <a:r>
              <a:rPr b="0" i="0" lang="en-US" sz="2200" u="none">
                <a:solidFill>
                  <a:schemeClr val="dk1"/>
                </a:solidFill>
                <a:latin typeface="Arial"/>
                <a:ea typeface="Arial"/>
                <a:cs typeface="Arial"/>
                <a:sym typeface="Arial"/>
              </a:rPr>
              <a:t> arguments: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first argument indicates which question mark placeholder is to be set.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second argument indicates the replacement value.</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For example:</a:t>
            </a:r>
            <a:endParaRPr/>
          </a:p>
        </p:txBody>
      </p:sp>
      <p:sp>
        <p:nvSpPr>
          <p:cNvPr id="248" name="Google Shape;248;p26"/>
          <p:cNvSpPr txBox="1"/>
          <p:nvPr/>
        </p:nvSpPr>
        <p:spPr>
          <a:xfrm>
            <a:off x="533400" y="4724400"/>
            <a:ext cx="7886700" cy="7620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1" marL="45720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pStmt.setInt(1, 175);</a:t>
            </a:r>
            <a:endParaRPr/>
          </a:p>
          <a:p>
            <a:pPr indent="0" lvl="1" marL="45720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pStmt.setString(2,"Charles");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Executing </a:t>
            </a:r>
            <a:r>
              <a:rPr b="1" i="0" lang="en-US" sz="2600" u="none" cap="none" strike="noStrike">
                <a:solidFill>
                  <a:schemeClr val="dk1"/>
                </a:solidFill>
                <a:latin typeface="Courier New"/>
                <a:ea typeface="Courier New"/>
                <a:cs typeface="Courier New"/>
                <a:sym typeface="Courier New"/>
              </a:rPr>
              <a:t>PreparedStatement</a:t>
            </a:r>
            <a:endParaRPr/>
          </a:p>
        </p:txBody>
      </p:sp>
      <p:sp>
        <p:nvSpPr>
          <p:cNvPr id="255" name="Google Shape;255;p27"/>
          <p:cNvSpPr txBox="1"/>
          <p:nvPr>
            <p:ph idx="1" type="body"/>
          </p:nvPr>
        </p:nvSpPr>
        <p:spPr>
          <a:xfrm>
            <a:off x="609600" y="1447800"/>
            <a:ext cx="7918450" cy="4697412"/>
          </a:xfrm>
          <a:prstGeom prst="rect">
            <a:avLst/>
          </a:prstGeom>
          <a:noFill/>
          <a:ln>
            <a:noFill/>
          </a:ln>
        </p:spPr>
        <p:txBody>
          <a:bodyPr anchorCtr="0" anchor="t" bIns="12700" lIns="12700" spcFirstLastPara="1" rIns="12700" wrap="square" tIns="12700">
            <a:noAutofit/>
          </a:bodyPr>
          <a:lstStyle/>
          <a:p>
            <a:pPr indent="7938" lvl="0" marL="7936" marR="0" rtl="0" algn="l">
              <a:lnSpc>
                <a:spcPct val="9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general, there is a </a:t>
            </a:r>
            <a:r>
              <a:rPr b="1" i="0" lang="en-US" sz="2200" u="none">
                <a:solidFill>
                  <a:schemeClr val="dk1"/>
                </a:solidFill>
                <a:latin typeface="Courier New"/>
                <a:ea typeface="Courier New"/>
                <a:cs typeface="Courier New"/>
                <a:sym typeface="Courier New"/>
              </a:rPr>
              <a:t>setXXX</a:t>
            </a:r>
            <a:r>
              <a:rPr b="0" i="0" lang="en-US" sz="2200" u="none">
                <a:solidFill>
                  <a:schemeClr val="dk1"/>
                </a:solidFill>
                <a:latin typeface="Arial"/>
                <a:ea typeface="Arial"/>
                <a:cs typeface="Arial"/>
                <a:sym typeface="Arial"/>
              </a:rPr>
              <a:t> method for each type in the Java programming language.</a:t>
            </a:r>
            <a:endParaRPr/>
          </a:p>
          <a:p>
            <a:pPr indent="7938" lvl="0" marL="7936" marR="0" rtl="0" algn="l">
              <a:lnSpc>
                <a:spcPct val="9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90000"/>
              </a:lnSpc>
              <a:spcBef>
                <a:spcPts val="440"/>
              </a:spcBef>
              <a:spcAft>
                <a:spcPts val="0"/>
              </a:spcAft>
              <a:buClr>
                <a:srgbClr val="000000"/>
              </a:buClr>
              <a:buSzPts val="2200"/>
              <a:buFont typeface="Arial"/>
              <a:buNone/>
            </a:pPr>
            <a:r>
              <a:rPr b="1" i="0" lang="en-US" sz="2200" u="none">
                <a:solidFill>
                  <a:schemeClr val="dk1"/>
                </a:solidFill>
                <a:latin typeface="Courier New"/>
                <a:ea typeface="Courier New"/>
                <a:cs typeface="Courier New"/>
                <a:sym typeface="Courier New"/>
              </a:rPr>
              <a:t>setXXX</a:t>
            </a:r>
            <a:r>
              <a:rPr b="0" i="0" lang="en-US" sz="2200" u="none">
                <a:solidFill>
                  <a:schemeClr val="dk1"/>
                </a:solidFill>
                <a:latin typeface="Arial"/>
                <a:ea typeface="Arial"/>
                <a:cs typeface="Arial"/>
                <a:sym typeface="Arial"/>
              </a:rPr>
              <a:t> arguments:</a:t>
            </a:r>
            <a:endParaRPr/>
          </a:p>
          <a:p>
            <a:pPr indent="-460375" lvl="1" marL="574675" marR="0" rtl="0" algn="l">
              <a:lnSpc>
                <a:spcPct val="9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first argument indicates which question mark placeholder is to be set.</a:t>
            </a:r>
            <a:endParaRPr/>
          </a:p>
          <a:p>
            <a:pPr indent="-460375" lvl="1" marL="574675" marR="0" rtl="0" algn="l">
              <a:lnSpc>
                <a:spcPct val="9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second argument indicates the replacement value.</a:t>
            </a:r>
            <a:endParaRPr/>
          </a:p>
          <a:p>
            <a:pPr indent="-460375" lvl="1" marL="574675" marR="0" rtl="0" algn="l">
              <a:lnSpc>
                <a:spcPct val="9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6" marR="0" rtl="0" algn="l">
              <a:lnSpc>
                <a:spcPct val="9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For example:</a:t>
            </a:r>
            <a:endParaRPr/>
          </a:p>
          <a:p>
            <a:pPr indent="-460375" lvl="1" marL="574675" marR="0" rtl="0" algn="l">
              <a:lnSpc>
                <a:spcPct val="90000"/>
              </a:lnSpc>
              <a:spcBef>
                <a:spcPts val="440"/>
              </a:spcBef>
              <a:spcAft>
                <a:spcPts val="0"/>
              </a:spcAft>
              <a:buClr>
                <a:srgbClr val="FF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460375" lvl="1" marL="574675" marR="0" rtl="0" algn="l">
              <a:lnSpc>
                <a:spcPct val="90000"/>
              </a:lnSpc>
              <a:spcBef>
                <a:spcPts val="440"/>
              </a:spcBef>
              <a:spcAft>
                <a:spcPts val="0"/>
              </a:spcAft>
              <a:buClr>
                <a:srgbClr val="FF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460375" lvl="1" marL="574675" marR="0" rtl="0" algn="l">
              <a:lnSpc>
                <a:spcPct val="90000"/>
              </a:lnSpc>
              <a:spcBef>
                <a:spcPts val="440"/>
              </a:spcBef>
              <a:spcAft>
                <a:spcPts val="0"/>
              </a:spcAft>
              <a:buClr>
                <a:srgbClr val="FF0000"/>
              </a:buClr>
              <a:buSzPts val="2200"/>
              <a:buFont typeface="Arial"/>
              <a:buNone/>
            </a:pPr>
            <a:r>
              <a:rPr b="0" i="0" lang="en-US" sz="2200" u="none" cap="none" strike="noStrike">
                <a:solidFill>
                  <a:schemeClr val="dk1"/>
                </a:solidFill>
                <a:latin typeface="Courier New"/>
                <a:ea typeface="Courier New"/>
                <a:cs typeface="Courier New"/>
                <a:sym typeface="Courier New"/>
              </a:rPr>
              <a:t> </a:t>
            </a:r>
            <a:endParaRPr/>
          </a:p>
          <a:p>
            <a:pPr indent="7938" lvl="0" marL="7938" marR="0" rtl="0" algn="l">
              <a:spcBef>
                <a:spcPts val="440"/>
              </a:spcBef>
              <a:spcAft>
                <a:spcPts val="0"/>
              </a:spcAft>
              <a:buNone/>
            </a:pPr>
            <a:r>
              <a:t/>
            </a:r>
            <a:endParaRPr b="0" i="0" sz="2200" u="none" cap="none" strike="noStrike">
              <a:solidFill>
                <a:schemeClr val="dk1"/>
              </a:solidFill>
              <a:latin typeface="Courier New"/>
              <a:ea typeface="Courier New"/>
              <a:cs typeface="Courier New"/>
              <a:sym typeface="Courier New"/>
            </a:endParaRPr>
          </a:p>
        </p:txBody>
      </p:sp>
      <p:sp>
        <p:nvSpPr>
          <p:cNvPr id="256" name="Google Shape;256;p27"/>
          <p:cNvSpPr txBox="1"/>
          <p:nvPr/>
        </p:nvSpPr>
        <p:spPr>
          <a:xfrm>
            <a:off x="533400" y="4724400"/>
            <a:ext cx="7886700" cy="935037"/>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1" marL="457200" marR="0" rtl="0" algn="l">
              <a:lnSpc>
                <a:spcPct val="9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pStmt.setInt(1, 175);</a:t>
            </a:r>
            <a:endParaRPr/>
          </a:p>
          <a:p>
            <a:pPr indent="0" lvl="1" marL="457200" marR="0" rtl="0" algn="l">
              <a:lnSpc>
                <a:spcPct val="9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pStmt.setString(2,"Charles");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PreparedStatement:</a:t>
            </a:r>
            <a:r>
              <a:rPr b="1" i="0" lang="en-US" sz="2600" u="none" cap="none" strike="noStrike">
                <a:solidFill>
                  <a:schemeClr val="dk1"/>
                </a:solidFill>
                <a:latin typeface="Arial"/>
                <a:ea typeface="Arial"/>
                <a:cs typeface="Arial"/>
                <a:sym typeface="Arial"/>
              </a:rPr>
              <a:t>Using a Loop to Set Values</a:t>
            </a:r>
            <a:endParaRPr/>
          </a:p>
        </p:txBody>
      </p:sp>
      <p:sp>
        <p:nvSpPr>
          <p:cNvPr id="263" name="Google Shape;263;p28"/>
          <p:cNvSpPr txBox="1"/>
          <p:nvPr>
            <p:ph idx="1" type="body"/>
          </p:nvPr>
        </p:nvSpPr>
        <p:spPr>
          <a:xfrm>
            <a:off x="457200" y="1524000"/>
            <a:ext cx="8229600" cy="4227512"/>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PreparedStatement updateEmp;</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String updateString = "update Employee"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"set SALARY= ? where EMP_NAME like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updateEmp  = con.prepareStatement(updateString);</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int[] salary = {1750, 1500, 6000, 1550, 9050};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String[] names = {"David", "Tom", "Nick“,            "Harry", "Mark"};</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for(int i:names)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updateEmp.setInt(1, salary[i]);</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updateEmp.setString(2, names[i]);</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updateEmp.executeUpdate();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pic>
        <p:nvPicPr>
          <p:cNvPr descr="Duke-with-Dart.gif" id="49" name="Google Shape;49;p11"/>
          <p:cNvPicPr preferRelativeResize="0"/>
          <p:nvPr/>
        </p:nvPicPr>
        <p:blipFill rotWithShape="1">
          <a:blip r:embed="rId3">
            <a:alphaModFix/>
          </a:blip>
          <a:srcRect b="0" l="0" r="0" t="0"/>
          <a:stretch/>
        </p:blipFill>
        <p:spPr>
          <a:xfrm>
            <a:off x="4876800" y="4719637"/>
            <a:ext cx="3829050" cy="1355725"/>
          </a:xfrm>
          <a:prstGeom prst="rect">
            <a:avLst/>
          </a:prstGeom>
          <a:noFill/>
          <a:ln>
            <a:noFill/>
          </a:ln>
        </p:spPr>
      </p:pic>
      <p:sp>
        <p:nvSpPr>
          <p:cNvPr id="50" name="Google Shape;50;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1" name="Google Shape;51;p11"/>
          <p:cNvSpPr txBox="1"/>
          <p:nvPr>
            <p:ph idx="1" type="body"/>
          </p:nvPr>
        </p:nvSpPr>
        <p:spPr>
          <a:xfrm>
            <a:off x="609600" y="1219200"/>
            <a:ext cx="7918450" cy="23955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the layout of the JDBC API</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Connect to a database by using a JDBC driver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Submit queries and get results from the database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Specify JDBC driver information externally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Perform CRUD operations by using the JDBC API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9"/>
          <p:cNvSpPr txBox="1"/>
          <p:nvPr/>
        </p:nvSpPr>
        <p:spPr>
          <a:xfrm>
            <a:off x="609600" y="2144712"/>
            <a:ext cx="7848600" cy="33528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a:t>
            </a:r>
            <a:r>
              <a:rPr b="1" i="0" lang="en-US" sz="2600" u="none" cap="none" strike="noStrike">
                <a:solidFill>
                  <a:schemeClr val="dk1"/>
                </a:solidFill>
                <a:latin typeface="Courier New"/>
                <a:ea typeface="Courier New"/>
                <a:cs typeface="Courier New"/>
                <a:sym typeface="Courier New"/>
              </a:rPr>
              <a:t>CallableStatement</a:t>
            </a:r>
            <a:endParaRPr/>
          </a:p>
        </p:txBody>
      </p:sp>
      <p:sp>
        <p:nvSpPr>
          <p:cNvPr id="271" name="Google Shape;271;p29"/>
          <p:cNvSpPr txBox="1"/>
          <p:nvPr>
            <p:ph idx="1" type="body"/>
          </p:nvPr>
        </p:nvSpPr>
        <p:spPr>
          <a:xfrm>
            <a:off x="609600" y="1447800"/>
            <a:ext cx="7918450" cy="6096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a:t>
            </a:r>
            <a:r>
              <a:rPr b="0" i="0" lang="en-US" sz="2200" u="none">
                <a:solidFill>
                  <a:schemeClr val="dk1"/>
                </a:solidFill>
                <a:latin typeface="Courier New"/>
                <a:ea typeface="Courier New"/>
                <a:cs typeface="Courier New"/>
                <a:sym typeface="Courier New"/>
              </a:rPr>
              <a:t>CallableStatement</a:t>
            </a:r>
            <a:r>
              <a:rPr b="0" i="0" lang="en-US" sz="2200" u="none">
                <a:solidFill>
                  <a:schemeClr val="dk1"/>
                </a:solidFill>
                <a:latin typeface="Arial"/>
                <a:ea typeface="Arial"/>
                <a:cs typeface="Arial"/>
                <a:sym typeface="Arial"/>
              </a:rPr>
              <a:t> allows non-SQL statements (such as stored procedures) to be executed against the database.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CallableStatement cStmt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con.prepareCall("{CALL EmplAgeCount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int age = 50;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cStmt.setInt (1, age);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ResultSet rs = cStmt.executeQuery();</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cStmt.registerOutParameter(2, Types.INTEGER);</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boolean result = cStmt.execute();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int count = cStmt.getInt(2);</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System.out.println("There are " + count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Employees over the age of " + age);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Stored procedures are executed on the database.</a:t>
            </a:r>
            <a:endParaRPr/>
          </a:p>
        </p:txBody>
      </p:sp>
      <p:sp>
        <p:nvSpPr>
          <p:cNvPr id="272" name="Google Shape;272;p29"/>
          <p:cNvSpPr/>
          <p:nvPr/>
        </p:nvSpPr>
        <p:spPr>
          <a:xfrm>
            <a:off x="4572000" y="2906712"/>
            <a:ext cx="2743200" cy="457200"/>
          </a:xfrm>
          <a:prstGeom prst="wedgeRectCallout">
            <a:avLst>
              <a:gd fmla="val -5996" name="adj1"/>
              <a:gd fmla="val 19218" name="adj2"/>
            </a:avLst>
          </a:prstGeom>
          <a:solidFill>
            <a:srgbClr val="FFFFCC"/>
          </a:solidFill>
          <a:ln cap="flat" cmpd="sng" w="9525">
            <a:solidFill>
              <a:srgbClr val="80808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a:t>
            </a:r>
            <a:r>
              <a:rPr b="0" i="0" lang="en-US" sz="1400" u="none">
                <a:solidFill>
                  <a:schemeClr val="dk1"/>
                </a:solidFill>
                <a:latin typeface="Courier New"/>
                <a:ea typeface="Courier New"/>
                <a:cs typeface="Courier New"/>
                <a:sym typeface="Courier New"/>
              </a:rPr>
              <a:t>IN</a:t>
            </a:r>
            <a:r>
              <a:rPr b="0" i="0" lang="en-US" sz="1400" u="none">
                <a:solidFill>
                  <a:schemeClr val="dk1"/>
                </a:solidFill>
                <a:latin typeface="Arial"/>
                <a:ea typeface="Arial"/>
                <a:cs typeface="Arial"/>
                <a:sym typeface="Arial"/>
              </a:rPr>
              <a:t> parameter is passed in to the stored procedure.</a:t>
            </a:r>
            <a:endParaRPr/>
          </a:p>
        </p:txBody>
      </p:sp>
      <p:sp>
        <p:nvSpPr>
          <p:cNvPr id="273" name="Google Shape;273;p29"/>
          <p:cNvSpPr/>
          <p:nvPr/>
        </p:nvSpPr>
        <p:spPr>
          <a:xfrm>
            <a:off x="5410200" y="4202112"/>
            <a:ext cx="2819400" cy="457200"/>
          </a:xfrm>
          <a:prstGeom prst="wedgeRectCallout">
            <a:avLst>
              <a:gd fmla="val -5996" name="adj1"/>
              <a:gd fmla="val 19218" name="adj2"/>
            </a:avLst>
          </a:prstGeom>
          <a:solidFill>
            <a:srgbClr val="FFFFCC"/>
          </a:solidFill>
          <a:ln cap="flat" cmpd="sng" w="9525">
            <a:solidFill>
              <a:srgbClr val="80808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a:t>
            </a:r>
            <a:r>
              <a:rPr b="0" i="0" lang="en-US" sz="1400" u="none">
                <a:solidFill>
                  <a:schemeClr val="dk1"/>
                </a:solidFill>
                <a:latin typeface="Courier New"/>
                <a:ea typeface="Courier New"/>
                <a:cs typeface="Courier New"/>
                <a:sym typeface="Courier New"/>
              </a:rPr>
              <a:t>OUT</a:t>
            </a:r>
            <a:r>
              <a:rPr b="0" i="0" lang="en-US" sz="1400" u="none">
                <a:solidFill>
                  <a:schemeClr val="dk1"/>
                </a:solidFill>
                <a:latin typeface="Arial"/>
                <a:ea typeface="Arial"/>
                <a:cs typeface="Arial"/>
                <a:sym typeface="Arial"/>
              </a:rPr>
              <a:t> parameter is returned from the stored procedure.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280" name="Google Shape;280;p30"/>
          <p:cNvSpPr txBox="1"/>
          <p:nvPr>
            <p:ph idx="1" type="body"/>
          </p:nvPr>
        </p:nvSpPr>
        <p:spPr>
          <a:xfrm>
            <a:off x="609600" y="1447800"/>
            <a:ext cx="7918450" cy="23955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the layout of the JDBC API</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Connect to a database by using a JDBC driver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Submit queries and get results from the database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Specify JDBC driver information externally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Perform CRUD operations by using the JDBC API</a:t>
            </a:r>
            <a:endParaRPr/>
          </a:p>
        </p:txBody>
      </p:sp>
      <p:pic>
        <p:nvPicPr>
          <p:cNvPr descr="Duke-Summary.gif" id="281" name="Google Shape;281;p30"/>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descr="Duke-Practise-Overview.gif" id="287" name="Google Shape;287;p31"/>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
        <p:nvSpPr>
          <p:cNvPr id="288" name="Google Shape;288;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18-1 Overview: Working with the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Derby Database and JDBC</a:t>
            </a:r>
            <a:br>
              <a:rPr b="1" i="0" lang="en-US" sz="2600" u="none" cap="none" strike="noStrike">
                <a:solidFill>
                  <a:schemeClr val="dk1"/>
                </a:solidFill>
                <a:latin typeface="Arial"/>
                <a:ea typeface="Arial"/>
                <a:cs typeface="Arial"/>
                <a:sym typeface="Arial"/>
              </a:rPr>
            </a:br>
            <a:endParaRPr/>
          </a:p>
        </p:txBody>
      </p:sp>
      <p:sp>
        <p:nvSpPr>
          <p:cNvPr id="289" name="Google Shape;289;p3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Starting the JavaDB (Derby) database from within NetBeans IDE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Populating the database with data (the Employee table)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Running SQL queries to look at the data</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Compiling and running the sample JDBC application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96" name="Google Shape;296;p32"/>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a:t>
            </a:r>
            <a:r>
              <a:rPr b="0" i="0" lang="en-US" sz="2200" u="none">
                <a:solidFill>
                  <a:schemeClr val="dk1"/>
                </a:solidFill>
                <a:latin typeface="Courier New"/>
                <a:ea typeface="Courier New"/>
                <a:cs typeface="Courier New"/>
                <a:sym typeface="Courier New"/>
              </a:rPr>
              <a:t>Statement</a:t>
            </a:r>
            <a:r>
              <a:rPr b="0" i="0" lang="en-US" sz="2200" u="none">
                <a:solidFill>
                  <a:schemeClr val="dk1"/>
                </a:solidFill>
                <a:latin typeface="Arial"/>
                <a:ea typeface="Arial"/>
                <a:cs typeface="Arial"/>
                <a:sym typeface="Arial"/>
              </a:rPr>
              <a:t> method executes a SQL statement and returns the number of rows affected?</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stmt.execute(query);</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stmt.executeUpdate(query);</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stmt.executeQuery(query);</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stmt.query(query);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03" name="Google Shape;303;p33"/>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When using a </a:t>
            </a:r>
            <a:r>
              <a:rPr b="0" i="0" lang="en-US" sz="2200" u="none">
                <a:solidFill>
                  <a:schemeClr val="dk1"/>
                </a:solidFill>
                <a:latin typeface="Courier New"/>
                <a:ea typeface="Courier New"/>
                <a:cs typeface="Courier New"/>
                <a:sym typeface="Courier New"/>
              </a:rPr>
              <a:t>Statement</a:t>
            </a:r>
            <a:r>
              <a:rPr b="0" i="0" lang="en-US" sz="2200" u="none">
                <a:solidFill>
                  <a:schemeClr val="dk1"/>
                </a:solidFill>
                <a:latin typeface="Arial"/>
                <a:ea typeface="Arial"/>
                <a:cs typeface="Arial"/>
                <a:sym typeface="Arial"/>
              </a:rPr>
              <a:t> to execute a query that returns only one record, it is not necessary to use the </a:t>
            </a:r>
            <a:r>
              <a:rPr b="0" i="0" lang="en-US" sz="2200" u="none">
                <a:solidFill>
                  <a:schemeClr val="dk1"/>
                </a:solidFill>
                <a:latin typeface="Courier New"/>
                <a:ea typeface="Courier New"/>
                <a:cs typeface="Courier New"/>
                <a:sym typeface="Courier New"/>
              </a:rPr>
              <a:t>ResultSet</a:t>
            </a:r>
            <a:r>
              <a:rPr b="0" i="0" lang="en-US" sz="2200" u="none">
                <a:solidFill>
                  <a:schemeClr val="dk1"/>
                </a:solidFill>
                <a:latin typeface="Arial"/>
                <a:ea typeface="Arial"/>
                <a:cs typeface="Arial"/>
                <a:sym typeface="Arial"/>
              </a:rPr>
              <a:t>'s </a:t>
            </a:r>
            <a:r>
              <a:rPr b="0" i="0" lang="en-US" sz="2200" u="none">
                <a:solidFill>
                  <a:schemeClr val="dk1"/>
                </a:solidFill>
                <a:latin typeface="Courier New"/>
                <a:ea typeface="Courier New"/>
                <a:cs typeface="Courier New"/>
                <a:sym typeface="Courier New"/>
              </a:rPr>
              <a:t>next()</a:t>
            </a:r>
            <a:r>
              <a:rPr b="0" i="0" lang="en-US" sz="2200" u="none">
                <a:solidFill>
                  <a:schemeClr val="dk1"/>
                </a:solidFill>
                <a:latin typeface="Arial"/>
                <a:ea typeface="Arial"/>
                <a:cs typeface="Arial"/>
                <a:sym typeface="Arial"/>
              </a:rPr>
              <a:t> method.</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True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False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title"/>
          </p:nvPr>
        </p:nvSpPr>
        <p:spPr>
          <a:xfrm>
            <a:off x="609600" y="439737"/>
            <a:ext cx="7918450" cy="6270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the JDBC API</a:t>
            </a:r>
            <a:endParaRPr/>
          </a:p>
        </p:txBody>
      </p:sp>
      <p:sp>
        <p:nvSpPr>
          <p:cNvPr id="58" name="Google Shape;58;p12"/>
          <p:cNvSpPr/>
          <p:nvPr/>
        </p:nvSpPr>
        <p:spPr>
          <a:xfrm>
            <a:off x="571500" y="2057400"/>
            <a:ext cx="381000" cy="381000"/>
          </a:xfrm>
          <a:prstGeom prst="ellipse">
            <a:avLst/>
          </a:prstGeom>
          <a:solidFill>
            <a:srgbClr val="99CC00"/>
          </a:solidFill>
          <a:ln cap="flat" cmpd="sng" w="28575">
            <a:solidFill>
              <a:srgbClr val="000000"/>
            </a:solidFill>
            <a:prstDash val="solid"/>
            <a:miter lim="800000"/>
            <a:headEnd len="sm" w="sm" type="none"/>
            <a:tailEnd len="sm" w="sm" type="none"/>
          </a:ln>
        </p:spPr>
        <p:txBody>
          <a:bodyPr anchorCtr="0" anchor="ctr" bIns="46025" lIns="46025" spcFirstLastPara="1" rIns="46025" wrap="square" tIns="46025">
            <a:noAutofit/>
          </a:bodyPr>
          <a:lstStyle/>
          <a:p>
            <a:pPr indent="0" lvl="0" marL="0" marR="0" rtl="0" algn="ctr">
              <a:lnSpc>
                <a:spcPct val="95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a:t>
            </a:r>
            <a:endParaRPr/>
          </a:p>
        </p:txBody>
      </p:sp>
      <p:sp>
        <p:nvSpPr>
          <p:cNvPr id="59" name="Google Shape;59;p12"/>
          <p:cNvSpPr/>
          <p:nvPr/>
        </p:nvSpPr>
        <p:spPr>
          <a:xfrm>
            <a:off x="571500" y="3429000"/>
            <a:ext cx="381000" cy="381000"/>
          </a:xfrm>
          <a:prstGeom prst="ellipse">
            <a:avLst/>
          </a:prstGeom>
          <a:solidFill>
            <a:srgbClr val="99CC00"/>
          </a:solidFill>
          <a:ln cap="flat" cmpd="sng" w="28575">
            <a:solidFill>
              <a:srgbClr val="000000"/>
            </a:solidFill>
            <a:prstDash val="solid"/>
            <a:miter lim="800000"/>
            <a:headEnd len="sm" w="sm" type="none"/>
            <a:tailEnd len="sm" w="sm" type="none"/>
          </a:ln>
        </p:spPr>
        <p:txBody>
          <a:bodyPr anchorCtr="0" anchor="ctr" bIns="46025" lIns="46025" spcFirstLastPara="1" rIns="46025" wrap="square" tIns="46025">
            <a:noAutofit/>
          </a:bodyPr>
          <a:lstStyle/>
          <a:p>
            <a:pPr indent="0" lvl="0" marL="0" marR="0" rtl="0" algn="ctr">
              <a:lnSpc>
                <a:spcPct val="95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2</a:t>
            </a:r>
            <a:endParaRPr/>
          </a:p>
        </p:txBody>
      </p:sp>
      <p:sp>
        <p:nvSpPr>
          <p:cNvPr id="60" name="Google Shape;60;p12"/>
          <p:cNvSpPr txBox="1"/>
          <p:nvPr/>
        </p:nvSpPr>
        <p:spPr>
          <a:xfrm>
            <a:off x="1219200" y="5943600"/>
            <a:ext cx="36576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java.sql</a:t>
            </a:r>
            <a:r>
              <a:rPr b="0" i="0" lang="en-US" sz="1800" u="none" cap="none" strike="noStrike">
                <a:solidFill>
                  <a:schemeClr val="dk1"/>
                </a:solidFill>
                <a:latin typeface="Arial"/>
                <a:ea typeface="Arial"/>
                <a:cs typeface="Arial"/>
                <a:sym typeface="Arial"/>
              </a:rPr>
              <a:t> class and interfaces</a:t>
            </a:r>
            <a:endParaRPr/>
          </a:p>
        </p:txBody>
      </p:sp>
      <p:sp>
        <p:nvSpPr>
          <p:cNvPr id="61" name="Google Shape;61;p12"/>
          <p:cNvSpPr txBox="1"/>
          <p:nvPr/>
        </p:nvSpPr>
        <p:spPr>
          <a:xfrm>
            <a:off x="4876800" y="5943600"/>
            <a:ext cx="3657600" cy="3381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Vendor-Specific JAR File </a:t>
            </a:r>
            <a:endParaRPr/>
          </a:p>
        </p:txBody>
      </p:sp>
      <p:sp>
        <p:nvSpPr>
          <p:cNvPr id="62" name="Google Shape;62;p12"/>
          <p:cNvSpPr txBox="1"/>
          <p:nvPr/>
        </p:nvSpPr>
        <p:spPr>
          <a:xfrm>
            <a:off x="1676400" y="1143000"/>
            <a:ext cx="2209800" cy="6096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DriverManager</a:t>
            </a:r>
            <a:endParaRPr/>
          </a:p>
        </p:txBody>
      </p:sp>
      <p:sp>
        <p:nvSpPr>
          <p:cNvPr id="63" name="Google Shape;63;p12"/>
          <p:cNvSpPr txBox="1"/>
          <p:nvPr/>
        </p:nvSpPr>
        <p:spPr>
          <a:xfrm>
            <a:off x="1676400" y="2362200"/>
            <a:ext cx="2209800" cy="6096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&lt;interface&gt;</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Courier New"/>
                <a:ea typeface="Courier New"/>
                <a:cs typeface="Courier New"/>
                <a:sym typeface="Courier New"/>
              </a:rPr>
              <a:t>Connection</a:t>
            </a:r>
            <a:endParaRPr/>
          </a:p>
        </p:txBody>
      </p:sp>
      <p:sp>
        <p:nvSpPr>
          <p:cNvPr id="64" name="Google Shape;64;p12"/>
          <p:cNvSpPr txBox="1"/>
          <p:nvPr/>
        </p:nvSpPr>
        <p:spPr>
          <a:xfrm>
            <a:off x="1676400" y="3581400"/>
            <a:ext cx="2209800" cy="6096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&lt;interface&gt;</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Courier New"/>
                <a:ea typeface="Courier New"/>
                <a:cs typeface="Courier New"/>
                <a:sym typeface="Courier New"/>
              </a:rPr>
              <a:t>Statement</a:t>
            </a:r>
            <a:endParaRPr/>
          </a:p>
        </p:txBody>
      </p:sp>
      <p:sp>
        <p:nvSpPr>
          <p:cNvPr id="65" name="Google Shape;65;p12"/>
          <p:cNvSpPr txBox="1"/>
          <p:nvPr/>
        </p:nvSpPr>
        <p:spPr>
          <a:xfrm>
            <a:off x="1676400" y="4876800"/>
            <a:ext cx="2209800" cy="6096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&lt;interface&gt;</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Courier New"/>
                <a:ea typeface="Courier New"/>
                <a:cs typeface="Courier New"/>
                <a:sym typeface="Courier New"/>
              </a:rPr>
              <a:t>ResultSet</a:t>
            </a:r>
            <a:endParaRPr/>
          </a:p>
        </p:txBody>
      </p:sp>
      <p:sp>
        <p:nvSpPr>
          <p:cNvPr id="66" name="Google Shape;66;p12"/>
          <p:cNvSpPr txBox="1"/>
          <p:nvPr/>
        </p:nvSpPr>
        <p:spPr>
          <a:xfrm>
            <a:off x="5029200" y="3429000"/>
            <a:ext cx="2362200" cy="6096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VendorStatement</a:t>
            </a:r>
            <a:endParaRPr/>
          </a:p>
        </p:txBody>
      </p:sp>
      <p:sp>
        <p:nvSpPr>
          <p:cNvPr id="67" name="Google Shape;67;p12"/>
          <p:cNvSpPr txBox="1"/>
          <p:nvPr/>
        </p:nvSpPr>
        <p:spPr>
          <a:xfrm>
            <a:off x="5029200" y="2209800"/>
            <a:ext cx="2209800" cy="6096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Vendor</a:t>
            </a:r>
            <a:br>
              <a:rPr b="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Connection</a:t>
            </a:r>
            <a:endParaRPr/>
          </a:p>
        </p:txBody>
      </p:sp>
      <p:sp>
        <p:nvSpPr>
          <p:cNvPr id="68" name="Google Shape;68;p12"/>
          <p:cNvSpPr txBox="1"/>
          <p:nvPr/>
        </p:nvSpPr>
        <p:spPr>
          <a:xfrm>
            <a:off x="5029200" y="4724400"/>
            <a:ext cx="2286000" cy="6096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VendorResultSet</a:t>
            </a:r>
            <a:endParaRPr/>
          </a:p>
        </p:txBody>
      </p:sp>
      <p:cxnSp>
        <p:nvCxnSpPr>
          <p:cNvPr id="69" name="Google Shape;69;p12"/>
          <p:cNvCxnSpPr/>
          <p:nvPr/>
        </p:nvCxnSpPr>
        <p:spPr>
          <a:xfrm rot="10800000">
            <a:off x="3886200" y="1447800"/>
            <a:ext cx="2247900" cy="762000"/>
          </a:xfrm>
          <a:prstGeom prst="bentConnector2">
            <a:avLst/>
          </a:prstGeom>
          <a:noFill/>
          <a:ln cap="flat" cmpd="sng" w="28575">
            <a:solidFill>
              <a:schemeClr val="dk1"/>
            </a:solidFill>
            <a:prstDash val="solid"/>
            <a:round/>
            <a:headEnd len="med" w="med" type="none"/>
            <a:tailEnd len="med" w="med" type="triangle"/>
          </a:ln>
        </p:spPr>
      </p:cxnSp>
      <p:cxnSp>
        <p:nvCxnSpPr>
          <p:cNvPr id="70" name="Google Shape;70;p12"/>
          <p:cNvCxnSpPr/>
          <p:nvPr/>
        </p:nvCxnSpPr>
        <p:spPr>
          <a:xfrm rot="10800000">
            <a:off x="3886200" y="2514600"/>
            <a:ext cx="11430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71" name="Google Shape;71;p12"/>
          <p:cNvCxnSpPr/>
          <p:nvPr/>
        </p:nvCxnSpPr>
        <p:spPr>
          <a:xfrm rot="10800000">
            <a:off x="3886200" y="3886200"/>
            <a:ext cx="11430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72" name="Google Shape;72;p12"/>
          <p:cNvCxnSpPr/>
          <p:nvPr/>
        </p:nvCxnSpPr>
        <p:spPr>
          <a:xfrm rot="10800000">
            <a:off x="3886200" y="5181600"/>
            <a:ext cx="11430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73" name="Google Shape;73;p12"/>
          <p:cNvCxnSpPr/>
          <p:nvPr/>
        </p:nvCxnSpPr>
        <p:spPr>
          <a:xfrm rot="5400000">
            <a:off x="1073200" y="2051100"/>
            <a:ext cx="1219200" cy="12600"/>
          </a:xfrm>
          <a:prstGeom prst="bentConnector3">
            <a:avLst>
              <a:gd fmla="val 0" name="adj1"/>
            </a:avLst>
          </a:prstGeom>
          <a:noFill/>
          <a:ln cap="flat" cmpd="sng" w="28575">
            <a:solidFill>
              <a:schemeClr val="dk1"/>
            </a:solidFill>
            <a:prstDash val="solid"/>
            <a:round/>
            <a:headEnd len="med" w="med" type="none"/>
            <a:tailEnd len="med" w="med" type="triangle"/>
          </a:ln>
        </p:spPr>
      </p:cxnSp>
      <p:cxnSp>
        <p:nvCxnSpPr>
          <p:cNvPr id="74" name="Google Shape;74;p12"/>
          <p:cNvCxnSpPr/>
          <p:nvPr/>
        </p:nvCxnSpPr>
        <p:spPr>
          <a:xfrm rot="5400000">
            <a:off x="1073200" y="3402062"/>
            <a:ext cx="1219200" cy="12600"/>
          </a:xfrm>
          <a:prstGeom prst="bentConnector3">
            <a:avLst>
              <a:gd fmla="val 0" name="adj1"/>
            </a:avLst>
          </a:prstGeom>
          <a:noFill/>
          <a:ln cap="flat" cmpd="sng" w="28575">
            <a:solidFill>
              <a:schemeClr val="dk1"/>
            </a:solidFill>
            <a:prstDash val="solid"/>
            <a:round/>
            <a:headEnd len="med" w="med" type="none"/>
            <a:tailEnd len="med" w="med" type="triangle"/>
          </a:ln>
        </p:spPr>
      </p:cxnSp>
      <p:cxnSp>
        <p:nvCxnSpPr>
          <p:cNvPr id="75" name="Google Shape;75;p12"/>
          <p:cNvCxnSpPr/>
          <p:nvPr/>
        </p:nvCxnSpPr>
        <p:spPr>
          <a:xfrm rot="5400000">
            <a:off x="1149400" y="4633962"/>
            <a:ext cx="1066800" cy="12600"/>
          </a:xfrm>
          <a:prstGeom prst="bentConnector3">
            <a:avLst>
              <a:gd fmla="val 0" name="adj1"/>
            </a:avLst>
          </a:prstGeom>
          <a:noFill/>
          <a:ln cap="flat" cmpd="sng" w="28575">
            <a:solidFill>
              <a:schemeClr val="dk1"/>
            </a:solidFill>
            <a:prstDash val="solid"/>
            <a:round/>
            <a:headEnd len="med" w="med" type="none"/>
            <a:tailEnd len="med" w="med" type="triangle"/>
          </a:ln>
        </p:spPr>
      </p:cxnSp>
      <p:sp>
        <p:nvSpPr>
          <p:cNvPr id="76" name="Google Shape;76;p12"/>
          <p:cNvSpPr txBox="1"/>
          <p:nvPr/>
        </p:nvSpPr>
        <p:spPr>
          <a:xfrm>
            <a:off x="1066800" y="990600"/>
            <a:ext cx="3276600" cy="48006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12"/>
          <p:cNvSpPr txBox="1"/>
          <p:nvPr/>
        </p:nvSpPr>
        <p:spPr>
          <a:xfrm>
            <a:off x="4724400" y="1905000"/>
            <a:ext cx="2819400" cy="36576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12"/>
          <p:cNvSpPr/>
          <p:nvPr/>
        </p:nvSpPr>
        <p:spPr>
          <a:xfrm>
            <a:off x="571500" y="4724400"/>
            <a:ext cx="381000" cy="381000"/>
          </a:xfrm>
          <a:prstGeom prst="ellipse">
            <a:avLst/>
          </a:prstGeom>
          <a:solidFill>
            <a:srgbClr val="99CC00"/>
          </a:solidFill>
          <a:ln cap="flat" cmpd="sng" w="28575">
            <a:solidFill>
              <a:srgbClr val="000000"/>
            </a:solidFill>
            <a:prstDash val="solid"/>
            <a:miter lim="800000"/>
            <a:headEnd len="sm" w="sm" type="none"/>
            <a:tailEnd len="sm" w="sm" type="none"/>
          </a:ln>
        </p:spPr>
        <p:txBody>
          <a:bodyPr anchorCtr="0" anchor="ctr" bIns="46025" lIns="46025" spcFirstLastPara="1" rIns="46025" wrap="square" tIns="46025">
            <a:noAutofit/>
          </a:bodyPr>
          <a:lstStyle/>
          <a:p>
            <a:pPr indent="0" lvl="0" marL="0" marR="0" rtl="0" algn="ctr">
              <a:lnSpc>
                <a:spcPct val="95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609600" y="5257800"/>
            <a:ext cx="7924800" cy="3048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13"/>
          <p:cNvSpPr txBox="1"/>
          <p:nvPr/>
        </p:nvSpPr>
        <p:spPr>
          <a:xfrm>
            <a:off x="609600" y="4572000"/>
            <a:ext cx="7924800" cy="3048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13"/>
          <p:cNvSpPr txBox="1"/>
          <p:nvPr/>
        </p:nvSpPr>
        <p:spPr>
          <a:xfrm>
            <a:off x="609600" y="3471862"/>
            <a:ext cx="7924800" cy="3048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13"/>
          <p:cNvSpPr txBox="1"/>
          <p:nvPr/>
        </p:nvSpPr>
        <p:spPr>
          <a:xfrm>
            <a:off x="609600" y="2471737"/>
            <a:ext cx="7924800" cy="6096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a Vendor’s Driver Class</a:t>
            </a:r>
            <a:endParaRPr/>
          </a:p>
        </p:txBody>
      </p:sp>
      <p:sp>
        <p:nvSpPr>
          <p:cNvPr id="89" name="Google Shape;89;p13"/>
          <p:cNvSpPr txBox="1"/>
          <p:nvPr>
            <p:ph idx="1" type="body"/>
          </p:nvPr>
        </p:nvSpPr>
        <p:spPr>
          <a:xfrm>
            <a:off x="609600" y="1447800"/>
            <a:ext cx="7918450" cy="45497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DriverManager</a:t>
            </a:r>
            <a:r>
              <a:rPr b="0" i="0" lang="en-US" sz="2200" u="none" cap="none" strike="noStrike">
                <a:solidFill>
                  <a:schemeClr val="dk1"/>
                </a:solidFill>
                <a:latin typeface="Arial"/>
                <a:ea typeface="Arial"/>
                <a:cs typeface="Arial"/>
                <a:sym typeface="Arial"/>
              </a:rPr>
              <a:t> class is used to get an instance of a </a:t>
            </a:r>
            <a:r>
              <a:rPr b="0" i="0" lang="en-US" sz="2200" u="none" cap="none" strike="noStrike">
                <a:solidFill>
                  <a:schemeClr val="dk1"/>
                </a:solidFill>
                <a:latin typeface="Courier New"/>
                <a:ea typeface="Courier New"/>
                <a:cs typeface="Courier New"/>
                <a:sym typeface="Courier New"/>
              </a:rPr>
              <a:t>Connection</a:t>
            </a:r>
            <a:r>
              <a:rPr b="0" i="0" lang="en-US" sz="2200" u="none" cap="none" strike="noStrike">
                <a:solidFill>
                  <a:schemeClr val="dk1"/>
                </a:solidFill>
                <a:latin typeface="Arial"/>
                <a:ea typeface="Arial"/>
                <a:cs typeface="Arial"/>
                <a:sym typeface="Arial"/>
              </a:rPr>
              <a:t> object by using the JDBC driver named in the JDBC URL:</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String url = "</a:t>
            </a:r>
            <a:r>
              <a:rPr b="1" i="0" lang="en-US" sz="1600" u="none" cap="none" strike="noStrike">
                <a:solidFill>
                  <a:schemeClr val="dk1"/>
                </a:solidFill>
                <a:latin typeface="Courier New"/>
                <a:ea typeface="Courier New"/>
                <a:cs typeface="Courier New"/>
                <a:sym typeface="Courier New"/>
              </a:rPr>
              <a:t>jdbc:derby:</a:t>
            </a:r>
            <a:r>
              <a:rPr b="0" i="0" lang="en-US" sz="1600" u="none" cap="none" strike="noStrike">
                <a:solidFill>
                  <a:schemeClr val="dk1"/>
                </a:solidFill>
                <a:latin typeface="Courier New"/>
                <a:ea typeface="Courier New"/>
                <a:cs typeface="Courier New"/>
                <a:sym typeface="Courier New"/>
              </a:rPr>
              <a:t>//localhost:1527/EmployeeDB";</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Connection con = DriverManager.getConnection (url);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URL syntax for a JDBC driver is: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jdbc:&lt;driver&gt;:[subsubprotocol:][databaseName][;attribute=value]</a:t>
            </a:r>
            <a:endParaRPr b="0" i="0" sz="16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Each vendor can implement its own subprotocol.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URL syntax for an Oracle Thin driver is: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jdbc:oracle:thin:@//[HOST][:PORT]/SERVICE</a:t>
            </a:r>
            <a:endParaRPr/>
          </a:p>
          <a:p>
            <a:pPr indent="-457200" lvl="2" marL="1031875" marR="0" rtl="0" algn="l">
              <a:lnSpc>
                <a:spcPct val="100000"/>
              </a:lnSpc>
              <a:spcBef>
                <a:spcPts val="44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Example: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jdbc:oracle:thin:@//myhost:1521/orcl</a:t>
            </a:r>
            <a:endParaRPr/>
          </a:p>
          <a:p>
            <a:pPr indent="7938" lvl="0" marL="7938" marR="0" rtl="0" algn="l">
              <a:spcBef>
                <a:spcPts val="32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nvSpPr>
        <p:spPr>
          <a:xfrm>
            <a:off x="609600" y="4376737"/>
            <a:ext cx="7924800" cy="3048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14"/>
          <p:cNvSpPr txBox="1"/>
          <p:nvPr/>
        </p:nvSpPr>
        <p:spPr>
          <a:xfrm>
            <a:off x="609600" y="5410200"/>
            <a:ext cx="7924800" cy="6096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14"/>
          <p:cNvSpPr txBox="1"/>
          <p:nvPr/>
        </p:nvSpPr>
        <p:spPr>
          <a:xfrm>
            <a:off x="609600" y="3114675"/>
            <a:ext cx="7924800" cy="5334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Key JDBC API Components</a:t>
            </a:r>
            <a:endParaRPr/>
          </a:p>
        </p:txBody>
      </p:sp>
      <p:sp>
        <p:nvSpPr>
          <p:cNvPr id="99" name="Google Shape;99;p14"/>
          <p:cNvSpPr txBox="1"/>
          <p:nvPr>
            <p:ph idx="1" type="body"/>
          </p:nvPr>
        </p:nvSpPr>
        <p:spPr>
          <a:xfrm>
            <a:off x="609600" y="990600"/>
            <a:ext cx="7918450" cy="50419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Each vendor’s JDBC driver class also implements the key API classes that you will use to connect to the database, execute queries, and manipulate data:</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java.sql.Connection</a:t>
            </a:r>
            <a:r>
              <a:rPr b="0" i="0" lang="en-US" sz="2200" u="none" cap="none" strike="noStrike">
                <a:solidFill>
                  <a:schemeClr val="dk1"/>
                </a:solidFill>
                <a:latin typeface="Arial"/>
                <a:ea typeface="Arial"/>
                <a:cs typeface="Arial"/>
                <a:sym typeface="Arial"/>
              </a:rPr>
              <a:t>: A connection that represents the session between your Java application and the database</a:t>
            </a:r>
            <a:endParaRPr/>
          </a:p>
          <a:p>
            <a:pPr indent="-331787" lvl="2" marL="1020762"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Connection con = DriverManager.getConnection(url, username, password);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java.sql.Statement</a:t>
            </a:r>
            <a:r>
              <a:rPr b="0" i="0" lang="en-US" sz="2200" u="none" cap="none" strike="noStrike">
                <a:solidFill>
                  <a:schemeClr val="dk1"/>
                </a:solidFill>
                <a:latin typeface="Arial"/>
                <a:ea typeface="Arial"/>
                <a:cs typeface="Arial"/>
                <a:sym typeface="Arial"/>
              </a:rPr>
              <a:t>: An object used to execute a static SQL statement and return the result</a:t>
            </a:r>
            <a:endParaRPr/>
          </a:p>
          <a:p>
            <a:pPr indent="-331787" lvl="2" marL="1020762"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Statement stmt = con.createStatement();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java.sql.ResultSet</a:t>
            </a:r>
            <a:r>
              <a:rPr b="0" i="0" lang="en-US" sz="2200" u="none" cap="none" strike="noStrike">
                <a:solidFill>
                  <a:schemeClr val="dk1"/>
                </a:solidFill>
                <a:latin typeface="Arial"/>
                <a:ea typeface="Arial"/>
                <a:cs typeface="Arial"/>
                <a:sym typeface="Arial"/>
              </a:rPr>
              <a:t>: An object representing a database result set</a:t>
            </a:r>
            <a:endParaRPr/>
          </a:p>
          <a:p>
            <a:pPr indent="-331787" lvl="2" marL="1020762"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String query = "SELECT * FROM Employee";</a:t>
            </a:r>
            <a:endParaRPr/>
          </a:p>
          <a:p>
            <a:pPr indent="-331787" lvl="2" marL="1020762"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ResultSet rs = stmt.executeQuery(query);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nvSpPr>
        <p:spPr>
          <a:xfrm>
            <a:off x="609600" y="2644775"/>
            <a:ext cx="7924800" cy="3810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15"/>
          <p:cNvSpPr txBox="1"/>
          <p:nvPr/>
        </p:nvSpPr>
        <p:spPr>
          <a:xfrm>
            <a:off x="609600" y="1920875"/>
            <a:ext cx="7924800" cy="3810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Writing Queries and Getting Results</a:t>
            </a:r>
            <a:endParaRPr/>
          </a:p>
        </p:txBody>
      </p:sp>
      <p:sp>
        <p:nvSpPr>
          <p:cNvPr id="108" name="Google Shape;108;p15"/>
          <p:cNvSpPr txBox="1"/>
          <p:nvPr>
            <p:ph idx="1" type="body"/>
          </p:nvPr>
        </p:nvSpPr>
        <p:spPr>
          <a:xfrm>
            <a:off x="609600" y="1219200"/>
            <a:ext cx="7918450" cy="21796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To execute SQL queries with JDBC, you must create a SQL query wrapper object, an instance of the </a:t>
            </a:r>
            <a:r>
              <a:rPr b="0" i="0" lang="en-US" sz="2200" u="none">
                <a:solidFill>
                  <a:schemeClr val="dk1"/>
                </a:solidFill>
                <a:latin typeface="Courier New"/>
                <a:ea typeface="Courier New"/>
                <a:cs typeface="Courier New"/>
                <a:sym typeface="Courier New"/>
              </a:rPr>
              <a:t>Statement</a:t>
            </a:r>
            <a:r>
              <a:rPr b="0" i="0" lang="en-US" sz="2200" u="none">
                <a:solidFill>
                  <a:schemeClr val="dk1"/>
                </a:solidFill>
                <a:latin typeface="Arial"/>
                <a:ea typeface="Arial"/>
                <a:cs typeface="Arial"/>
                <a:sym typeface="Arial"/>
              </a:rPr>
              <a:t> object.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Statement stmt = con.createStatement();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Statement instance to execute a SQL query:</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ResultSet rs = stmt.executeQuery (query);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Note that there are three Statement execute methods:</a:t>
            </a:r>
            <a:endParaRPr/>
          </a:p>
        </p:txBody>
      </p:sp>
      <p:graphicFrame>
        <p:nvGraphicFramePr>
          <p:cNvPr id="109" name="Google Shape;109;p15"/>
          <p:cNvGraphicFramePr/>
          <p:nvPr/>
        </p:nvGraphicFramePr>
        <p:xfrm>
          <a:off x="609600" y="3429000"/>
          <a:ext cx="3000000" cy="3000000"/>
        </p:xfrm>
        <a:graphic>
          <a:graphicData uri="http://schemas.openxmlformats.org/drawingml/2006/table">
            <a:tbl>
              <a:tblPr>
                <a:noFill/>
                <a:tableStyleId>{D18A69B6-A5AA-4A81-B28E-943B6E20822F}</a:tableStyleId>
              </a:tblPr>
              <a:tblGrid>
                <a:gridCol w="3603625"/>
                <a:gridCol w="1928800"/>
                <a:gridCol w="2392350"/>
              </a:tblGrid>
              <a:tr h="512750">
                <a:tc>
                  <a:txBody>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Method</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Returns</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Used for</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r>
              <a:tr h="479425">
                <a:tc>
                  <a:txBody>
                    <a:bodyPr/>
                    <a:lstStyle/>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executeQuery(sqlString)</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ResultSet</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SELECT</a:t>
                      </a:r>
                      <a:r>
                        <a:rPr b="0" i="0" lang="en-US" sz="1800" u="none" cap="none" strike="noStrike">
                          <a:solidFill>
                            <a:schemeClr val="dk1"/>
                          </a:solidFill>
                          <a:latin typeface="Arial"/>
                          <a:ea typeface="Arial"/>
                          <a:cs typeface="Arial"/>
                          <a:sym typeface="Arial"/>
                        </a:rPr>
                        <a:t> statement</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639750">
                <a:tc>
                  <a:txBody>
                    <a:bodyPr/>
                    <a:lstStyle/>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executeUpdate(sqlString)</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int</a:t>
                      </a:r>
                      <a:r>
                        <a:rPr b="0" i="0" lang="en-US" sz="1800" u="none" cap="none" strike="noStrike">
                          <a:solidFill>
                            <a:schemeClr val="dk1"/>
                          </a:solidFill>
                          <a:latin typeface="Arial"/>
                          <a:ea typeface="Arial"/>
                          <a:cs typeface="Arial"/>
                          <a:sym typeface="Arial"/>
                        </a:rPr>
                        <a:t> (rows affected)</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INSERT</a:t>
                      </a:r>
                      <a:r>
                        <a:rPr b="0" i="0" lang="en-US" sz="1800" u="none" cap="none" strike="noStrike">
                          <a:solidFill>
                            <a:schemeClr val="dk1"/>
                          </a:solidFill>
                          <a:latin typeface="Arial"/>
                          <a:ea typeface="Arial"/>
                          <a:cs typeface="Arial"/>
                          <a:sym typeface="Arial"/>
                        </a:rPr>
                        <a:t>, </a:t>
                      </a:r>
                      <a:r>
                        <a:rPr b="0" i="0" lang="en-US" sz="1800" u="none" cap="none" strike="noStrike">
                          <a:solidFill>
                            <a:srgbClr val="000000"/>
                          </a:solidFill>
                          <a:latin typeface="Courier New"/>
                          <a:ea typeface="Courier New"/>
                          <a:cs typeface="Courier New"/>
                          <a:sym typeface="Courier New"/>
                        </a:rPr>
                        <a:t>UPDATE</a:t>
                      </a:r>
                      <a:r>
                        <a:rPr b="0" i="0" lang="en-US" sz="1800" u="none" cap="none" strike="noStrike">
                          <a:solidFill>
                            <a:schemeClr val="dk1"/>
                          </a:solidFill>
                          <a:latin typeface="Arial"/>
                          <a:ea typeface="Arial"/>
                          <a:cs typeface="Arial"/>
                          <a:sym typeface="Arial"/>
                        </a:rPr>
                        <a:t>, </a:t>
                      </a:r>
                      <a:r>
                        <a:rPr b="0" i="0" lang="en-US" sz="1800" u="none" cap="none" strike="noStrike">
                          <a:solidFill>
                            <a:srgbClr val="000000"/>
                          </a:solidFill>
                          <a:latin typeface="Courier New"/>
                          <a:ea typeface="Courier New"/>
                          <a:cs typeface="Courier New"/>
                          <a:sym typeface="Courier New"/>
                        </a:rPr>
                        <a:t>DELETE</a:t>
                      </a:r>
                      <a:r>
                        <a:rPr b="0" i="0" lang="en-US" sz="1800" u="none" cap="none" strike="noStrike">
                          <a:solidFill>
                            <a:schemeClr val="dk1"/>
                          </a:solidFill>
                          <a:latin typeface="Arial"/>
                          <a:ea typeface="Arial"/>
                          <a:cs typeface="Arial"/>
                          <a:sym typeface="Arial"/>
                        </a:rPr>
                        <a:t>, or a</a:t>
                      </a:r>
                      <a:r>
                        <a:rPr b="0" i="0" lang="en-US" sz="1800" u="none" cap="none" strike="noStrike">
                          <a:solidFill>
                            <a:srgbClr val="000000"/>
                          </a:solidFill>
                          <a:latin typeface="Arial"/>
                          <a:ea typeface="Arial"/>
                          <a:cs typeface="Arial"/>
                          <a:sym typeface="Arial"/>
                        </a:rPr>
                        <a:t> DDL</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914400">
                <a:tc>
                  <a:txBody>
                    <a:bodyPr/>
                    <a:lstStyle/>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execute(sqlString)</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boolean </a:t>
                      </a:r>
                      <a:r>
                        <a:rPr b="0" i="0" lang="en-US" sz="1800" u="none" cap="none" strike="noStrike">
                          <a:solidFill>
                            <a:schemeClr val="dk1"/>
                          </a:solidFill>
                          <a:latin typeface="Arial"/>
                          <a:ea typeface="Arial"/>
                          <a:cs typeface="Arial"/>
                          <a:sym typeface="Arial"/>
                        </a:rPr>
                        <a:t>(true if there was a </a:t>
                      </a:r>
                      <a:r>
                        <a:rPr b="0" i="0" lang="en-US" sz="1800" u="none" cap="none" strike="noStrike">
                          <a:solidFill>
                            <a:srgbClr val="000000"/>
                          </a:solidFill>
                          <a:latin typeface="Courier New"/>
                          <a:ea typeface="Courier New"/>
                          <a:cs typeface="Courier New"/>
                          <a:sym typeface="Courier New"/>
                        </a:rPr>
                        <a:t>ResultSet</a:t>
                      </a:r>
                      <a:r>
                        <a:rPr b="0" i="0" lang="en-US" sz="1800" u="none" cap="none" strike="noStrike">
                          <a:solidFill>
                            <a:schemeClr val="dk1"/>
                          </a:solidFill>
                          <a:latin typeface="Arial"/>
                          <a:ea typeface="Arial"/>
                          <a:cs typeface="Arial"/>
                          <a:sym typeface="Arial"/>
                        </a:rPr>
                        <a:t>)</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Any SQL command or commands</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nvSpPr>
        <p:spPr>
          <a:xfrm>
            <a:off x="609600" y="1447800"/>
            <a:ext cx="7924800" cy="6096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a </a:t>
            </a:r>
            <a:r>
              <a:rPr b="1" i="0" lang="en-US" sz="2600" u="none" cap="none" strike="noStrike">
                <a:solidFill>
                  <a:schemeClr val="dk1"/>
                </a:solidFill>
                <a:latin typeface="Courier New"/>
                <a:ea typeface="Courier New"/>
                <a:cs typeface="Courier New"/>
                <a:sym typeface="Courier New"/>
              </a:rPr>
              <a:t>ResultSet</a:t>
            </a:r>
            <a:r>
              <a:rPr b="1" i="0" lang="en-US" sz="2600" u="none" cap="none" strike="noStrike">
                <a:solidFill>
                  <a:schemeClr val="dk1"/>
                </a:solidFill>
                <a:latin typeface="Arial"/>
                <a:ea typeface="Arial"/>
                <a:cs typeface="Arial"/>
                <a:sym typeface="Arial"/>
              </a:rPr>
              <a:t> Object</a:t>
            </a:r>
            <a:endParaRPr/>
          </a:p>
        </p:txBody>
      </p:sp>
      <p:sp>
        <p:nvSpPr>
          <p:cNvPr id="117" name="Google Shape;117;p16"/>
          <p:cNvSpPr txBox="1"/>
          <p:nvPr>
            <p:ph idx="4294967295" type="body"/>
          </p:nvPr>
        </p:nvSpPr>
        <p:spPr>
          <a:xfrm>
            <a:off x="615950" y="1447800"/>
            <a:ext cx="7842250" cy="6858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String query = "SELECT * FROM Employee";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ResultSet rs = stmt.executeQuery(query);</a:t>
            </a:r>
            <a:endParaRPr/>
          </a:p>
          <a:p>
            <a:pPr indent="7938" lvl="0" marL="7938" marR="0" rtl="0" algn="l">
              <a:spcBef>
                <a:spcPts val="320"/>
              </a:spcBef>
              <a:spcAft>
                <a:spcPts val="0"/>
              </a:spcAft>
              <a:buNone/>
            </a:pPr>
            <a:r>
              <a:t/>
            </a:r>
            <a:endParaRPr b="0" i="0" sz="1600" u="none">
              <a:solidFill>
                <a:schemeClr val="dk1"/>
              </a:solidFill>
              <a:latin typeface="Courier New"/>
              <a:ea typeface="Courier New"/>
              <a:cs typeface="Courier New"/>
              <a:sym typeface="Courier New"/>
            </a:endParaRPr>
          </a:p>
        </p:txBody>
      </p:sp>
      <p:graphicFrame>
        <p:nvGraphicFramePr>
          <p:cNvPr id="118" name="Google Shape;118;p16"/>
          <p:cNvGraphicFramePr/>
          <p:nvPr/>
        </p:nvGraphicFramePr>
        <p:xfrm>
          <a:off x="2971800" y="2870200"/>
          <a:ext cx="3000000" cy="3000000"/>
        </p:xfrm>
        <a:graphic>
          <a:graphicData uri="http://schemas.openxmlformats.org/drawingml/2006/table">
            <a:tbl>
              <a:tblPr>
                <a:noFill/>
                <a:tableStyleId>{D18A69B6-A5AA-4A81-B28E-943B6E20822F}</a:tableStyleId>
              </a:tblPr>
              <a:tblGrid>
                <a:gridCol w="846125"/>
                <a:gridCol w="1054100"/>
                <a:gridCol w="1287450"/>
                <a:gridCol w="1323975"/>
                <a:gridCol w="1127125"/>
              </a:tblGrid>
              <a:tr h="371475">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110</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Troy</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Hammer</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1965-03-31</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102109.15</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r>
              <a:tr h="369875">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123</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Michael</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Walton</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1986-08-25</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93400.20</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r>
              <a:tr h="371475">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201</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Thomas</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Fitzpatrick</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1961-09-22</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75123.45</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6CBCB"/>
                    </a:solidFill>
                  </a:tcPr>
                </a:tc>
              </a:tr>
              <a:tr h="369875">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101</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Abhijit</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Gopali</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1956-06-01</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70000.00</a:t>
                      </a:r>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E7E7"/>
                    </a:solidFill>
                  </a:tcPr>
                </a:tc>
              </a:tr>
            </a:tbl>
          </a:graphicData>
        </a:graphic>
      </p:graphicFrame>
      <p:sp>
        <p:nvSpPr>
          <p:cNvPr id="119" name="Google Shape;119;p16"/>
          <p:cNvSpPr txBox="1"/>
          <p:nvPr/>
        </p:nvSpPr>
        <p:spPr>
          <a:xfrm>
            <a:off x="609600" y="2438400"/>
            <a:ext cx="18907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ResultSet cursor</a:t>
            </a:r>
            <a:endParaRPr/>
          </a:p>
        </p:txBody>
      </p:sp>
      <p:cxnSp>
        <p:nvCxnSpPr>
          <p:cNvPr id="120" name="Google Shape;120;p16"/>
          <p:cNvCxnSpPr/>
          <p:nvPr/>
        </p:nvCxnSpPr>
        <p:spPr>
          <a:xfrm>
            <a:off x="2514600" y="2655887"/>
            <a:ext cx="381000" cy="0"/>
          </a:xfrm>
          <a:prstGeom prst="straightConnector1">
            <a:avLst/>
          </a:prstGeom>
          <a:noFill/>
          <a:ln cap="flat" cmpd="sng" w="28575">
            <a:solidFill>
              <a:schemeClr val="dk1"/>
            </a:solidFill>
            <a:prstDash val="solid"/>
            <a:miter lim="800000"/>
            <a:headEnd len="med" w="med" type="none"/>
            <a:tailEnd len="med" w="med" type="triangle"/>
          </a:ln>
        </p:spPr>
      </p:cxnSp>
      <p:sp>
        <p:nvSpPr>
          <p:cNvPr id="121" name="Google Shape;121;p16"/>
          <p:cNvSpPr txBox="1"/>
          <p:nvPr/>
        </p:nvSpPr>
        <p:spPr>
          <a:xfrm>
            <a:off x="685800" y="2819400"/>
            <a:ext cx="13843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rs.next()</a:t>
            </a:r>
            <a:endParaRPr/>
          </a:p>
        </p:txBody>
      </p:sp>
      <p:cxnSp>
        <p:nvCxnSpPr>
          <p:cNvPr id="122" name="Google Shape;122;p16"/>
          <p:cNvCxnSpPr/>
          <p:nvPr/>
        </p:nvCxnSpPr>
        <p:spPr>
          <a:xfrm>
            <a:off x="2514600" y="3048000"/>
            <a:ext cx="381000" cy="0"/>
          </a:xfrm>
          <a:prstGeom prst="straightConnector1">
            <a:avLst/>
          </a:prstGeom>
          <a:noFill/>
          <a:ln cap="flat" cmpd="sng" w="28575">
            <a:solidFill>
              <a:schemeClr val="dk1"/>
            </a:solidFill>
            <a:prstDash val="solid"/>
            <a:miter lim="800000"/>
            <a:headEnd len="med" w="med" type="none"/>
            <a:tailEnd len="med" w="med" type="triangle"/>
          </a:ln>
        </p:spPr>
      </p:cxnSp>
      <p:sp>
        <p:nvSpPr>
          <p:cNvPr id="123" name="Google Shape;123;p16"/>
          <p:cNvSpPr txBox="1"/>
          <p:nvPr/>
        </p:nvSpPr>
        <p:spPr>
          <a:xfrm>
            <a:off x="685800" y="3211512"/>
            <a:ext cx="13843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rs.next()</a:t>
            </a:r>
            <a:endParaRPr/>
          </a:p>
        </p:txBody>
      </p:sp>
      <p:cxnSp>
        <p:nvCxnSpPr>
          <p:cNvPr id="124" name="Google Shape;124;p16"/>
          <p:cNvCxnSpPr/>
          <p:nvPr/>
        </p:nvCxnSpPr>
        <p:spPr>
          <a:xfrm>
            <a:off x="2514600" y="3440112"/>
            <a:ext cx="381000" cy="0"/>
          </a:xfrm>
          <a:prstGeom prst="straightConnector1">
            <a:avLst/>
          </a:prstGeom>
          <a:noFill/>
          <a:ln cap="flat" cmpd="sng" w="28575">
            <a:solidFill>
              <a:schemeClr val="dk1"/>
            </a:solidFill>
            <a:prstDash val="solid"/>
            <a:miter lim="800000"/>
            <a:headEnd len="med" w="med" type="none"/>
            <a:tailEnd len="med" w="med" type="triangle"/>
          </a:ln>
        </p:spPr>
      </p:cxnSp>
      <p:sp>
        <p:nvSpPr>
          <p:cNvPr id="125" name="Google Shape;125;p16"/>
          <p:cNvSpPr txBox="1"/>
          <p:nvPr/>
        </p:nvSpPr>
        <p:spPr>
          <a:xfrm>
            <a:off x="685800" y="3592512"/>
            <a:ext cx="13843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rs.next()</a:t>
            </a:r>
            <a:endParaRPr/>
          </a:p>
        </p:txBody>
      </p:sp>
      <p:cxnSp>
        <p:nvCxnSpPr>
          <p:cNvPr id="126" name="Google Shape;126;p16"/>
          <p:cNvCxnSpPr/>
          <p:nvPr/>
        </p:nvCxnSpPr>
        <p:spPr>
          <a:xfrm>
            <a:off x="2514600" y="3821112"/>
            <a:ext cx="381000" cy="0"/>
          </a:xfrm>
          <a:prstGeom prst="straightConnector1">
            <a:avLst/>
          </a:prstGeom>
          <a:noFill/>
          <a:ln cap="flat" cmpd="sng" w="28575">
            <a:solidFill>
              <a:schemeClr val="dk1"/>
            </a:solidFill>
            <a:prstDash val="solid"/>
            <a:miter lim="800000"/>
            <a:headEnd len="med" w="med" type="none"/>
            <a:tailEnd len="med" w="med" type="triangle"/>
          </a:ln>
        </p:spPr>
      </p:cxnSp>
      <p:sp>
        <p:nvSpPr>
          <p:cNvPr id="127" name="Google Shape;127;p16"/>
          <p:cNvSpPr txBox="1"/>
          <p:nvPr/>
        </p:nvSpPr>
        <p:spPr>
          <a:xfrm>
            <a:off x="685800" y="3973512"/>
            <a:ext cx="13843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rs.next()</a:t>
            </a:r>
            <a:endParaRPr/>
          </a:p>
        </p:txBody>
      </p:sp>
      <p:cxnSp>
        <p:nvCxnSpPr>
          <p:cNvPr id="128" name="Google Shape;128;p16"/>
          <p:cNvCxnSpPr/>
          <p:nvPr/>
        </p:nvCxnSpPr>
        <p:spPr>
          <a:xfrm>
            <a:off x="2514600" y="4202112"/>
            <a:ext cx="381000" cy="0"/>
          </a:xfrm>
          <a:prstGeom prst="straightConnector1">
            <a:avLst/>
          </a:prstGeom>
          <a:noFill/>
          <a:ln cap="flat" cmpd="sng" w="28575">
            <a:solidFill>
              <a:schemeClr val="dk1"/>
            </a:solidFill>
            <a:prstDash val="solid"/>
            <a:miter lim="800000"/>
            <a:headEnd len="med" w="med" type="none"/>
            <a:tailEnd len="med" w="med" type="triangle"/>
          </a:ln>
        </p:spPr>
      </p:cxnSp>
      <p:sp>
        <p:nvSpPr>
          <p:cNvPr id="129" name="Google Shape;129;p16"/>
          <p:cNvSpPr txBox="1"/>
          <p:nvPr/>
        </p:nvSpPr>
        <p:spPr>
          <a:xfrm>
            <a:off x="685800" y="4354512"/>
            <a:ext cx="13843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rs.next()</a:t>
            </a:r>
            <a:endParaRPr/>
          </a:p>
        </p:txBody>
      </p:sp>
      <p:cxnSp>
        <p:nvCxnSpPr>
          <p:cNvPr id="130" name="Google Shape;130;p16"/>
          <p:cNvCxnSpPr/>
          <p:nvPr/>
        </p:nvCxnSpPr>
        <p:spPr>
          <a:xfrm>
            <a:off x="2514600" y="4583112"/>
            <a:ext cx="381000" cy="0"/>
          </a:xfrm>
          <a:prstGeom prst="straightConnector1">
            <a:avLst/>
          </a:prstGeom>
          <a:noFill/>
          <a:ln cap="flat" cmpd="sng" w="28575">
            <a:solidFill>
              <a:schemeClr val="dk1"/>
            </a:solidFill>
            <a:prstDash val="solid"/>
            <a:miter lim="800000"/>
            <a:headEnd len="med" w="med" type="none"/>
            <a:tailEnd len="med" w="med" type="triangle"/>
          </a:ln>
        </p:spPr>
      </p:cxnSp>
      <p:sp>
        <p:nvSpPr>
          <p:cNvPr id="131" name="Google Shape;131;p16"/>
          <p:cNvSpPr txBox="1"/>
          <p:nvPr/>
        </p:nvSpPr>
        <p:spPr>
          <a:xfrm>
            <a:off x="2895600" y="4419600"/>
            <a:ext cx="8382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null</a:t>
            </a:r>
            <a:endParaRPr/>
          </a:p>
        </p:txBody>
      </p:sp>
      <p:sp>
        <p:nvSpPr>
          <p:cNvPr id="132" name="Google Shape;132;p16"/>
          <p:cNvSpPr/>
          <p:nvPr/>
        </p:nvSpPr>
        <p:spPr>
          <a:xfrm>
            <a:off x="3429000" y="4876800"/>
            <a:ext cx="3733800" cy="609600"/>
          </a:xfrm>
          <a:prstGeom prst="wedgeRectCallout">
            <a:avLst>
              <a:gd fmla="val -10133" name="adj1"/>
              <a:gd fmla="val -8673" name="adj2"/>
            </a:avLst>
          </a:prstGeom>
          <a:solidFill>
            <a:srgbClr val="FFFFCC"/>
          </a:solidFill>
          <a:ln cap="flat" cmpd="sng" w="9525">
            <a:solidFill>
              <a:srgbClr val="80808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last </a:t>
            </a:r>
            <a:r>
              <a:rPr b="0" i="0" lang="en-US" sz="1400" u="none">
                <a:solidFill>
                  <a:schemeClr val="dk1"/>
                </a:solidFill>
                <a:latin typeface="Courier New"/>
                <a:ea typeface="Courier New"/>
                <a:cs typeface="Courier New"/>
                <a:sym typeface="Courier New"/>
              </a:rPr>
              <a:t>next()</a:t>
            </a:r>
            <a:r>
              <a:rPr b="0" i="0" lang="en-US" sz="1400" u="none">
                <a:solidFill>
                  <a:schemeClr val="dk1"/>
                </a:solidFill>
                <a:latin typeface="Arial"/>
                <a:ea typeface="Arial"/>
                <a:cs typeface="Arial"/>
                <a:sym typeface="Arial"/>
              </a:rPr>
              <a:t> method invocation returns </a:t>
            </a:r>
            <a:r>
              <a:rPr b="0" i="0" lang="en-US" sz="1400" u="none">
                <a:solidFill>
                  <a:schemeClr val="dk1"/>
                </a:solidFill>
                <a:latin typeface="Courier New"/>
                <a:ea typeface="Courier New"/>
                <a:cs typeface="Courier New"/>
                <a:sym typeface="Courier New"/>
              </a:rPr>
              <a:t>false</a:t>
            </a:r>
            <a:r>
              <a:rPr b="0" i="0" lang="en-US" sz="1400" u="none">
                <a:solidFill>
                  <a:schemeClr val="dk1"/>
                </a:solidFill>
                <a:latin typeface="Arial"/>
                <a:ea typeface="Arial"/>
                <a:cs typeface="Arial"/>
                <a:sym typeface="Arial"/>
              </a:rPr>
              <a:t>, and the </a:t>
            </a:r>
            <a:r>
              <a:rPr b="0" i="0" lang="en-US" sz="1400" u="none">
                <a:solidFill>
                  <a:schemeClr val="dk1"/>
                </a:solidFill>
                <a:latin typeface="Courier New"/>
                <a:ea typeface="Courier New"/>
                <a:cs typeface="Courier New"/>
                <a:sym typeface="Courier New"/>
              </a:rPr>
              <a:t>rs</a:t>
            </a:r>
            <a:r>
              <a:rPr b="0" i="0" lang="en-US" sz="1400" u="none">
                <a:solidFill>
                  <a:schemeClr val="dk1"/>
                </a:solidFill>
                <a:latin typeface="Arial"/>
                <a:ea typeface="Arial"/>
                <a:cs typeface="Arial"/>
                <a:sym typeface="Arial"/>
              </a:rPr>
              <a:t> instance is now null.</a:t>
            </a:r>
            <a:endParaRPr/>
          </a:p>
        </p:txBody>
      </p:sp>
      <p:sp>
        <p:nvSpPr>
          <p:cNvPr id="133" name="Google Shape;133;p16"/>
          <p:cNvSpPr/>
          <p:nvPr/>
        </p:nvSpPr>
        <p:spPr>
          <a:xfrm>
            <a:off x="3429000" y="2265362"/>
            <a:ext cx="3810000" cy="533400"/>
          </a:xfrm>
          <a:prstGeom prst="wedgeRectCallout">
            <a:avLst>
              <a:gd fmla="val -9897" name="adj1"/>
              <a:gd fmla="val 30909" name="adj2"/>
            </a:avLst>
          </a:prstGeom>
          <a:solidFill>
            <a:srgbClr val="FFFFCC"/>
          </a:solidFill>
          <a:ln cap="flat" cmpd="sng" w="9525">
            <a:solidFill>
              <a:srgbClr val="80808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first </a:t>
            </a:r>
            <a:r>
              <a:rPr b="0" i="0" lang="en-US" sz="1400" u="none">
                <a:solidFill>
                  <a:schemeClr val="dk1"/>
                </a:solidFill>
                <a:latin typeface="Courier New"/>
                <a:ea typeface="Courier New"/>
                <a:cs typeface="Courier New"/>
                <a:sym typeface="Courier New"/>
              </a:rPr>
              <a:t>next()</a:t>
            </a:r>
            <a:r>
              <a:rPr b="0" i="0" lang="en-US" sz="1400" u="none">
                <a:solidFill>
                  <a:schemeClr val="dk1"/>
                </a:solidFill>
                <a:latin typeface="Arial"/>
                <a:ea typeface="Arial"/>
                <a:cs typeface="Arial"/>
                <a:sym typeface="Arial"/>
              </a:rPr>
              <a:t> method invocation returns </a:t>
            </a:r>
            <a:r>
              <a:rPr b="0" i="0" lang="en-US" sz="1400" u="none">
                <a:solidFill>
                  <a:schemeClr val="dk1"/>
                </a:solidFill>
                <a:latin typeface="Courier New"/>
                <a:ea typeface="Courier New"/>
                <a:cs typeface="Courier New"/>
                <a:sym typeface="Courier New"/>
              </a:rPr>
              <a:t>true</a:t>
            </a:r>
            <a:r>
              <a:rPr b="0" i="0" lang="en-US" sz="1400" u="none">
                <a:solidFill>
                  <a:schemeClr val="dk1"/>
                </a:solidFill>
                <a:latin typeface="Arial"/>
                <a:ea typeface="Arial"/>
                <a:cs typeface="Arial"/>
                <a:sym typeface="Arial"/>
              </a:rPr>
              <a:t>, and </a:t>
            </a:r>
            <a:r>
              <a:rPr b="0" i="0" lang="en-US" sz="1400" u="none">
                <a:solidFill>
                  <a:schemeClr val="dk1"/>
                </a:solidFill>
                <a:latin typeface="Courier New"/>
                <a:ea typeface="Courier New"/>
                <a:cs typeface="Courier New"/>
                <a:sym typeface="Courier New"/>
              </a:rPr>
              <a:t>rs</a:t>
            </a:r>
            <a:r>
              <a:rPr b="0" i="0" lang="en-US" sz="1400" u="none">
                <a:solidFill>
                  <a:schemeClr val="dk1"/>
                </a:solidFill>
                <a:latin typeface="Arial"/>
                <a:ea typeface="Arial"/>
                <a:cs typeface="Arial"/>
                <a:sym typeface="Arial"/>
              </a:rPr>
              <a:t> points to the first row of data.</a:t>
            </a:r>
            <a:endParaRPr/>
          </a:p>
        </p:txBody>
      </p:sp>
      <p:sp>
        <p:nvSpPr>
          <p:cNvPr id="134" name="Google Shape;134;p16"/>
          <p:cNvSpPr/>
          <p:nvPr/>
        </p:nvSpPr>
        <p:spPr>
          <a:xfrm>
            <a:off x="990600" y="2133600"/>
            <a:ext cx="381000" cy="381000"/>
          </a:xfrm>
          <a:prstGeom prst="downArrow">
            <a:avLst>
              <a:gd fmla="val 10800" name="adj1"/>
              <a:gd fmla="val 50000" name="adj2"/>
            </a:avLst>
          </a:prstGeom>
          <a:solidFill>
            <a:srgbClr val="FF9999"/>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7"/>
          <p:cNvSpPr txBox="1"/>
          <p:nvPr/>
        </p:nvSpPr>
        <p:spPr>
          <a:xfrm>
            <a:off x="609600" y="1447800"/>
            <a:ext cx="7924800" cy="46482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 name="Google Shape;141;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CRUD Operations Using JDBC API: Retrieve</a:t>
            </a:r>
            <a:endParaRPr/>
          </a:p>
        </p:txBody>
      </p:sp>
      <p:sp>
        <p:nvSpPr>
          <p:cNvPr id="142" name="Google Shape;142;p17"/>
          <p:cNvSpPr txBox="1"/>
          <p:nvPr>
            <p:ph idx="1" type="body"/>
          </p:nvPr>
        </p:nvSpPr>
        <p:spPr>
          <a:xfrm>
            <a:off x="609600" y="1447800"/>
            <a:ext cx="7918450" cy="4635500"/>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package com.example.text;</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import java.sql.DriverManager;</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import java.sql.ResultSet;</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import java.sql.SQLException;</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import java.util.Date;</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public class SimpleJDBCTest {</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public static void main(String[] args) {</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String url = "jdbc:derby://localhost:1527/EmployeeDB";</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String username = "public";</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String password = "tiger";</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String query = "SELECT * FROM Employee";</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try (Connection con = </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DriverManager.getConnection (url, username, password);</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Statement stmt = con.createStatement ();</a:t>
            </a:r>
            <a:endParaRPr/>
          </a:p>
          <a:p>
            <a:pPr indent="-7937" lvl="0" marL="15875" marR="0" rtl="0" algn="l">
              <a:lnSpc>
                <a:spcPct val="100000"/>
              </a:lnSpc>
              <a:spcBef>
                <a:spcPts val="280"/>
              </a:spcBef>
              <a:spcAft>
                <a:spcPts val="0"/>
              </a:spcAft>
              <a:buClr>
                <a:schemeClr val="accent2"/>
              </a:buClr>
              <a:buSzPts val="100"/>
              <a:buFont typeface="Courier New"/>
              <a:buAutoNum type="arabicPlain"/>
            </a:pPr>
            <a:r>
              <a:rPr b="0" i="0" lang="en-US" sz="1400" u="none">
                <a:solidFill>
                  <a:schemeClr val="dk1"/>
                </a:solidFill>
                <a:latin typeface="Courier New"/>
                <a:ea typeface="Courier New"/>
                <a:cs typeface="Courier New"/>
                <a:sym typeface="Courier New"/>
              </a:rPr>
              <a:t>             ResultSet rs = stmt.executeQuery (query)) {</a:t>
            </a:r>
            <a:endParaRPr/>
          </a:p>
        </p:txBody>
      </p:sp>
      <p:sp>
        <p:nvSpPr>
          <p:cNvPr id="143" name="Google Shape;143;p17"/>
          <p:cNvSpPr/>
          <p:nvPr/>
        </p:nvSpPr>
        <p:spPr>
          <a:xfrm>
            <a:off x="6324600" y="4267200"/>
            <a:ext cx="2133600" cy="914400"/>
          </a:xfrm>
          <a:prstGeom prst="wedgeRectCallout">
            <a:avLst>
              <a:gd fmla="val -13684" name="adj1"/>
              <a:gd fmla="val 2344" name="adj2"/>
            </a:avLst>
          </a:prstGeom>
          <a:solidFill>
            <a:srgbClr val="FFFFCC"/>
          </a:solidFill>
          <a:ln cap="flat" cmpd="sng" w="9525">
            <a:solidFill>
              <a:srgbClr val="808080"/>
            </a:solidFill>
            <a:prstDash val="solid"/>
            <a:miter lim="800000"/>
            <a:headEnd len="sm" w="sm" type="none"/>
            <a:tailEnd len="sm" w="sm" type="none"/>
          </a:ln>
        </p:spPr>
        <p:txBody>
          <a:bodyPr anchorCtr="0" anchor="t" bIns="9125" lIns="92075" spcFirstLastPara="1" rIns="92075" wrap="square" tIns="91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hard-coded JDBC URL, username, and password are just for this simple example.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8"/>
          <p:cNvSpPr txBox="1"/>
          <p:nvPr/>
        </p:nvSpPr>
        <p:spPr>
          <a:xfrm>
            <a:off x="609600" y="1600200"/>
            <a:ext cx="7924800" cy="41910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CRUD Operations Using JDBC: Retrieve</a:t>
            </a:r>
            <a:endParaRPr/>
          </a:p>
        </p:txBody>
      </p:sp>
      <p:sp>
        <p:nvSpPr>
          <p:cNvPr id="151" name="Google Shape;151;p18"/>
          <p:cNvSpPr txBox="1"/>
          <p:nvPr>
            <p:ph idx="1" type="body"/>
          </p:nvPr>
        </p:nvSpPr>
        <p:spPr>
          <a:xfrm>
            <a:off x="609600" y="1677987"/>
            <a:ext cx="7918450" cy="4119562"/>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chemeClr val="accent2"/>
              </a:buClr>
              <a:buSzPts val="100"/>
              <a:buFont typeface="Noto Sans Symbols"/>
              <a:buAutoNum type="arabicPlain" startAt="19"/>
            </a:pPr>
            <a:r>
              <a:rPr b="0" i="0" lang="en-US" sz="1400" u="none">
                <a:solidFill>
                  <a:schemeClr val="dk1"/>
                </a:solidFill>
                <a:latin typeface="Courier New"/>
                <a:ea typeface="Courier New"/>
                <a:cs typeface="Courier New"/>
                <a:sym typeface="Courier New"/>
              </a:rPr>
              <a:t>          while (rs.next()) {</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int empID = rs.getInt("ID");</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String first = rs.getString("FirstName");</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String last = rs.getString("LastName");</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Date birthDate = rs.getDate("BirthDate");</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float salary = rs.getFloat("Salary");</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System.out.println("Employee ID:   " + empID + "\n"</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 "Employee Name: " + first + " " + last + "\n"</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 "Birth Date:    " + birthDate + "\n"</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 "Salary:        " + salary);</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 // end of while</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 catch (SQLException e) {</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System.out.println("SQL Exception: " + e);</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 // end of try-with-resources</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chemeClr val="accent2"/>
              </a:buClr>
              <a:buSzPts val="100"/>
              <a:buFont typeface="Courier New"/>
              <a:buAutoNum type="arabicPlain" startAt="19"/>
            </a:pPr>
            <a:r>
              <a:rPr b="0" i="0" lang="en-US" sz="1400" u="none">
                <a:solidFill>
                  <a:schemeClr val="dk1"/>
                </a:solidFill>
                <a:latin typeface="Courier New"/>
                <a:ea typeface="Courier New"/>
                <a:cs typeface="Courier New"/>
                <a:sym typeface="Courier New"/>
              </a:rPr>
              <a:t> }</a:t>
            </a:r>
            <a:endParaRPr/>
          </a:p>
        </p:txBody>
      </p:sp>
      <p:sp>
        <p:nvSpPr>
          <p:cNvPr id="152" name="Google Shape;152;p18"/>
          <p:cNvSpPr/>
          <p:nvPr/>
        </p:nvSpPr>
        <p:spPr>
          <a:xfrm>
            <a:off x="1524000" y="914400"/>
            <a:ext cx="2057400" cy="457200"/>
          </a:xfrm>
          <a:prstGeom prst="wedgeRectCallout">
            <a:avLst>
              <a:gd fmla="val 16675" name="adj1"/>
              <a:gd fmla="val 35981" name="adj2"/>
            </a:avLst>
          </a:prstGeom>
          <a:solidFill>
            <a:srgbClr val="FFFFCC"/>
          </a:solidFill>
          <a:ln cap="flat" cmpd="sng" w="9525">
            <a:solidFill>
              <a:srgbClr val="808080"/>
            </a:solidFill>
            <a:prstDash val="solid"/>
            <a:miter lim="800000"/>
            <a:headEnd len="sm" w="sm" type="none"/>
            <a:tailEnd len="sm" w="sm" type="none"/>
          </a:ln>
        </p:spPr>
        <p:txBody>
          <a:bodyPr anchorCtr="0" anchor="ctr" bIns="9125" lIns="45700" spcFirstLastPara="1" rIns="45700" wrap="square" tIns="91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Loop through all of the rows in the </a:t>
            </a:r>
            <a:r>
              <a:rPr b="0" i="0" lang="en-US" sz="1400" u="none">
                <a:solidFill>
                  <a:schemeClr val="dk1"/>
                </a:solidFill>
                <a:latin typeface="Courier New"/>
                <a:ea typeface="Courier New"/>
                <a:cs typeface="Courier New"/>
                <a:sym typeface="Courier New"/>
              </a:rPr>
              <a:t>ResultSet</a:t>
            </a:r>
            <a:r>
              <a:rPr b="0" i="0" lang="en-US" sz="1400" u="none">
                <a:solidFill>
                  <a:schemeClr val="dk1"/>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