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6858000" cx="9144000"/>
  <p:notesSz cx="6991350" cy="9282100"/>
  <p:embeddedFontLst>
    <p:embeddedFont>
      <p:font typeface="Shadows Into Light"/>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258FB23-3594-4CB9-916A-254D3D4EDBE4}">
  <a:tblStyle styleId="{2258FB23-3594-4CB9-916A-254D3D4EDB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ShadowsIntoLight-regular.fntdata"/><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Compiler Versus Runtime Behavior</a:t>
            </a:r>
            <a:endParaRPr/>
          </a:p>
          <a:p>
            <a:pPr indent="0" lvl="1" marL="0" marR="0" rtl="0" algn="l">
              <a:spcBef>
                <a:spcPts val="0"/>
              </a:spcBef>
              <a:spcAft>
                <a:spcPts val="0"/>
              </a:spcAft>
              <a:buSzPts val="1800"/>
              <a:buFont typeface="Arial"/>
              <a:buNone/>
            </a:pPr>
            <a:r>
              <a:rPr b="0" i="0" lang="en-US" sz="1800" u="none" cap="none" strike="noStrike"/>
              <a:t>The important thing to remember is the difference between the compiler (which checks that each method and field is accessible based on the strict definition of the class) and the behavior associated with an object determined at run time.</a:t>
            </a:r>
            <a:endParaRPr/>
          </a:p>
          <a:p>
            <a:pPr indent="0" lvl="1" marL="0" marR="0" rtl="0" algn="l">
              <a:spcBef>
                <a:spcPts val="0"/>
              </a:spcBef>
              <a:spcAft>
                <a:spcPts val="0"/>
              </a:spcAft>
              <a:buSzPts val="1800"/>
              <a:buFont typeface="Arial"/>
              <a:buNone/>
            </a:pPr>
            <a:r>
              <a:rPr b="0" i="0" lang="en-US" sz="1800" u="none" cap="none" strike="noStrike"/>
              <a:t>This distinction is an important and powerful aspect of polymorphism: The behavior of an object is determined by its runtime reference.</a:t>
            </a:r>
            <a:endParaRPr/>
          </a:p>
          <a:p>
            <a:pPr indent="0" lvl="1" marL="0" marR="0" rtl="0" algn="l">
              <a:spcBef>
                <a:spcPts val="0"/>
              </a:spcBef>
              <a:spcAft>
                <a:spcPts val="0"/>
              </a:spcAft>
              <a:buSzPts val="1800"/>
              <a:buFont typeface="Arial"/>
              <a:buNone/>
            </a:pPr>
            <a:r>
              <a:rPr b="0" i="0" lang="en-US" sz="1800" u="none" cap="none" strike="noStrike"/>
              <a:t>Because the object you created was a </a:t>
            </a:r>
            <a:r>
              <a:rPr b="0" i="0" lang="en-US" sz="1800" u="none" cap="none" strike="noStrike">
                <a:latin typeface="Courier New"/>
                <a:ea typeface="Courier New"/>
                <a:cs typeface="Courier New"/>
                <a:sym typeface="Courier New"/>
              </a:rPr>
              <a:t>Manager</a:t>
            </a:r>
            <a:r>
              <a:rPr b="0" i="0" lang="en-US" sz="1800" u="none" cap="none" strike="noStrike"/>
              <a:t> object, at runtime, when the </a:t>
            </a:r>
            <a:r>
              <a:rPr b="0" i="0" lang="en-US" sz="1800" u="none" cap="none" strike="noStrike">
                <a:latin typeface="Courier New"/>
                <a:ea typeface="Courier New"/>
                <a:cs typeface="Courier New"/>
                <a:sym typeface="Courier New"/>
              </a:rPr>
              <a:t>getDetails</a:t>
            </a:r>
            <a:r>
              <a:rPr b="0" i="0" lang="en-US" sz="1800" u="none" cap="none" strike="noStrike"/>
              <a:t> method was invoked, the runtime reference is to the </a:t>
            </a:r>
            <a:r>
              <a:rPr b="0" i="0" lang="en-US" sz="1800" u="none" cap="none" strike="noStrike">
                <a:latin typeface="Courier New"/>
                <a:ea typeface="Courier New"/>
                <a:cs typeface="Courier New"/>
                <a:sym typeface="Courier New"/>
              </a:rPr>
              <a:t>getDetails</a:t>
            </a:r>
            <a:r>
              <a:rPr b="0" i="0" lang="en-US" sz="1800" u="none" cap="none" strike="noStrike"/>
              <a:t> method of a </a:t>
            </a:r>
            <a:r>
              <a:rPr b="0" i="0" lang="en-US" sz="1800" u="none" cap="none" strike="noStrike">
                <a:latin typeface="Courier New"/>
                <a:ea typeface="Courier New"/>
                <a:cs typeface="Courier New"/>
                <a:sym typeface="Courier New"/>
              </a:rPr>
              <a:t>Manager</a:t>
            </a:r>
            <a:r>
              <a:rPr b="0" i="0" lang="en-US" sz="1800" u="none" cap="none" strike="noStrike"/>
              <a:t> class, even though the variable </a:t>
            </a:r>
            <a:r>
              <a:rPr b="0" i="0" lang="en-US" sz="1800" u="none" cap="none" strike="noStrike">
                <a:latin typeface="Courier New"/>
                <a:ea typeface="Courier New"/>
                <a:cs typeface="Courier New"/>
                <a:sym typeface="Courier New"/>
              </a:rPr>
              <a:t>e</a:t>
            </a:r>
            <a:r>
              <a:rPr b="0" i="0" lang="en-US" sz="1800" u="none" cap="none" strike="noStrike"/>
              <a:t> is of the type </a:t>
            </a:r>
            <a:r>
              <a:rPr b="0" i="0" lang="en-US" sz="1800" u="none" cap="none" strike="noStrike">
                <a:latin typeface="Courier New"/>
                <a:ea typeface="Courier New"/>
                <a:cs typeface="Courier New"/>
                <a:sym typeface="Courier New"/>
              </a:rPr>
              <a:t>Employee</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This behavior is referred to as </a:t>
            </a:r>
            <a:r>
              <a:rPr b="0" i="1" lang="en-US" sz="1800" u="none" cap="none" strike="noStrike"/>
              <a:t>virtual method invocation</a:t>
            </a:r>
            <a:r>
              <a:rPr b="0" i="0" lang="en-US" sz="1800" u="none" cap="none" strike="noStrike"/>
              <a:t>.</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If you are a C++ programmer, you get this behavior in C++ only if you mark the method by using the C++ keyword </a:t>
            </a:r>
            <a:r>
              <a:rPr b="0" i="0" lang="en-US" sz="1800" u="none" cap="none" strike="noStrike">
                <a:latin typeface="Courier New"/>
                <a:ea typeface="Courier New"/>
                <a:cs typeface="Courier New"/>
                <a:sym typeface="Courier New"/>
              </a:rPr>
              <a:t>virtual</a:t>
            </a:r>
            <a:r>
              <a:rPr b="0" i="0" lang="en-US" sz="1800" u="none" cap="none" strike="noStrike"/>
              <a:t>.</a:t>
            </a:r>
            <a:endParaRPr/>
          </a:p>
        </p:txBody>
      </p:sp>
      <p:sp>
        <p:nvSpPr>
          <p:cNvPr id="118" name="Google Shape;118;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To override a method, the name and the order of arguments must be identical.</a:t>
            </a:r>
            <a:endParaRPr/>
          </a:p>
          <a:p>
            <a:pPr indent="0" lvl="1" marL="0" marR="0" rtl="0" algn="l">
              <a:spcBef>
                <a:spcPts val="0"/>
              </a:spcBef>
              <a:spcAft>
                <a:spcPts val="0"/>
              </a:spcAft>
              <a:buSzPts val="1800"/>
              <a:buFont typeface="Arial"/>
              <a:buNone/>
            </a:pPr>
            <a:r>
              <a:rPr b="0" i="0" lang="en-US" sz="1800" u="none" cap="none" strike="noStrike"/>
              <a:t>By changing the access of the Manager </a:t>
            </a:r>
            <a:r>
              <a:rPr b="0" i="0" lang="en-US" sz="1800" u="none" cap="none" strike="noStrike">
                <a:latin typeface="Courier New"/>
                <a:ea typeface="Courier New"/>
                <a:cs typeface="Courier New"/>
                <a:sym typeface="Courier New"/>
              </a:rPr>
              <a:t>getDetails</a:t>
            </a:r>
            <a:r>
              <a:rPr b="0" i="0" lang="en-US" sz="1800" u="none" cap="none" strike="noStrike"/>
              <a:t> method to </a:t>
            </a:r>
            <a:r>
              <a:rPr b="0" i="0" lang="en-US" sz="1800" u="none" cap="none" strike="noStrike">
                <a:latin typeface="Courier New"/>
                <a:ea typeface="Courier New"/>
                <a:cs typeface="Courier New"/>
                <a:sym typeface="Courier New"/>
              </a:rPr>
              <a:t>private</a:t>
            </a:r>
            <a:r>
              <a:rPr b="0" i="0" lang="en-US" sz="1800" u="none" cap="none" strike="noStrike"/>
              <a:t>, the </a:t>
            </a:r>
            <a:r>
              <a:rPr b="1" i="0" lang="en-US" sz="1800" u="none" cap="none" strike="noStrike">
                <a:latin typeface="Courier New"/>
                <a:ea typeface="Courier New"/>
                <a:cs typeface="Courier New"/>
                <a:sym typeface="Courier New"/>
              </a:rPr>
              <a:t>BadManager</a:t>
            </a:r>
            <a:r>
              <a:rPr b="1" i="0" lang="en-US" sz="1800" u="none" cap="none" strike="noStrike"/>
              <a:t> class</a:t>
            </a:r>
            <a:r>
              <a:rPr b="0" i="0" lang="en-US" sz="1800" u="none" cap="none" strike="noStrike"/>
              <a:t> </a:t>
            </a:r>
            <a:r>
              <a:rPr b="1" i="0" lang="en-US" sz="1800" u="none" cap="none" strike="noStrike"/>
              <a:t>will not compile.</a:t>
            </a:r>
            <a:endParaRPr/>
          </a:p>
        </p:txBody>
      </p:sp>
      <p:sp>
        <p:nvSpPr>
          <p:cNvPr id="127" name="Google Shape;127;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Design Problem</a:t>
            </a:r>
            <a:endParaRPr/>
          </a:p>
          <a:p>
            <a:pPr indent="0" lvl="1" marL="0" marR="0" rtl="0" algn="l">
              <a:spcBef>
                <a:spcPts val="0"/>
              </a:spcBef>
              <a:spcAft>
                <a:spcPts val="0"/>
              </a:spcAft>
              <a:buSzPts val="1800"/>
              <a:buFont typeface="Arial"/>
              <a:buNone/>
            </a:pPr>
            <a:r>
              <a:rPr b="0" i="0" lang="en-US" sz="1800" u="none" cap="none" strike="noStrike"/>
              <a:t>What is the problem in the example in the slide? Each method performs the calculation based on the type of employee passed in, and returns the bonus amount.</a:t>
            </a:r>
            <a:endParaRPr/>
          </a:p>
          <a:p>
            <a:pPr indent="0" lvl="1" marL="0" marR="0" rtl="0" algn="l">
              <a:spcBef>
                <a:spcPts val="0"/>
              </a:spcBef>
              <a:spcAft>
                <a:spcPts val="0"/>
              </a:spcAft>
              <a:buSzPts val="1800"/>
              <a:buFont typeface="Arial"/>
              <a:buNone/>
            </a:pPr>
            <a:r>
              <a:rPr b="0" i="0" lang="en-US" sz="1800" u="none" cap="none" strike="noStrike"/>
              <a:t>Consider what happens if you add two or three more employee types. You would need to add three additional methods, and possibly replicate the code depending upon the business logic required to compute shares.</a:t>
            </a:r>
            <a:endParaRPr/>
          </a:p>
          <a:p>
            <a:pPr indent="0" lvl="1" marL="0" marR="0" rtl="0" algn="l">
              <a:spcBef>
                <a:spcPts val="0"/>
              </a:spcBef>
              <a:spcAft>
                <a:spcPts val="0"/>
              </a:spcAft>
              <a:buSzPts val="1800"/>
              <a:buFont typeface="Arial"/>
              <a:buNone/>
            </a:pPr>
            <a:r>
              <a:rPr b="0" i="0" lang="en-US" sz="1800" u="none" cap="none" strike="noStrike"/>
              <a:t>Clearly, this is not a good way to treat this problem. Although the code will work, this is not easy to read and is likely to create much duplicate code.</a:t>
            </a:r>
            <a:endParaRPr/>
          </a:p>
        </p:txBody>
      </p:sp>
      <p:sp>
        <p:nvSpPr>
          <p:cNvPr id="136" name="Google Shape;136;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Use the Most Generic Form</a:t>
            </a:r>
            <a:endParaRPr/>
          </a:p>
          <a:p>
            <a:pPr indent="0" lvl="1" marL="0" marR="0" rtl="0" algn="l">
              <a:spcBef>
                <a:spcPts val="0"/>
              </a:spcBef>
              <a:spcAft>
                <a:spcPts val="0"/>
              </a:spcAft>
              <a:buSzPts val="1800"/>
              <a:buFont typeface="Arial"/>
              <a:buNone/>
            </a:pPr>
            <a:r>
              <a:rPr b="0" i="0" lang="en-US" sz="1800" u="none" cap="none" strike="noStrike"/>
              <a:t>A good practice is to design and write methods that take the most generic form of your object possible.</a:t>
            </a:r>
            <a:endParaRPr/>
          </a:p>
          <a:p>
            <a:pPr indent="0" lvl="1" marL="0" marR="0" rtl="0" algn="l">
              <a:spcBef>
                <a:spcPts val="0"/>
              </a:spcBef>
              <a:spcAft>
                <a:spcPts val="0"/>
              </a:spcAft>
              <a:buSzPts val="1800"/>
              <a:buFont typeface="Arial"/>
              <a:buNone/>
            </a:pPr>
            <a:r>
              <a:rPr b="0" i="0" lang="en-US" sz="1800" u="none" cap="none" strike="noStrike"/>
              <a:t>In this case, </a:t>
            </a:r>
            <a:r>
              <a:rPr b="0" i="0" lang="en-US" sz="1800" u="none" cap="none" strike="noStrike">
                <a:latin typeface="Courier New"/>
                <a:ea typeface="Courier New"/>
                <a:cs typeface="Courier New"/>
                <a:sym typeface="Courier New"/>
              </a:rPr>
              <a:t>Employee</a:t>
            </a:r>
            <a:r>
              <a:rPr b="0" i="0" lang="en-US" sz="1800" u="none" cap="none" strike="noStrike"/>
              <a:t> is a good base class to start from. But how do you know what object type is passed in? You learn the answer in the next slide.</a:t>
            </a:r>
            <a:endParaRPr/>
          </a:p>
        </p:txBody>
      </p:sp>
      <p:sp>
        <p:nvSpPr>
          <p:cNvPr id="145" name="Google Shape;145;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a:t>
            </a:r>
            <a:r>
              <a:rPr b="0" i="0" lang="en-US" sz="1800" u="none" cap="none" strike="noStrike">
                <a:latin typeface="Courier New"/>
                <a:ea typeface="Courier New"/>
                <a:cs typeface="Courier New"/>
                <a:sym typeface="Courier New"/>
              </a:rPr>
              <a:t>GoodBonus</a:t>
            </a:r>
            <a:r>
              <a:rPr b="0" i="0" lang="en-US" sz="1800" u="none" cap="none" strike="noStrike"/>
              <a:t> class, the </a:t>
            </a:r>
            <a:r>
              <a:rPr b="0" i="0" lang="en-US" sz="1800" u="none" cap="none" strike="noStrike">
                <a:latin typeface="Courier New"/>
                <a:ea typeface="Courier New"/>
                <a:cs typeface="Courier New"/>
                <a:sym typeface="Courier New"/>
              </a:rPr>
              <a:t>getBonusPercent </a:t>
            </a:r>
            <a:r>
              <a:rPr b="0" i="0" lang="en-US" sz="1800" u="none" cap="none" strike="noStrike"/>
              <a:t>method uses the </a:t>
            </a:r>
            <a:r>
              <a:rPr b="0" i="0" lang="en-US" sz="1800" u="none" cap="none" strike="noStrike">
                <a:latin typeface="Courier New"/>
                <a:ea typeface="Courier New"/>
                <a:cs typeface="Courier New"/>
                <a:sym typeface="Courier New"/>
              </a:rPr>
              <a:t>instanceof</a:t>
            </a:r>
            <a:r>
              <a:rPr b="0" i="0" lang="en-US" sz="1800" u="none" cap="none" strike="noStrike"/>
              <a:t> operator to determine what type of </a:t>
            </a:r>
            <a:r>
              <a:rPr b="0" i="0" lang="en-US" sz="1800" u="none" cap="none" strike="noStrike">
                <a:latin typeface="Courier New"/>
                <a:ea typeface="Courier New"/>
                <a:cs typeface="Courier New"/>
                <a:sym typeface="Courier New"/>
              </a:rPr>
              <a:t>Employee</a:t>
            </a:r>
            <a:r>
              <a:rPr b="0" i="0" lang="en-US" sz="1800" u="none" cap="none" strike="noStrike"/>
              <a:t> was passed to the method.</a:t>
            </a:r>
            <a:endParaRPr/>
          </a:p>
        </p:txBody>
      </p:sp>
      <p:sp>
        <p:nvSpPr>
          <p:cNvPr id="153" name="Google Shape;153;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62" name="Google Shape;162;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println</a:t>
            </a:r>
            <a:r>
              <a:rPr b="0" i="0" lang="en-US" sz="1800" u="none" cap="none" strike="noStrike"/>
              <a:t> method is overloaded with a number of parameter types. When you invoke </a:t>
            </a:r>
            <a:r>
              <a:rPr b="0" i="0" lang="en-US" sz="1800" u="none" cap="none" strike="noStrike">
                <a:latin typeface="Courier New"/>
                <a:ea typeface="Courier New"/>
                <a:cs typeface="Courier New"/>
                <a:sym typeface="Courier New"/>
              </a:rPr>
              <a:t>System.out.println(e);</a:t>
            </a:r>
            <a:r>
              <a:rPr b="0" i="0" lang="en-US" sz="1800" u="none" cap="none" strike="noStrike"/>
              <a:t> the method that takes an </a:t>
            </a:r>
            <a:r>
              <a:rPr b="0" i="0" lang="en-US" sz="1800" u="none" cap="none" strike="noStrike">
                <a:latin typeface="Courier New"/>
                <a:ea typeface="Courier New"/>
                <a:cs typeface="Courier New"/>
                <a:sym typeface="Courier New"/>
              </a:rPr>
              <a:t>Object</a:t>
            </a:r>
            <a:r>
              <a:rPr b="0" i="0" lang="en-US" sz="1800" u="none" cap="none" strike="noStrike"/>
              <a:t> parameter is matched and invoked. This method in turn invokes the </a:t>
            </a:r>
            <a:r>
              <a:rPr b="0" i="0" lang="en-US" sz="1800" u="none" cap="none" strike="noStrike">
                <a:latin typeface="Courier New"/>
                <a:ea typeface="Courier New"/>
                <a:cs typeface="Courier New"/>
                <a:sym typeface="Courier New"/>
              </a:rPr>
              <a:t>toString()</a:t>
            </a:r>
            <a:r>
              <a:rPr b="0" i="0" lang="en-US" sz="1800" u="none" cap="none" strike="noStrike"/>
              <a:t> method on the object instance.</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Sometimes you may want to be able to print out the name of the class that is executing a method. The </a:t>
            </a:r>
            <a:r>
              <a:rPr b="0" i="0" lang="en-US" sz="1800" u="none" cap="none" strike="noStrike">
                <a:latin typeface="Courier New"/>
                <a:ea typeface="Courier New"/>
                <a:cs typeface="Courier New"/>
                <a:sym typeface="Courier New"/>
              </a:rPr>
              <a:t>getClass()</a:t>
            </a:r>
            <a:r>
              <a:rPr b="0" i="0" lang="en-US" sz="1800" u="none" cap="none" strike="noStrike"/>
              <a:t> method is an </a:t>
            </a:r>
            <a:r>
              <a:rPr b="0" i="0" lang="en-US" sz="1800" u="none" cap="none" strike="noStrike">
                <a:latin typeface="Courier New"/>
                <a:ea typeface="Courier New"/>
                <a:cs typeface="Courier New"/>
                <a:sym typeface="Courier New"/>
              </a:rPr>
              <a:t>Object</a:t>
            </a:r>
            <a:r>
              <a:rPr b="0" i="0" lang="en-US" sz="1800" u="none" cap="none" strike="noStrike"/>
              <a:t> method used to return the </a:t>
            </a:r>
            <a:r>
              <a:rPr b="0" i="0" lang="en-US" sz="1800" u="none" cap="none" strike="noStrike">
                <a:latin typeface="Courier New"/>
                <a:ea typeface="Courier New"/>
                <a:cs typeface="Courier New"/>
                <a:sym typeface="Courier New"/>
              </a:rPr>
              <a:t>Class</a:t>
            </a:r>
            <a:r>
              <a:rPr b="0" i="0" lang="en-US" sz="1800" u="none" cap="none" strike="noStrike"/>
              <a:t> object instance, and the </a:t>
            </a:r>
            <a:r>
              <a:rPr b="0" i="0" lang="en-US" sz="1800" u="none" cap="none" strike="noStrike">
                <a:latin typeface="Courier New"/>
                <a:ea typeface="Courier New"/>
                <a:cs typeface="Courier New"/>
                <a:sym typeface="Courier New"/>
              </a:rPr>
              <a:t>getName()</a:t>
            </a:r>
            <a:r>
              <a:rPr b="0" i="0" lang="en-US" sz="1800" u="none" cap="none" strike="noStrike"/>
              <a:t> method provides the fully qualified name of the runtime class. </a:t>
            </a:r>
            <a:r>
              <a:rPr b="0" i="0" lang="en-US" sz="1800" u="none" cap="none" strike="noStrike">
                <a:latin typeface="Courier New"/>
                <a:ea typeface="Courier New"/>
                <a:cs typeface="Courier New"/>
                <a:sym typeface="Courier New"/>
              </a:rPr>
              <a:t>getClass().getName(); //</a:t>
            </a:r>
            <a:r>
              <a:rPr b="0" i="0" lang="en-US" sz="1800" u="none" cap="none" strike="noStrike"/>
              <a:t> returns the name of this class instance. These methods are in the </a:t>
            </a:r>
            <a:r>
              <a:rPr b="0" i="0" lang="en-US" sz="1800" u="none" cap="none" strike="noStrike">
                <a:latin typeface="Courier New"/>
                <a:ea typeface="Courier New"/>
                <a:cs typeface="Courier New"/>
                <a:sym typeface="Courier New"/>
              </a:rPr>
              <a:t>Object</a:t>
            </a:r>
            <a:r>
              <a:rPr b="0" i="0" lang="en-US" sz="1800" u="none" cap="none" strike="noStrike"/>
              <a:t> class.</a:t>
            </a:r>
            <a:endParaRPr/>
          </a:p>
          <a:p>
            <a:pPr indent="0" lvl="0" marL="0" marR="0" rtl="0" algn="l">
              <a:spcBef>
                <a:spcPts val="0"/>
              </a:spcBef>
              <a:spcAft>
                <a:spcPts val="0"/>
              </a:spcAft>
              <a:buNone/>
            </a:pPr>
            <a:r>
              <a:t/>
            </a:r>
            <a:endParaRPr b="0" i="0" sz="1800" u="none" cap="none" strike="noStrike"/>
          </a:p>
        </p:txBody>
      </p:sp>
      <p:sp>
        <p:nvSpPr>
          <p:cNvPr id="171" name="Google Shape;171;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equals</a:t>
            </a:r>
            <a:r>
              <a:rPr b="0" i="0" lang="en-US" sz="1800" u="none" cap="none" strike="noStrike"/>
              <a:t> method of </a:t>
            </a:r>
            <a:r>
              <a:rPr b="0" i="0" lang="en-US" sz="1800" u="none" cap="none" strike="noStrike">
                <a:latin typeface="Courier New"/>
                <a:ea typeface="Courier New"/>
                <a:cs typeface="Courier New"/>
                <a:sym typeface="Courier New"/>
              </a:rPr>
              <a:t>Object</a:t>
            </a:r>
            <a:r>
              <a:rPr b="0" i="0" lang="en-US" sz="1800" u="none" cap="none" strike="noStrike"/>
              <a:t> determines (by default) only if the values of two object references point to the same object. Basically, the test in the </a:t>
            </a:r>
            <a:r>
              <a:rPr b="0" i="0" lang="en-US" sz="1800" u="none" cap="none" strike="noStrike">
                <a:latin typeface="Courier New"/>
                <a:ea typeface="Courier New"/>
                <a:cs typeface="Courier New"/>
                <a:sym typeface="Courier New"/>
              </a:rPr>
              <a:t>Object</a:t>
            </a:r>
            <a:r>
              <a:rPr b="0" i="0" lang="en-US" sz="1800" u="none" cap="none" strike="noStrike"/>
              <a:t> class is simply as follows:</a:t>
            </a:r>
            <a:endParaRPr/>
          </a:p>
          <a:p>
            <a:pPr indent="0" lvl="3" marL="0" marR="0" rtl="0" algn="l">
              <a:spcBef>
                <a:spcPts val="0"/>
              </a:spcBef>
              <a:spcAft>
                <a:spcPts val="0"/>
              </a:spcAft>
              <a:buSzPts val="1800"/>
              <a:buFont typeface="Arial"/>
              <a:buNone/>
            </a:pPr>
            <a:r>
              <a:rPr b="0" i="0" lang="en-US" sz="1800" u="none" cap="none" strike="noStrike"/>
              <a:t>If x == y, return true. </a:t>
            </a:r>
            <a:endParaRPr/>
          </a:p>
          <a:p>
            <a:pPr indent="0" lvl="1" marL="0" marR="0" rtl="0" algn="l">
              <a:spcBef>
                <a:spcPts val="0"/>
              </a:spcBef>
              <a:spcAft>
                <a:spcPts val="0"/>
              </a:spcAft>
              <a:buSzPts val="1800"/>
              <a:buFont typeface="Arial"/>
              <a:buNone/>
            </a:pPr>
            <a:r>
              <a:rPr b="0" i="0" lang="en-US" sz="1800" u="none" cap="none" strike="noStrike"/>
              <a:t>For an object (like the </a:t>
            </a:r>
            <a:r>
              <a:rPr b="0" i="0" lang="en-US" sz="1800" u="none" cap="none" strike="noStrike">
                <a:latin typeface="Courier New"/>
                <a:ea typeface="Courier New"/>
                <a:cs typeface="Courier New"/>
                <a:sym typeface="Courier New"/>
              </a:rPr>
              <a:t>Employee</a:t>
            </a:r>
            <a:r>
              <a:rPr b="0" i="0" lang="en-US" sz="1800" u="none" cap="none" strike="noStrike"/>
              <a:t> object) that contains values, this comparison is not sufficient, particularly if we want to make sure there is one and only one employee with a particular ID.</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80" name="Google Shape;180;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This simple </a:t>
            </a:r>
            <a:r>
              <a:rPr b="0" i="0" lang="en-US" sz="1800" u="none" cap="none" strike="noStrike">
                <a:latin typeface="Courier New"/>
                <a:ea typeface="Courier New"/>
                <a:cs typeface="Courier New"/>
                <a:sym typeface="Courier New"/>
              </a:rPr>
              <a:t>equals</a:t>
            </a:r>
            <a:r>
              <a:rPr b="0" i="0" lang="en-US" sz="1800" u="none" cap="none" strike="noStrike"/>
              <a:t> test first tests to make sure that the object passed in is not null, and then tests to make sure that it is an instance of an </a:t>
            </a:r>
            <a:r>
              <a:rPr b="0" i="0" lang="en-US" sz="1800" u="none" cap="none" strike="noStrike">
                <a:latin typeface="Courier New"/>
                <a:ea typeface="Courier New"/>
                <a:cs typeface="Courier New"/>
                <a:sym typeface="Courier New"/>
              </a:rPr>
              <a:t>Employee</a:t>
            </a:r>
            <a:r>
              <a:rPr b="0" i="0" lang="en-US" sz="1800" u="none" cap="none" strike="noStrike"/>
              <a:t> class (all subclasses are also employees, so this works). Then the </a:t>
            </a:r>
            <a:r>
              <a:rPr b="0" i="0" lang="en-US" sz="1800" u="none" cap="none" strike="noStrike">
                <a:latin typeface="Courier New"/>
                <a:ea typeface="Courier New"/>
                <a:cs typeface="Courier New"/>
                <a:sym typeface="Courier New"/>
              </a:rPr>
              <a:t>Object</a:t>
            </a:r>
            <a:r>
              <a:rPr b="0" i="0" lang="en-US" sz="1800" u="none" cap="none" strike="noStrike"/>
              <a:t> is cast to </a:t>
            </a:r>
            <a:r>
              <a:rPr b="0" i="0" lang="en-US" sz="1800" u="none" cap="none" strike="noStrike">
                <a:latin typeface="Courier New"/>
                <a:ea typeface="Courier New"/>
                <a:cs typeface="Courier New"/>
                <a:sym typeface="Courier New"/>
              </a:rPr>
              <a:t>Employee</a:t>
            </a:r>
            <a:r>
              <a:rPr b="0" i="0" lang="en-US" sz="1800" u="none" cap="none" strike="noStrike"/>
              <a:t>, and each field in </a:t>
            </a:r>
            <a:r>
              <a:rPr b="0" i="0" lang="en-US" sz="1800" u="none" cap="none" strike="noStrike">
                <a:latin typeface="Courier New"/>
                <a:ea typeface="Courier New"/>
                <a:cs typeface="Courier New"/>
                <a:sym typeface="Courier New"/>
              </a:rPr>
              <a:t>Employee</a:t>
            </a:r>
            <a:r>
              <a:rPr b="0" i="0" lang="en-US" sz="1800" u="none" cap="none" strike="noStrike"/>
              <a:t> is checked for equality.</a:t>
            </a:r>
            <a:endParaRPr/>
          </a:p>
          <a:p>
            <a:pPr indent="0" lvl="1" marL="0" marR="0" rtl="0" algn="l">
              <a:spcBef>
                <a:spcPts val="0"/>
              </a:spcBef>
              <a:spcAft>
                <a:spcPts val="0"/>
              </a:spcAft>
              <a:buSzPts val="1800"/>
              <a:buFont typeface="Arial"/>
              <a:buNone/>
            </a:pPr>
            <a:r>
              <a:rPr b="1" i="0" lang="en-US" sz="1800" u="none" cap="none" strike="noStrike"/>
              <a:t>Note: </a:t>
            </a:r>
            <a:r>
              <a:rPr b="0" i="0" lang="en-US" sz="1800" u="none" cap="none" strike="noStrike"/>
              <a:t>For </a:t>
            </a:r>
            <a:r>
              <a:rPr b="0" i="0" lang="en-US" sz="1800" u="none" cap="none" strike="noStrike">
                <a:latin typeface="Courier New"/>
                <a:ea typeface="Courier New"/>
                <a:cs typeface="Courier New"/>
                <a:sym typeface="Courier New"/>
              </a:rPr>
              <a:t>String</a:t>
            </a:r>
            <a:r>
              <a:rPr b="0" i="0" lang="en-US" sz="1800" u="none" cap="none" strike="noStrike"/>
              <a:t> types, you should use the </a:t>
            </a:r>
            <a:r>
              <a:rPr b="0" i="0" lang="en-US" sz="1800" u="none" cap="none" strike="noStrike">
                <a:latin typeface="Courier New"/>
                <a:ea typeface="Courier New"/>
                <a:cs typeface="Courier New"/>
                <a:sym typeface="Courier New"/>
              </a:rPr>
              <a:t>equals</a:t>
            </a:r>
            <a:r>
              <a:rPr b="0" i="0" lang="en-US" sz="1800" u="none" cap="none" strike="noStrike"/>
              <a:t> method to test the strings character by character for equality.</a:t>
            </a:r>
            <a:endParaRPr/>
          </a:p>
          <a:p>
            <a:pPr indent="0" lvl="1" marL="0" marR="0" rtl="0" algn="l">
              <a:spcBef>
                <a:spcPts val="0"/>
              </a:spcBef>
              <a:spcAft>
                <a:spcPts val="0"/>
              </a:spcAft>
              <a:buSzPts val="1800"/>
              <a:buFont typeface="Arial"/>
              <a:buNone/>
            </a:pPr>
            <a:r>
              <a:t/>
            </a:r>
            <a:endParaRPr b="0" i="0" sz="1800" u="none" cap="none" strike="noStrike"/>
          </a:p>
          <a:p>
            <a:pPr indent="0" lvl="1"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@Override</a:t>
            </a:r>
            <a:r>
              <a:rPr b="1" i="0" lang="en-US" sz="1800" u="none" cap="none" strike="noStrike"/>
              <a:t> annotation </a:t>
            </a:r>
            <a:endParaRPr/>
          </a:p>
          <a:p>
            <a:pPr indent="0" lvl="1" marL="0" marR="0" rtl="0" algn="l">
              <a:spcBef>
                <a:spcPts val="0"/>
              </a:spcBef>
              <a:spcAft>
                <a:spcPts val="0"/>
              </a:spcAft>
              <a:buSzPts val="1800"/>
              <a:buFont typeface="Arial"/>
              <a:buNone/>
            </a:pPr>
            <a:r>
              <a:rPr b="0" i="0" lang="en-US" sz="1800" u="none" cap="none" strike="noStrike"/>
              <a:t>This annotation is used to instruct compiler that method annotated with </a:t>
            </a:r>
            <a:r>
              <a:rPr b="0" i="0" lang="en-US" sz="1800" u="none" cap="none" strike="noStrike">
                <a:latin typeface="Courier New"/>
                <a:ea typeface="Courier New"/>
                <a:cs typeface="Courier New"/>
                <a:sym typeface="Courier New"/>
              </a:rPr>
              <a:t>@Override</a:t>
            </a:r>
            <a:r>
              <a:rPr b="0" i="0" lang="en-US" sz="1800" u="none" cap="none" strike="noStrike"/>
              <a:t> is an overridden method from super class or interface. When this annotation is used the compiler check is to make sure you actually are overriding a method when you think you are. This way, if you make a common mistake of misspelling a method name or not correctly matching the parameters, you will be warned that you method does not actually override as you think it does. Secondly, it makes your code easier to understand when you are overriding methods.</a:t>
            </a:r>
            <a:br>
              <a:rPr b="0" i="0" lang="en-US" sz="1800" u="none" cap="none" strike="noStrike"/>
            </a:br>
            <a:br>
              <a:rPr b="0" i="0" lang="en-US" sz="1800" u="none" cap="none" strike="noStrike"/>
            </a:br>
            <a:endParaRPr/>
          </a:p>
        </p:txBody>
      </p:sp>
      <p:sp>
        <p:nvSpPr>
          <p:cNvPr id="189" name="Google Shape;189;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Overriding </a:t>
            </a:r>
            <a:r>
              <a:rPr b="0" i="0" lang="en-US" sz="1800" u="none" cap="none" strike="noStrike">
                <a:latin typeface="Courier New"/>
                <a:ea typeface="Courier New"/>
                <a:cs typeface="Courier New"/>
                <a:sym typeface="Courier New"/>
              </a:rPr>
              <a:t>hashCode</a:t>
            </a:r>
            <a:endParaRPr/>
          </a:p>
          <a:p>
            <a:pPr indent="0" lvl="1" marL="0" marR="0" rtl="0" algn="l">
              <a:spcBef>
                <a:spcPts val="0"/>
              </a:spcBef>
              <a:spcAft>
                <a:spcPts val="0"/>
              </a:spcAft>
              <a:buSzPts val="1800"/>
              <a:buFont typeface="Arial"/>
              <a:buNone/>
            </a:pPr>
            <a:r>
              <a:rPr b="0" i="0" lang="en-US" sz="1800" u="none" cap="none" strike="noStrike"/>
              <a:t>The Java documentation for the </a:t>
            </a:r>
            <a:r>
              <a:rPr b="0" i="0" lang="en-US" sz="1800" u="none" cap="none" strike="noStrike">
                <a:latin typeface="Courier New"/>
                <a:ea typeface="Courier New"/>
                <a:cs typeface="Courier New"/>
                <a:sym typeface="Courier New"/>
              </a:rPr>
              <a:t>Object</a:t>
            </a:r>
            <a:r>
              <a:rPr b="0" i="0" lang="en-US" sz="1800" u="none" cap="none" strike="noStrike"/>
              <a:t> class states:</a:t>
            </a:r>
            <a:endParaRPr/>
          </a:p>
          <a:p>
            <a:pPr indent="0" lvl="1" marL="0" marR="0" rtl="0" algn="l">
              <a:spcBef>
                <a:spcPts val="0"/>
              </a:spcBef>
              <a:spcAft>
                <a:spcPts val="0"/>
              </a:spcAft>
              <a:buSzPts val="1800"/>
              <a:buFont typeface="Arial"/>
              <a:buNone/>
            </a:pPr>
            <a:r>
              <a:rPr b="0" i="0" lang="en-US" sz="1800" u="none" cap="none" strike="noStrike"/>
              <a:t> "... It is generally necessary to override the </a:t>
            </a:r>
            <a:r>
              <a:rPr b="0" i="0" lang="en-US" sz="1800" u="none" cap="none" strike="noStrike">
                <a:latin typeface="Courier New"/>
                <a:ea typeface="Courier New"/>
                <a:cs typeface="Courier New"/>
                <a:sym typeface="Courier New"/>
              </a:rPr>
              <a:t>hashCode</a:t>
            </a:r>
            <a:r>
              <a:rPr b="0" i="0" lang="en-US" sz="1800" u="none" cap="none" strike="noStrike"/>
              <a:t> method whenever this method [</a:t>
            </a:r>
            <a:r>
              <a:rPr b="0" i="0" lang="en-US" sz="1800" u="none" cap="none" strike="noStrike">
                <a:latin typeface="Courier New"/>
                <a:ea typeface="Courier New"/>
                <a:cs typeface="Courier New"/>
                <a:sym typeface="Courier New"/>
              </a:rPr>
              <a:t>equals</a:t>
            </a:r>
            <a:r>
              <a:rPr b="0" i="0" lang="en-US" sz="1800" u="none" cap="none" strike="noStrike"/>
              <a:t>] is overridden, so as to maintain the general contract for the </a:t>
            </a:r>
            <a:r>
              <a:rPr b="0" i="0" lang="en-US" sz="1800" u="none" cap="none" strike="noStrike">
                <a:latin typeface="Courier New"/>
                <a:ea typeface="Courier New"/>
                <a:cs typeface="Courier New"/>
                <a:sym typeface="Courier New"/>
              </a:rPr>
              <a:t>hashCode</a:t>
            </a:r>
            <a:r>
              <a:rPr b="0" i="0" lang="en-US" sz="1800" u="none" cap="none" strike="noStrike"/>
              <a:t> method, which states that equal objects must have equal hash codes."</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hashCode</a:t>
            </a:r>
            <a:r>
              <a:rPr b="0" i="0" lang="en-US" sz="1800" u="none" cap="none" strike="noStrike"/>
              <a:t> method is used in conjunction with the </a:t>
            </a:r>
            <a:r>
              <a:rPr b="0" i="0" lang="en-US" sz="1800" u="none" cap="none" strike="noStrike">
                <a:latin typeface="Courier New"/>
                <a:ea typeface="Courier New"/>
                <a:cs typeface="Courier New"/>
                <a:sym typeface="Courier New"/>
              </a:rPr>
              <a:t>equals</a:t>
            </a:r>
            <a:r>
              <a:rPr b="0" i="0" lang="en-US" sz="1800" u="none" cap="none" strike="noStrike"/>
              <a:t> method in hash-based collections, such as </a:t>
            </a:r>
            <a:r>
              <a:rPr b="0" i="0" lang="en-US" sz="1800" u="none" cap="none" strike="noStrike">
                <a:latin typeface="Courier New"/>
                <a:ea typeface="Courier New"/>
                <a:cs typeface="Courier New"/>
                <a:sym typeface="Courier New"/>
              </a:rPr>
              <a:t>HashMap</a:t>
            </a:r>
            <a:r>
              <a:rPr b="0" i="0" lang="en-US" sz="1800" u="none" cap="none" strike="noStrike"/>
              <a:t>, </a:t>
            </a:r>
            <a:r>
              <a:rPr b="0" i="0" lang="en-US" sz="1800" u="none" cap="none" strike="noStrike">
                <a:latin typeface="Courier New"/>
                <a:ea typeface="Courier New"/>
                <a:cs typeface="Courier New"/>
                <a:sym typeface="Courier New"/>
              </a:rPr>
              <a:t>HashSet</a:t>
            </a:r>
            <a:r>
              <a:rPr b="0" i="0" lang="en-US" sz="1800" u="none" cap="none" strike="noStrike"/>
              <a:t>, and </a:t>
            </a:r>
            <a:r>
              <a:rPr b="0" i="0" lang="en-US" sz="1800" u="none" cap="none" strike="noStrike">
                <a:latin typeface="Courier New"/>
                <a:ea typeface="Courier New"/>
                <a:cs typeface="Courier New"/>
                <a:sym typeface="Courier New"/>
              </a:rPr>
              <a:t>Hashtable</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This method is easy to get wrong, so you need to be careful. The good news is that IDEs such as NetBeans can generate </a:t>
            </a:r>
            <a:r>
              <a:rPr b="0" i="0" lang="en-US" sz="1800" u="none" cap="none" strike="noStrike">
                <a:latin typeface="Courier New"/>
                <a:ea typeface="Courier New"/>
                <a:cs typeface="Courier New"/>
                <a:sym typeface="Courier New"/>
              </a:rPr>
              <a:t>hashCode</a:t>
            </a:r>
            <a:r>
              <a:rPr b="0" i="0" lang="en-US" sz="1800" u="none" cap="none" strike="noStrike"/>
              <a:t> for you.</a:t>
            </a:r>
            <a:endParaRPr/>
          </a:p>
          <a:p>
            <a:pPr indent="0" lvl="1" marL="0" marR="0" rtl="0" algn="l">
              <a:spcBef>
                <a:spcPts val="0"/>
              </a:spcBef>
              <a:spcAft>
                <a:spcPts val="0"/>
              </a:spcAft>
              <a:buSzPts val="1800"/>
              <a:buFont typeface="Arial"/>
              <a:buNone/>
            </a:pPr>
            <a:r>
              <a:rPr b="0" i="0" lang="en-US" sz="1800" u="none" cap="none" strike="noStrike"/>
              <a:t>To create your own hash function, the following will help approximate a reasonable hash value for equal and unequal instances:</a:t>
            </a:r>
            <a:endParaRPr/>
          </a:p>
          <a:p>
            <a:pPr indent="0" lvl="2" marL="0" marR="0" rtl="0" algn="l">
              <a:spcBef>
                <a:spcPts val="0"/>
              </a:spcBef>
              <a:spcAft>
                <a:spcPts val="0"/>
              </a:spcAft>
              <a:buSzPts val="1800"/>
              <a:buFont typeface="Arial"/>
              <a:buNone/>
            </a:pPr>
            <a:r>
              <a:rPr b="0" i="0" lang="en-US" sz="1800" u="none" cap="none" strike="noStrike"/>
              <a:t>1)	Start with a nonzero integer constant. Prime numbers result in fewer hashcode collisions.</a:t>
            </a:r>
            <a:endParaRPr/>
          </a:p>
          <a:p>
            <a:pPr indent="0" lvl="2" marL="0" marR="0" rtl="0" algn="l">
              <a:spcBef>
                <a:spcPts val="0"/>
              </a:spcBef>
              <a:spcAft>
                <a:spcPts val="0"/>
              </a:spcAft>
              <a:buSzPts val="1800"/>
              <a:buFont typeface="Arial"/>
              <a:buNone/>
            </a:pPr>
            <a:r>
              <a:rPr b="0" i="0" lang="en-US" sz="1800" u="none" cap="none" strike="noStrike"/>
              <a:t>2)	For each field used in the </a:t>
            </a:r>
            <a:r>
              <a:rPr b="0" i="0" lang="en-US" sz="1800" u="none" cap="none" strike="noStrike">
                <a:latin typeface="Courier New"/>
                <a:ea typeface="Courier New"/>
                <a:cs typeface="Courier New"/>
                <a:sym typeface="Courier New"/>
              </a:rPr>
              <a:t>equals</a:t>
            </a:r>
            <a:r>
              <a:rPr b="0" i="0" lang="en-US" sz="1800" u="none" cap="none" strike="noStrike"/>
              <a:t> method, compute an </a:t>
            </a:r>
            <a:r>
              <a:rPr b="0" i="0" lang="en-US" sz="1800" u="none" cap="none" strike="noStrike">
                <a:latin typeface="Courier New"/>
                <a:ea typeface="Courier New"/>
                <a:cs typeface="Courier New"/>
                <a:sym typeface="Courier New"/>
              </a:rPr>
              <a:t>int</a:t>
            </a:r>
            <a:r>
              <a:rPr b="0" i="0" lang="en-US" sz="1800" u="none" cap="none" strike="noStrike"/>
              <a:t> hash code for the field. Notice that for the </a:t>
            </a:r>
            <a:r>
              <a:rPr b="0" i="0" lang="en-US" sz="1800" u="none" cap="none" strike="noStrike">
                <a:latin typeface="Courier New"/>
                <a:ea typeface="Courier New"/>
                <a:cs typeface="Courier New"/>
                <a:sym typeface="Courier New"/>
              </a:rPr>
              <a:t>Strings</a:t>
            </a:r>
            <a:r>
              <a:rPr b="0" i="0" lang="en-US" sz="1800" u="none" cap="none" strike="noStrike"/>
              <a:t>, you can use the </a:t>
            </a:r>
            <a:r>
              <a:rPr b="0" i="0" lang="en-US" sz="1800" u="none" cap="none" strike="noStrike">
                <a:latin typeface="Courier New"/>
                <a:ea typeface="Courier New"/>
                <a:cs typeface="Courier New"/>
                <a:sym typeface="Courier New"/>
              </a:rPr>
              <a:t>hashCode</a:t>
            </a:r>
            <a:r>
              <a:rPr b="0" i="0" lang="en-US" sz="1800" u="none" cap="none" strike="noStrike"/>
              <a:t> of the </a:t>
            </a:r>
            <a:r>
              <a:rPr b="0" i="0" lang="en-US" sz="1800" u="none" cap="none" strike="noStrike">
                <a:latin typeface="Courier New"/>
                <a:ea typeface="Courier New"/>
                <a:cs typeface="Courier New"/>
                <a:sym typeface="Courier New"/>
              </a:rPr>
              <a:t>String</a:t>
            </a:r>
            <a:r>
              <a:rPr b="0" i="0" lang="en-US" sz="1800" u="none" cap="none" strike="noStrike"/>
              <a:t>.</a:t>
            </a:r>
            <a:endParaRPr/>
          </a:p>
          <a:p>
            <a:pPr indent="0" lvl="2" marL="0" marR="0" rtl="0" algn="l">
              <a:spcBef>
                <a:spcPts val="0"/>
              </a:spcBef>
              <a:spcAft>
                <a:spcPts val="0"/>
              </a:spcAft>
              <a:buSzPts val="1800"/>
              <a:buFont typeface="Arial"/>
              <a:buNone/>
            </a:pPr>
            <a:r>
              <a:rPr b="0" i="0" lang="en-US" sz="1800" u="none" cap="none" strike="noStrike"/>
              <a:t>3)	Add the computed hash codes together.</a:t>
            </a:r>
            <a:endParaRPr/>
          </a:p>
          <a:p>
            <a:pPr indent="0" lvl="2" marL="0" marR="0" rtl="0" algn="l">
              <a:spcBef>
                <a:spcPts val="0"/>
              </a:spcBef>
              <a:spcAft>
                <a:spcPts val="0"/>
              </a:spcAft>
              <a:buSzPts val="1800"/>
              <a:buFont typeface="Arial"/>
              <a:buNone/>
            </a:pPr>
            <a:r>
              <a:rPr b="0" i="0" lang="en-US" sz="1800" u="none" cap="none" strike="noStrike"/>
              <a:t>4)	Return the result.</a:t>
            </a:r>
            <a:endParaRPr/>
          </a:p>
          <a:p>
            <a:pPr indent="0" lvl="1" marL="0" marR="0" rtl="0" algn="l">
              <a:spcBef>
                <a:spcPts val="0"/>
              </a:spcBef>
              <a:spcAft>
                <a:spcPts val="0"/>
              </a:spcAft>
              <a:buSzPts val="1800"/>
              <a:buFont typeface="Arial"/>
              <a:buNone/>
            </a:pPr>
            <a:r>
              <a:t/>
            </a:r>
            <a:endParaRPr b="0" i="0" sz="1800" u="none" cap="none" strike="noStrike"/>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197" name="Google Shape;197;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7" name="Google Shape;47;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Methods with a Variable Number of the Same Type</a:t>
            </a:r>
            <a:endParaRPr/>
          </a:p>
          <a:p>
            <a:pPr indent="0" lvl="1" marL="0" marR="0" rtl="0" algn="l">
              <a:spcBef>
                <a:spcPts val="0"/>
              </a:spcBef>
              <a:spcAft>
                <a:spcPts val="0"/>
              </a:spcAft>
              <a:buSzPts val="1800"/>
              <a:buFont typeface="Arial"/>
              <a:buNone/>
            </a:pPr>
            <a:r>
              <a:rPr b="0" i="0" lang="en-US" sz="1800" u="none" cap="none" strike="noStrike"/>
              <a:t>One case of overloading is when you need to provide a set of overloaded methods that differ in the number of the same type of arguments. For example, suppose you want to have methods to calculate an average. You may want to calculate averages for 2, 3, or 4 (or more) integers.</a:t>
            </a:r>
            <a:endParaRPr/>
          </a:p>
          <a:p>
            <a:pPr indent="0" lvl="1" marL="0" marR="0" rtl="0" algn="l">
              <a:spcBef>
                <a:spcPts val="0"/>
              </a:spcBef>
              <a:spcAft>
                <a:spcPts val="0"/>
              </a:spcAft>
              <a:buSzPts val="1800"/>
              <a:buFont typeface="Arial"/>
              <a:buNone/>
            </a:pPr>
            <a:r>
              <a:rPr b="0" i="0" lang="en-US" sz="1800" u="none" cap="none" strike="noStrike"/>
              <a:t>Each of these methods performs a similar type of computation—the average of the arguments passed in, as in this example:</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public class Statistics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public float average(int x1, int x2) { return (x1 + x2) / 2;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public float average(int x1, int x2, int x3)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return (x1 + x2 + x3) / 3;</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public float average(int x1, int x2, int x3, int x4)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return (x1 + x2 + x3 + x4) / 4;</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a:t>
            </a:r>
            <a:endParaRPr/>
          </a:p>
          <a:p>
            <a:pPr indent="0" lvl="1" marL="0" marR="0" rtl="0" algn="l">
              <a:spcBef>
                <a:spcPts val="0"/>
              </a:spcBef>
              <a:spcAft>
                <a:spcPts val="0"/>
              </a:spcAft>
              <a:buSzPts val="1800"/>
              <a:buFont typeface="Arial"/>
              <a:buNone/>
            </a:pPr>
            <a:r>
              <a:rPr b="0" i="0" lang="en-US" sz="1800" u="none" cap="none" strike="noStrike"/>
              <a:t>Java provides a convenient syntax for collapsing these three methods into just one and providing for any number of arguments.</a:t>
            </a:r>
            <a:endParaRPr/>
          </a:p>
        </p:txBody>
      </p:sp>
      <p:sp>
        <p:nvSpPr>
          <p:cNvPr id="206" name="Google Shape;206;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Using Variable Arguments</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average</a:t>
            </a:r>
            <a:r>
              <a:rPr b="0" i="0" lang="en-US" sz="1800" u="none" cap="none" strike="noStrike"/>
              <a:t> method shown in the slide takes any number of integer arguments. The notation </a:t>
            </a:r>
            <a:r>
              <a:rPr b="0" i="0" lang="en-US" sz="1800" u="none" cap="none" strike="noStrike">
                <a:latin typeface="Courier New"/>
                <a:ea typeface="Courier New"/>
                <a:cs typeface="Courier New"/>
                <a:sym typeface="Courier New"/>
              </a:rPr>
              <a:t>(int... nums)</a:t>
            </a:r>
            <a:r>
              <a:rPr b="0" i="0" lang="en-US" sz="1800" u="none" cap="none" strike="noStrike"/>
              <a:t> converts the list of arguments passed to the </a:t>
            </a:r>
            <a:r>
              <a:rPr b="0" i="0" lang="en-US" sz="1800" u="none" cap="none" strike="noStrike">
                <a:latin typeface="Courier New"/>
                <a:ea typeface="Courier New"/>
                <a:cs typeface="Courier New"/>
                <a:sym typeface="Courier New"/>
              </a:rPr>
              <a:t>average</a:t>
            </a:r>
            <a:r>
              <a:rPr b="0" i="0" lang="en-US" sz="1800" u="none" cap="none" strike="noStrike"/>
              <a:t> method into an array object of type </a:t>
            </a:r>
            <a:r>
              <a:rPr b="0" i="0" lang="en-US" sz="1800" u="none" cap="none" strike="noStrike">
                <a:latin typeface="Courier New"/>
                <a:ea typeface="Courier New"/>
                <a:cs typeface="Courier New"/>
                <a:sym typeface="Courier New"/>
              </a:rPr>
              <a:t>int</a:t>
            </a:r>
            <a:r>
              <a:rPr b="0" i="0" lang="en-US" sz="1800" u="none" cap="none" strike="noStrike"/>
              <a:t>. </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Methods that use varargs can also take no parameters―an invocation of </a:t>
            </a:r>
            <a:r>
              <a:rPr b="0" i="0" lang="en-US" sz="1800" u="none" cap="none" strike="noStrike">
                <a:latin typeface="Courier New"/>
                <a:ea typeface="Courier New"/>
                <a:cs typeface="Courier New"/>
                <a:sym typeface="Courier New"/>
              </a:rPr>
              <a:t>average() </a:t>
            </a:r>
            <a:r>
              <a:rPr b="0" i="0" lang="en-US" sz="1800" u="none" cap="none" strike="noStrike"/>
              <a:t>is legal. You will see varargs as optional parameters in use in the NIO.2 API in the lesson titled “Java File I/O.” To account for this, you could rewrite the </a:t>
            </a:r>
            <a:r>
              <a:rPr b="0" i="0" lang="en-US" sz="1800" u="none" cap="none" strike="noStrike">
                <a:latin typeface="Courier New"/>
                <a:ea typeface="Courier New"/>
                <a:cs typeface="Courier New"/>
                <a:sym typeface="Courier New"/>
              </a:rPr>
              <a:t>average</a:t>
            </a:r>
            <a:r>
              <a:rPr b="0" i="0" lang="en-US" sz="1800" u="none" cap="none" strike="noStrike"/>
              <a:t> method in the slide as follows:</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public float average(int... nums)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int sum = 0; float result = 0;</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if (nums.length &gt; 0)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for (int x : nums)   // iterate int array nums</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sum += x;</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result = (float) sum / nums.length;</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return (result);</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    }</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a:t>
            </a:r>
            <a:endParaRPr/>
          </a:p>
        </p:txBody>
      </p:sp>
      <p:sp>
        <p:nvSpPr>
          <p:cNvPr id="215" name="Google Shape;215;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Although a generic superclass reference is useful for passing objects around, you may need to use a method from the subclass.</a:t>
            </a:r>
            <a:endParaRPr/>
          </a:p>
          <a:p>
            <a:pPr indent="0" lvl="1" marL="0" marR="0" rtl="0" algn="l">
              <a:spcBef>
                <a:spcPts val="0"/>
              </a:spcBef>
              <a:spcAft>
                <a:spcPts val="0"/>
              </a:spcAft>
              <a:buSzPts val="1800"/>
              <a:buFont typeface="Arial"/>
              <a:buNone/>
            </a:pPr>
            <a:r>
              <a:rPr b="0" i="0" lang="en-US" sz="1800" u="none" cap="none" strike="noStrike"/>
              <a:t>In the slide, for example, you need the </a:t>
            </a:r>
            <a:r>
              <a:rPr b="0" i="0" lang="en-US" sz="1800" u="none" cap="none" strike="noStrike">
                <a:latin typeface="Courier New"/>
                <a:ea typeface="Courier New"/>
                <a:cs typeface="Courier New"/>
                <a:sym typeface="Courier New"/>
              </a:rPr>
              <a:t>setDeptName</a:t>
            </a:r>
            <a:r>
              <a:rPr b="0" i="0" lang="en-US" sz="1800" u="none" cap="none" strike="noStrike"/>
              <a:t> method of the </a:t>
            </a:r>
            <a:r>
              <a:rPr b="0" i="0" lang="en-US" sz="1800" u="none" cap="none" strike="noStrike">
                <a:latin typeface="Courier New"/>
                <a:ea typeface="Courier New"/>
                <a:cs typeface="Courier New"/>
                <a:sym typeface="Courier New"/>
              </a:rPr>
              <a:t>Manager</a:t>
            </a:r>
            <a:r>
              <a:rPr b="0" i="0" lang="en-US" sz="1800" u="none" cap="none" strike="noStrike"/>
              <a:t> class. To satisfy the compiler, you can cast a reference from the generic superclass to the specific class.</a:t>
            </a:r>
            <a:endParaRPr/>
          </a:p>
          <a:p>
            <a:pPr indent="0" lvl="1" marL="0" marR="0" rtl="0" algn="l">
              <a:spcBef>
                <a:spcPts val="0"/>
              </a:spcBef>
              <a:spcAft>
                <a:spcPts val="0"/>
              </a:spcAft>
              <a:buSzPts val="1800"/>
              <a:buFont typeface="Arial"/>
              <a:buNone/>
            </a:pPr>
            <a:r>
              <a:rPr b="0" i="0" lang="en-US" sz="1800" u="none" cap="none" strike="noStrike"/>
              <a:t>However, there are rules for casting references. You see these in the next slide.</a:t>
            </a:r>
            <a:endParaRPr/>
          </a:p>
        </p:txBody>
      </p:sp>
      <p:sp>
        <p:nvSpPr>
          <p:cNvPr id="223" name="Google Shape;223;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
        <p:nvSpPr>
          <p:cNvPr id="237" name="Google Shape;237;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Downward Casts</a:t>
            </a:r>
            <a:endParaRPr/>
          </a:p>
          <a:p>
            <a:pPr indent="0" lvl="1" marL="0" marR="0" rtl="0" algn="l">
              <a:spcBef>
                <a:spcPts val="0"/>
              </a:spcBef>
              <a:spcAft>
                <a:spcPts val="0"/>
              </a:spcAft>
              <a:buSzPts val="1800"/>
              <a:buFont typeface="Arial"/>
              <a:buNone/>
            </a:pPr>
            <a:r>
              <a:rPr b="0" i="0" lang="en-US" sz="1800" u="none" cap="none" strike="noStrike"/>
              <a:t>With a downward cast, the compiler simply determines if the cast is possible; if the cast down is to a subclass, then it is possible that the cast will succeed.</a:t>
            </a:r>
            <a:endParaRPr/>
          </a:p>
          <a:p>
            <a:pPr indent="0" lvl="1" marL="0" marR="0" rtl="0" algn="l">
              <a:spcBef>
                <a:spcPts val="0"/>
              </a:spcBef>
              <a:spcAft>
                <a:spcPts val="0"/>
              </a:spcAft>
              <a:buSzPts val="1800"/>
              <a:buFont typeface="Arial"/>
              <a:buNone/>
            </a:pPr>
            <a:r>
              <a:rPr b="0" i="0" lang="en-US" sz="1800" u="none" cap="none" strike="noStrike"/>
              <a:t>Note that at run time, the cast results in a </a:t>
            </a:r>
            <a:r>
              <a:rPr b="0" i="0" lang="en-US" sz="1800" u="none" cap="none" strike="noStrike">
                <a:latin typeface="Courier New"/>
                <a:ea typeface="Courier New"/>
                <a:cs typeface="Courier New"/>
                <a:sym typeface="Courier New"/>
              </a:rPr>
              <a:t>java.lang.ClassCastException</a:t>
            </a:r>
            <a:r>
              <a:rPr b="0" i="0" lang="en-US" sz="1800" u="none" cap="none" strike="noStrike"/>
              <a:t> if the object reference is of a superclass and not of the class type or a subclass.</a:t>
            </a:r>
            <a:endParaRPr/>
          </a:p>
          <a:p>
            <a:pPr indent="0" lvl="1" marL="0" marR="0" rtl="0" algn="l">
              <a:spcBef>
                <a:spcPts val="0"/>
              </a:spcBef>
              <a:spcAft>
                <a:spcPts val="0"/>
              </a:spcAft>
              <a:buSzPts val="1800"/>
              <a:buFont typeface="Arial"/>
              <a:buNone/>
            </a:pPr>
            <a:r>
              <a:rPr b="0" i="0" lang="en-US" sz="1800" u="none" cap="none" strike="noStrike"/>
              <a:t>Finally, any cast that is outside the class hierarchy will fail, such as the cast from a </a:t>
            </a:r>
            <a:r>
              <a:rPr b="0" i="0" lang="en-US" sz="1800" u="none" cap="none" strike="noStrike">
                <a:latin typeface="Courier New"/>
                <a:ea typeface="Courier New"/>
                <a:cs typeface="Courier New"/>
                <a:sym typeface="Courier New"/>
              </a:rPr>
              <a:t>Manager</a:t>
            </a:r>
            <a:r>
              <a:rPr b="0" i="0" lang="en-US" sz="1800" u="none" cap="none" strike="noStrike"/>
              <a:t> instance to an </a:t>
            </a:r>
            <a:r>
              <a:rPr b="0" i="0" lang="en-US" sz="1800" u="none" cap="none" strike="noStrike">
                <a:latin typeface="Courier New"/>
                <a:ea typeface="Courier New"/>
                <a:cs typeface="Courier New"/>
                <a:sym typeface="Courier New"/>
              </a:rPr>
              <a:t>Engineer</a:t>
            </a:r>
            <a:r>
              <a:rPr b="0" i="0" lang="en-US" sz="1800" u="none" cap="none" strike="noStrike"/>
              <a:t>. A </a:t>
            </a:r>
            <a:r>
              <a:rPr b="0" i="0" lang="en-US" sz="1800" u="none" cap="none" strike="noStrike">
                <a:latin typeface="Courier New"/>
                <a:ea typeface="Courier New"/>
                <a:cs typeface="Courier New"/>
                <a:sym typeface="Courier New"/>
              </a:rPr>
              <a:t>Manager</a:t>
            </a:r>
            <a:r>
              <a:rPr b="0" i="0" lang="en-US" sz="1800" u="none" cap="none" strike="noStrike"/>
              <a:t> and an </a:t>
            </a:r>
            <a:r>
              <a:rPr b="0" i="0" lang="en-US" sz="1800" u="none" cap="none" strike="noStrike">
                <a:latin typeface="Courier New"/>
                <a:ea typeface="Courier New"/>
                <a:cs typeface="Courier New"/>
                <a:sym typeface="Courier New"/>
              </a:rPr>
              <a:t>Engineer</a:t>
            </a:r>
            <a:r>
              <a:rPr b="0" i="0" lang="en-US" sz="1800" u="none" cap="none" strike="noStrike"/>
              <a:t> are both employees, but a </a:t>
            </a:r>
            <a:r>
              <a:rPr b="0" i="0" lang="en-US" sz="1800" u="none" cap="none" strike="noStrike">
                <a:latin typeface="Courier New"/>
                <a:ea typeface="Courier New"/>
                <a:cs typeface="Courier New"/>
                <a:sym typeface="Courier New"/>
              </a:rPr>
              <a:t>Manager</a:t>
            </a:r>
            <a:r>
              <a:rPr b="0" i="0" lang="en-US" sz="1800" u="none" cap="none" strike="noStrike"/>
              <a:t> is not an </a:t>
            </a:r>
            <a:r>
              <a:rPr b="0" i="0" lang="en-US" sz="1800" u="none" cap="none" strike="noStrike">
                <a:latin typeface="Courier New"/>
                <a:ea typeface="Courier New"/>
                <a:cs typeface="Courier New"/>
                <a:sym typeface="Courier New"/>
              </a:rPr>
              <a:t>Engineer</a:t>
            </a:r>
            <a:r>
              <a:rPr b="0" i="0" lang="en-US" sz="1800" u="none" cap="none" strike="noStrike"/>
              <a:t>.</a:t>
            </a:r>
            <a:endParaRPr/>
          </a:p>
          <a:p>
            <a:pPr indent="0" lvl="0" marL="0" marR="0" rtl="0" algn="l">
              <a:spcBef>
                <a:spcPts val="0"/>
              </a:spcBef>
              <a:spcAft>
                <a:spcPts val="0"/>
              </a:spcAft>
              <a:buNone/>
            </a:pPr>
            <a:r>
              <a:t/>
            </a:r>
            <a:endParaRPr b="0" i="0" sz="1800" u="none" cap="none" strike="noStrike"/>
          </a:p>
        </p:txBody>
      </p:sp>
      <p:sp>
        <p:nvSpPr>
          <p:cNvPr id="263" name="Google Shape;263;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70" name="Google Shape;270;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6: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77" name="Google Shape;277;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7: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java.lang.Math</a:t>
            </a:r>
            <a:r>
              <a:rPr b="0" i="0" lang="en-US" sz="1800" u="none" cap="none" strike="noStrike"/>
              <a:t> class contains methods and constants for performing basic numeric operations such as the elementary exponential, logarithm, square root, and trigonometric.</a:t>
            </a:r>
            <a:endParaRPr/>
          </a:p>
          <a:p>
            <a:pPr indent="0" lvl="1" marL="0" marR="0" rtl="0" algn="l">
              <a:spcBef>
                <a:spcPts val="0"/>
              </a:spcBef>
              <a:spcAft>
                <a:spcPts val="0"/>
              </a:spcAft>
              <a:buSzPts val="1800"/>
              <a:buFont typeface="Arial"/>
              <a:buNone/>
            </a:pPr>
            <a:r>
              <a:rPr b="0" i="0" lang="en-US" sz="1800" u="none" cap="none" strike="noStrike"/>
              <a:t>The methods and constants in the </a:t>
            </a:r>
            <a:r>
              <a:rPr b="0" i="0" lang="en-US" sz="1800" u="none" cap="none" strike="noStrike">
                <a:latin typeface="Courier New"/>
                <a:ea typeface="Courier New"/>
                <a:cs typeface="Courier New"/>
                <a:sym typeface="Courier New"/>
              </a:rPr>
              <a:t>Math</a:t>
            </a:r>
            <a:r>
              <a:rPr b="0" i="0" lang="en-US" sz="1800" u="none" cap="none" strike="noStrike"/>
              <a:t> class are all static, so you call them directly from the class as the examples in the slide demonstrates.</a:t>
            </a:r>
            <a:endParaRPr/>
          </a:p>
          <a:p>
            <a:pPr indent="0" lvl="1" marL="0" marR="0" rtl="0" algn="l">
              <a:spcBef>
                <a:spcPts val="0"/>
              </a:spcBef>
              <a:spcAft>
                <a:spcPts val="0"/>
              </a:spcAft>
              <a:buSzPts val="1800"/>
              <a:buFont typeface="Arial"/>
              <a:buNone/>
            </a:pPr>
            <a:r>
              <a:rPr b="0" i="0" lang="en-US" sz="1800" u="none" cap="none" strike="noStrike"/>
              <a:t>Here is some sample output from this example:</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Random: 7.064916553599695</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Square root: 3.0</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Rounded random: 35</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Abs: 9</a:t>
            </a:r>
            <a:endParaRPr/>
          </a:p>
        </p:txBody>
      </p:sp>
      <p:sp>
        <p:nvSpPr>
          <p:cNvPr id="284" name="Google Shape;284;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Static methods or class methods may be without an instantiating an object.</a:t>
            </a:r>
            <a:endParaRPr/>
          </a:p>
          <a:p>
            <a:pPr indent="0" lvl="1" marL="0" marR="0" rtl="0" algn="l">
              <a:spcBef>
                <a:spcPts val="0"/>
              </a:spcBef>
              <a:spcAft>
                <a:spcPts val="0"/>
              </a:spcAft>
              <a:buSzPts val="1800"/>
              <a:buFont typeface="Arial"/>
              <a:buNone/>
            </a:pPr>
            <a:r>
              <a:rPr b="1" i="0" lang="en-US" sz="1800" u="none" cap="none" strike="noStrike"/>
              <a:t>Static Method Limitations</a:t>
            </a:r>
            <a:endParaRPr/>
          </a:p>
          <a:p>
            <a:pPr indent="0" lvl="1" marL="0" marR="0" rtl="0" algn="l">
              <a:spcBef>
                <a:spcPts val="0"/>
              </a:spcBef>
              <a:spcAft>
                <a:spcPts val="0"/>
              </a:spcAft>
              <a:buSzPts val="1800"/>
              <a:buFont typeface="Arial"/>
              <a:buNone/>
            </a:pPr>
            <a:r>
              <a:rPr b="0" i="0" lang="en-US" sz="1800" u="none" cap="none" strike="noStrike"/>
              <a:t>Static methods can be used before any instances of their enclosing class have been created. If a class contains both static and instance components, the instance components cannot be accessed for a static context.</a:t>
            </a:r>
            <a:endParaRPr b="1" i="0" sz="1800" u="none" cap="none" strike="noStrike"/>
          </a:p>
          <a:p>
            <a:pPr indent="0" lvl="0" marL="0" marR="0" rtl="0" algn="l">
              <a:spcBef>
                <a:spcPts val="0"/>
              </a:spcBef>
              <a:spcAft>
                <a:spcPts val="0"/>
              </a:spcAft>
              <a:buNone/>
            </a:pPr>
            <a:r>
              <a:t/>
            </a:r>
            <a:endParaRPr b="1" i="0" sz="1800" u="none" cap="none" strike="noStrike"/>
          </a:p>
        </p:txBody>
      </p:sp>
      <p:sp>
        <p:nvSpPr>
          <p:cNvPr id="292" name="Google Shape;292;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9: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00" name="Google Shape;300;p2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table in the slide illustrates access to a field or method marked with the access modifier in the left column.</a:t>
            </a:r>
            <a:endParaRPr/>
          </a:p>
          <a:p>
            <a:pPr indent="0" lvl="1" marL="0" marR="0" rtl="0" algn="l">
              <a:spcBef>
                <a:spcPts val="0"/>
              </a:spcBef>
              <a:spcAft>
                <a:spcPts val="0"/>
              </a:spcAft>
              <a:buSzPts val="1800"/>
              <a:buFont typeface="Arial"/>
              <a:buNone/>
            </a:pPr>
            <a:r>
              <a:rPr b="0" i="0" lang="en-US" sz="1800" u="none" cap="none" strike="noStrike"/>
              <a:t>The access modifier keywords shown in this table are </a:t>
            </a:r>
            <a:r>
              <a:rPr b="0" i="0" lang="en-US" sz="1800" u="none" cap="none" strike="noStrike">
                <a:latin typeface="Courier New"/>
                <a:ea typeface="Courier New"/>
                <a:cs typeface="Courier New"/>
                <a:sym typeface="Courier New"/>
              </a:rPr>
              <a:t>private</a:t>
            </a:r>
            <a:r>
              <a:rPr b="0" i="0" lang="en-US" sz="1800" u="none" cap="none" strike="noStrike"/>
              <a:t>, </a:t>
            </a:r>
            <a:r>
              <a:rPr b="0" i="0" lang="en-US" sz="1800" u="none" cap="none" strike="noStrike">
                <a:latin typeface="Courier New"/>
                <a:ea typeface="Courier New"/>
                <a:cs typeface="Courier New"/>
                <a:sym typeface="Courier New"/>
              </a:rPr>
              <a:t>protected</a:t>
            </a:r>
            <a:r>
              <a:rPr b="0" i="0" lang="en-US" sz="1800" u="none" cap="none" strike="noStrike"/>
              <a:t>, and </a:t>
            </a:r>
            <a:r>
              <a:rPr b="0" i="0" lang="en-US" sz="1800" u="none" cap="none" strike="noStrike">
                <a:latin typeface="Courier New"/>
                <a:ea typeface="Courier New"/>
                <a:cs typeface="Courier New"/>
                <a:sym typeface="Courier New"/>
              </a:rPr>
              <a:t>public</a:t>
            </a:r>
            <a:r>
              <a:rPr b="0" i="0" lang="en-US" sz="1800" u="none" cap="none" strike="noStrike"/>
              <a:t>. </a:t>
            </a:r>
            <a:endParaRPr/>
          </a:p>
          <a:p>
            <a:pPr indent="0" lvl="1" marL="0" marR="0" rtl="0" algn="l">
              <a:spcBef>
                <a:spcPts val="0"/>
              </a:spcBef>
              <a:spcAft>
                <a:spcPts val="0"/>
              </a:spcAft>
              <a:buSzPts val="1800"/>
              <a:buFont typeface="Arial"/>
              <a:buNone/>
            </a:pPr>
            <a:r>
              <a:rPr b="0" i="0" lang="en-US" sz="1800" u="none" cap="none" strike="noStrike"/>
              <a:t>When a keyword is absent, the </a:t>
            </a:r>
            <a:r>
              <a:rPr b="1" i="1" lang="en-US" sz="1800" u="none" cap="none" strike="noStrike"/>
              <a:t>default</a:t>
            </a:r>
            <a:r>
              <a:rPr b="1" i="0" lang="en-US" sz="1800" u="none" cap="none" strike="noStrike"/>
              <a:t>  </a:t>
            </a:r>
            <a:r>
              <a:rPr b="0" i="0" lang="en-US" sz="1800" u="none" cap="none" strike="noStrike"/>
              <a:t>access modifier is applied.</a:t>
            </a:r>
            <a:endParaRPr/>
          </a:p>
          <a:p>
            <a:pPr indent="0" lvl="1"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private</a:t>
            </a:r>
            <a:r>
              <a:rPr b="0" i="0" lang="en-US" sz="1800" u="none" cap="none" strike="noStrike"/>
              <a:t>:</a:t>
            </a:r>
            <a:r>
              <a:rPr b="1" i="0" lang="en-US" sz="1800" u="none" cap="none" strike="noStrike"/>
              <a:t> </a:t>
            </a:r>
            <a:r>
              <a:rPr b="0" i="0" lang="en-US" sz="1800" u="none" cap="none" strike="noStrike"/>
              <a:t>Provides the greatest control over access to fields and methods. With </a:t>
            </a:r>
            <a:r>
              <a:rPr b="0" i="0" lang="en-US" sz="1800" u="none" cap="none" strike="noStrike">
                <a:latin typeface="Courier New"/>
                <a:ea typeface="Courier New"/>
                <a:cs typeface="Courier New"/>
                <a:sym typeface="Courier New"/>
              </a:rPr>
              <a:t>private</a:t>
            </a:r>
            <a:r>
              <a:rPr b="0" i="0" lang="en-US" sz="1800" u="none" cap="none" strike="noStrike"/>
              <a:t>, a data field or method can be accessed only within the same Java class.</a:t>
            </a:r>
            <a:endParaRPr/>
          </a:p>
          <a:p>
            <a:pPr indent="0" lvl="1"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default</a:t>
            </a:r>
            <a:r>
              <a:rPr b="0" i="0" lang="en-US" sz="1800" u="none" cap="none" strike="noStrike"/>
              <a:t>: Also called package level access. With default, a data field or method can be accessed within the same class or package. A default class cannot be subclassed outside its package. </a:t>
            </a:r>
            <a:endParaRPr/>
          </a:p>
          <a:p>
            <a:pPr indent="0" lvl="1"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protected</a:t>
            </a:r>
            <a:r>
              <a:rPr b="0" i="0" lang="en-US" sz="1800" u="none" cap="none" strike="noStrike"/>
              <a:t>: Provides access within the package and subclass. Fields and methods that use </a:t>
            </a:r>
            <a:r>
              <a:rPr b="0" i="0" lang="en-US" sz="1800" u="none" cap="none" strike="noStrike">
                <a:latin typeface="Courier New"/>
                <a:ea typeface="Courier New"/>
                <a:cs typeface="Courier New"/>
                <a:sym typeface="Courier New"/>
              </a:rPr>
              <a:t>protected</a:t>
            </a:r>
            <a:r>
              <a:rPr b="0" i="0" lang="en-US" sz="1800" u="none" cap="none" strike="noStrike"/>
              <a:t> are said to be “subclass-friendly.” Protected access is extended to subclasses that reside in a package different from the class that owns the protected feature. As a result, </a:t>
            </a:r>
            <a:r>
              <a:rPr b="0" i="0" lang="en-US" sz="1800" u="none" cap="none" strike="noStrike">
                <a:latin typeface="Courier New"/>
                <a:ea typeface="Courier New"/>
                <a:cs typeface="Courier New"/>
                <a:sym typeface="Courier New"/>
              </a:rPr>
              <a:t>protected</a:t>
            </a:r>
            <a:r>
              <a:rPr b="0" i="0" lang="en-US" sz="1800" u="none" cap="none" strike="noStrike"/>
              <a:t> fields or methods are actually more accessible than those marked with default access control. </a:t>
            </a:r>
            <a:endParaRPr/>
          </a:p>
          <a:p>
            <a:pPr indent="0" lvl="1"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public</a:t>
            </a:r>
            <a:r>
              <a:rPr b="0" i="0" lang="en-US" sz="1800" u="none" cap="none" strike="noStrike"/>
              <a:t>: Provides the greatest access to fields and methods, making them accessible anywhere: in the class, package, subclasses, and any other class.</a:t>
            </a:r>
            <a:endParaRPr/>
          </a:p>
          <a:p>
            <a:pPr indent="0" lvl="0" marL="0" marR="0" rtl="0" algn="l">
              <a:spcBef>
                <a:spcPts val="0"/>
              </a:spcBef>
              <a:spcAft>
                <a:spcPts val="0"/>
              </a:spcAft>
              <a:buNone/>
            </a:pPr>
            <a:r>
              <a:t/>
            </a:r>
            <a:endParaRPr b="0" i="0" sz="1800" u="none" cap="none" strike="noStrike"/>
          </a:p>
        </p:txBody>
      </p:sp>
      <p:sp>
        <p:nvSpPr>
          <p:cNvPr id="55" name="Google Shape;55;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30: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Class Loading</a:t>
            </a:r>
            <a:endParaRPr/>
          </a:p>
          <a:p>
            <a:pPr indent="0" lvl="1" marL="0" marR="0" rtl="0" algn="l">
              <a:spcBef>
                <a:spcPts val="0"/>
              </a:spcBef>
              <a:spcAft>
                <a:spcPts val="0"/>
              </a:spcAft>
              <a:buSzPts val="1800"/>
              <a:buFont typeface="Arial"/>
              <a:buNone/>
            </a:pPr>
            <a:r>
              <a:rPr b="0" i="0" lang="en-US" sz="1800" u="none" cap="none" strike="noStrike"/>
              <a:t>Application developer-supplied classes are typically loaded on demand (first use). Static variables are initialized when their enclosing class is loaded. An attempt to access a static class member can trigger the loading of a class.</a:t>
            </a:r>
            <a:endParaRPr/>
          </a:p>
          <a:p>
            <a:pPr indent="0" lvl="0" marL="0" marR="0" rtl="0" algn="l">
              <a:spcBef>
                <a:spcPts val="0"/>
              </a:spcBef>
              <a:spcAft>
                <a:spcPts val="0"/>
              </a:spcAft>
              <a:buNone/>
            </a:pPr>
            <a:r>
              <a:t/>
            </a:r>
            <a:endParaRPr b="0" i="0" sz="1800" u="none" cap="none" strike="noStrike"/>
          </a:p>
        </p:txBody>
      </p:sp>
      <p:sp>
        <p:nvSpPr>
          <p:cNvPr id="307" name="Google Shape;307;p3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31: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static variable is defined when the </a:t>
            </a:r>
            <a:r>
              <a:rPr b="0" i="0" lang="en-US" sz="1800" u="none" cap="none" strike="noStrike">
                <a:latin typeface="Courier New"/>
                <a:ea typeface="Courier New"/>
                <a:cs typeface="Courier New"/>
                <a:sym typeface="Courier New"/>
              </a:rPr>
              <a:t>static</a:t>
            </a:r>
            <a:r>
              <a:rPr b="0" i="0" lang="en-US" sz="1800" u="none" cap="none" strike="noStrike"/>
              <a:t> keyword precedes the type definition for a variable. Static variables are useful for containing shared data, all object instances share a single copy of any static variables.</a:t>
            </a:r>
            <a:endParaRPr/>
          </a:p>
        </p:txBody>
      </p:sp>
      <p:sp>
        <p:nvSpPr>
          <p:cNvPr id="316" name="Google Shape;316;p3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2: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Object References to Static Members</a:t>
            </a:r>
            <a:endParaRPr/>
          </a:p>
          <a:p>
            <a:pPr indent="0" lvl="1" marL="0" marR="0" rtl="0" algn="l">
              <a:spcBef>
                <a:spcPts val="0"/>
              </a:spcBef>
              <a:spcAft>
                <a:spcPts val="0"/>
              </a:spcAft>
              <a:buSzPts val="1800"/>
              <a:buFont typeface="Arial"/>
              <a:buNone/>
            </a:pPr>
            <a:r>
              <a:rPr b="0" i="0" lang="en-US" sz="1800" u="none" cap="none" strike="noStrike"/>
              <a:t>Just as using object references to static methods should be avoided, you should also avoid using object references to access static variables. Using a </a:t>
            </a:r>
            <a:r>
              <a:rPr b="0" i="0" lang="en-US" sz="1800" u="none" cap="none" strike="noStrike">
                <a:latin typeface="Courier New"/>
                <a:ea typeface="Courier New"/>
                <a:cs typeface="Courier New"/>
                <a:sym typeface="Courier New"/>
              </a:rPr>
              <a:t>private</a:t>
            </a:r>
            <a:r>
              <a:rPr b="0" i="0" lang="en-US" sz="1800" u="none" cap="none" strike="noStrike"/>
              <a:t> access level prevents direct access to </a:t>
            </a:r>
            <a:r>
              <a:rPr b="0" i="0" lang="en-US" sz="1800" u="none" cap="none" strike="noStrike">
                <a:latin typeface="Courier New"/>
                <a:ea typeface="Courier New"/>
                <a:cs typeface="Courier New"/>
                <a:sym typeface="Courier New"/>
              </a:rPr>
              <a:t>static</a:t>
            </a:r>
            <a:r>
              <a:rPr b="0" i="0" lang="en-US" sz="1800" u="none" cap="none" strike="noStrike"/>
              <a:t> variables.</a:t>
            </a:r>
            <a:endParaRPr/>
          </a:p>
          <a:p>
            <a:pPr indent="0" lvl="1" marL="0" marR="0" rtl="0" algn="l">
              <a:spcBef>
                <a:spcPts val="0"/>
              </a:spcBef>
              <a:spcAft>
                <a:spcPts val="0"/>
              </a:spcAft>
              <a:buSzPts val="1800"/>
              <a:buFont typeface="Arial"/>
              <a:buNone/>
            </a:pPr>
            <a:r>
              <a:rPr b="0" i="0" lang="en-US" sz="1800" u="none" cap="none" strike="noStrike"/>
              <a:t>Sample output: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Start: 0</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End: 2</a:t>
            </a:r>
            <a:endParaRPr/>
          </a:p>
        </p:txBody>
      </p:sp>
      <p:sp>
        <p:nvSpPr>
          <p:cNvPr id="325" name="Google Shape;325;p3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3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Here are some key facts about static initialization blocks: </a:t>
            </a:r>
            <a:endParaRPr/>
          </a:p>
          <a:p>
            <a:pPr indent="0" lvl="2" marL="0" marR="0" rtl="0" algn="l">
              <a:spcBef>
                <a:spcPts val="0"/>
              </a:spcBef>
              <a:spcAft>
                <a:spcPts val="0"/>
              </a:spcAft>
              <a:buSzPts val="1800"/>
              <a:buFont typeface="Arial"/>
              <a:buNone/>
            </a:pPr>
            <a:r>
              <a:rPr b="0" i="0" lang="en-US" sz="1800" u="none" cap="none" strike="noStrike"/>
              <a:t>They are executed only once when the class is loaded.</a:t>
            </a:r>
            <a:endParaRPr/>
          </a:p>
          <a:p>
            <a:pPr indent="0" lvl="2" marL="0" marR="0" rtl="0" algn="l">
              <a:spcBef>
                <a:spcPts val="0"/>
              </a:spcBef>
              <a:spcAft>
                <a:spcPts val="0"/>
              </a:spcAft>
              <a:buSzPts val="1800"/>
              <a:buFont typeface="Arial"/>
              <a:buNone/>
            </a:pPr>
            <a:r>
              <a:rPr b="0" i="0" lang="en-US" sz="1800" u="none" cap="none" strike="noStrike"/>
              <a:t>They are used to initialize static variables.</a:t>
            </a:r>
            <a:endParaRPr/>
          </a:p>
          <a:p>
            <a:pPr indent="0" lvl="2" marL="0" marR="0" rtl="0" algn="l">
              <a:spcBef>
                <a:spcPts val="0"/>
              </a:spcBef>
              <a:spcAft>
                <a:spcPts val="0"/>
              </a:spcAft>
              <a:buSzPts val="1800"/>
              <a:buFont typeface="Arial"/>
              <a:buNone/>
            </a:pPr>
            <a:r>
              <a:rPr b="0" i="0" lang="en-US" sz="1800" u="none" cap="none" strike="noStrike"/>
              <a:t>A class can contain one or more static initializer blocks.</a:t>
            </a:r>
            <a:endParaRPr/>
          </a:p>
          <a:p>
            <a:pPr indent="0" lvl="2" marL="0" marR="0" rtl="0" algn="l">
              <a:spcBef>
                <a:spcPts val="0"/>
              </a:spcBef>
              <a:spcAft>
                <a:spcPts val="0"/>
              </a:spcAft>
              <a:buSzPts val="1800"/>
              <a:buFont typeface="Arial"/>
              <a:buNone/>
            </a:pPr>
            <a:r>
              <a:rPr b="0" i="0" lang="en-US" sz="1800" u="none" cap="none" strike="noStrike"/>
              <a:t>They can appear anywhere in the class body. </a:t>
            </a:r>
            <a:endParaRPr/>
          </a:p>
          <a:p>
            <a:pPr indent="0" lvl="2" marL="0" marR="0" rtl="0" algn="l">
              <a:spcBef>
                <a:spcPts val="0"/>
              </a:spcBef>
              <a:spcAft>
                <a:spcPts val="0"/>
              </a:spcAft>
              <a:buSzPts val="1800"/>
              <a:buFont typeface="Arial"/>
              <a:buNone/>
            </a:pPr>
            <a:r>
              <a:rPr b="0" i="0" lang="en-US" sz="1800" u="none" cap="none" strike="noStrike"/>
              <a:t>The blocks are called in the order that they appear in the source code.</a:t>
            </a:r>
            <a:endParaRPr/>
          </a:p>
          <a:p>
            <a:pPr indent="0" lvl="1" marL="0" marR="0" rtl="0" algn="l">
              <a:spcBef>
                <a:spcPts val="0"/>
              </a:spcBef>
              <a:spcAft>
                <a:spcPts val="0"/>
              </a:spcAft>
              <a:buSzPts val="1800"/>
              <a:buFont typeface="Arial"/>
              <a:buNone/>
            </a:pPr>
            <a:r>
              <a:rPr b="0" i="0" lang="en-US" sz="1800" u="none" cap="none" strike="noStrike"/>
              <a:t>Consider using static initializers when nontrivial code is required to initialize static variables.</a:t>
            </a:r>
            <a:endParaRPr/>
          </a:p>
        </p:txBody>
      </p:sp>
      <p:sp>
        <p:nvSpPr>
          <p:cNvPr id="334" name="Google Shape;334;p3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3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34: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Overusing static import can negatively affect the readability of your code. Avoid adding multiple static imports to a class.</a:t>
            </a:r>
            <a:endParaRPr/>
          </a:p>
        </p:txBody>
      </p:sp>
      <p:sp>
        <p:nvSpPr>
          <p:cNvPr id="343" name="Google Shape;343;p3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3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Design Pattern Catalogs</a:t>
            </a:r>
            <a:endParaRPr/>
          </a:p>
          <a:p>
            <a:pPr indent="0" lvl="1" marL="0" marR="0" rtl="0" algn="l">
              <a:spcBef>
                <a:spcPts val="0"/>
              </a:spcBef>
              <a:spcAft>
                <a:spcPts val="0"/>
              </a:spcAft>
              <a:buSzPts val="1800"/>
              <a:buFont typeface="Arial"/>
              <a:buNone/>
            </a:pPr>
            <a:r>
              <a:rPr b="0" i="0" lang="en-US" sz="1800" u="none" cap="none" strike="noStrike"/>
              <a:t>Pattern catalogs are available for many programming languages. Most of the traditional design patterns apply to any object-oriented programming language. One of the most popular books,</a:t>
            </a:r>
            <a:r>
              <a:rPr b="0" i="0" lang="en-US" sz="1800" u="none" cap="none" strike="noStrike">
                <a:solidFill>
                  <a:srgbClr val="000000"/>
                </a:solidFill>
              </a:rPr>
              <a:t> </a:t>
            </a:r>
            <a:r>
              <a:rPr b="0" i="1" lang="en-US" sz="1800" u="none" cap="none" strike="noStrike">
                <a:solidFill>
                  <a:srgbClr val="000000"/>
                </a:solidFill>
              </a:rPr>
              <a:t>Design Patterns: Elements of Reusable Object-Oriented Software</a:t>
            </a:r>
            <a:r>
              <a:rPr b="0" i="0" lang="en-US" sz="1800" u="none" cap="none" strike="noStrike"/>
              <a:t>, uses a combination of C++, Smalltalk, and diagrams to show possible pattern implementations. Many Java developers still reference this book because the concepts translate to any object-oriented language.</a:t>
            </a:r>
            <a:endParaRPr/>
          </a:p>
          <a:p>
            <a:pPr indent="0" lvl="1" marL="0" marR="0" rtl="0" algn="l">
              <a:spcBef>
                <a:spcPts val="0"/>
              </a:spcBef>
              <a:spcAft>
                <a:spcPts val="0"/>
              </a:spcAft>
              <a:buSzPts val="1800"/>
              <a:buFont typeface="Arial"/>
              <a:buNone/>
            </a:pPr>
            <a:r>
              <a:rPr b="0" i="0" lang="en-US" sz="1800" u="none" cap="none" strike="noStrike"/>
              <a:t>You learn more about design patterns and other Java best practices in the </a:t>
            </a:r>
            <a:r>
              <a:rPr b="0" i="1" lang="en-US" sz="1800" u="none" cap="none" strike="noStrike">
                <a:solidFill>
                  <a:srgbClr val="000000"/>
                </a:solidFill>
              </a:rPr>
              <a:t>Java Design Patterns</a:t>
            </a:r>
            <a:r>
              <a:rPr b="0" i="1" lang="en-US" sz="1800" u="none" cap="none" strike="noStrike"/>
              <a:t> </a:t>
            </a:r>
            <a:r>
              <a:rPr b="0" i="0" lang="en-US" sz="1800" u="none" cap="none" strike="noStrike"/>
              <a:t>course.</a:t>
            </a:r>
            <a:endParaRPr/>
          </a:p>
        </p:txBody>
      </p:sp>
      <p:sp>
        <p:nvSpPr>
          <p:cNvPr id="350" name="Google Shape;350;p3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3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6:notes"/>
          <p:cNvSpPr txBox="1"/>
          <p:nvPr>
            <p:ph idx="1" type="body"/>
          </p:nvPr>
        </p:nvSpPr>
        <p:spPr>
          <a:xfrm>
            <a:off x="547687" y="5278437"/>
            <a:ext cx="5943600" cy="3562350"/>
          </a:xfrm>
          <a:prstGeom prst="rect">
            <a:avLst/>
          </a:prstGeom>
          <a:noFill/>
          <a:ln>
            <a:noFill/>
          </a:ln>
        </p:spPr>
        <p:txBody>
          <a:bodyPr anchorCtr="0" anchor="t" bIns="12900" lIns="12900" spcFirstLastPara="1" rIns="12900" wrap="square" tIns="12900">
            <a:noAutofit/>
          </a:bodyPr>
          <a:lstStyle/>
          <a:p>
            <a:pPr indent="0" lvl="0" marL="0" marR="0" rtl="0" algn="l">
              <a:lnSpc>
                <a:spcPct val="95000"/>
              </a:lnSpc>
              <a:spcBef>
                <a:spcPts val="0"/>
              </a:spcBef>
              <a:spcAft>
                <a:spcPts val="0"/>
              </a:spcAft>
              <a:buSzPts val="1800"/>
              <a:buFont typeface="Arial"/>
              <a:buNone/>
            </a:pPr>
            <a:r>
              <a:rPr b="0" i="0" lang="en-US" sz="1800" u="none" cap="none" strike="noStrike"/>
              <a:t>Implementing the Singleton Pattern</a:t>
            </a:r>
            <a:endParaRPr/>
          </a:p>
          <a:p>
            <a:pPr indent="0" lvl="1" marL="0" marR="0" rtl="0" algn="l">
              <a:lnSpc>
                <a:spcPct val="95000"/>
              </a:lnSpc>
              <a:spcBef>
                <a:spcPts val="0"/>
              </a:spcBef>
              <a:spcAft>
                <a:spcPts val="0"/>
              </a:spcAft>
              <a:buSzPts val="1800"/>
              <a:buFont typeface="Arial"/>
              <a:buNone/>
            </a:pPr>
            <a:r>
              <a:rPr b="0" i="0" lang="en-US" sz="1800" u="none" cap="none" strike="noStrike"/>
              <a:t>A singleton is a class for which only one instance can be created and it provides a global point of access to this instance. </a:t>
            </a:r>
            <a:endParaRPr/>
          </a:p>
          <a:p>
            <a:pPr indent="0" lvl="1" marL="0" marR="0" rtl="0" algn="l">
              <a:lnSpc>
                <a:spcPct val="95000"/>
              </a:lnSpc>
              <a:spcBef>
                <a:spcPts val="0"/>
              </a:spcBef>
              <a:spcAft>
                <a:spcPts val="0"/>
              </a:spcAft>
              <a:buSzPts val="1800"/>
              <a:buFont typeface="Arial"/>
              <a:buNone/>
            </a:pPr>
            <a:r>
              <a:rPr b="0" i="0" lang="en-US" sz="1800" u="none" cap="none" strike="noStrike"/>
              <a:t>Singletons are useful to provide a unique source of data or functionality to other Java Objects. For example, you may use a singleton to access your data model from within your application or to define logger which the rest of the application can use.</a:t>
            </a:r>
            <a:endParaRPr/>
          </a:p>
          <a:p>
            <a:pPr indent="0" lvl="0" marL="0" marR="0" rtl="0" algn="l">
              <a:lnSpc>
                <a:spcPct val="95000"/>
              </a:lnSpc>
              <a:spcBef>
                <a:spcPts val="0"/>
              </a:spcBef>
              <a:spcAft>
                <a:spcPts val="0"/>
              </a:spcAft>
              <a:buSzPts val="1800"/>
              <a:buFont typeface="Arial"/>
              <a:buNone/>
            </a:pPr>
            <a:r>
              <a:rPr b="0" i="0" lang="en-US" sz="1800" u="none" cap="none" strike="noStrike"/>
              <a:t>To implement the singleton design pattern:</a:t>
            </a:r>
            <a:endParaRPr/>
          </a:p>
          <a:p>
            <a:pPr indent="0" lvl="2" marL="0" marR="0" rtl="0" algn="l">
              <a:lnSpc>
                <a:spcPct val="95000"/>
              </a:lnSpc>
              <a:spcBef>
                <a:spcPts val="0"/>
              </a:spcBef>
              <a:spcAft>
                <a:spcPts val="0"/>
              </a:spcAft>
              <a:buSzPts val="1800"/>
              <a:buFont typeface="Arial"/>
              <a:buNone/>
            </a:pPr>
            <a:r>
              <a:rPr b="0" i="0" lang="en-US" sz="1800" u="none" cap="none" strike="noStrike"/>
              <a:t>1.	Use a static reference to point to the single instance. Making the reference final ensures that it will never reference a different instance.</a:t>
            </a:r>
            <a:endParaRPr/>
          </a:p>
          <a:p>
            <a:pPr indent="0" lvl="2" marL="0" marR="0" rtl="0" algn="l">
              <a:lnSpc>
                <a:spcPct val="95000"/>
              </a:lnSpc>
              <a:spcBef>
                <a:spcPts val="0"/>
              </a:spcBef>
              <a:spcAft>
                <a:spcPts val="0"/>
              </a:spcAft>
              <a:buSzPts val="1800"/>
              <a:buFont typeface="Arial"/>
              <a:buNone/>
            </a:pPr>
            <a:r>
              <a:rPr b="0" i="0" lang="en-US" sz="1800" u="none" cap="none" strike="noStrike"/>
              <a:t>2.	Add a single private constructor to the singleton class. The private modifier allows only "same class" access, which prohibits any attempts to instantiate the singleton class except for the attempt in step 1.</a:t>
            </a:r>
            <a:endParaRPr/>
          </a:p>
          <a:p>
            <a:pPr indent="0" lvl="2" marL="0" marR="0" rtl="0" algn="l">
              <a:lnSpc>
                <a:spcPct val="95000"/>
              </a:lnSpc>
              <a:spcBef>
                <a:spcPts val="0"/>
              </a:spcBef>
              <a:spcAft>
                <a:spcPts val="0"/>
              </a:spcAft>
              <a:buSzPts val="1800"/>
              <a:buFont typeface="Arial"/>
              <a:buNone/>
            </a:pPr>
            <a:r>
              <a:rPr b="0" i="0" lang="en-US" sz="1800" u="none" cap="none" strike="noStrike"/>
              <a:t>A public factory method returns a copy of the singleton reference. This method is declared static to access the static field declared in step 1. Step 1 could use a public variable, eliminating the need for the factory method. Factory methods provide greater flexibility (for example, implementing a per-thread singleton solution) and are typically used in most singleton implementations.</a:t>
            </a:r>
            <a:endParaRPr/>
          </a:p>
          <a:p>
            <a:pPr indent="0" lvl="2" marL="0" marR="0" rtl="0" algn="l">
              <a:lnSpc>
                <a:spcPct val="95000"/>
              </a:lnSpc>
              <a:spcBef>
                <a:spcPts val="0"/>
              </a:spcBef>
              <a:spcAft>
                <a:spcPts val="0"/>
              </a:spcAft>
              <a:buSzPts val="1800"/>
              <a:buFont typeface="Arial"/>
              <a:buNone/>
            </a:pPr>
            <a:r>
              <a:rPr b="0" i="0" lang="en-US" sz="1800" u="none" cap="none" strike="noStrike"/>
              <a:t>In singleton pattern, it restricts the creation of instance until requested first time(Lazy initialization). To obtain a singleton reference, call the </a:t>
            </a:r>
            <a:r>
              <a:rPr b="0" i="0" lang="en-US" sz="1800" u="none" cap="none" strike="noStrike">
                <a:latin typeface="Courier New"/>
                <a:ea typeface="Courier New"/>
                <a:cs typeface="Courier New"/>
                <a:sym typeface="Courier New"/>
              </a:rPr>
              <a:t>getInstance</a:t>
            </a:r>
            <a:r>
              <a:rPr b="0" i="0" lang="en-US" sz="1800" u="none" cap="none" strike="noStrike"/>
              <a:t> method:</a:t>
            </a:r>
            <a:endParaRPr/>
          </a:p>
          <a:p>
            <a:pPr indent="0" lvl="4" marL="0" marR="0" rtl="0" algn="l">
              <a:lnSpc>
                <a:spcPct val="95000"/>
              </a:lnSpc>
              <a:spcBef>
                <a:spcPts val="0"/>
              </a:spcBef>
              <a:spcAft>
                <a:spcPts val="0"/>
              </a:spcAft>
              <a:buSzPts val="1800"/>
              <a:buFont typeface="Arial"/>
              <a:buNone/>
            </a:pPr>
            <a:r>
              <a:rPr b="0" i="0" lang="en-US" sz="1800" u="none" cap="none" strike="noStrike"/>
              <a:t>SingletonClass ref = SingletonClass.getInstance();</a:t>
            </a:r>
            <a:endParaRPr/>
          </a:p>
        </p:txBody>
      </p:sp>
      <p:sp>
        <p:nvSpPr>
          <p:cNvPr id="361" name="Google Shape;361;p36:notes"/>
          <p:cNvSpPr txBox="1"/>
          <p:nvPr/>
        </p:nvSpPr>
        <p:spPr>
          <a:xfrm>
            <a:off x="363537" y="8913812"/>
            <a:ext cx="6078537"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3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Singletons are great for storing data shared by an entire application. In this example, some database configuration data is stored in a Singleton.</a:t>
            </a:r>
            <a:endParaRPr/>
          </a:p>
        </p:txBody>
      </p:sp>
      <p:sp>
        <p:nvSpPr>
          <p:cNvPr id="369" name="Google Shape;369;p3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3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Rules to create a immutable class in Java:</a:t>
            </a:r>
            <a:endParaRPr/>
          </a:p>
          <a:p>
            <a:pPr indent="0" lvl="2" marL="0" marR="0" rtl="0" algn="l">
              <a:spcBef>
                <a:spcPts val="0"/>
              </a:spcBef>
              <a:spcAft>
                <a:spcPts val="0"/>
              </a:spcAft>
              <a:buSzPts val="1800"/>
              <a:buFont typeface="Arial"/>
              <a:buNone/>
            </a:pPr>
            <a:r>
              <a:rPr b="0" i="0" lang="en-US" sz="1800" u="none" cap="none" strike="noStrike"/>
              <a:t>State of immutable object can not be modified after construction. Any modification would result in a new immutable object.</a:t>
            </a:r>
            <a:endParaRPr/>
          </a:p>
          <a:p>
            <a:pPr indent="0" lvl="2" marL="0" marR="0" rtl="0" algn="l">
              <a:spcBef>
                <a:spcPts val="0"/>
              </a:spcBef>
              <a:spcAft>
                <a:spcPts val="0"/>
              </a:spcAft>
              <a:buSzPts val="1800"/>
              <a:buFont typeface="Arial"/>
              <a:buNone/>
            </a:pPr>
            <a:r>
              <a:rPr b="0" i="0" lang="en-US" sz="1800" u="none" cap="none" strike="noStrike"/>
              <a:t>Declare the class as final so it cannot be extended.</a:t>
            </a:r>
            <a:endParaRPr/>
          </a:p>
          <a:p>
            <a:pPr indent="0" lvl="2" marL="0" marR="0" rtl="0" algn="l">
              <a:spcBef>
                <a:spcPts val="0"/>
              </a:spcBef>
              <a:spcAft>
                <a:spcPts val="0"/>
              </a:spcAft>
              <a:buSzPts val="1800"/>
              <a:buFont typeface="Arial"/>
              <a:buNone/>
            </a:pPr>
            <a:r>
              <a:rPr b="0" i="0" lang="en-US" sz="1800" u="none" cap="none" strike="noStrike"/>
              <a:t>All fields are declared private so that direct access is not allowed.</a:t>
            </a:r>
            <a:endParaRPr/>
          </a:p>
          <a:p>
            <a:pPr indent="0" lvl="2" marL="0" marR="0" rtl="0" algn="l">
              <a:spcBef>
                <a:spcPts val="0"/>
              </a:spcBef>
              <a:spcAft>
                <a:spcPts val="0"/>
              </a:spcAft>
              <a:buSzPts val="1800"/>
              <a:buFont typeface="Arial"/>
              <a:buNone/>
            </a:pPr>
            <a:r>
              <a:rPr b="0" i="0" lang="en-US" sz="1800" u="none" cap="none" strike="noStrike"/>
              <a:t>Setter methods are not provided for variables.</a:t>
            </a:r>
            <a:endParaRPr/>
          </a:p>
          <a:p>
            <a:pPr indent="0" lvl="2" marL="0" marR="0" rtl="0" algn="l">
              <a:spcBef>
                <a:spcPts val="0"/>
              </a:spcBef>
              <a:spcAft>
                <a:spcPts val="0"/>
              </a:spcAft>
              <a:buSzPts val="1800"/>
              <a:buFont typeface="Arial"/>
              <a:buNone/>
            </a:pPr>
            <a:r>
              <a:rPr b="0" i="0" lang="en-US" sz="1800" u="none" cap="none" strike="noStrike"/>
              <a:t>All fields of immutable class should be final.</a:t>
            </a:r>
            <a:endParaRPr/>
          </a:p>
          <a:p>
            <a:pPr indent="0" lvl="2" marL="0" marR="0" rtl="0" algn="l">
              <a:spcBef>
                <a:spcPts val="0"/>
              </a:spcBef>
              <a:spcAft>
                <a:spcPts val="0"/>
              </a:spcAft>
              <a:buSzPts val="1800"/>
              <a:buFont typeface="Arial"/>
              <a:buNone/>
            </a:pPr>
            <a:r>
              <a:rPr b="0" i="0" lang="en-US" sz="1800" u="none" cap="none" strike="noStrike"/>
              <a:t>All the fields are initialized via a constructor.</a:t>
            </a:r>
            <a:endParaRPr/>
          </a:p>
          <a:p>
            <a:pPr indent="0" lvl="2" marL="0" marR="0" rtl="0" algn="l">
              <a:spcBef>
                <a:spcPts val="0"/>
              </a:spcBef>
              <a:spcAft>
                <a:spcPts val="0"/>
              </a:spcAft>
              <a:buSzPts val="1800"/>
              <a:buFont typeface="Arial"/>
              <a:buNone/>
            </a:pPr>
            <a:r>
              <a:rPr b="0" i="0" lang="en-US" sz="1800" u="none" cap="none" strike="noStrike"/>
              <a:t>Object should be final in order to restrict subclass from altering immutability of parent class.</a:t>
            </a:r>
            <a:endParaRPr/>
          </a:p>
          <a:p>
            <a:pPr indent="0" lvl="0" marL="0" marR="0" rtl="0" algn="l">
              <a:spcBef>
                <a:spcPts val="0"/>
              </a:spcBef>
              <a:spcAft>
                <a:spcPts val="0"/>
              </a:spcAft>
              <a:buNone/>
            </a:pPr>
            <a:r>
              <a:t/>
            </a:r>
            <a:endParaRPr b="0" i="0" sz="1800" u="none" cap="none" strike="noStrike"/>
          </a:p>
        </p:txBody>
      </p:sp>
      <p:sp>
        <p:nvSpPr>
          <p:cNvPr id="376" name="Google Shape;376;p3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3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demonstrates an immutable class in Java where all fields of class remain immutable and the class is also made final to avoid risk of immutability through inheritance.</a:t>
            </a:r>
            <a:endParaRPr/>
          </a:p>
          <a:p>
            <a:pPr indent="0" lvl="1" marL="0" marR="0" rtl="0" algn="l">
              <a:spcBef>
                <a:spcPts val="0"/>
              </a:spcBef>
              <a:spcAft>
                <a:spcPts val="0"/>
              </a:spcAft>
              <a:buSzPts val="1800"/>
              <a:buFont typeface="Arial"/>
              <a:buNone/>
            </a:pPr>
            <a:r>
              <a:rPr b="1" i="0" lang="en-US" sz="1800" u="none" cap="none" strike="noStrike"/>
              <a:t>Benefits of immutable classes in Java</a:t>
            </a:r>
            <a:endParaRPr/>
          </a:p>
          <a:p>
            <a:pPr indent="0" lvl="2" marL="0" marR="0" rtl="0" algn="l">
              <a:spcBef>
                <a:spcPts val="0"/>
              </a:spcBef>
              <a:spcAft>
                <a:spcPts val="0"/>
              </a:spcAft>
              <a:buSzPts val="1800"/>
              <a:buFont typeface="Arial"/>
              <a:buNone/>
            </a:pPr>
            <a:r>
              <a:rPr b="0" i="0" lang="en-US" sz="1800" u="none" cap="none" strike="noStrike"/>
              <a:t>1.	Immutable objects are by default thread-safe, and can be shared without synchronization in concurrent environment.</a:t>
            </a:r>
            <a:endParaRPr/>
          </a:p>
          <a:p>
            <a:pPr indent="0" lvl="2" marL="0" marR="0" rtl="0" algn="l">
              <a:spcBef>
                <a:spcPts val="0"/>
              </a:spcBef>
              <a:spcAft>
                <a:spcPts val="0"/>
              </a:spcAft>
              <a:buSzPts val="1800"/>
              <a:buFont typeface="Arial"/>
              <a:buNone/>
            </a:pPr>
            <a:r>
              <a:rPr b="0" i="0" lang="en-US" sz="1800" u="none" cap="none" strike="noStrike"/>
              <a:t>2.	Immutable object boost performance of Java application by reducing synchronization in code.</a:t>
            </a:r>
            <a:endParaRPr/>
          </a:p>
          <a:p>
            <a:pPr indent="0" lvl="2" marL="0" marR="0" rtl="0" algn="l">
              <a:spcBef>
                <a:spcPts val="0"/>
              </a:spcBef>
              <a:spcAft>
                <a:spcPts val="0"/>
              </a:spcAft>
              <a:buSzPts val="1800"/>
              <a:buFont typeface="Arial"/>
              <a:buNone/>
            </a:pPr>
            <a:r>
              <a:rPr b="0" i="0" lang="en-US" sz="1800" u="none" cap="none" strike="noStrike"/>
              <a:t>3.	Reusability, you can cache immutable object and reuse them, much like String literals and Integers. </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If Immutable class has many optional and mandatory fields, you can also use Builder Design Pattern  to make a class Immutable in Java.</a:t>
            </a:r>
            <a:endParaRPr/>
          </a:p>
          <a:p>
            <a:pPr indent="0" lvl="0" marL="0" marR="0" rtl="0" algn="l">
              <a:spcBef>
                <a:spcPts val="0"/>
              </a:spcBef>
              <a:spcAft>
                <a:spcPts val="0"/>
              </a:spcAft>
              <a:buNone/>
            </a:pPr>
            <a:r>
              <a:t/>
            </a:r>
            <a:endParaRPr b="0" i="0" sz="1800" u="none" cap="none" strike="noStrike"/>
          </a:p>
        </p:txBody>
      </p:sp>
      <p:sp>
        <p:nvSpPr>
          <p:cNvPr id="383" name="Google Shape;383;p3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this example, there are two classes in two packages. Class </a:t>
            </a:r>
            <a:r>
              <a:rPr b="0" i="0" lang="en-US" sz="1800" u="none" cap="none" strike="noStrike">
                <a:latin typeface="Courier New"/>
                <a:ea typeface="Courier New"/>
                <a:cs typeface="Courier New"/>
                <a:sym typeface="Courier New"/>
              </a:rPr>
              <a:t>Foo</a:t>
            </a:r>
            <a:r>
              <a:rPr b="0" i="0" lang="en-US" sz="1800" u="none" cap="none" strike="noStrike"/>
              <a:t> is in the package </a:t>
            </a:r>
            <a:r>
              <a:rPr b="0" i="0" lang="en-US" sz="1800" u="none" cap="none" strike="noStrike">
                <a:latin typeface="Courier New"/>
                <a:ea typeface="Courier New"/>
                <a:cs typeface="Courier New"/>
                <a:sym typeface="Courier New"/>
              </a:rPr>
              <a:t>demo</a:t>
            </a:r>
            <a:r>
              <a:rPr b="0" i="0" lang="en-US" sz="1800" u="none" cap="none" strike="noStrike"/>
              <a:t>, and declares a data field called </a:t>
            </a:r>
            <a:r>
              <a:rPr b="0" i="0" lang="en-US" sz="1800" u="none" cap="none" strike="noStrike">
                <a:latin typeface="Courier New"/>
                <a:ea typeface="Courier New"/>
                <a:cs typeface="Courier New"/>
                <a:sym typeface="Courier New"/>
              </a:rPr>
              <a:t>result</a:t>
            </a:r>
            <a:r>
              <a:rPr b="0" i="0" lang="en-US" sz="1800" u="none" cap="none" strike="noStrike"/>
              <a:t> with a </a:t>
            </a:r>
            <a:r>
              <a:rPr b="0" i="0" lang="en-US" sz="1800" u="none" cap="none" strike="noStrike">
                <a:latin typeface="Courier New"/>
                <a:ea typeface="Courier New"/>
                <a:cs typeface="Courier New"/>
                <a:sym typeface="Courier New"/>
              </a:rPr>
              <a:t>protected</a:t>
            </a:r>
            <a:r>
              <a:rPr b="0" i="0" lang="en-US" sz="1800" u="none" cap="none" strike="noStrike"/>
              <a:t> access modifier.</a:t>
            </a:r>
            <a:endParaRPr/>
          </a:p>
          <a:p>
            <a:pPr indent="0" lvl="1" marL="0" marR="0" rtl="0" algn="l">
              <a:spcBef>
                <a:spcPts val="0"/>
              </a:spcBef>
              <a:spcAft>
                <a:spcPts val="0"/>
              </a:spcAft>
              <a:buSzPts val="1800"/>
              <a:buFont typeface="Arial"/>
              <a:buNone/>
            </a:pPr>
            <a:r>
              <a:rPr b="0" i="0" lang="en-US" sz="1800" u="none" cap="none" strike="noStrike"/>
              <a:t>In the class </a:t>
            </a:r>
            <a:r>
              <a:rPr b="0" i="0" lang="en-US" sz="1800" u="none" cap="none" strike="noStrike">
                <a:latin typeface="Courier New"/>
                <a:ea typeface="Courier New"/>
                <a:cs typeface="Courier New"/>
                <a:sym typeface="Courier New"/>
              </a:rPr>
              <a:t>Bar</a:t>
            </a:r>
            <a:r>
              <a:rPr b="0" i="0" lang="en-US" sz="1800" u="none" cap="none" strike="noStrike"/>
              <a:t>, which extends </a:t>
            </a:r>
            <a:r>
              <a:rPr b="0" i="0" lang="en-US" sz="1800" u="none" cap="none" strike="noStrike">
                <a:latin typeface="Courier New"/>
                <a:ea typeface="Courier New"/>
                <a:cs typeface="Courier New"/>
                <a:sym typeface="Courier New"/>
              </a:rPr>
              <a:t>Foo</a:t>
            </a:r>
            <a:r>
              <a:rPr b="0" i="0" lang="en-US" sz="1800" u="none" cap="none" strike="noStrike"/>
              <a:t>, there is a method, </a:t>
            </a:r>
            <a:r>
              <a:rPr b="0" i="0" lang="en-US" sz="1800" u="none" cap="none" strike="noStrike">
                <a:latin typeface="Courier New"/>
                <a:ea typeface="Courier New"/>
                <a:cs typeface="Courier New"/>
                <a:sym typeface="Courier New"/>
              </a:rPr>
              <a:t>reportSum</a:t>
            </a:r>
            <a:r>
              <a:rPr b="0" i="0" lang="en-US" sz="1800" u="none" cap="none" strike="noStrike"/>
              <a:t>, that adds the value of </a:t>
            </a:r>
            <a:r>
              <a:rPr b="0" i="0" lang="en-US" sz="1800" u="none" cap="none" strike="noStrike">
                <a:latin typeface="Courier New"/>
                <a:ea typeface="Courier New"/>
                <a:cs typeface="Courier New"/>
                <a:sym typeface="Courier New"/>
              </a:rPr>
              <a:t>result</a:t>
            </a:r>
            <a:r>
              <a:rPr b="0" i="0" lang="en-US" sz="1800" u="none" cap="none" strike="noStrike"/>
              <a:t> to </a:t>
            </a:r>
            <a:r>
              <a:rPr b="0" i="0" lang="en-US" sz="1800" u="none" cap="none" strike="noStrike">
                <a:latin typeface="Courier New"/>
                <a:ea typeface="Courier New"/>
                <a:cs typeface="Courier New"/>
                <a:sym typeface="Courier New"/>
              </a:rPr>
              <a:t>sum</a:t>
            </a:r>
            <a:r>
              <a:rPr b="0" i="0" lang="en-US" sz="1800" u="none" cap="none" strike="noStrike"/>
              <a:t>. The method then attempts to add the value of </a:t>
            </a:r>
            <a:r>
              <a:rPr b="0" i="0" lang="en-US" sz="1800" u="none" cap="none" strike="noStrike">
                <a:latin typeface="Courier New"/>
                <a:ea typeface="Courier New"/>
                <a:cs typeface="Courier New"/>
                <a:sym typeface="Courier New"/>
              </a:rPr>
              <a:t>num</a:t>
            </a:r>
            <a:r>
              <a:rPr b="0" i="0" lang="en-US" sz="1800" u="none" cap="none" strike="noStrike"/>
              <a:t> to sum. The field </a:t>
            </a:r>
            <a:r>
              <a:rPr b="0" i="0" lang="en-US" sz="1800" u="none" cap="none" strike="noStrike">
                <a:latin typeface="Courier New"/>
                <a:ea typeface="Courier New"/>
                <a:cs typeface="Courier New"/>
                <a:sym typeface="Courier New"/>
              </a:rPr>
              <a:t>num </a:t>
            </a:r>
            <a:r>
              <a:rPr b="0" i="0" lang="en-US" sz="1800" u="none" cap="none" strike="noStrike"/>
              <a:t>is declared using the default modifier, and this generates a compiler error. Why?</a:t>
            </a:r>
            <a:endParaRPr/>
          </a:p>
          <a:p>
            <a:pPr indent="0" lvl="1" marL="0" marR="0" rtl="0" algn="l">
              <a:spcBef>
                <a:spcPts val="0"/>
              </a:spcBef>
              <a:spcAft>
                <a:spcPts val="0"/>
              </a:spcAft>
              <a:buSzPts val="1800"/>
              <a:buFont typeface="Arial"/>
              <a:buNone/>
            </a:pPr>
            <a:r>
              <a:rPr b="1" i="0" lang="en-US" sz="1800" u="none" cap="none" strike="noStrike"/>
              <a:t>Answer: </a:t>
            </a:r>
            <a:r>
              <a:rPr b="0" i="0" lang="en-US" sz="1800" u="none" cap="none" strike="noStrike"/>
              <a:t>The field </a:t>
            </a:r>
            <a:r>
              <a:rPr b="0" i="0" lang="en-US" sz="1800" u="none" cap="none" strike="noStrike">
                <a:latin typeface="Courier New"/>
                <a:ea typeface="Courier New"/>
                <a:cs typeface="Courier New"/>
                <a:sym typeface="Courier New"/>
              </a:rPr>
              <a:t>result</a:t>
            </a:r>
            <a:r>
              <a:rPr b="0" i="0" lang="en-US" sz="1800" u="none" cap="none" strike="noStrike"/>
              <a:t>, declared as a </a:t>
            </a:r>
            <a:r>
              <a:rPr b="0" i="0" lang="en-US" sz="1800" u="none" cap="none" strike="noStrike">
                <a:latin typeface="Courier New"/>
                <a:ea typeface="Courier New"/>
                <a:cs typeface="Courier New"/>
                <a:sym typeface="Courier New"/>
              </a:rPr>
              <a:t>protected</a:t>
            </a:r>
            <a:r>
              <a:rPr b="0" i="0" lang="en-US" sz="1800" u="none" cap="none" strike="noStrike"/>
              <a:t> field, is available to all subclasses―even those in a different package. The field </a:t>
            </a:r>
            <a:r>
              <a:rPr b="0" i="0" lang="en-US" sz="1800" u="none" cap="none" strike="noStrike">
                <a:latin typeface="Courier New"/>
                <a:ea typeface="Courier New"/>
                <a:cs typeface="Courier New"/>
                <a:sym typeface="Courier New"/>
              </a:rPr>
              <a:t>num</a:t>
            </a:r>
            <a:r>
              <a:rPr b="0" i="0" lang="en-US" sz="1800" u="none" cap="none" strike="noStrike"/>
              <a:t> is declared as using default access and is only available to classes and subclasses declared in the same package.</a:t>
            </a:r>
            <a:endParaRPr/>
          </a:p>
          <a:p>
            <a:pPr indent="0" lvl="1" marL="0" marR="0" rtl="0" algn="l">
              <a:spcBef>
                <a:spcPts val="0"/>
              </a:spcBef>
              <a:spcAft>
                <a:spcPts val="0"/>
              </a:spcAft>
              <a:buSzPts val="1800"/>
              <a:buFont typeface="Arial"/>
              <a:buNone/>
            </a:pPr>
            <a:r>
              <a:rPr b="0" i="0" lang="en-US" sz="1800" u="none" cap="none" strike="noStrike"/>
              <a:t>This example is from the </a:t>
            </a:r>
            <a:r>
              <a:rPr b="0" i="0" lang="en-US" sz="1800" u="none" cap="none" strike="noStrike">
                <a:latin typeface="Courier New"/>
                <a:ea typeface="Courier New"/>
                <a:cs typeface="Courier New"/>
                <a:sym typeface="Courier New"/>
              </a:rPr>
              <a:t>JavaAccessExample</a:t>
            </a:r>
            <a:r>
              <a:rPr b="0" i="0" lang="en-US" sz="1800" u="none" cap="none" strike="noStrike"/>
              <a:t> project.</a:t>
            </a:r>
            <a:endParaRPr/>
          </a:p>
        </p:txBody>
      </p:sp>
      <p:sp>
        <p:nvSpPr>
          <p:cNvPr id="63" name="Google Shape;63;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4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
        <p:nvSpPr>
          <p:cNvPr id="390" name="Google Shape;390;p4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4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4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
        <p:nvSpPr>
          <p:cNvPr id="398" name="Google Shape;398;p4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4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4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
        <p:nvSpPr>
          <p:cNvPr id="406" name="Google Shape;406;p4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4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4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
        <p:nvSpPr>
          <p:cNvPr id="414" name="Google Shape;414;p4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4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4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44: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e</a:t>
            </a:r>
            <a:endParaRPr/>
          </a:p>
          <a:p>
            <a:pPr indent="0" lvl="1" marL="0" marR="0" rtl="0" algn="l">
              <a:spcBef>
                <a:spcPts val="0"/>
              </a:spcBef>
              <a:spcAft>
                <a:spcPts val="0"/>
              </a:spcAft>
              <a:buClr>
                <a:srgbClr val="0000FF"/>
              </a:buClr>
              <a:buSzPts val="1800"/>
              <a:buFont typeface="Arial"/>
              <a:buNone/>
            </a:pPr>
            <a:r>
              <a:rPr b="0" i="0" lang="en-US" sz="1800" u="none" cap="none" strike="noStrike">
                <a:solidFill>
                  <a:srgbClr val="0000FF"/>
                </a:solidFill>
              </a:rPr>
              <a:t>Because the </a:t>
            </a:r>
            <a:r>
              <a:rPr b="0" i="0" lang="en-US" sz="1800" u="none" cap="none" strike="noStrike">
                <a:solidFill>
                  <a:srgbClr val="0000FF"/>
                </a:solidFill>
                <a:latin typeface="Courier New"/>
                <a:ea typeface="Courier New"/>
                <a:cs typeface="Courier New"/>
                <a:sym typeface="Courier New"/>
              </a:rPr>
              <a:t>Checking</a:t>
            </a:r>
            <a:r>
              <a:rPr b="0" i="0" lang="en-US" sz="1800" u="none" cap="none" strike="noStrike"/>
              <a:t> </a:t>
            </a:r>
            <a:r>
              <a:rPr b="0" i="0" lang="en-US" sz="1800" u="none" cap="none" strike="noStrike">
                <a:solidFill>
                  <a:srgbClr val="0000FF"/>
                </a:solidFill>
              </a:rPr>
              <a:t>class extends </a:t>
            </a:r>
            <a:r>
              <a:rPr b="0" i="0" lang="en-US" sz="1800" u="none" cap="none" strike="noStrike">
                <a:solidFill>
                  <a:srgbClr val="0000FF"/>
                </a:solidFill>
                <a:latin typeface="Courier New"/>
                <a:ea typeface="Courier New"/>
                <a:cs typeface="Courier New"/>
                <a:sym typeface="Courier New"/>
              </a:rPr>
              <a:t>Account</a:t>
            </a:r>
            <a:r>
              <a:rPr b="0" i="0" lang="en-US" sz="1800" u="none" cap="none" strike="noStrike">
                <a:solidFill>
                  <a:srgbClr val="0000FF"/>
                </a:solidFill>
              </a:rPr>
              <a:t>, the </a:t>
            </a:r>
            <a:r>
              <a:rPr b="0" i="0" lang="en-US" sz="1800" u="none" cap="none" strike="noStrike">
                <a:solidFill>
                  <a:srgbClr val="0000FF"/>
                </a:solidFill>
                <a:latin typeface="Courier New"/>
                <a:ea typeface="Courier New"/>
                <a:cs typeface="Courier New"/>
                <a:sym typeface="Courier New"/>
              </a:rPr>
              <a:t>withdraw</a:t>
            </a:r>
            <a:r>
              <a:rPr b="0" i="0" lang="en-US" sz="1800" u="none" cap="none" strike="noStrike">
                <a:solidFill>
                  <a:srgbClr val="0000FF"/>
                </a:solidFill>
              </a:rPr>
              <a:t> method declared in </a:t>
            </a:r>
            <a:r>
              <a:rPr b="0" i="0" lang="en-US" sz="1800" u="none" cap="none" strike="noStrike">
                <a:solidFill>
                  <a:srgbClr val="0000FF"/>
                </a:solidFill>
                <a:latin typeface="Courier New"/>
                <a:ea typeface="Courier New"/>
                <a:cs typeface="Courier New"/>
                <a:sym typeface="Courier New"/>
              </a:rPr>
              <a:t>Checking</a:t>
            </a:r>
            <a:r>
              <a:rPr b="0" i="0" lang="en-US" sz="1800" u="none" cap="none" strike="noStrike">
                <a:solidFill>
                  <a:srgbClr val="0000FF"/>
                </a:solidFill>
              </a:rPr>
              <a:t> overrides the </a:t>
            </a:r>
            <a:r>
              <a:rPr b="0" i="0" lang="en-US" sz="1800" u="none" cap="none" strike="noStrike">
                <a:solidFill>
                  <a:srgbClr val="0000FF"/>
                </a:solidFill>
                <a:latin typeface="Courier New"/>
                <a:ea typeface="Courier New"/>
                <a:cs typeface="Courier New"/>
                <a:sym typeface="Courier New"/>
              </a:rPr>
              <a:t>withdraw</a:t>
            </a:r>
            <a:r>
              <a:rPr b="0" i="0" lang="en-US" sz="1800" u="none" cap="none" strike="noStrike">
                <a:solidFill>
                  <a:srgbClr val="0000FF"/>
                </a:solidFill>
              </a:rPr>
              <a:t> method in </a:t>
            </a:r>
            <a:r>
              <a:rPr b="0" i="0" lang="en-US" sz="1800" u="none" cap="none" strike="noStrike">
                <a:solidFill>
                  <a:srgbClr val="0000FF"/>
                </a:solidFill>
                <a:latin typeface="Courier New"/>
                <a:ea typeface="Courier New"/>
                <a:cs typeface="Courier New"/>
                <a:sym typeface="Courier New"/>
              </a:rPr>
              <a:t>Account</a:t>
            </a:r>
            <a:r>
              <a:rPr b="0" i="0" lang="en-US" sz="1800" u="none" cap="none" strike="noStrike">
                <a:solidFill>
                  <a:srgbClr val="0000FF"/>
                </a:solidFill>
              </a:rPr>
              <a:t>. At run time, the method for the object (</a:t>
            </a:r>
            <a:r>
              <a:rPr b="0" i="0" lang="en-US" sz="1800" u="none" cap="none" strike="noStrike">
                <a:solidFill>
                  <a:srgbClr val="0000FF"/>
                </a:solidFill>
                <a:latin typeface="Courier New"/>
                <a:ea typeface="Courier New"/>
                <a:cs typeface="Courier New"/>
                <a:sym typeface="Courier New"/>
              </a:rPr>
              <a:t>Checking</a:t>
            </a:r>
            <a:r>
              <a:rPr b="0" i="0" lang="en-US" sz="1800" u="none" cap="none" strike="noStrike">
                <a:solidFill>
                  <a:srgbClr val="0000FF"/>
                </a:solidFill>
              </a:rPr>
              <a:t>) is executed.</a:t>
            </a:r>
            <a:endParaRPr/>
          </a:p>
        </p:txBody>
      </p:sp>
      <p:sp>
        <p:nvSpPr>
          <p:cNvPr id="423" name="Google Shape;423;p4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45: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 </a:t>
            </a:r>
            <a:endParaRPr/>
          </a:p>
          <a:p>
            <a:pPr indent="0" lvl="1" marL="0" marR="0" rtl="0" algn="l">
              <a:spcBef>
                <a:spcPts val="0"/>
              </a:spcBef>
              <a:spcAft>
                <a:spcPts val="0"/>
              </a:spcAft>
              <a:buClr>
                <a:srgbClr val="0000FF"/>
              </a:buClr>
              <a:buSzPts val="1800"/>
              <a:buFont typeface="Arial"/>
              <a:buNone/>
            </a:pPr>
            <a:r>
              <a:rPr b="0" i="0" lang="en-US" sz="1800" u="none" cap="none" strike="noStrike">
                <a:solidFill>
                  <a:srgbClr val="0000FF"/>
                </a:solidFill>
              </a:rPr>
              <a:t>Actually, </a:t>
            </a:r>
            <a:r>
              <a:rPr b="0" i="0" lang="en-US" sz="1800" u="none" cap="none" strike="noStrike">
                <a:solidFill>
                  <a:srgbClr val="0000FF"/>
                </a:solidFill>
                <a:latin typeface="Courier New"/>
                <a:ea typeface="Courier New"/>
                <a:cs typeface="Courier New"/>
                <a:sym typeface="Courier New"/>
              </a:rPr>
              <a:t>acct</a:t>
            </a:r>
            <a:r>
              <a:rPr b="0" i="0" lang="en-US" sz="1800" u="none" cap="none" strike="noStrike">
                <a:solidFill>
                  <a:srgbClr val="0000FF"/>
                </a:solidFill>
              </a:rPr>
              <a:t> is also an </a:t>
            </a:r>
            <a:r>
              <a:rPr b="0" i="0" lang="en-US" sz="1800" u="none" cap="none" strike="noStrike">
                <a:solidFill>
                  <a:srgbClr val="0000FF"/>
                </a:solidFill>
                <a:latin typeface="Courier New"/>
                <a:ea typeface="Courier New"/>
                <a:cs typeface="Courier New"/>
                <a:sym typeface="Courier New"/>
              </a:rPr>
              <a:t>instanceof</a:t>
            </a:r>
            <a:r>
              <a:rPr b="0" i="0" lang="en-US" sz="1800" u="none" cap="none" strike="noStrike">
                <a:solidFill>
                  <a:srgbClr val="0000FF"/>
                </a:solidFill>
              </a:rPr>
              <a:t> the </a:t>
            </a:r>
            <a:r>
              <a:rPr b="0" i="0" lang="en-US" sz="1800" u="none" cap="none" strike="noStrike">
                <a:solidFill>
                  <a:srgbClr val="0000FF"/>
                </a:solidFill>
                <a:latin typeface="Courier New"/>
                <a:ea typeface="Courier New"/>
                <a:cs typeface="Courier New"/>
                <a:sym typeface="Courier New"/>
              </a:rPr>
              <a:t>Account</a:t>
            </a:r>
            <a:r>
              <a:rPr b="0" i="0" lang="en-US" sz="1800" u="none" cap="none" strike="noStrike">
                <a:solidFill>
                  <a:srgbClr val="0000FF"/>
                </a:solidFill>
              </a:rPr>
              <a:t> class.</a:t>
            </a:r>
            <a:endParaRPr/>
          </a:p>
        </p:txBody>
      </p:sp>
      <p:sp>
        <p:nvSpPr>
          <p:cNvPr id="431" name="Google Shape;431;p4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slightly modified version of the example using the </a:t>
            </a:r>
            <a:r>
              <a:rPr b="0" i="0" lang="en-US" sz="1800" u="none" cap="none" strike="noStrike">
                <a:latin typeface="Courier New"/>
                <a:ea typeface="Courier New"/>
                <a:cs typeface="Courier New"/>
                <a:sym typeface="Courier New"/>
              </a:rPr>
              <a:t>protected</a:t>
            </a:r>
            <a:r>
              <a:rPr b="0" i="0" lang="en-US" sz="1800" u="none" cap="none" strike="noStrike"/>
              <a:t> keyword is shown in the slide. If the idea is to limit access of the field result to classes within the package and the subclasses (package-protected), you should make the access explicit by defining a method purposefully written for package and subclass-level access.</a:t>
            </a:r>
            <a:endParaRPr/>
          </a:p>
        </p:txBody>
      </p:sp>
      <p:sp>
        <p:nvSpPr>
          <p:cNvPr id="76" name="Google Shape;76;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547687" y="5278437"/>
            <a:ext cx="5942012" cy="3198812"/>
          </a:xfrm>
          <a:prstGeom prst="rect">
            <a:avLst/>
          </a:prstGeom>
        </p:spPr>
        <p:txBody>
          <a:bodyPr anchorCtr="0" anchor="t" bIns="12900" lIns="12900" spcFirstLastPara="1" rIns="12900" wrap="square" tIns="12900">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Although the </a:t>
            </a:r>
            <a:r>
              <a:rPr b="0" i="0" lang="en-US" sz="1800" u="none" cap="none" strike="noStrike">
                <a:latin typeface="Courier New"/>
                <a:ea typeface="Courier New"/>
                <a:cs typeface="Courier New"/>
                <a:sym typeface="Courier New"/>
              </a:rPr>
              <a:t>Employee</a:t>
            </a:r>
            <a:r>
              <a:rPr b="0" i="0" lang="en-US" sz="1800" u="none" cap="none" strike="noStrike"/>
              <a:t> class has getters to return values for a print statement, it might be nice to have a utility method to get specific details about the employee. Consider a method added to the </a:t>
            </a:r>
            <a:r>
              <a:rPr b="0" i="0" lang="en-US" sz="1800" u="none" cap="none" strike="noStrike">
                <a:latin typeface="Courier New"/>
                <a:ea typeface="Courier New"/>
                <a:cs typeface="Courier New"/>
                <a:sym typeface="Courier New"/>
              </a:rPr>
              <a:t>Employee</a:t>
            </a:r>
            <a:r>
              <a:rPr b="0" i="0" lang="en-US" sz="1800" u="none" cap="none" strike="noStrike"/>
              <a:t> class to print details about the </a:t>
            </a:r>
            <a:r>
              <a:rPr b="0" i="0" lang="en-US" sz="1800" u="none" cap="none" strike="noStrike">
                <a:latin typeface="Courier New"/>
                <a:ea typeface="Courier New"/>
                <a:cs typeface="Courier New"/>
                <a:sym typeface="Courier New"/>
              </a:rPr>
              <a:t>Employee</a:t>
            </a:r>
            <a:r>
              <a:rPr b="0" i="0" lang="en-US" sz="1800" u="none" cap="none" strike="noStrike"/>
              <a:t> object.</a:t>
            </a:r>
            <a:endParaRPr/>
          </a:p>
          <a:p>
            <a:pPr indent="0" lvl="1" marL="0" marR="0" rtl="0" algn="l">
              <a:spcBef>
                <a:spcPts val="0"/>
              </a:spcBef>
              <a:spcAft>
                <a:spcPts val="0"/>
              </a:spcAft>
              <a:buSzPts val="1800"/>
              <a:buFont typeface="Arial"/>
              <a:buNone/>
            </a:pPr>
            <a:r>
              <a:rPr b="0" i="0" lang="en-US" sz="1800" u="none" cap="none" strike="noStrike"/>
              <a:t>In addition to adding fields or methods to a subclass, you can also modify or change the existing behavior of a method of the parent (superclass).</a:t>
            </a:r>
            <a:endParaRPr/>
          </a:p>
          <a:p>
            <a:pPr indent="0" lvl="1" marL="0" marR="0" rtl="0" algn="l">
              <a:spcBef>
                <a:spcPts val="0"/>
              </a:spcBef>
              <a:spcAft>
                <a:spcPts val="0"/>
              </a:spcAft>
              <a:buSzPts val="1800"/>
              <a:buFont typeface="Arial"/>
              <a:buNone/>
            </a:pPr>
            <a:r>
              <a:rPr b="0" i="0" lang="en-US" sz="1800" u="none" cap="none" strike="noStrike"/>
              <a:t>You may want to specialize this method to describe a </a:t>
            </a:r>
            <a:r>
              <a:rPr b="0" i="0" lang="en-US" sz="1800" u="none" cap="none" strike="noStrike">
                <a:latin typeface="Courier New"/>
                <a:ea typeface="Courier New"/>
                <a:cs typeface="Courier New"/>
                <a:sym typeface="Courier New"/>
              </a:rPr>
              <a:t>Manager</a:t>
            </a:r>
            <a:r>
              <a:rPr b="0" i="0" lang="en-US" sz="1800" u="none" cap="none" strike="noStrike"/>
              <a:t> object.</a:t>
            </a:r>
            <a:endParaRPr/>
          </a:p>
          <a:p>
            <a:pPr indent="0" lvl="0" marL="0" marR="0" rtl="0" algn="l">
              <a:spcBef>
                <a:spcPts val="0"/>
              </a:spcBef>
              <a:spcAft>
                <a:spcPts val="0"/>
              </a:spcAft>
              <a:buNone/>
            </a:pPr>
            <a:r>
              <a:t/>
            </a:r>
            <a:endParaRPr b="0" i="0" sz="1800" u="none" cap="none" strike="noStrike"/>
          </a:p>
        </p:txBody>
      </p:sp>
      <p:sp>
        <p:nvSpPr>
          <p:cNvPr id="92" name="Google Shape;92;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When a method is overridden, it replaces the method in the superclass (parent) class.</a:t>
            </a:r>
            <a:endParaRPr/>
          </a:p>
          <a:p>
            <a:pPr indent="0" lvl="1" marL="0" marR="0" rtl="0" algn="l">
              <a:spcBef>
                <a:spcPts val="0"/>
              </a:spcBef>
              <a:spcAft>
                <a:spcPts val="0"/>
              </a:spcAft>
              <a:buSzPts val="1800"/>
              <a:buFont typeface="Arial"/>
              <a:buNone/>
            </a:pPr>
            <a:r>
              <a:rPr b="0" i="0" lang="en-US" sz="1800" u="none" cap="none" strike="noStrike"/>
              <a:t>This method is called for any </a:t>
            </a:r>
            <a:r>
              <a:rPr b="0" i="0" lang="en-US" sz="1800" u="none" cap="none" strike="noStrike">
                <a:latin typeface="Courier New"/>
                <a:ea typeface="Courier New"/>
                <a:cs typeface="Courier New"/>
                <a:sym typeface="Courier New"/>
              </a:rPr>
              <a:t>Manager</a:t>
            </a:r>
            <a:r>
              <a:rPr b="0" i="0" lang="en-US" sz="1800" u="none" cap="none" strike="noStrike"/>
              <a:t> instance.</a:t>
            </a:r>
            <a:endParaRPr/>
          </a:p>
          <a:p>
            <a:pPr indent="0" lvl="1" marL="0" marR="0" rtl="0" algn="l">
              <a:spcBef>
                <a:spcPts val="0"/>
              </a:spcBef>
              <a:spcAft>
                <a:spcPts val="0"/>
              </a:spcAft>
              <a:buSzPts val="1800"/>
              <a:buFont typeface="Arial"/>
              <a:buNone/>
            </a:pPr>
            <a:r>
              <a:rPr b="0" i="0" lang="en-US" sz="1800" u="none" cap="none" strike="noStrike"/>
              <a:t>A call of the form </a:t>
            </a:r>
            <a:r>
              <a:rPr b="0" i="0" lang="en-US" sz="1800" u="none" cap="none" strike="noStrike">
                <a:latin typeface="Courier New"/>
                <a:ea typeface="Courier New"/>
                <a:cs typeface="Courier New"/>
                <a:sym typeface="Courier New"/>
              </a:rPr>
              <a:t>super.getDetails()</a:t>
            </a:r>
            <a:r>
              <a:rPr b="0" i="0" lang="en-US" sz="1800" u="none" cap="none" strike="noStrike"/>
              <a:t> invokes the </a:t>
            </a:r>
            <a:r>
              <a:rPr b="0" i="0" lang="en-US" sz="1800" u="none" cap="none" strike="noStrike">
                <a:latin typeface="Courier New"/>
                <a:ea typeface="Courier New"/>
                <a:cs typeface="Courier New"/>
                <a:sym typeface="Courier New"/>
              </a:rPr>
              <a:t>getDetails</a:t>
            </a:r>
            <a:r>
              <a:rPr b="0" i="0" lang="en-US" sz="1800" u="none" cap="none" strike="noStrike"/>
              <a:t> method of the parent class.</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If, for example, a class declares two public methods with the same name, and a subclass overrides one of them, the subclass still inherits the other method.</a:t>
            </a:r>
            <a:endParaRPr/>
          </a:p>
          <a:p>
            <a:pPr indent="0" lvl="0" marL="0" marR="0" rtl="0" algn="l">
              <a:spcBef>
                <a:spcPts val="0"/>
              </a:spcBef>
              <a:spcAft>
                <a:spcPts val="0"/>
              </a:spcAft>
              <a:buNone/>
            </a:pPr>
            <a:r>
              <a:t/>
            </a:r>
            <a:endParaRPr b="0" i="0" sz="1800" u="none" cap="none" strike="noStrike"/>
          </a:p>
        </p:txBody>
      </p:sp>
      <p:sp>
        <p:nvSpPr>
          <p:cNvPr id="100" name="Google Shape;100;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During run time, the Java Virtual Machine invokes the </a:t>
            </a:r>
            <a:r>
              <a:rPr b="0" i="0" lang="en-US" sz="1800" u="none" cap="none" strike="noStrike">
                <a:latin typeface="Courier New"/>
                <a:ea typeface="Courier New"/>
                <a:cs typeface="Courier New"/>
                <a:sym typeface="Courier New"/>
              </a:rPr>
              <a:t>getDetails</a:t>
            </a:r>
            <a:r>
              <a:rPr b="0" i="0" lang="en-US" sz="1800" u="none" cap="none" strike="noStrike"/>
              <a:t> method of the appropriate class. If you comment out the </a:t>
            </a:r>
            <a:r>
              <a:rPr b="0" i="0" lang="en-US" sz="1800" u="none" cap="none" strike="noStrike">
                <a:latin typeface="Courier New"/>
                <a:ea typeface="Courier New"/>
                <a:cs typeface="Courier New"/>
                <a:sym typeface="Courier New"/>
              </a:rPr>
              <a:t>getDetails</a:t>
            </a:r>
            <a:r>
              <a:rPr b="0" i="0" lang="en-US" sz="1800" u="none" cap="none" strike="noStrike"/>
              <a:t> method in the </a:t>
            </a:r>
            <a:r>
              <a:rPr b="0" i="0" lang="en-US" sz="1800" u="none" cap="none" strike="noStrike">
                <a:latin typeface="Courier New"/>
                <a:ea typeface="Courier New"/>
                <a:cs typeface="Courier New"/>
                <a:sym typeface="Courier New"/>
              </a:rPr>
              <a:t>Manager</a:t>
            </a:r>
            <a:r>
              <a:rPr b="0" i="0" lang="en-US" sz="1800" u="none" cap="none" strike="noStrike"/>
              <a:t> class shown in the previous slide, what happens when </a:t>
            </a:r>
            <a:r>
              <a:rPr b="0" i="0" lang="en-US" sz="1800" u="none" cap="none" strike="noStrike">
                <a:latin typeface="Courier New"/>
                <a:ea typeface="Courier New"/>
                <a:cs typeface="Courier New"/>
                <a:sym typeface="Courier New"/>
              </a:rPr>
              <a:t>m.getDetails()</a:t>
            </a:r>
            <a:r>
              <a:rPr b="0" i="0" lang="en-US" sz="1800" u="none" cap="none" strike="noStrike"/>
              <a:t>is invoked?</a:t>
            </a:r>
            <a:endParaRPr/>
          </a:p>
          <a:p>
            <a:pPr indent="0" lvl="1" marL="0" marR="0" rtl="0" algn="l">
              <a:spcBef>
                <a:spcPts val="0"/>
              </a:spcBef>
              <a:spcAft>
                <a:spcPts val="0"/>
              </a:spcAft>
              <a:buSzPts val="1800"/>
              <a:buFont typeface="Arial"/>
              <a:buNone/>
            </a:pPr>
            <a:r>
              <a:rPr b="1" i="0" lang="en-US" sz="1800" u="none" cap="none" strike="noStrike"/>
              <a:t>Answer: </a:t>
            </a:r>
            <a:r>
              <a:rPr b="0" i="0" lang="en-US" sz="1800" u="none" cap="none" strike="noStrike"/>
              <a:t>Recall that methods are inherited from the parent class. So, at run time, the </a:t>
            </a:r>
            <a:r>
              <a:rPr b="0" i="0" lang="en-US" sz="1800" u="none" cap="none" strike="noStrike">
                <a:latin typeface="Courier New"/>
                <a:ea typeface="Courier New"/>
                <a:cs typeface="Courier New"/>
                <a:sym typeface="Courier New"/>
              </a:rPr>
              <a:t>getDetails</a:t>
            </a:r>
            <a:r>
              <a:rPr b="0" i="0" lang="en-US" sz="1800" u="none" cap="none" strike="noStrike"/>
              <a:t> method of the parent class (</a:t>
            </a:r>
            <a:r>
              <a:rPr b="0" i="0" lang="en-US" sz="1800" u="none" cap="none" strike="noStrike">
                <a:latin typeface="Courier New"/>
                <a:ea typeface="Courier New"/>
                <a:cs typeface="Courier New"/>
                <a:sym typeface="Courier New"/>
              </a:rPr>
              <a:t>Employee</a:t>
            </a:r>
            <a:r>
              <a:rPr b="0" i="0" lang="en-US" sz="1800" u="none" cap="none" strike="noStrike"/>
              <a:t>) is executed.</a:t>
            </a:r>
            <a:endParaRPr/>
          </a:p>
        </p:txBody>
      </p:sp>
      <p:sp>
        <p:nvSpPr>
          <p:cNvPr id="109" name="Google Shape;109;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4</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4 -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Overriding Methods, Polymorphism, and Static Classes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nvSpPr>
        <p:spPr>
          <a:xfrm>
            <a:off x="533400" y="3419475"/>
            <a:ext cx="8001000" cy="2624137"/>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9"/>
          <p:cNvSpPr txBox="1"/>
          <p:nvPr/>
        </p:nvSpPr>
        <p:spPr>
          <a:xfrm>
            <a:off x="533400" y="2157412"/>
            <a:ext cx="8001000" cy="1143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Accessibility of Overriding Methods</a:t>
            </a:r>
            <a:endParaRPr/>
          </a:p>
        </p:txBody>
      </p:sp>
      <p:sp>
        <p:nvSpPr>
          <p:cNvPr id="123" name="Google Shape;123;p1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overriding method cannot be less accessible than the method in the parent class.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class Employee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 other fields and methods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String getDetails() {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60"/>
              </a:spcBef>
              <a:spcAft>
                <a:spcPts val="0"/>
              </a:spcAft>
              <a:buClr>
                <a:srgbClr val="000000"/>
              </a:buClr>
              <a:buSzPts val="300"/>
              <a:buFont typeface="Arial"/>
              <a:buNone/>
            </a:pPr>
            <a:r>
              <a:t/>
            </a:r>
            <a:endParaRPr b="0" i="0" sz="300" u="none">
              <a:solidFill>
                <a:schemeClr val="dk1"/>
              </a:solidFill>
              <a:latin typeface="Courier New"/>
              <a:ea typeface="Courier New"/>
              <a:cs typeface="Courier New"/>
              <a:sym typeface="Courier New"/>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3 public class BadManager extends Employee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4     private String deptName;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 lines omitted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20     @Override</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21     private String getDetails() { // Compile error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22       return super.getDetails ()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23         " Dept: " + deptName;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24     }</a:t>
            </a:r>
            <a:endParaRPr/>
          </a:p>
          <a:p>
            <a:pPr indent="7938" lvl="0" marL="7938" marR="0" rtl="0" algn="l">
              <a:spcBef>
                <a:spcPts val="32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nvSpPr>
        <p:spPr>
          <a:xfrm>
            <a:off x="381000" y="2438400"/>
            <a:ext cx="8153400" cy="3810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Applying Polymorphism</a:t>
            </a:r>
            <a:endParaRPr/>
          </a:p>
        </p:txBody>
      </p:sp>
      <p:sp>
        <p:nvSpPr>
          <p:cNvPr id="131" name="Google Shape;131;p20"/>
          <p:cNvSpPr txBox="1"/>
          <p:nvPr>
            <p:ph idx="1" type="body"/>
          </p:nvPr>
        </p:nvSpPr>
        <p:spPr>
          <a:xfrm>
            <a:off x="609600" y="1447800"/>
            <a:ext cx="7918450" cy="4832350"/>
          </a:xfrm>
          <a:prstGeom prst="rect">
            <a:avLst/>
          </a:prstGeom>
          <a:noFill/>
          <a:ln>
            <a:noFill/>
          </a:ln>
        </p:spPr>
        <p:txBody>
          <a:bodyPr anchorCtr="0" anchor="t" bIns="12700" lIns="12700" spcFirstLastPara="1" rIns="12700" wrap="square" tIns="12700">
            <a:noAutofit/>
          </a:bodyPr>
          <a:lstStyle/>
          <a:p>
            <a:pPr indent="7938" lvl="0" marL="7936" marR="0" rtl="0" algn="l">
              <a:lnSpc>
                <a:spcPct val="95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Suppose that you are asked to create a new class that calculates a bonus for employees based on their salary and their role (employee, manager, or engineer):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3 public class BadBonus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4   public double getBonusPercent(Employee 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return 0.01;</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6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7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8   public double getBonusPercent(Manager 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9     return 0.03;</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11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public double getBonusPercent(Engineer 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return 0.01;</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Lines omitted</a:t>
            </a:r>
            <a:endParaRPr/>
          </a:p>
        </p:txBody>
      </p:sp>
      <p:sp>
        <p:nvSpPr>
          <p:cNvPr id="132" name="Google Shape;132;p20"/>
          <p:cNvSpPr txBox="1"/>
          <p:nvPr/>
        </p:nvSpPr>
        <p:spPr>
          <a:xfrm rot="-1440000">
            <a:off x="6119812" y="3551237"/>
            <a:ext cx="1890712"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not very</a:t>
            </a:r>
            <a:br>
              <a:rPr b="0" i="0" lang="en-US" sz="1800" u="none">
                <a:solidFill>
                  <a:srgbClr val="0000FF"/>
                </a:solidFill>
                <a:latin typeface="Shadows Into Light"/>
                <a:ea typeface="Shadows Into Light"/>
                <a:cs typeface="Shadows Into Light"/>
                <a:sym typeface="Shadows Into Light"/>
              </a:rPr>
            </a:br>
            <a:r>
              <a:rPr b="0" i="0" lang="en-US" sz="1800" u="none">
                <a:solidFill>
                  <a:srgbClr val="0000FF"/>
                </a:solidFill>
                <a:latin typeface="Shadows Into Light"/>
                <a:ea typeface="Shadows Into Light"/>
                <a:cs typeface="Shadows Into Light"/>
                <a:sym typeface="Shadows Into Light"/>
              </a:rPr>
              <a:t>object-oriented!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nvSpPr>
        <p:spPr>
          <a:xfrm>
            <a:off x="457200" y="3657600"/>
            <a:ext cx="8077200" cy="1320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21"/>
          <p:cNvSpPr txBox="1"/>
          <p:nvPr/>
        </p:nvSpPr>
        <p:spPr>
          <a:xfrm>
            <a:off x="457200" y="2197100"/>
            <a:ext cx="8077200" cy="13081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Applying Polymorphism</a:t>
            </a:r>
            <a:endParaRPr/>
          </a:p>
        </p:txBody>
      </p:sp>
      <p:sp>
        <p:nvSpPr>
          <p:cNvPr id="141" name="Google Shape;141;p21"/>
          <p:cNvSpPr txBox="1"/>
          <p:nvPr>
            <p:ph idx="1" type="body"/>
          </p:nvPr>
        </p:nvSpPr>
        <p:spPr>
          <a:xfrm>
            <a:off x="609600" y="1447800"/>
            <a:ext cx="7918450" cy="42799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good practice is to pass parameters and write methods that use the most generic possible form of your object.</a:t>
            </a:r>
            <a:endParaRPr/>
          </a:p>
          <a:p>
            <a:pPr indent="7938" lvl="0" marL="7936" marR="0" rtl="0" algn="l">
              <a:lnSpc>
                <a:spcPct val="100000"/>
              </a:lnSpc>
              <a:spcBef>
                <a:spcPts val="120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class GoodBonus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static double getBonusPercent(Employee 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 Code here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In the Employee class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double calcBonus(){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return this.getSalary() * GoodBonus.getBonusPercent(this);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    </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One method will calculate the bonus for every type.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nvSpPr>
        <p:spPr>
          <a:xfrm>
            <a:off x="609600" y="2162175"/>
            <a:ext cx="7924800" cy="3324225"/>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the </a:t>
            </a:r>
            <a:r>
              <a:rPr b="1" i="0" lang="en-US" sz="2600" u="none" cap="none" strike="noStrike">
                <a:solidFill>
                  <a:schemeClr val="dk1"/>
                </a:solidFill>
                <a:latin typeface="Courier New"/>
                <a:ea typeface="Courier New"/>
                <a:cs typeface="Courier New"/>
                <a:sym typeface="Courier New"/>
              </a:rPr>
              <a:t>instanceof</a:t>
            </a:r>
            <a:r>
              <a:rPr b="1" i="0" lang="en-US" sz="2600" u="none" cap="none" strike="noStrike">
                <a:solidFill>
                  <a:schemeClr val="dk1"/>
                </a:solidFill>
                <a:latin typeface="Arial"/>
                <a:ea typeface="Arial"/>
                <a:cs typeface="Arial"/>
                <a:sym typeface="Arial"/>
              </a:rPr>
              <a:t> Keyword</a:t>
            </a:r>
            <a:endParaRPr/>
          </a:p>
        </p:txBody>
      </p:sp>
      <p:sp>
        <p:nvSpPr>
          <p:cNvPr id="149" name="Google Shape;149;p22"/>
          <p:cNvSpPr txBox="1"/>
          <p:nvPr>
            <p:ph idx="1" type="body"/>
          </p:nvPr>
        </p:nvSpPr>
        <p:spPr>
          <a:xfrm>
            <a:off x="609600" y="1447800"/>
            <a:ext cx="7918450" cy="46513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Java language provides the </a:t>
            </a:r>
            <a:r>
              <a:rPr b="0" i="0" lang="en-US" sz="2200" u="none">
                <a:solidFill>
                  <a:schemeClr val="dk1"/>
                </a:solidFill>
                <a:latin typeface="Courier New"/>
                <a:ea typeface="Courier New"/>
                <a:cs typeface="Courier New"/>
                <a:sym typeface="Courier New"/>
              </a:rPr>
              <a:t>instanceof</a:t>
            </a:r>
            <a:r>
              <a:rPr b="0" i="0" lang="en-US" sz="2200" u="none">
                <a:solidFill>
                  <a:schemeClr val="dk1"/>
                </a:solidFill>
                <a:latin typeface="Arial"/>
                <a:ea typeface="Arial"/>
                <a:cs typeface="Arial"/>
                <a:sym typeface="Arial"/>
              </a:rPr>
              <a:t> keyword to determine an object’s class type at run time.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3 public class GoodBonus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4   public static double getBonusPercent(Employee 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5     if (e instanceof Manager){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6       return 0.03;</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7     }else if (e instanceof Director){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8       return 0.05;</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9     }else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10       return 0.01;</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11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12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13 }</a:t>
            </a:r>
            <a:endParaRPr/>
          </a:p>
          <a:p>
            <a:pPr indent="-460375" lvl="1" marL="574675" marR="0" rtl="0" algn="l">
              <a:lnSpc>
                <a:spcPct val="100000"/>
              </a:lnSpc>
              <a:spcBef>
                <a:spcPts val="320"/>
              </a:spcBef>
              <a:spcAft>
                <a:spcPts val="0"/>
              </a:spcAft>
              <a:buClr>
                <a:srgbClr val="FF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7938" lvl="0" marL="7938" marR="0" rtl="0" algn="l">
              <a:spcBef>
                <a:spcPts val="320"/>
              </a:spcBef>
              <a:spcAft>
                <a:spcPts val="0"/>
              </a:spcAft>
              <a:buNone/>
            </a:pPr>
            <a:r>
              <a:t/>
            </a:r>
            <a:endParaRPr b="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Overriding Object methods</a:t>
            </a:r>
            <a:endParaRPr/>
          </a:p>
        </p:txBody>
      </p:sp>
      <p:sp>
        <p:nvSpPr>
          <p:cNvPr id="156" name="Google Shape;156;p23"/>
          <p:cNvSpPr txBox="1"/>
          <p:nvPr>
            <p:ph idx="1" type="body"/>
          </p:nvPr>
        </p:nvSpPr>
        <p:spPr>
          <a:xfrm>
            <a:off x="615950" y="1447800"/>
            <a:ext cx="7918450" cy="46609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root class of every Java class is </a:t>
            </a:r>
            <a:r>
              <a:rPr b="0" i="0" lang="en-US" sz="2200" u="none">
                <a:solidFill>
                  <a:schemeClr val="dk1"/>
                </a:solidFill>
                <a:latin typeface="Courier New"/>
                <a:ea typeface="Courier New"/>
                <a:cs typeface="Courier New"/>
                <a:sym typeface="Courier New"/>
              </a:rPr>
              <a:t>java.lang.Object</a:t>
            </a:r>
            <a:r>
              <a:rPr b="0" i="0" lang="en-US" sz="2200" u="non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All classes will subclass </a:t>
            </a:r>
            <a:r>
              <a:rPr b="0" i="0" lang="en-US" sz="2200" u="none" cap="none" strike="noStrike">
                <a:solidFill>
                  <a:schemeClr val="dk1"/>
                </a:solidFill>
                <a:latin typeface="Courier New"/>
                <a:ea typeface="Courier New"/>
                <a:cs typeface="Courier New"/>
                <a:sym typeface="Courier New"/>
              </a:rPr>
              <a:t>Object</a:t>
            </a:r>
            <a:r>
              <a:rPr b="0" i="0" lang="en-US" sz="2200" u="none" cap="none" strike="noStrike">
                <a:solidFill>
                  <a:schemeClr val="dk1"/>
                </a:solidFill>
                <a:latin typeface="Arial"/>
                <a:ea typeface="Arial"/>
                <a:cs typeface="Arial"/>
                <a:sym typeface="Arial"/>
              </a:rPr>
              <a:t> by default.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do not have to declare that your class extends </a:t>
            </a:r>
            <a:r>
              <a:rPr b="0" i="0" lang="en-US" sz="2200" u="none" cap="none" strike="noStrike">
                <a:solidFill>
                  <a:schemeClr val="dk1"/>
                </a:solidFill>
                <a:latin typeface="Courier New"/>
                <a:ea typeface="Courier New"/>
                <a:cs typeface="Courier New"/>
                <a:sym typeface="Courier New"/>
              </a:rPr>
              <a:t>Object</a:t>
            </a:r>
            <a:r>
              <a:rPr b="0" i="0" lang="en-US" sz="2200" u="none" cap="none" strike="noStrike">
                <a:solidFill>
                  <a:schemeClr val="dk1"/>
                </a:solidFill>
                <a:latin typeface="Arial"/>
                <a:ea typeface="Arial"/>
                <a:cs typeface="Arial"/>
                <a:sym typeface="Arial"/>
              </a:rPr>
              <a:t>. The compiler does that for you.</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   is equivalent to </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root class contains several nonfinal methods, but there are three that are important to consider overriding:</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toString</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equals</a:t>
            </a:r>
            <a:r>
              <a:rPr b="0" i="0" lang="en-US" sz="2000" u="none" cap="none" strike="noStrike">
                <a:solidFill>
                  <a:schemeClr val="dk1"/>
                </a:solidFill>
                <a:latin typeface="Arial"/>
                <a:ea typeface="Arial"/>
                <a:cs typeface="Arial"/>
                <a:sym typeface="Arial"/>
              </a:rPr>
              <a:t>, and </a:t>
            </a:r>
            <a:r>
              <a:rPr b="0" i="0" lang="en-US" sz="2000" u="none" cap="none" strike="noStrike">
                <a:solidFill>
                  <a:schemeClr val="dk1"/>
                </a:solidFill>
                <a:latin typeface="Courier New"/>
                <a:ea typeface="Courier New"/>
                <a:cs typeface="Courier New"/>
                <a:sym typeface="Courier New"/>
              </a:rPr>
              <a:t>hashCode</a:t>
            </a:r>
            <a:endParaRPr/>
          </a:p>
        </p:txBody>
      </p:sp>
      <p:sp>
        <p:nvSpPr>
          <p:cNvPr id="157" name="Google Shape;157;p23"/>
          <p:cNvSpPr txBox="1"/>
          <p:nvPr/>
        </p:nvSpPr>
        <p:spPr>
          <a:xfrm>
            <a:off x="685800" y="3124200"/>
            <a:ext cx="71628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class Employee { //... }</a:t>
            </a:r>
            <a:endParaRPr/>
          </a:p>
        </p:txBody>
      </p:sp>
      <p:sp>
        <p:nvSpPr>
          <p:cNvPr id="158" name="Google Shape;158;p23"/>
          <p:cNvSpPr txBox="1"/>
          <p:nvPr/>
        </p:nvSpPr>
        <p:spPr>
          <a:xfrm>
            <a:off x="685800" y="4419600"/>
            <a:ext cx="71628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Employee extends Object {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nvSpPr>
        <p:spPr>
          <a:xfrm>
            <a:off x="609600" y="2209800"/>
            <a:ext cx="7924800" cy="981075"/>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24"/>
          <p:cNvSpPr txBox="1"/>
          <p:nvPr/>
        </p:nvSpPr>
        <p:spPr>
          <a:xfrm>
            <a:off x="609600" y="3725862"/>
            <a:ext cx="7924800" cy="1273175"/>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Object</a:t>
            </a:r>
            <a:r>
              <a:rPr b="1" i="0" lang="en-US" sz="2600" u="none" cap="none" strike="noStrike">
                <a:solidFill>
                  <a:schemeClr val="dk1"/>
                </a:solidFill>
                <a:latin typeface="Arial"/>
                <a:ea typeface="Arial"/>
                <a:cs typeface="Arial"/>
                <a:sym typeface="Arial"/>
              </a:rPr>
              <a:t> </a:t>
            </a:r>
            <a:r>
              <a:rPr b="1" i="0" lang="en-US" sz="2600" u="none" cap="none" strike="noStrike">
                <a:solidFill>
                  <a:schemeClr val="dk1"/>
                </a:solidFill>
                <a:latin typeface="Courier New"/>
                <a:ea typeface="Courier New"/>
                <a:cs typeface="Courier New"/>
                <a:sym typeface="Courier New"/>
              </a:rPr>
              <a:t>toString</a:t>
            </a:r>
            <a:r>
              <a:rPr b="1" i="0" lang="en-US" sz="2600" u="none" cap="none" strike="noStrike">
                <a:solidFill>
                  <a:schemeClr val="dk1"/>
                </a:solidFill>
                <a:latin typeface="Arial"/>
                <a:ea typeface="Arial"/>
                <a:cs typeface="Arial"/>
                <a:sym typeface="Arial"/>
              </a:rPr>
              <a:t> Method</a:t>
            </a:r>
            <a:endParaRPr/>
          </a:p>
        </p:txBody>
      </p:sp>
      <p:sp>
        <p:nvSpPr>
          <p:cNvPr id="167" name="Google Shape;167;p24"/>
          <p:cNvSpPr txBox="1"/>
          <p:nvPr>
            <p:ph idx="1" type="body"/>
          </p:nvPr>
        </p:nvSpPr>
        <p:spPr>
          <a:xfrm>
            <a:off x="609600" y="1447800"/>
            <a:ext cx="7918450" cy="44021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toString</a:t>
            </a:r>
            <a:r>
              <a:rPr b="0" i="0" lang="en-US" sz="2200" u="none">
                <a:solidFill>
                  <a:schemeClr val="dk1"/>
                </a:solidFill>
                <a:latin typeface="Arial"/>
                <a:ea typeface="Arial"/>
                <a:cs typeface="Arial"/>
                <a:sym typeface="Arial"/>
              </a:rPr>
              <a:t> method returns a String representation of the object.</a:t>
            </a:r>
            <a:endParaRPr b="0" i="0" sz="2200" u="none">
              <a:solidFill>
                <a:schemeClr val="dk1"/>
              </a:solidFill>
              <a:latin typeface="Arial"/>
              <a:ea typeface="Arial"/>
              <a:cs typeface="Arial"/>
              <a:sym typeface="Arial"/>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Employee e = new Employee (101, "Jim Kern",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System.out.println (e);</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use </a:t>
            </a:r>
            <a:r>
              <a:rPr b="0" i="0" lang="en-US" sz="2200" u="none" cap="none" strike="noStrike">
                <a:solidFill>
                  <a:schemeClr val="dk1"/>
                </a:solidFill>
                <a:latin typeface="Courier New"/>
                <a:ea typeface="Courier New"/>
                <a:cs typeface="Courier New"/>
                <a:sym typeface="Courier New"/>
              </a:rPr>
              <a:t>toString</a:t>
            </a:r>
            <a:r>
              <a:rPr b="0" i="0" lang="en-US" sz="2200" u="none" cap="none" strike="noStrike">
                <a:solidFill>
                  <a:schemeClr val="dk1"/>
                </a:solidFill>
                <a:latin typeface="Arial"/>
                <a:ea typeface="Arial"/>
                <a:cs typeface="Arial"/>
                <a:sym typeface="Arial"/>
              </a:rPr>
              <a:t> to provide instance information:</a:t>
            </a:r>
            <a:endParaRPr/>
          </a:p>
          <a:p>
            <a:pPr indent="-428625" lvl="1" marL="574675" marR="0" rtl="0" algn="l">
              <a:lnSpc>
                <a:spcPct val="100000"/>
              </a:lnSpc>
              <a:spcBef>
                <a:spcPts val="100"/>
              </a:spcBef>
              <a:spcAft>
                <a:spcPts val="0"/>
              </a:spcAft>
              <a:buClr>
                <a:srgbClr val="FF0000"/>
              </a:buClr>
              <a:buSzPts val="500"/>
              <a:buFont typeface="Arial"/>
              <a:buNone/>
            </a:pPr>
            <a:r>
              <a:t/>
            </a:r>
            <a:endParaRPr b="0" i="0" sz="500" u="none" cap="none" strike="noStrik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String toString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return "Employee id:  " + empId + "\n"+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"Employee name:" + 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This is a better approach to getting details about your class than creating your own </a:t>
            </a:r>
            <a:r>
              <a:rPr b="0" i="0" lang="en-US" sz="2200" u="none" cap="none" strike="noStrike">
                <a:solidFill>
                  <a:schemeClr val="dk1"/>
                </a:solidFill>
                <a:latin typeface="Courier New"/>
                <a:ea typeface="Courier New"/>
                <a:cs typeface="Courier New"/>
                <a:sym typeface="Courier New"/>
              </a:rPr>
              <a:t>getDetails</a:t>
            </a:r>
            <a:r>
              <a:rPr b="0" i="0" lang="en-US" sz="2200" u="none" cap="none" strike="noStrike">
                <a:solidFill>
                  <a:schemeClr val="dk1"/>
                </a:solidFill>
                <a:latin typeface="Arial"/>
                <a:ea typeface="Arial"/>
                <a:cs typeface="Arial"/>
                <a:sym typeface="Arial"/>
              </a:rPr>
              <a:t> method.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nvSpPr>
        <p:spPr>
          <a:xfrm>
            <a:off x="609600" y="5518150"/>
            <a:ext cx="79248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25"/>
          <p:cNvSpPr txBox="1"/>
          <p:nvPr/>
        </p:nvSpPr>
        <p:spPr>
          <a:xfrm>
            <a:off x="609600" y="2971800"/>
            <a:ext cx="7924800" cy="1676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Object equals </a:t>
            </a:r>
            <a:r>
              <a:rPr b="1" i="0" lang="en-US" sz="2600" u="none" cap="none" strike="noStrike">
                <a:solidFill>
                  <a:schemeClr val="dk1"/>
                </a:solidFill>
                <a:latin typeface="Arial"/>
                <a:ea typeface="Arial"/>
                <a:cs typeface="Arial"/>
                <a:sym typeface="Arial"/>
              </a:rPr>
              <a:t>Method</a:t>
            </a:r>
            <a:endParaRPr/>
          </a:p>
        </p:txBody>
      </p:sp>
      <p:sp>
        <p:nvSpPr>
          <p:cNvPr id="176" name="Google Shape;176;p25"/>
          <p:cNvSpPr txBox="1"/>
          <p:nvPr>
            <p:ph idx="1" type="body"/>
          </p:nvPr>
        </p:nvSpPr>
        <p:spPr>
          <a:xfrm>
            <a:off x="609600" y="1371600"/>
            <a:ext cx="8077200" cy="48641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Object</a:t>
            </a:r>
            <a:r>
              <a:rPr b="0" i="0" lang="en-US" sz="2200" u="none">
                <a:solidFill>
                  <a:schemeClr val="dk1"/>
                </a:solidFill>
                <a:latin typeface="Arial"/>
                <a:ea typeface="Arial"/>
                <a:cs typeface="Arial"/>
                <a:sym typeface="Arial"/>
              </a:rPr>
              <a:t> </a:t>
            </a:r>
            <a:r>
              <a:rPr b="0" i="0" lang="en-US" sz="2200" u="none">
                <a:solidFill>
                  <a:schemeClr val="dk1"/>
                </a:solidFill>
                <a:latin typeface="Courier New"/>
                <a:ea typeface="Courier New"/>
                <a:cs typeface="Courier New"/>
                <a:sym typeface="Courier New"/>
              </a:rPr>
              <a:t>equals</a:t>
            </a:r>
            <a:r>
              <a:rPr b="0" i="0" lang="en-US" sz="2200" u="none">
                <a:solidFill>
                  <a:schemeClr val="dk1"/>
                </a:solidFill>
                <a:latin typeface="Arial"/>
                <a:ea typeface="Arial"/>
                <a:cs typeface="Arial"/>
                <a:sym typeface="Arial"/>
              </a:rPr>
              <a:t> method compares only object references.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If there are two objects x and y in any class, x is equal to y </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if and only if x and y refer to the same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a:p>
            <a:pPr indent="-428625" lvl="1" marL="574675" marR="0" rtl="0" algn="l">
              <a:lnSpc>
                <a:spcPct val="100000"/>
              </a:lnSpc>
              <a:spcBef>
                <a:spcPts val="100"/>
              </a:spcBef>
              <a:spcAft>
                <a:spcPts val="0"/>
              </a:spcAft>
              <a:buClr>
                <a:srgbClr val="FF0000"/>
              </a:buClr>
              <a:buSzPts val="500"/>
              <a:buFont typeface="Arial"/>
              <a:buNone/>
            </a:pPr>
            <a:r>
              <a:t/>
            </a:r>
            <a:endParaRPr b="0" i="0" sz="500" u="none" cap="none" strike="noStrik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Employee x = new Employee (1,"Sue","111-11-1111",10.0);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Employee y = x;</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x.equals (y); // true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Employee z = new Employee (1,"Sue","111-11-1111",10.0);</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x.equals (z); // false!</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Because what we really want is to test the contents of the Employee object, we need to override the </a:t>
            </a:r>
            <a:r>
              <a:rPr b="0" i="0" lang="en-US" sz="2200" u="none" cap="none" strike="noStrike">
                <a:solidFill>
                  <a:schemeClr val="dk1"/>
                </a:solidFill>
                <a:latin typeface="Courier New"/>
                <a:ea typeface="Courier New"/>
                <a:cs typeface="Courier New"/>
                <a:sym typeface="Courier New"/>
              </a:rPr>
              <a:t>equals</a:t>
            </a:r>
            <a:r>
              <a:rPr b="0" i="0" lang="en-US" sz="2200" u="none" cap="none" strike="noStrike">
                <a:solidFill>
                  <a:schemeClr val="dk1"/>
                </a:solidFill>
                <a:latin typeface="Arial"/>
                <a:ea typeface="Arial"/>
                <a:cs typeface="Arial"/>
                <a:sym typeface="Arial"/>
              </a:rPr>
              <a:t> method:</a:t>
            </a:r>
            <a:endParaRPr/>
          </a:p>
          <a:p>
            <a:pPr indent="-428625" lvl="1" marL="574675" marR="0" rtl="0" algn="l">
              <a:lnSpc>
                <a:spcPct val="100000"/>
              </a:lnSpc>
              <a:spcBef>
                <a:spcPts val="100"/>
              </a:spcBef>
              <a:spcAft>
                <a:spcPts val="0"/>
              </a:spcAft>
              <a:buClr>
                <a:srgbClr val="FF0000"/>
              </a:buClr>
              <a:buSzPts val="500"/>
              <a:buFont typeface="Arial"/>
              <a:buNone/>
            </a:pPr>
            <a:r>
              <a:t/>
            </a:r>
            <a:endParaRPr b="0" i="0" sz="500" u="none" cap="none" strike="noStrik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boolean equals (Object o) { ... }</a:t>
            </a:r>
            <a:endParaRPr/>
          </a:p>
          <a:p>
            <a:pPr indent="7938" lvl="0" marL="7938" marR="0" rtl="0" algn="l">
              <a:spcBef>
                <a:spcPts val="360"/>
              </a:spcBef>
              <a:spcAft>
                <a:spcPts val="0"/>
              </a:spcAft>
              <a:buNone/>
            </a:pPr>
            <a:r>
              <a:t/>
            </a:r>
            <a:endParaRPr b="0" i="0" sz="1800" u="none">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nvSpPr>
        <p:spPr>
          <a:xfrm>
            <a:off x="609600" y="2160587"/>
            <a:ext cx="7924800" cy="3886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Overriding </a:t>
            </a:r>
            <a:r>
              <a:rPr b="1" i="0" lang="en-US" sz="2600" u="none" cap="none" strike="noStrike">
                <a:solidFill>
                  <a:schemeClr val="dk1"/>
                </a:solidFill>
                <a:latin typeface="Courier New"/>
                <a:ea typeface="Courier New"/>
                <a:cs typeface="Courier New"/>
                <a:sym typeface="Courier New"/>
              </a:rPr>
              <a:t>equals</a:t>
            </a:r>
            <a:r>
              <a:rPr b="1" i="0" lang="en-US" sz="2600" u="none" cap="none" strike="noStrike">
                <a:solidFill>
                  <a:schemeClr val="dk1"/>
                </a:solidFill>
                <a:latin typeface="Arial"/>
                <a:ea typeface="Arial"/>
                <a:cs typeface="Arial"/>
                <a:sym typeface="Arial"/>
              </a:rPr>
              <a:t> in </a:t>
            </a:r>
            <a:r>
              <a:rPr b="1" i="0" lang="en-US" sz="2600" u="none" cap="none" strike="noStrike">
                <a:solidFill>
                  <a:schemeClr val="dk1"/>
                </a:solidFill>
                <a:latin typeface="Courier New"/>
                <a:ea typeface="Courier New"/>
                <a:cs typeface="Courier New"/>
                <a:sym typeface="Courier New"/>
              </a:rPr>
              <a:t>Employee</a:t>
            </a:r>
            <a:endParaRPr/>
          </a:p>
        </p:txBody>
      </p:sp>
      <p:sp>
        <p:nvSpPr>
          <p:cNvPr id="184" name="Google Shape;184;p26"/>
          <p:cNvSpPr txBox="1"/>
          <p:nvPr>
            <p:ph idx="1" type="body"/>
          </p:nvPr>
        </p:nvSpPr>
        <p:spPr>
          <a:xfrm>
            <a:off x="609600" y="1436687"/>
            <a:ext cx="7918450" cy="45434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An example of overriding the </a:t>
            </a:r>
            <a:r>
              <a:rPr b="0" i="0" lang="en-US" sz="2200" u="none">
                <a:solidFill>
                  <a:schemeClr val="dk1"/>
                </a:solidFill>
                <a:latin typeface="Courier New"/>
                <a:ea typeface="Courier New"/>
                <a:cs typeface="Courier New"/>
                <a:sym typeface="Courier New"/>
              </a:rPr>
              <a:t>equals</a:t>
            </a:r>
            <a:r>
              <a:rPr b="0" i="0" lang="en-US" sz="2200" u="none">
                <a:solidFill>
                  <a:schemeClr val="dk1"/>
                </a:solidFill>
                <a:latin typeface="Arial"/>
                <a:ea typeface="Arial"/>
                <a:cs typeface="Arial"/>
                <a:sym typeface="Arial"/>
              </a:rPr>
              <a:t> method in the </a:t>
            </a:r>
            <a:r>
              <a:rPr b="0" i="0" lang="en-US" sz="2200" u="none">
                <a:solidFill>
                  <a:schemeClr val="dk1"/>
                </a:solidFill>
                <a:latin typeface="Courier New"/>
                <a:ea typeface="Courier New"/>
                <a:cs typeface="Courier New"/>
                <a:sym typeface="Courier New"/>
              </a:rPr>
              <a:t>Employee </a:t>
            </a:r>
            <a:r>
              <a:rPr b="0" i="0" lang="en-US" sz="2200" u="none">
                <a:solidFill>
                  <a:schemeClr val="dk1"/>
                </a:solidFill>
                <a:latin typeface="Arial"/>
                <a:ea typeface="Arial"/>
                <a:cs typeface="Arial"/>
                <a:sym typeface="Arial"/>
              </a:rPr>
              <a:t>class compares every field for equality:</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@Override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boolean equals (Object o)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boolean result = false;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if ((o != null) &amp;&amp; (o instanceof Employee))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Employee e = (Employee)o;</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if ((e.empId == this.empId) &amp;&amp;</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(e.name.equals(this.name)) &amp;&amp;</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(e.ssn.equals(this.ssn)) &amp;&amp;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(e.salary == this.salary))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result = true;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     return result;</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
        <p:nvSpPr>
          <p:cNvPr id="185" name="Google Shape;185;p26"/>
          <p:cNvSpPr txBox="1"/>
          <p:nvPr/>
        </p:nvSpPr>
        <p:spPr>
          <a:xfrm>
            <a:off x="838200" y="2198687"/>
            <a:ext cx="1295400" cy="228600"/>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nvSpPr>
        <p:spPr>
          <a:xfrm>
            <a:off x="609600" y="2590800"/>
            <a:ext cx="7924800" cy="3200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Overriding </a:t>
            </a:r>
            <a:r>
              <a:rPr b="1" i="0" lang="en-US" sz="2600" u="none" cap="none" strike="noStrike">
                <a:solidFill>
                  <a:schemeClr val="dk1"/>
                </a:solidFill>
                <a:latin typeface="Courier New"/>
                <a:ea typeface="Courier New"/>
                <a:cs typeface="Courier New"/>
                <a:sym typeface="Courier New"/>
              </a:rPr>
              <a:t>Object</a:t>
            </a:r>
            <a:r>
              <a:rPr b="1" i="0" lang="en-US" sz="2600" u="none" cap="none" strike="noStrike">
                <a:solidFill>
                  <a:schemeClr val="dk1"/>
                </a:solidFill>
                <a:latin typeface="Arial"/>
                <a:ea typeface="Arial"/>
                <a:cs typeface="Arial"/>
                <a:sym typeface="Arial"/>
              </a:rPr>
              <a:t> </a:t>
            </a:r>
            <a:r>
              <a:rPr b="1" i="0" lang="en-US" sz="2600" u="none" cap="none" strike="noStrike">
                <a:solidFill>
                  <a:schemeClr val="dk1"/>
                </a:solidFill>
                <a:latin typeface="Courier New"/>
                <a:ea typeface="Courier New"/>
                <a:cs typeface="Courier New"/>
                <a:sym typeface="Courier New"/>
              </a:rPr>
              <a:t>hashCode</a:t>
            </a:r>
            <a:endParaRPr/>
          </a:p>
        </p:txBody>
      </p:sp>
      <p:sp>
        <p:nvSpPr>
          <p:cNvPr id="193" name="Google Shape;193;p27"/>
          <p:cNvSpPr txBox="1"/>
          <p:nvPr>
            <p:ph idx="1" type="body"/>
          </p:nvPr>
        </p:nvSpPr>
        <p:spPr>
          <a:xfrm>
            <a:off x="609600" y="1447800"/>
            <a:ext cx="7918450" cy="43402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general contract for </a:t>
            </a:r>
            <a:r>
              <a:rPr b="0" i="0" lang="en-US" sz="2200" u="none">
                <a:solidFill>
                  <a:schemeClr val="dk1"/>
                </a:solidFill>
                <a:latin typeface="Courier New"/>
                <a:ea typeface="Courier New"/>
                <a:cs typeface="Courier New"/>
                <a:sym typeface="Courier New"/>
              </a:rPr>
              <a:t>Object</a:t>
            </a:r>
            <a:r>
              <a:rPr b="0" i="0" lang="en-US" sz="2200" u="none">
                <a:solidFill>
                  <a:schemeClr val="dk1"/>
                </a:solidFill>
                <a:latin typeface="Arial"/>
                <a:ea typeface="Arial"/>
                <a:cs typeface="Arial"/>
                <a:sym typeface="Arial"/>
              </a:rPr>
              <a:t> states that if two objects are considered equal (using the </a:t>
            </a:r>
            <a:r>
              <a:rPr b="0" i="0" lang="en-US" sz="2200" u="none">
                <a:solidFill>
                  <a:schemeClr val="dk1"/>
                </a:solidFill>
                <a:latin typeface="Courier New"/>
                <a:ea typeface="Courier New"/>
                <a:cs typeface="Courier New"/>
                <a:sym typeface="Courier New"/>
              </a:rPr>
              <a:t>equals</a:t>
            </a:r>
            <a:r>
              <a:rPr b="0" i="0" lang="en-US" sz="2200" u="none">
                <a:solidFill>
                  <a:schemeClr val="dk1"/>
                </a:solidFill>
                <a:latin typeface="Arial"/>
                <a:ea typeface="Arial"/>
                <a:cs typeface="Arial"/>
                <a:sym typeface="Arial"/>
              </a:rPr>
              <a:t> method), then integer hashcode returned for the two objects should also be equal.</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Arial"/>
              <a:ea typeface="Arial"/>
              <a:cs typeface="Arial"/>
              <a:sym typeface="Arial"/>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@Override //generated by NetBeans</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public int hashCode() {</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int hash = 7;</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hash = 83 * hash + this.empId;</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hash = 83 * hash + Objects.hashCode(this.name);</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hash = 83 * hash + Objects.hashCode(this.ssn);</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hash = 83 * hash + (int) (Double.doubleToLongBits(this.salary) ^ (Double.doubleToLongBits(this.salary) &gt;&gt;&gt; 32));</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return hash;</a:t>
            </a:r>
            <a:endParaRPr/>
          </a:p>
          <a:p>
            <a:pPr indent="-7937" lvl="0" marL="15875" marR="0" rtl="0" algn="l">
              <a:lnSpc>
                <a:spcPct val="100000"/>
              </a:lnSpc>
              <a:spcBef>
                <a:spcPts val="320"/>
              </a:spcBef>
              <a:spcAft>
                <a:spcPts val="0"/>
              </a:spcAft>
              <a:buClr>
                <a:srgbClr val="000000"/>
              </a:buClr>
              <a:buSzPts val="200"/>
              <a:buFont typeface="Courier New"/>
              <a:buAutoNum type="arabicPlain"/>
            </a:pPr>
            <a:r>
              <a:rPr b="0"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nvSpPr>
        <p:spPr>
          <a:xfrm>
            <a:off x="609600" y="4679950"/>
            <a:ext cx="7924800" cy="1219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28"/>
          <p:cNvSpPr txBox="1"/>
          <p:nvPr/>
        </p:nvSpPr>
        <p:spPr>
          <a:xfrm>
            <a:off x="609600" y="2165350"/>
            <a:ext cx="7924800" cy="149225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Google Shape;201;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Methods Using Variable Arguments</a:t>
            </a:r>
            <a:endParaRPr/>
          </a:p>
        </p:txBody>
      </p:sp>
      <p:sp>
        <p:nvSpPr>
          <p:cNvPr id="202" name="Google Shape;202;p28"/>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variation of method overloading is when you need a method that takes any number of arguments of the same type: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public class Statistics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float average (int x1, int x2)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float average (int x1, int x2, int x3)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public float average (int x1, int x2, int x3, int x4) {}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These three overloaded methods share the same functionality. It would be nice to collapse these methods into one method.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Statistics stats = new Statistics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float avg1 = stats.average(100, 200);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float avg2 = stats.average(100, 200, 300);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float avg3 = stats.average(100, 200, 300, 400);</a:t>
            </a:r>
            <a:endParaRPr/>
          </a:p>
          <a:p>
            <a:pPr indent="7938" lvl="0" marL="7938" marR="0" rtl="0" algn="l">
              <a:spcBef>
                <a:spcPts val="320"/>
              </a:spcBef>
              <a:spcAft>
                <a:spcPts val="0"/>
              </a:spcAft>
              <a:buNone/>
            </a:pPr>
            <a:r>
              <a:t/>
            </a:r>
            <a:endParaRPr b="0" i="0" sz="1600" u="none">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pic>
        <p:nvPicPr>
          <p:cNvPr descr="Duke-with-Dart.gif" id="49" name="Google Shape;49;p11"/>
          <p:cNvPicPr preferRelativeResize="0"/>
          <p:nvPr/>
        </p:nvPicPr>
        <p:blipFill rotWithShape="1">
          <a:blip r:embed="rId3">
            <a:alphaModFix/>
          </a:blip>
          <a:srcRect b="0" l="0" r="0" t="0"/>
          <a:stretch/>
        </p:blipFill>
        <p:spPr>
          <a:xfrm>
            <a:off x="6172200" y="5335587"/>
            <a:ext cx="2533650" cy="896937"/>
          </a:xfrm>
          <a:prstGeom prst="rect">
            <a:avLst/>
          </a:prstGeom>
          <a:noFill/>
          <a:ln>
            <a:noFill/>
          </a:ln>
        </p:spPr>
      </p:pic>
      <p:sp>
        <p:nvSpPr>
          <p:cNvPr id="50" name="Google Shape;50;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1" name="Google Shape;51;p11"/>
          <p:cNvSpPr txBox="1"/>
          <p:nvPr>
            <p:ph idx="1" type="body"/>
          </p:nvPr>
        </p:nvSpPr>
        <p:spPr>
          <a:xfrm>
            <a:off x="609600" y="1447800"/>
            <a:ext cx="7918450" cy="46974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 do the following: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access levels: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protected</a:t>
            </a:r>
            <a:r>
              <a:rPr b="0" i="0" lang="en-US" sz="2200" u="none" cap="none" strike="noStrike">
                <a:solidFill>
                  <a:schemeClr val="dk1"/>
                </a:solidFill>
                <a:latin typeface="Arial"/>
                <a:ea typeface="Arial"/>
                <a:cs typeface="Arial"/>
                <a:sym typeface="Arial"/>
              </a:rPr>
              <a:t>, default, and </a:t>
            </a:r>
            <a:r>
              <a:rPr b="0" i="0" lang="en-US" sz="2200" u="none" cap="none" strike="noStrike">
                <a:solidFill>
                  <a:schemeClr val="dk1"/>
                </a:solidFill>
                <a:latin typeface="Courier New"/>
                <a:ea typeface="Courier New"/>
                <a:cs typeface="Courier New"/>
                <a:sym typeface="Courier New"/>
              </a:rPr>
              <a:t>public</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Override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virtual method invocation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t>
            </a:r>
            <a:r>
              <a:rPr b="0" i="0" lang="en-US" sz="2200" u="none" cap="none" strike="noStrike">
                <a:solidFill>
                  <a:schemeClr val="dk1"/>
                </a:solidFill>
                <a:latin typeface="Courier New"/>
                <a:ea typeface="Courier New"/>
                <a:cs typeface="Courier New"/>
                <a:sym typeface="Courier New"/>
              </a:rPr>
              <a:t>varargs</a:t>
            </a:r>
            <a:r>
              <a:rPr b="0" i="0" lang="en-US" sz="2200" u="none" cap="none" strike="noStrike">
                <a:solidFill>
                  <a:schemeClr val="dk1"/>
                </a:solidFill>
                <a:latin typeface="Arial"/>
                <a:ea typeface="Arial"/>
                <a:cs typeface="Arial"/>
                <a:sym typeface="Arial"/>
              </a:rPr>
              <a:t> to specify variable arguments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instanceof</a:t>
            </a:r>
            <a:r>
              <a:rPr b="0" i="0" lang="en-US" sz="2200" u="none" cap="none" strike="noStrike">
                <a:solidFill>
                  <a:schemeClr val="dk1"/>
                </a:solidFill>
                <a:latin typeface="Arial"/>
                <a:ea typeface="Arial"/>
                <a:cs typeface="Arial"/>
                <a:sym typeface="Arial"/>
              </a:rPr>
              <a:t> operator to compare object types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upward and downward casts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Model business problems by using the </a:t>
            </a:r>
            <a:r>
              <a:rPr b="0" i="0" lang="en-US" sz="2200" u="none" cap="none" strike="noStrike">
                <a:solidFill>
                  <a:schemeClr val="dk1"/>
                </a:solidFill>
                <a:latin typeface="Courier New"/>
                <a:ea typeface="Courier New"/>
                <a:cs typeface="Courier New"/>
                <a:sym typeface="Courier New"/>
              </a:rPr>
              <a:t>static</a:t>
            </a:r>
            <a:r>
              <a:rPr b="0" i="0" lang="en-US" sz="2200" u="none" cap="none" strike="noStrike">
                <a:solidFill>
                  <a:schemeClr val="dk1"/>
                </a:solidFill>
                <a:latin typeface="Arial"/>
                <a:ea typeface="Arial"/>
                <a:cs typeface="Arial"/>
                <a:sym typeface="Arial"/>
              </a:rPr>
              <a:t> keyword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the singleton design pattern</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nvSpPr>
        <p:spPr>
          <a:xfrm>
            <a:off x="609600" y="2036762"/>
            <a:ext cx="7924800" cy="2992437"/>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Methods Using Variable Arguments</a:t>
            </a:r>
            <a:endParaRPr/>
          </a:p>
        </p:txBody>
      </p:sp>
      <p:sp>
        <p:nvSpPr>
          <p:cNvPr id="210" name="Google Shape;210;p29"/>
          <p:cNvSpPr txBox="1"/>
          <p:nvPr>
            <p:ph idx="1" type="body"/>
          </p:nvPr>
        </p:nvSpPr>
        <p:spPr>
          <a:xfrm>
            <a:off x="609600" y="12954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Java provides a feature called </a:t>
            </a:r>
            <a:r>
              <a:rPr b="0" i="1" lang="en-US" sz="2200" u="none" cap="none" strike="noStrike">
                <a:solidFill>
                  <a:schemeClr val="dk1"/>
                </a:solidFill>
                <a:latin typeface="Arial"/>
                <a:ea typeface="Arial"/>
                <a:cs typeface="Arial"/>
                <a:sym typeface="Arial"/>
              </a:rPr>
              <a:t>varargs</a:t>
            </a:r>
            <a:r>
              <a:rPr b="0" i="0" lang="en-US" sz="2200" u="none" cap="none" strike="noStrike">
                <a:solidFill>
                  <a:schemeClr val="dk1"/>
                </a:solidFill>
                <a:latin typeface="Arial"/>
                <a:ea typeface="Arial"/>
                <a:cs typeface="Arial"/>
                <a:sym typeface="Arial"/>
              </a:rPr>
              <a:t> or </a:t>
            </a:r>
            <a:r>
              <a:rPr b="0" i="1" lang="en-US" sz="2200" u="none" cap="none" strike="noStrike">
                <a:solidFill>
                  <a:schemeClr val="dk1"/>
                </a:solidFill>
                <a:latin typeface="Arial"/>
                <a:ea typeface="Arial"/>
                <a:cs typeface="Arial"/>
                <a:sym typeface="Arial"/>
              </a:rPr>
              <a:t>variable arguments</a:t>
            </a:r>
            <a:r>
              <a:rPr b="0" i="0" lang="en-US" sz="2200" u="none" cap="none" strike="noStrike">
                <a:solidFill>
                  <a:schemeClr val="dk1"/>
                </a:solidFill>
                <a:latin typeface="Arial"/>
                <a:ea typeface="Arial"/>
                <a:cs typeface="Arial"/>
                <a:sym typeface="Arial"/>
              </a:rPr>
              <a:t>.</a:t>
            </a:r>
            <a:endParaRPr/>
          </a:p>
          <a:p>
            <a:pPr indent="-441325" lvl="1" marL="574675" marR="0" rtl="0" algn="l">
              <a:lnSpc>
                <a:spcPct val="100000"/>
              </a:lnSpc>
              <a:spcBef>
                <a:spcPts val="60"/>
              </a:spcBef>
              <a:spcAft>
                <a:spcPts val="0"/>
              </a:spcAft>
              <a:buClr>
                <a:srgbClr val="FF0000"/>
              </a:buClr>
              <a:buSzPts val="300"/>
              <a:buFont typeface="Arial"/>
              <a:buNone/>
            </a:pPr>
            <a:r>
              <a:t/>
            </a:r>
            <a:endParaRPr b="0" i="0" sz="300" u="none" cap="none" strike="noStrike">
              <a:solidFill>
                <a:schemeClr val="dk1"/>
              </a:solidFill>
              <a:latin typeface="Arial"/>
              <a:ea typeface="Arial"/>
              <a:cs typeface="Arial"/>
              <a:sym typeface="Arial"/>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public class Statistics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public float average(int... nums) </a:t>
            </a:r>
            <a:r>
              <a:rPr b="0" i="0" lang="en-US" sz="1800" u="none">
                <a:solidFill>
                  <a:schemeClr val="dk1"/>
                </a:solidFill>
                <a:latin typeface="Courier New"/>
                <a:ea typeface="Courier New"/>
                <a:cs typeface="Courier New"/>
                <a:sym typeface="Courier New"/>
              </a:rPr>
              <a: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int sum = 0;</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for (int x : nums) {  // iterate int array nums</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sum += x;</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return ((float) sum / nums.length);</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Note that the </a:t>
            </a:r>
            <a:r>
              <a:rPr b="0" i="0" lang="en-US" sz="2200" u="none" cap="none" strike="noStrike">
                <a:solidFill>
                  <a:schemeClr val="dk1"/>
                </a:solidFill>
                <a:latin typeface="Courier New"/>
                <a:ea typeface="Courier New"/>
                <a:cs typeface="Courier New"/>
                <a:sym typeface="Courier New"/>
              </a:rPr>
              <a:t>nums</a:t>
            </a:r>
            <a:r>
              <a:rPr b="0" i="0" lang="en-US" sz="2200" u="none" cap="none" strike="noStrike">
                <a:solidFill>
                  <a:schemeClr val="dk1"/>
                </a:solidFill>
                <a:latin typeface="Arial"/>
                <a:ea typeface="Arial"/>
                <a:cs typeface="Arial"/>
                <a:sym typeface="Arial"/>
              </a:rPr>
              <a:t> argument is actually an array object of type </a:t>
            </a:r>
            <a:r>
              <a:rPr b="0" i="0" lang="en-US" sz="2200" u="none" cap="none" strike="noStrike">
                <a:solidFill>
                  <a:schemeClr val="dk1"/>
                </a:solidFill>
                <a:latin typeface="Courier New"/>
                <a:ea typeface="Courier New"/>
                <a:cs typeface="Courier New"/>
                <a:sym typeface="Courier New"/>
              </a:rPr>
              <a:t>int[]</a:t>
            </a:r>
            <a:r>
              <a:rPr b="0" i="0" lang="en-US" sz="2200" u="none" cap="none" strike="noStrike">
                <a:solidFill>
                  <a:schemeClr val="dk1"/>
                </a:solidFill>
                <a:latin typeface="Arial"/>
                <a:ea typeface="Arial"/>
                <a:cs typeface="Arial"/>
                <a:sym typeface="Arial"/>
              </a:rPr>
              <a:t>. This permits the method to iterate over and allow any number of elements.</a:t>
            </a:r>
            <a:endParaRPr/>
          </a:p>
        </p:txBody>
      </p:sp>
      <p:sp>
        <p:nvSpPr>
          <p:cNvPr id="211" name="Google Shape;211;p29"/>
          <p:cNvSpPr/>
          <p:nvPr/>
        </p:nvSpPr>
        <p:spPr>
          <a:xfrm>
            <a:off x="6705600" y="1676400"/>
            <a:ext cx="2133600" cy="762000"/>
          </a:xfrm>
          <a:prstGeom prst="wedgeRectCallout">
            <a:avLst>
              <a:gd fmla="val -11867" name="adj1"/>
              <a:gd fmla="val 2030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varargs notation treats the </a:t>
            </a:r>
            <a:r>
              <a:rPr b="0" i="0" lang="en-US" sz="1400" u="none">
                <a:solidFill>
                  <a:schemeClr val="dk1"/>
                </a:solidFill>
                <a:latin typeface="Courier New"/>
                <a:ea typeface="Courier New"/>
                <a:cs typeface="Courier New"/>
                <a:sym typeface="Courier New"/>
              </a:rPr>
              <a:t>nums </a:t>
            </a:r>
            <a:r>
              <a:rPr b="0" i="0" lang="en-US" sz="1400" u="none">
                <a:solidFill>
                  <a:schemeClr val="dk1"/>
                </a:solidFill>
                <a:latin typeface="Arial"/>
                <a:ea typeface="Arial"/>
                <a:cs typeface="Arial"/>
                <a:sym typeface="Arial"/>
              </a:rPr>
              <a:t>parameter as an array.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nvSpPr>
        <p:spPr>
          <a:xfrm>
            <a:off x="533400" y="2514600"/>
            <a:ext cx="7924800" cy="2895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Casting Object References</a:t>
            </a:r>
            <a:endParaRPr/>
          </a:p>
        </p:txBody>
      </p:sp>
      <p:sp>
        <p:nvSpPr>
          <p:cNvPr id="219" name="Google Shape;219;p30"/>
          <p:cNvSpPr txBox="1"/>
          <p:nvPr>
            <p:ph idx="1" type="body"/>
          </p:nvPr>
        </p:nvSpPr>
        <p:spPr>
          <a:xfrm>
            <a:off x="609600" y="1447800"/>
            <a:ext cx="7620000" cy="4740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After using the </a:t>
            </a:r>
            <a:r>
              <a:rPr b="0" i="0" lang="en-US" sz="2200" u="none">
                <a:solidFill>
                  <a:schemeClr val="dk1"/>
                </a:solidFill>
                <a:latin typeface="Courier New"/>
                <a:ea typeface="Courier New"/>
                <a:cs typeface="Courier New"/>
                <a:sym typeface="Courier New"/>
              </a:rPr>
              <a:t>instanceof</a:t>
            </a:r>
            <a:r>
              <a:rPr b="0" i="0" lang="en-US" sz="2200" u="none">
                <a:solidFill>
                  <a:schemeClr val="dk1"/>
                </a:solidFill>
                <a:latin typeface="Arial"/>
                <a:ea typeface="Arial"/>
                <a:cs typeface="Arial"/>
                <a:sym typeface="Arial"/>
              </a:rPr>
              <a:t> operator to verify that the object you received as an argument is a subclass, you can access the full functionality of the object by casting the reference: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4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Employee e = new Manager(102, "Joan Kern",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6         "012-23-4567", 110_450.54, "Marketing");</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7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8     if (e instanceof Manager){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9       Manager m = (Manager) e;</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10       m.setDeptName("HR");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11       System.out.println(m.getDetails());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Without the cast to </a:t>
            </a:r>
            <a:r>
              <a:rPr b="0" i="0" lang="en-US" sz="2200" u="none">
                <a:solidFill>
                  <a:schemeClr val="dk1"/>
                </a:solidFill>
                <a:latin typeface="Courier New"/>
                <a:ea typeface="Courier New"/>
                <a:cs typeface="Courier New"/>
                <a:sym typeface="Courier New"/>
              </a:rPr>
              <a:t>Manager</a:t>
            </a:r>
            <a:r>
              <a:rPr b="0" i="0" lang="en-US" sz="2200" u="none">
                <a:solidFill>
                  <a:schemeClr val="dk1"/>
                </a:solidFill>
                <a:latin typeface="Arial"/>
                <a:ea typeface="Arial"/>
                <a:cs typeface="Arial"/>
                <a:sym typeface="Arial"/>
              </a:rPr>
              <a:t>, the </a:t>
            </a:r>
            <a:r>
              <a:rPr b="0" i="0" lang="en-US" sz="2200" u="none">
                <a:solidFill>
                  <a:schemeClr val="dk1"/>
                </a:solidFill>
                <a:latin typeface="Courier New"/>
                <a:ea typeface="Courier New"/>
                <a:cs typeface="Courier New"/>
                <a:sym typeface="Courier New"/>
              </a:rPr>
              <a:t>setDeptName</a:t>
            </a:r>
            <a:r>
              <a:rPr b="0" i="0" lang="en-US" sz="2200" u="none">
                <a:solidFill>
                  <a:schemeClr val="dk1"/>
                </a:solidFill>
                <a:latin typeface="Arial"/>
                <a:ea typeface="Arial"/>
                <a:cs typeface="Arial"/>
                <a:sym typeface="Arial"/>
              </a:rPr>
              <a:t> method would not compile.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nvSpPr>
        <p:spPr>
          <a:xfrm>
            <a:off x="609600" y="2159000"/>
            <a:ext cx="7924800" cy="609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6" name="Google Shape;226;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Upward Casting Rules</a:t>
            </a:r>
            <a:endParaRPr/>
          </a:p>
        </p:txBody>
      </p:sp>
      <p:sp>
        <p:nvSpPr>
          <p:cNvPr id="227" name="Google Shape;227;p3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Upward casts are always permitted and do not require a cast operator.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Director d = new Director();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Manager m = new Manager();</a:t>
            </a:r>
            <a:endParaRPr/>
          </a:p>
        </p:txBody>
      </p:sp>
      <p:pic>
        <p:nvPicPr>
          <p:cNvPr descr="subclass3.bmp" id="228" name="Google Shape;228;p31"/>
          <p:cNvPicPr preferRelativeResize="0"/>
          <p:nvPr/>
        </p:nvPicPr>
        <p:blipFill rotWithShape="1">
          <a:blip r:embed="rId3">
            <a:alphaModFix/>
          </a:blip>
          <a:srcRect b="0" l="0" r="0" t="0"/>
          <a:stretch/>
        </p:blipFill>
        <p:spPr>
          <a:xfrm>
            <a:off x="3700462" y="2790825"/>
            <a:ext cx="1781175" cy="3457575"/>
          </a:xfrm>
          <a:prstGeom prst="rect">
            <a:avLst/>
          </a:prstGeom>
          <a:noFill/>
          <a:ln>
            <a:noFill/>
          </a:ln>
        </p:spPr>
      </p:pic>
      <p:sp>
        <p:nvSpPr>
          <p:cNvPr id="229" name="Google Shape;229;p31"/>
          <p:cNvSpPr txBox="1"/>
          <p:nvPr/>
        </p:nvSpPr>
        <p:spPr>
          <a:xfrm>
            <a:off x="423862" y="3657600"/>
            <a:ext cx="2900362" cy="3381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Employee e = m; // OK</a:t>
            </a:r>
            <a:endParaRPr/>
          </a:p>
        </p:txBody>
      </p:sp>
      <p:sp>
        <p:nvSpPr>
          <p:cNvPr id="230" name="Google Shape;230;p31"/>
          <p:cNvSpPr txBox="1"/>
          <p:nvPr/>
        </p:nvSpPr>
        <p:spPr>
          <a:xfrm>
            <a:off x="623887" y="4919662"/>
            <a:ext cx="2652712"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Manager m = d; // OK</a:t>
            </a:r>
            <a:endParaRPr/>
          </a:p>
        </p:txBody>
      </p:sp>
      <p:sp>
        <p:nvSpPr>
          <p:cNvPr id="231" name="Google Shape;231;p31"/>
          <p:cNvSpPr txBox="1"/>
          <p:nvPr/>
        </p:nvSpPr>
        <p:spPr>
          <a:xfrm>
            <a:off x="5986462" y="4343400"/>
            <a:ext cx="2776537"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Employee e = d; // OK</a:t>
            </a:r>
            <a:endParaRPr/>
          </a:p>
        </p:txBody>
      </p:sp>
      <p:sp>
        <p:nvSpPr>
          <p:cNvPr id="232" name="Google Shape;232;p31"/>
          <p:cNvSpPr/>
          <p:nvPr/>
        </p:nvSpPr>
        <p:spPr>
          <a:xfrm rot="10800000">
            <a:off x="3395662" y="4648200"/>
            <a:ext cx="457200" cy="838200"/>
          </a:xfrm>
          <a:prstGeom prst="curvedLeftArrow">
            <a:avLst>
              <a:gd fmla="val 15709" name="adj1"/>
              <a:gd fmla="val 20127" name="adj2"/>
              <a:gd fmla="val 5400" name="adj3"/>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31"/>
          <p:cNvSpPr/>
          <p:nvPr/>
        </p:nvSpPr>
        <p:spPr>
          <a:xfrm rot="10800000">
            <a:off x="3395662" y="3429000"/>
            <a:ext cx="457200" cy="838200"/>
          </a:xfrm>
          <a:prstGeom prst="curvedLeftArrow">
            <a:avLst>
              <a:gd fmla="val 15709" name="adj1"/>
              <a:gd fmla="val 20127" name="adj2"/>
              <a:gd fmla="val 5400" name="adj3"/>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31"/>
          <p:cNvSpPr/>
          <p:nvPr/>
        </p:nvSpPr>
        <p:spPr>
          <a:xfrm flipH="1" rot="10800000">
            <a:off x="5303837" y="3352800"/>
            <a:ext cx="609600" cy="2133600"/>
          </a:xfrm>
          <a:prstGeom prst="curvedLeftArrow">
            <a:avLst>
              <a:gd fmla="val 18514" name="adj1"/>
              <a:gd fmla="val 20828" name="adj2"/>
              <a:gd fmla="val 5400" name="adj3"/>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nvSpPr>
        <p:spPr>
          <a:xfrm>
            <a:off x="457200" y="2084387"/>
            <a:ext cx="8229600" cy="1752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5     Employee e = new Manager(102, "Joan Kern", </a:t>
            </a:r>
            <a:endParaRPr/>
          </a:p>
          <a:p>
            <a:pPr indent="-342900" lvl="0" marL="34290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6         "012-23-4567", 110_450.54, "Marketing");</a:t>
            </a:r>
            <a:endParaRPr/>
          </a:p>
          <a:p>
            <a:pPr indent="-342900" lvl="0" marL="34290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7     </a:t>
            </a:r>
            <a:endParaRPr/>
          </a:p>
          <a:p>
            <a:pPr indent="-342900" lvl="0" marL="34290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8     Manager m = (Manager)e; // ok</a:t>
            </a:r>
            <a:endParaRPr/>
          </a:p>
          <a:p>
            <a:pPr indent="-342900" lvl="0" marL="342900" marR="0" rtl="0" algn="l">
              <a:lnSpc>
                <a:spcPct val="100000"/>
              </a:lnSpc>
              <a:spcBef>
                <a:spcPts val="32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9     Engineer eng = (Manager)e; // Compile error</a:t>
            </a:r>
            <a:endParaRPr/>
          </a:p>
          <a:p>
            <a:pPr indent="-342900" lvl="0" marL="34290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10     System.out.println(m.getDetails());</a:t>
            </a:r>
            <a:endParaRPr/>
          </a:p>
        </p:txBody>
      </p:sp>
      <p:sp>
        <p:nvSpPr>
          <p:cNvPr id="241" name="Google Shape;241;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Downward Casting Rules</a:t>
            </a:r>
            <a:endParaRPr/>
          </a:p>
        </p:txBody>
      </p:sp>
      <p:sp>
        <p:nvSpPr>
          <p:cNvPr id="242" name="Google Shape;242;p32"/>
          <p:cNvSpPr txBox="1"/>
          <p:nvPr>
            <p:ph idx="1" type="body"/>
          </p:nvPr>
        </p:nvSpPr>
        <p:spPr>
          <a:xfrm>
            <a:off x="609600" y="1322387"/>
            <a:ext cx="7918450" cy="7032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For downward casts, the compiler must be satisfied that the cast is possible.</a:t>
            </a:r>
            <a:endParaRPr/>
          </a:p>
        </p:txBody>
      </p:sp>
      <p:grpSp>
        <p:nvGrpSpPr>
          <p:cNvPr id="243" name="Google Shape;243;p32"/>
          <p:cNvGrpSpPr/>
          <p:nvPr/>
        </p:nvGrpSpPr>
        <p:grpSpPr>
          <a:xfrm>
            <a:off x="3962400" y="3913187"/>
            <a:ext cx="1371600" cy="685800"/>
            <a:chOff x="0" y="0"/>
            <a:chExt cx="2147483647" cy="2147483647"/>
          </a:xfrm>
        </p:grpSpPr>
        <p:sp>
          <p:nvSpPr>
            <p:cNvPr id="244" name="Google Shape;244;p32"/>
            <p:cNvSpPr txBox="1"/>
            <p:nvPr/>
          </p:nvSpPr>
          <p:spPr>
            <a:xfrm>
              <a:off x="0" y="0"/>
              <a:ext cx="2147483647" cy="2147483647"/>
            </a:xfrm>
            <a:prstGeom prst="rect">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5" name="Google Shape;245;p32"/>
            <p:cNvSpPr txBox="1"/>
            <p:nvPr/>
          </p:nvSpPr>
          <p:spPr>
            <a:xfrm>
              <a:off x="119304746" y="477218987"/>
              <a:ext cx="1895390836" cy="11565098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Employee</a:t>
              </a:r>
              <a:endParaRPr/>
            </a:p>
          </p:txBody>
        </p:sp>
      </p:grpSp>
      <p:grpSp>
        <p:nvGrpSpPr>
          <p:cNvPr id="246" name="Google Shape;246;p32"/>
          <p:cNvGrpSpPr/>
          <p:nvPr/>
        </p:nvGrpSpPr>
        <p:grpSpPr>
          <a:xfrm>
            <a:off x="3962400" y="4827587"/>
            <a:ext cx="1374775" cy="609600"/>
            <a:chOff x="0" y="0"/>
            <a:chExt cx="2147483647" cy="2147483647"/>
          </a:xfrm>
        </p:grpSpPr>
        <p:sp>
          <p:nvSpPr>
            <p:cNvPr id="247" name="Google Shape;247;p32"/>
            <p:cNvSpPr txBox="1"/>
            <p:nvPr/>
          </p:nvSpPr>
          <p:spPr>
            <a:xfrm>
              <a:off x="0" y="0"/>
              <a:ext cx="2147483647" cy="2147483647"/>
            </a:xfrm>
            <a:prstGeom prst="rect">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8" name="Google Shape;248;p32"/>
            <p:cNvSpPr txBox="1"/>
            <p:nvPr/>
          </p:nvSpPr>
          <p:spPr>
            <a:xfrm>
              <a:off x="215703281" y="268434801"/>
              <a:ext cx="1710726407" cy="13010736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Manager</a:t>
              </a:r>
              <a:endParaRPr/>
            </a:p>
          </p:txBody>
        </p:sp>
      </p:grpSp>
      <p:grpSp>
        <p:nvGrpSpPr>
          <p:cNvPr id="249" name="Google Shape;249;p32"/>
          <p:cNvGrpSpPr/>
          <p:nvPr/>
        </p:nvGrpSpPr>
        <p:grpSpPr>
          <a:xfrm>
            <a:off x="3965575" y="5654675"/>
            <a:ext cx="1371600" cy="685800"/>
            <a:chOff x="0" y="0"/>
            <a:chExt cx="2147483647" cy="2147483647"/>
          </a:xfrm>
        </p:grpSpPr>
        <p:sp>
          <p:nvSpPr>
            <p:cNvPr id="250" name="Google Shape;250;p32"/>
            <p:cNvSpPr txBox="1"/>
            <p:nvPr/>
          </p:nvSpPr>
          <p:spPr>
            <a:xfrm>
              <a:off x="0" y="0"/>
              <a:ext cx="2147483647" cy="2147483647"/>
            </a:xfrm>
            <a:prstGeom prst="rect">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p32"/>
            <p:cNvSpPr txBox="1"/>
            <p:nvPr/>
          </p:nvSpPr>
          <p:spPr>
            <a:xfrm>
              <a:off x="255653536" y="477218987"/>
              <a:ext cx="1554058978" cy="11565098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Director</a:t>
              </a:r>
              <a:endParaRPr/>
            </a:p>
          </p:txBody>
        </p:sp>
      </p:grpSp>
      <p:cxnSp>
        <p:nvCxnSpPr>
          <p:cNvPr id="252" name="Google Shape;252;p32"/>
          <p:cNvCxnSpPr/>
          <p:nvPr/>
        </p:nvCxnSpPr>
        <p:spPr>
          <a:xfrm rot="10800000">
            <a:off x="4648200" y="4598987"/>
            <a:ext cx="0" cy="228600"/>
          </a:xfrm>
          <a:prstGeom prst="straightConnector1">
            <a:avLst/>
          </a:prstGeom>
          <a:noFill/>
          <a:ln cap="flat" cmpd="sng" w="28575">
            <a:solidFill>
              <a:schemeClr val="dk1"/>
            </a:solidFill>
            <a:prstDash val="solid"/>
            <a:miter lim="800000"/>
            <a:headEnd len="med" w="med" type="none"/>
            <a:tailEnd len="med" w="med" type="triangle"/>
          </a:ln>
        </p:spPr>
      </p:cxnSp>
      <p:cxnSp>
        <p:nvCxnSpPr>
          <p:cNvPr id="253" name="Google Shape;253;p32"/>
          <p:cNvCxnSpPr/>
          <p:nvPr/>
        </p:nvCxnSpPr>
        <p:spPr>
          <a:xfrm rot="10800000">
            <a:off x="4651375" y="5414962"/>
            <a:ext cx="0" cy="228600"/>
          </a:xfrm>
          <a:prstGeom prst="straightConnector1">
            <a:avLst/>
          </a:prstGeom>
          <a:noFill/>
          <a:ln cap="flat" cmpd="sng" w="28575">
            <a:solidFill>
              <a:schemeClr val="dk1"/>
            </a:solidFill>
            <a:prstDash val="solid"/>
            <a:miter lim="800000"/>
            <a:headEnd len="med" w="med" type="none"/>
            <a:tailEnd len="med" w="med" type="triangle"/>
          </a:ln>
        </p:spPr>
      </p:cxnSp>
      <p:grpSp>
        <p:nvGrpSpPr>
          <p:cNvPr id="254" name="Google Shape;254;p32"/>
          <p:cNvGrpSpPr/>
          <p:nvPr/>
        </p:nvGrpSpPr>
        <p:grpSpPr>
          <a:xfrm>
            <a:off x="5837237" y="4751387"/>
            <a:ext cx="1371600" cy="685800"/>
            <a:chOff x="0" y="0"/>
            <a:chExt cx="2147483647" cy="2147483647"/>
          </a:xfrm>
        </p:grpSpPr>
        <p:sp>
          <p:nvSpPr>
            <p:cNvPr id="255" name="Google Shape;255;p32"/>
            <p:cNvSpPr txBox="1"/>
            <p:nvPr/>
          </p:nvSpPr>
          <p:spPr>
            <a:xfrm>
              <a:off x="0" y="0"/>
              <a:ext cx="2147483647" cy="2147483647"/>
            </a:xfrm>
            <a:prstGeom prst="rect">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32"/>
            <p:cNvSpPr txBox="1"/>
            <p:nvPr/>
          </p:nvSpPr>
          <p:spPr>
            <a:xfrm>
              <a:off x="221568607" y="477218987"/>
              <a:ext cx="1734764813" cy="11565098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Engineer</a:t>
              </a:r>
              <a:endParaRPr/>
            </a:p>
          </p:txBody>
        </p:sp>
      </p:grpSp>
      <p:cxnSp>
        <p:nvCxnSpPr>
          <p:cNvPr id="257" name="Google Shape;257;p32"/>
          <p:cNvCxnSpPr/>
          <p:nvPr/>
        </p:nvCxnSpPr>
        <p:spPr>
          <a:xfrm rot="10800000">
            <a:off x="5334136" y="4256086"/>
            <a:ext cx="1188900" cy="495300"/>
          </a:xfrm>
          <a:prstGeom prst="bentConnector2">
            <a:avLst/>
          </a:prstGeom>
          <a:noFill/>
          <a:ln cap="flat" cmpd="sng" w="28575">
            <a:solidFill>
              <a:schemeClr val="dk1"/>
            </a:solidFill>
            <a:prstDash val="solid"/>
            <a:round/>
            <a:headEnd len="med" w="med" type="none"/>
            <a:tailEnd len="med" w="med" type="triangle"/>
          </a:ln>
        </p:spPr>
      </p:cxnSp>
      <p:sp>
        <p:nvSpPr>
          <p:cNvPr id="258" name="Google Shape;258;p32"/>
          <p:cNvSpPr/>
          <p:nvPr/>
        </p:nvSpPr>
        <p:spPr>
          <a:xfrm flipH="1">
            <a:off x="5227637" y="4979987"/>
            <a:ext cx="762000" cy="228600"/>
          </a:xfrm>
          <a:prstGeom prst="leftArrow">
            <a:avLst>
              <a:gd fmla="val 3240" name="adj1"/>
              <a:gd fmla="val 50000" name="adj2"/>
            </a:avLst>
          </a:prstGeom>
          <a:solidFill>
            <a:schemeClr val="accent1">
              <a:alpha val="49803"/>
            </a:schemeClr>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nt205585.gif" id="259" name="Google Shape;259;p32"/>
          <p:cNvPicPr preferRelativeResize="0"/>
          <p:nvPr/>
        </p:nvPicPr>
        <p:blipFill rotWithShape="1">
          <a:blip r:embed="rId3">
            <a:alphaModFix/>
          </a:blip>
          <a:srcRect b="0" l="0" r="0" t="0"/>
          <a:stretch/>
        </p:blipFill>
        <p:spPr>
          <a:xfrm>
            <a:off x="5380037" y="4903787"/>
            <a:ext cx="319087" cy="365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static</a:t>
            </a:r>
            <a:r>
              <a:rPr b="1" i="0" lang="en-US" sz="2600" u="none" cap="none" strike="noStrike">
                <a:solidFill>
                  <a:schemeClr val="dk1"/>
                </a:solidFill>
                <a:latin typeface="Arial"/>
                <a:ea typeface="Arial"/>
                <a:cs typeface="Arial"/>
                <a:sym typeface="Arial"/>
              </a:rPr>
              <a:t> Keyword</a:t>
            </a:r>
            <a:endParaRPr/>
          </a:p>
        </p:txBody>
      </p:sp>
      <p:sp>
        <p:nvSpPr>
          <p:cNvPr id="266" name="Google Shape;266;p33"/>
          <p:cNvSpPr txBox="1"/>
          <p:nvPr>
            <p:ph idx="1" type="body"/>
          </p:nvPr>
        </p:nvSpPr>
        <p:spPr>
          <a:xfrm>
            <a:off x="609600" y="1447800"/>
            <a:ext cx="7918450" cy="34115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static</a:t>
            </a:r>
            <a:r>
              <a:rPr b="0" i="0" lang="en-US" sz="2200" u="none">
                <a:solidFill>
                  <a:schemeClr val="dk1"/>
                </a:solidFill>
                <a:latin typeface="Arial"/>
                <a:ea typeface="Arial"/>
                <a:cs typeface="Arial"/>
                <a:sym typeface="Arial"/>
              </a:rPr>
              <a:t> modifier is used to declare fields and methods as class-level resources.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Static class members: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be used without object instances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used when a problem is best solved without objects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used when objects of the same type need to share fields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Should </a:t>
            </a:r>
            <a:r>
              <a:rPr b="0" i="1" lang="en-US" sz="2200" u="none" cap="none" strike="noStrike">
                <a:solidFill>
                  <a:schemeClr val="dk1"/>
                </a:solidFill>
                <a:latin typeface="Arial"/>
                <a:ea typeface="Arial"/>
                <a:cs typeface="Arial"/>
                <a:sym typeface="Arial"/>
              </a:rPr>
              <a:t>not</a:t>
            </a:r>
            <a:r>
              <a:rPr b="0" i="0" lang="en-US" sz="2200" u="none" cap="none" strike="noStrike">
                <a:solidFill>
                  <a:schemeClr val="dk1"/>
                </a:solidFill>
                <a:latin typeface="Arial"/>
                <a:ea typeface="Arial"/>
                <a:cs typeface="Arial"/>
                <a:sym typeface="Arial"/>
              </a:rPr>
              <a:t> be used to bypass the object-oriented features of Java unless there is a good reason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Static Methods</a:t>
            </a:r>
            <a:endParaRPr/>
          </a:p>
        </p:txBody>
      </p:sp>
      <p:sp>
        <p:nvSpPr>
          <p:cNvPr id="273" name="Google Shape;273;p34"/>
          <p:cNvSpPr txBox="1"/>
          <p:nvPr>
            <p:ph idx="1" type="body"/>
          </p:nvPr>
        </p:nvSpPr>
        <p:spPr>
          <a:xfrm>
            <a:off x="609600" y="1447800"/>
            <a:ext cx="7918450" cy="38481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Static methods are methods that can be called even if the class they are declared in has not been instantiated.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Static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called class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useful for APIs that are not object oriented</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java.lang.Math</a:t>
            </a:r>
            <a:r>
              <a:rPr b="0" i="0" lang="en-US" sz="2000" u="none" cap="none" strike="noStrike">
                <a:solidFill>
                  <a:schemeClr val="dk1"/>
                </a:solidFill>
                <a:latin typeface="Arial"/>
                <a:ea typeface="Arial"/>
                <a:cs typeface="Arial"/>
                <a:sym typeface="Arial"/>
              </a:rPr>
              <a:t> contains many static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commonly used in place of constructors to perform tasks related to object initialization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Cannot access nonstatic members within the same class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Static Variables and Methods: Example</a:t>
            </a:r>
            <a:endParaRPr/>
          </a:p>
        </p:txBody>
      </p:sp>
      <p:sp>
        <p:nvSpPr>
          <p:cNvPr id="280" name="Google Shape;280;p35"/>
          <p:cNvSpPr txBox="1"/>
          <p:nvPr/>
        </p:nvSpPr>
        <p:spPr>
          <a:xfrm>
            <a:off x="228600" y="1524000"/>
            <a:ext cx="8686800" cy="35052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457200" lvl="0" marL="4572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3 public class A01MathTest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4   public static void main(String[] args)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5     System.out.println("Random: " + Math.random() * 10);</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6     System.out.println("Square root: " + Math.sqrt(9.0));</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7     System.out.println("Rounded random: " +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8         Math.round(Math.random()*100));</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9     System.out.println("Abs: " + Math.abs(-9));</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11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6"/>
          <p:cNvSpPr txBox="1"/>
          <p:nvPr/>
        </p:nvSpPr>
        <p:spPr>
          <a:xfrm>
            <a:off x="457200" y="2590800"/>
            <a:ext cx="8077200" cy="3429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 name="Google Shape;287;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Implementing Static Methods</a:t>
            </a:r>
            <a:endParaRPr/>
          </a:p>
        </p:txBody>
      </p:sp>
      <p:sp>
        <p:nvSpPr>
          <p:cNvPr id="288" name="Google Shape;288;p36"/>
          <p:cNvSpPr txBox="1"/>
          <p:nvPr>
            <p:ph idx="1" type="body"/>
          </p:nvPr>
        </p:nvSpPr>
        <p:spPr>
          <a:xfrm>
            <a:off x="609600" y="1447800"/>
            <a:ext cx="7918450" cy="45005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static keyword before the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method has parameters and return types like normal</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3 import java.time.LocalDate;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4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5 public class StaticHelper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6     </a:t>
            </a:r>
            <a:endParaRPr/>
          </a:p>
          <a:p>
            <a:pPr indent="-460375" lvl="1" marL="574675" marR="0" rtl="0" algn="l">
              <a:lnSpc>
                <a:spcPct val="100000"/>
              </a:lnSpc>
              <a:spcBef>
                <a:spcPts val="360"/>
              </a:spcBef>
              <a:spcAft>
                <a:spcPts val="0"/>
              </a:spcAft>
              <a:buClr>
                <a:srgbClr val="FF0000"/>
              </a:buClr>
              <a:buSzPts val="1800"/>
              <a:buFont typeface="Arial"/>
              <a:buNone/>
            </a:pPr>
            <a:r>
              <a:rPr b="1" i="0" lang="en-US" sz="1800" u="none" cap="none" strike="noStrike">
                <a:solidFill>
                  <a:schemeClr val="dk1"/>
                </a:solidFill>
                <a:latin typeface="Courier New"/>
                <a:ea typeface="Courier New"/>
                <a:cs typeface="Courier New"/>
                <a:sym typeface="Courier New"/>
              </a:rPr>
              <a:t> 7     public static void printMessage(String message)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8         System.out.println("Messsage for "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9          LocalDate.now() + ": " + message);</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10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11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12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7"/>
          <p:cNvSpPr txBox="1"/>
          <p:nvPr/>
        </p:nvSpPr>
        <p:spPr>
          <a:xfrm>
            <a:off x="457200" y="1371600"/>
            <a:ext cx="8077200"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 name="Google Shape;295;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Calling Static Methods</a:t>
            </a:r>
            <a:endParaRPr/>
          </a:p>
        </p:txBody>
      </p:sp>
      <p:sp>
        <p:nvSpPr>
          <p:cNvPr id="296" name="Google Shape;296;p37"/>
          <p:cNvSpPr txBox="1"/>
          <p:nvPr>
            <p:ph idx="1" type="body"/>
          </p:nvPr>
        </p:nvSpPr>
        <p:spPr>
          <a:xfrm>
            <a:off x="609600" y="1447800"/>
            <a:ext cx="7918450" cy="29686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double d = Math.random();</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StaticHelper.printMessage("Hello");</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When calling static methods, you should: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Qualify the location of the method with a class name if the method is located in a different class than the caller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Not required for methods within the same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Avoid using an object reference to call a static method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Static Variables</a:t>
            </a:r>
            <a:endParaRPr/>
          </a:p>
        </p:txBody>
      </p:sp>
      <p:sp>
        <p:nvSpPr>
          <p:cNvPr id="303" name="Google Shape;303;p38"/>
          <p:cNvSpPr txBox="1"/>
          <p:nvPr>
            <p:ph idx="1" type="body"/>
          </p:nvPr>
        </p:nvSpPr>
        <p:spPr>
          <a:xfrm>
            <a:off x="609600" y="1447800"/>
            <a:ext cx="7918450" cy="37798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Static variables are variables that can be accessed even if the class they are declared in has not been instantiated.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Static variables are: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Called class variables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Limited to a single copy per JVM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Useful for containing shared data</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Static methods store data in static variables.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All object instances share a single copy of any static variables.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Initialized when the containing class is first loaded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609600" y="439737"/>
            <a:ext cx="7918450" cy="4746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Access Control</a:t>
            </a:r>
            <a:endParaRPr/>
          </a:p>
        </p:txBody>
      </p:sp>
      <p:sp>
        <p:nvSpPr>
          <p:cNvPr id="58" name="Google Shape;58;p12"/>
          <p:cNvSpPr txBox="1"/>
          <p:nvPr>
            <p:ph idx="1" type="body"/>
          </p:nvPr>
        </p:nvSpPr>
        <p:spPr>
          <a:xfrm>
            <a:off x="609600" y="1066800"/>
            <a:ext cx="7918450" cy="18288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have seen the keywords </a:t>
            </a:r>
            <a:r>
              <a:rPr b="0" i="0" lang="en-US" sz="2200" u="none" cap="none" strike="noStrike">
                <a:solidFill>
                  <a:schemeClr val="dk1"/>
                </a:solidFill>
                <a:latin typeface="Courier New"/>
                <a:ea typeface="Courier New"/>
                <a:cs typeface="Courier New"/>
                <a:sym typeface="Courier New"/>
              </a:rPr>
              <a:t>public</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 </a:t>
            </a:r>
            <a:endParaRPr/>
          </a:p>
          <a:p>
            <a:pPr indent="-460375" lvl="1" marL="574675" marR="0" rtl="0" algn="l">
              <a:lnSpc>
                <a:spcPct val="100000"/>
              </a:lnSpc>
              <a:spcBef>
                <a:spcPts val="1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There are four access levels that can be applied to data fields and methods. </a:t>
            </a:r>
            <a:endParaRPr/>
          </a:p>
          <a:p>
            <a:pPr indent="-460375" lvl="1" marL="574675" marR="0" rtl="0" algn="l">
              <a:lnSpc>
                <a:spcPct val="100000"/>
              </a:lnSpc>
              <a:spcBef>
                <a:spcPts val="15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Classes can be default (no modifier) or </a:t>
            </a:r>
            <a:r>
              <a:rPr b="0" i="0" lang="en-US" sz="2200" u="none" cap="none" strike="noStrike">
                <a:solidFill>
                  <a:schemeClr val="dk1"/>
                </a:solidFill>
                <a:latin typeface="Courier New"/>
                <a:ea typeface="Courier New"/>
                <a:cs typeface="Courier New"/>
                <a:sym typeface="Courier New"/>
              </a:rPr>
              <a:t>public</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90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840"/>
              </a:spcBef>
              <a:spcAft>
                <a:spcPts val="0"/>
              </a:spcAft>
              <a:buNone/>
            </a:pPr>
            <a:r>
              <a:t/>
            </a:r>
            <a:endParaRPr b="0" i="0" sz="2200" u="none" cap="none" strike="noStrike">
              <a:solidFill>
                <a:schemeClr val="dk1"/>
              </a:solidFill>
              <a:latin typeface="Arial"/>
              <a:ea typeface="Arial"/>
              <a:cs typeface="Arial"/>
              <a:sym typeface="Arial"/>
            </a:endParaRPr>
          </a:p>
        </p:txBody>
      </p:sp>
      <p:graphicFrame>
        <p:nvGraphicFramePr>
          <p:cNvPr id="59" name="Google Shape;59;p12"/>
          <p:cNvGraphicFramePr/>
          <p:nvPr/>
        </p:nvGraphicFramePr>
        <p:xfrm>
          <a:off x="685800" y="3124200"/>
          <a:ext cx="3000000" cy="3000000"/>
        </p:xfrm>
        <a:graphic>
          <a:graphicData uri="http://schemas.openxmlformats.org/drawingml/2006/table">
            <a:tbl>
              <a:tblPr>
                <a:noFill/>
                <a:tableStyleId>{2258FB23-3594-4CB9-916A-254D3D4EDBE4}</a:tableStyleId>
              </a:tblPr>
              <a:tblGrid>
                <a:gridCol w="1577975"/>
                <a:gridCol w="1574800"/>
                <a:gridCol w="1576375"/>
                <a:gridCol w="1576375"/>
                <a:gridCol w="1576375"/>
              </a:tblGrid>
              <a:tr h="969950">
                <a:tc>
                  <a:txBody>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Modifier (keyword)</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Same Class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Same Package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Subclass in Another Package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Universe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r>
              <a:tr h="4794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private</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481000">
                <a:tc>
                  <a:txBody>
                    <a:bodyPr/>
                    <a:lstStyle/>
                    <a:p>
                      <a:pPr indent="0" lvl="0" marL="0" marR="0" rtl="0" algn="l">
                        <a:lnSpc>
                          <a:spcPct val="100000"/>
                        </a:lnSpc>
                        <a:spcBef>
                          <a:spcPts val="0"/>
                        </a:spcBef>
                        <a:spcAft>
                          <a:spcPts val="0"/>
                        </a:spcAft>
                        <a:buClr>
                          <a:schemeClr val="dk1"/>
                        </a:buClr>
                        <a:buSzPts val="1600"/>
                        <a:buFont typeface="Courier New"/>
                        <a:buNone/>
                      </a:pPr>
                      <a:r>
                        <a:rPr b="0" i="1" lang="en-US" sz="1600" u="none">
                          <a:solidFill>
                            <a:schemeClr val="dk1"/>
                          </a:solidFill>
                          <a:latin typeface="Courier New"/>
                          <a:ea typeface="Courier New"/>
                          <a:cs typeface="Courier New"/>
                          <a:sym typeface="Courier New"/>
                        </a:rPr>
                        <a:t>default</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4794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protected</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r>
                        <a:rPr b="0" i="0" lang="en-US" sz="2000" u="none">
                          <a:solidFill>
                            <a:schemeClr val="dk1"/>
                          </a:solidFill>
                          <a:latin typeface="Arial"/>
                          <a:ea typeface="Arial"/>
                          <a:cs typeface="Arial"/>
                          <a:sym typeface="Arial"/>
                        </a:rPr>
                        <a:t> </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4794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a:txBody>
                  <a:tcPr marT="73150" marB="73150" marR="73150" marL="731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Defining Static Variables</a:t>
            </a:r>
            <a:endParaRPr/>
          </a:p>
        </p:txBody>
      </p:sp>
      <p:sp>
        <p:nvSpPr>
          <p:cNvPr id="310" name="Google Shape;310;p39"/>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8" marR="0" rtl="0" algn="l">
              <a:spcBef>
                <a:spcPts val="0"/>
              </a:spcBef>
              <a:spcAft>
                <a:spcPts val="0"/>
              </a:spcAft>
              <a:buNone/>
            </a:pPr>
            <a:r>
              <a:t/>
            </a:r>
            <a:endParaRPr sz="2200">
              <a:solidFill>
                <a:schemeClr val="dk1"/>
              </a:solidFill>
              <a:latin typeface="Arial"/>
              <a:ea typeface="Arial"/>
              <a:cs typeface="Arial"/>
              <a:sym typeface="Arial"/>
            </a:endParaRPr>
          </a:p>
        </p:txBody>
      </p:sp>
      <p:sp>
        <p:nvSpPr>
          <p:cNvPr id="311" name="Google Shape;311;p39"/>
          <p:cNvSpPr txBox="1"/>
          <p:nvPr/>
        </p:nvSpPr>
        <p:spPr>
          <a:xfrm>
            <a:off x="609600" y="1371600"/>
            <a:ext cx="7886700" cy="38862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457200" lvl="0" marL="45720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4 public class StaticCounter {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5     private static int counter = 0;</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6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7     public static int getCount()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8         return counter;</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9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11     public static void increment(){</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12       counter++;</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13     }</a:t>
            </a:r>
            <a:endParaRPr/>
          </a:p>
          <a:p>
            <a:pPr indent="-457200" lvl="0" marL="45720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14 }</a:t>
            </a:r>
            <a:endParaRPr/>
          </a:p>
        </p:txBody>
      </p:sp>
      <p:sp>
        <p:nvSpPr>
          <p:cNvPr id="312" name="Google Shape;312;p39"/>
          <p:cNvSpPr/>
          <p:nvPr/>
        </p:nvSpPr>
        <p:spPr>
          <a:xfrm>
            <a:off x="6324600" y="2743200"/>
            <a:ext cx="1693862" cy="514350"/>
          </a:xfrm>
          <a:prstGeom prst="wedgeRectCallout">
            <a:avLst>
              <a:gd fmla="val -17180" name="adj1"/>
              <a:gd fmla="val -2526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Only one copy in memory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0"/>
          <p:cNvSpPr txBox="1"/>
          <p:nvPr/>
        </p:nvSpPr>
        <p:spPr>
          <a:xfrm>
            <a:off x="457200" y="1905000"/>
            <a:ext cx="8077200" cy="1981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Google Shape;319;p40"/>
          <p:cNvSpPr txBox="1"/>
          <p:nvPr/>
        </p:nvSpPr>
        <p:spPr>
          <a:xfrm>
            <a:off x="457200" y="1371600"/>
            <a:ext cx="8077200" cy="381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4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Static Variables</a:t>
            </a:r>
            <a:endParaRPr/>
          </a:p>
        </p:txBody>
      </p:sp>
      <p:sp>
        <p:nvSpPr>
          <p:cNvPr id="321" name="Google Shape;321;p40"/>
          <p:cNvSpPr txBox="1"/>
          <p:nvPr>
            <p:ph idx="1" type="body"/>
          </p:nvPr>
        </p:nvSpPr>
        <p:spPr>
          <a:xfrm>
            <a:off x="609600" y="1447800"/>
            <a:ext cx="7924800" cy="46736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double p = Math.PI;</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6     System.out.println("Start: " + StaticCounter.getCount());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7     StaticCounter.increment();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8     StaticCounter.increment();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9     System.out.println("End: " + StaticCounter.getCount());</a:t>
            </a:r>
            <a:endParaRPr/>
          </a:p>
          <a:p>
            <a:pPr indent="-7937" lvl="0" marL="15875" marR="0" rtl="0" algn="l">
              <a:lnSpc>
                <a:spcPct val="100000"/>
              </a:lnSpc>
              <a:spcBef>
                <a:spcPts val="320"/>
              </a:spcBef>
              <a:spcAft>
                <a:spcPts val="0"/>
              </a:spcAft>
              <a:buClr>
                <a:srgbClr val="000000"/>
              </a:buClr>
              <a:buSzPts val="1600"/>
              <a:buFont typeface="Arial"/>
              <a:buAutoNum type="arabicPlain" startAt="10"/>
            </a:pPr>
            <a:r>
              <a:rPr b="0" i="0" lang="en-US" sz="1600" u="none">
                <a:solidFill>
                  <a:schemeClr val="dk1"/>
                </a:solidFill>
                <a:latin typeface="Courier New"/>
                <a:ea typeface="Courier New"/>
                <a:cs typeface="Courier New"/>
                <a:sym typeface="Courier New"/>
              </a:rPr>
              <a:t>}</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When accessing static variables, you should: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Qualify the location of the variable with a class name if the variable is located in a different class than the caller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Not required for variables within the same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Avoid using an object reference to access a static variable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1"/>
          <p:cNvSpPr txBox="1"/>
          <p:nvPr/>
        </p:nvSpPr>
        <p:spPr>
          <a:xfrm>
            <a:off x="539750" y="1693862"/>
            <a:ext cx="8077200" cy="4572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 name="Google Shape;328;p41"/>
          <p:cNvSpPr txBox="1"/>
          <p:nvPr>
            <p:ph type="title"/>
          </p:nvPr>
        </p:nvSpPr>
        <p:spPr>
          <a:xfrm>
            <a:off x="609600" y="381000"/>
            <a:ext cx="7918450" cy="4746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Static Initializers</a:t>
            </a:r>
            <a:endParaRPr/>
          </a:p>
        </p:txBody>
      </p:sp>
      <p:sp>
        <p:nvSpPr>
          <p:cNvPr id="329" name="Google Shape;329;p41"/>
          <p:cNvSpPr txBox="1"/>
          <p:nvPr>
            <p:ph idx="1" type="body"/>
          </p:nvPr>
        </p:nvSpPr>
        <p:spPr>
          <a:xfrm>
            <a:off x="615950" y="984250"/>
            <a:ext cx="8223250" cy="50974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Static initializer block is a code block prefixed by the </a:t>
            </a:r>
            <a:r>
              <a:rPr b="0" i="0" lang="en-US" sz="2200" u="none" cap="none" strike="noStrike">
                <a:solidFill>
                  <a:schemeClr val="dk1"/>
                </a:solidFill>
                <a:latin typeface="Courier New"/>
                <a:ea typeface="Courier New"/>
                <a:cs typeface="Courier New"/>
                <a:sym typeface="Courier New"/>
              </a:rPr>
              <a:t>static</a:t>
            </a:r>
            <a:r>
              <a:rPr b="0" i="0" lang="en-US" sz="2200" u="none" cap="none" strike="noStrike">
                <a:solidFill>
                  <a:schemeClr val="dk1"/>
                </a:solidFill>
                <a:latin typeface="Arial"/>
                <a:ea typeface="Arial"/>
                <a:cs typeface="Arial"/>
                <a:sym typeface="Arial"/>
              </a:rPr>
              <a:t> keyword.</a:t>
            </a:r>
            <a:endParaRPr/>
          </a:p>
          <a:p>
            <a:pPr indent="7938" lvl="0" marL="7936" marR="0" rtl="0" algn="l">
              <a:lnSpc>
                <a:spcPct val="100000"/>
              </a:lnSpc>
              <a:spcBef>
                <a:spcPts val="60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3 public class A04StaticInitializerTest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4   private static final boolean[] switches = new boolean[5];</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5   </a:t>
            </a:r>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6   static{</a:t>
            </a:r>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7     System.out.println("Initializing...");</a:t>
            </a:r>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8     for (int i=0; i&lt;5; i++){</a:t>
            </a:r>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9       switches[i] = true;</a:t>
            </a:r>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10     }</a:t>
            </a:r>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11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12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13   public static void main(String[] args)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14     switches[1] = false; switches[2] = false;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15     System.out.print("Switch settings: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16     for (boolean curSwitch:switches){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17       if (curSwitch){System.out.print("1");}</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18       else {System.out.print("0");}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19     }</a:t>
            </a:r>
            <a:endParaRPr/>
          </a:p>
        </p:txBody>
      </p:sp>
      <p:sp>
        <p:nvSpPr>
          <p:cNvPr id="330" name="Google Shape;330;p41"/>
          <p:cNvSpPr/>
          <p:nvPr/>
        </p:nvSpPr>
        <p:spPr>
          <a:xfrm>
            <a:off x="5873750" y="2279650"/>
            <a:ext cx="1524000" cy="685800"/>
          </a:xfrm>
          <a:prstGeom prst="wedgeRectCallout">
            <a:avLst>
              <a:gd fmla="val -9701" name="adj1"/>
              <a:gd fmla="val 916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static initialization block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2"/>
          <p:cNvSpPr txBox="1"/>
          <p:nvPr/>
        </p:nvSpPr>
        <p:spPr>
          <a:xfrm>
            <a:off x="609600" y="2551112"/>
            <a:ext cx="7924800"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7" name="Google Shape;337;p42"/>
          <p:cNvSpPr txBox="1"/>
          <p:nvPr/>
        </p:nvSpPr>
        <p:spPr>
          <a:xfrm>
            <a:off x="609600" y="3962400"/>
            <a:ext cx="7924800" cy="1676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4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Static Imports</a:t>
            </a:r>
            <a:endParaRPr/>
          </a:p>
        </p:txBody>
      </p:sp>
      <p:sp>
        <p:nvSpPr>
          <p:cNvPr id="339" name="Google Shape;339;p42"/>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static import statement makes the static members of a class available under their simple name.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Given either of the following lines:</a:t>
            </a:r>
            <a:endParaRPr b="0" i="0" sz="18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50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import static java.lang.Math.random;</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import static java.lang.Math.*;</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Calling the </a:t>
            </a:r>
            <a:r>
              <a:rPr b="0" i="0" lang="en-US" sz="2200" u="none" cap="none" strike="noStrike">
                <a:solidFill>
                  <a:schemeClr val="dk1"/>
                </a:solidFill>
                <a:latin typeface="Courier New"/>
                <a:ea typeface="Courier New"/>
                <a:cs typeface="Courier New"/>
                <a:sym typeface="Courier New"/>
              </a:rPr>
              <a:t>Math.random()</a:t>
            </a:r>
            <a:r>
              <a:rPr b="0" i="0" lang="en-US" sz="2200" u="none" cap="none" strike="noStrike">
                <a:solidFill>
                  <a:schemeClr val="dk1"/>
                </a:solidFill>
                <a:latin typeface="Arial"/>
                <a:ea typeface="Arial"/>
                <a:cs typeface="Arial"/>
                <a:sym typeface="Arial"/>
              </a:rPr>
              <a:t>method can be written as:</a:t>
            </a:r>
            <a:endParaRPr b="0" i="0" sz="18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StaticImport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static void main(String[] args)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double d = random();</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Design Patterns</a:t>
            </a:r>
            <a:endParaRPr/>
          </a:p>
        </p:txBody>
      </p:sp>
      <p:sp>
        <p:nvSpPr>
          <p:cNvPr id="346" name="Google Shape;346;p43"/>
          <p:cNvSpPr txBox="1"/>
          <p:nvPr>
            <p:ph idx="1" type="body"/>
          </p:nvPr>
        </p:nvSpPr>
        <p:spPr>
          <a:xfrm>
            <a:off x="609600" y="1447800"/>
            <a:ext cx="7918450" cy="25987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Design patterns are: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Reusable solutions to common software development problems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Documented in pattern catalogs</a:t>
            </a:r>
            <a:endParaRPr/>
          </a:p>
          <a:p>
            <a:pPr indent="-331787" lvl="2" marL="1020762" marR="0" rtl="0" algn="l">
              <a:lnSpc>
                <a:spcPct val="100000"/>
              </a:lnSpc>
              <a:spcBef>
                <a:spcPts val="400"/>
              </a:spcBef>
              <a:spcAft>
                <a:spcPts val="0"/>
              </a:spcAft>
              <a:buClr>
                <a:srgbClr val="FF0000"/>
              </a:buClr>
              <a:buSzPts val="2000"/>
              <a:buFont typeface="Arial"/>
              <a:buChar char="–"/>
            </a:pPr>
            <a:r>
              <a:rPr b="0" i="1" lang="en-US" sz="2000" u="none" cap="none" strike="noStrike">
                <a:solidFill>
                  <a:schemeClr val="dk1"/>
                </a:solidFill>
                <a:latin typeface="Arial"/>
                <a:ea typeface="Arial"/>
                <a:cs typeface="Arial"/>
                <a:sym typeface="Arial"/>
              </a:rPr>
              <a:t>Design Patterns: Elements of Reusable Object-Oriented Software</a:t>
            </a:r>
            <a:r>
              <a:rPr b="0" i="0" lang="en-US" sz="2000" u="none" cap="none" strike="noStrike">
                <a:solidFill>
                  <a:schemeClr val="dk1"/>
                </a:solidFill>
                <a:latin typeface="Arial"/>
                <a:ea typeface="Arial"/>
                <a:cs typeface="Arial"/>
                <a:sym typeface="Arial"/>
              </a:rPr>
              <a:t>, written by Erich Gamma et al. (the “Gang of Four”)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vocabulary used to discuss design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4"/>
          <p:cNvSpPr txBox="1"/>
          <p:nvPr/>
        </p:nvSpPr>
        <p:spPr>
          <a:xfrm>
            <a:off x="609600" y="2438400"/>
            <a:ext cx="7924800" cy="3352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3" name="Google Shape;353;p4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Singleton Pattern</a:t>
            </a:r>
            <a:endParaRPr/>
          </a:p>
        </p:txBody>
      </p:sp>
      <p:sp>
        <p:nvSpPr>
          <p:cNvPr id="354" name="Google Shape;354;p44"/>
          <p:cNvSpPr txBox="1"/>
          <p:nvPr>
            <p:ph idx="1" type="body"/>
          </p:nvPr>
        </p:nvSpPr>
        <p:spPr>
          <a:xfrm>
            <a:off x="609600" y="1447800"/>
            <a:ext cx="7918450" cy="49530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singleton design pattern details a class implementation that can be instantiated only once.</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SingletonClass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static final SingletonClass instance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new SingletonClass();</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private SingletonClass()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static SingletonClass getInstance()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return instance;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355" name="Google Shape;355;p44"/>
          <p:cNvSpPr/>
          <p:nvPr/>
        </p:nvSpPr>
        <p:spPr>
          <a:xfrm>
            <a:off x="685800" y="2895600"/>
            <a:ext cx="414337" cy="414337"/>
          </a:xfrm>
          <a:prstGeom prst="ellipse">
            <a:avLst/>
          </a:prstGeom>
          <a:solidFill>
            <a:srgbClr val="99CC00"/>
          </a:solidFill>
          <a:ln cap="flat" cmpd="sng" w="28575">
            <a:solidFill>
              <a:srgbClr val="000000"/>
            </a:solidFill>
            <a:prstDash val="solid"/>
            <a:miter lim="800000"/>
            <a:headEnd len="sm" w="sm" type="none"/>
            <a:tailEnd len="sm" w="sm" type="none"/>
          </a:ln>
        </p:spPr>
        <p:txBody>
          <a:bodyPr anchorCtr="0" anchor="ctr" bIns="46025" lIns="46025" spcFirstLastPara="1" rIns="46025" wrap="square" tIns="46025">
            <a:noAutofit/>
          </a:bodyPr>
          <a:lstStyle/>
          <a:p>
            <a:pPr indent="0" lvl="0" marL="0" marR="0" rtl="0" algn="ctr">
              <a:lnSpc>
                <a:spcPct val="95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a:t>
            </a:r>
            <a:endParaRPr/>
          </a:p>
        </p:txBody>
      </p:sp>
      <p:sp>
        <p:nvSpPr>
          <p:cNvPr id="356" name="Google Shape;356;p44"/>
          <p:cNvSpPr/>
          <p:nvPr/>
        </p:nvSpPr>
        <p:spPr>
          <a:xfrm>
            <a:off x="685800" y="3810000"/>
            <a:ext cx="414337" cy="414337"/>
          </a:xfrm>
          <a:prstGeom prst="ellipse">
            <a:avLst/>
          </a:prstGeom>
          <a:solidFill>
            <a:srgbClr val="99CC00"/>
          </a:solidFill>
          <a:ln cap="flat" cmpd="sng" w="28575">
            <a:solidFill>
              <a:srgbClr val="000000"/>
            </a:solidFill>
            <a:prstDash val="solid"/>
            <a:miter lim="800000"/>
            <a:headEnd len="sm" w="sm" type="none"/>
            <a:tailEnd len="sm" w="sm" type="none"/>
          </a:ln>
        </p:spPr>
        <p:txBody>
          <a:bodyPr anchorCtr="0" anchor="ctr" bIns="46025" lIns="46025" spcFirstLastPara="1" rIns="46025" wrap="square" tIns="46025">
            <a:noAutofit/>
          </a:bodyPr>
          <a:lstStyle/>
          <a:p>
            <a:pPr indent="0" lvl="0" marL="0" marR="0" rtl="0" algn="ctr">
              <a:lnSpc>
                <a:spcPct val="95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2</a:t>
            </a:r>
            <a:endParaRPr/>
          </a:p>
        </p:txBody>
      </p:sp>
      <p:sp>
        <p:nvSpPr>
          <p:cNvPr id="357" name="Google Shape;357;p44"/>
          <p:cNvSpPr/>
          <p:nvPr/>
        </p:nvSpPr>
        <p:spPr>
          <a:xfrm>
            <a:off x="685800" y="4724400"/>
            <a:ext cx="414337" cy="414337"/>
          </a:xfrm>
          <a:prstGeom prst="ellipse">
            <a:avLst/>
          </a:prstGeom>
          <a:solidFill>
            <a:srgbClr val="99CC00"/>
          </a:solidFill>
          <a:ln cap="flat" cmpd="sng" w="28575">
            <a:solidFill>
              <a:srgbClr val="000000"/>
            </a:solidFill>
            <a:prstDash val="solid"/>
            <a:miter lim="800000"/>
            <a:headEnd len="sm" w="sm" type="none"/>
            <a:tailEnd len="sm" w="sm" type="none"/>
          </a:ln>
        </p:spPr>
        <p:txBody>
          <a:bodyPr anchorCtr="0" anchor="ctr" bIns="46025" lIns="46025" spcFirstLastPara="1" rIns="46025" wrap="square" tIns="46025">
            <a:noAutofit/>
          </a:bodyPr>
          <a:lstStyle/>
          <a:p>
            <a:pPr indent="0" lvl="0" marL="0" marR="0" rtl="0" algn="ctr">
              <a:lnSpc>
                <a:spcPct val="95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5"/>
          <p:cNvSpPr txBox="1"/>
          <p:nvPr/>
        </p:nvSpPr>
        <p:spPr>
          <a:xfrm>
            <a:off x="552450" y="1371600"/>
            <a:ext cx="8153400" cy="4800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4" name="Google Shape;364;p4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Singleton: Example</a:t>
            </a:r>
            <a:endParaRPr/>
          </a:p>
        </p:txBody>
      </p:sp>
      <p:sp>
        <p:nvSpPr>
          <p:cNvPr id="365" name="Google Shape;365;p45"/>
          <p:cNvSpPr txBox="1"/>
          <p:nvPr>
            <p:ph idx="1" type="body"/>
          </p:nvPr>
        </p:nvSpPr>
        <p:spPr>
          <a:xfrm>
            <a:off x="857250" y="1447800"/>
            <a:ext cx="7918450" cy="47037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3 public final class DbConfigSingleton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4   private final String hostName;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private final String dbName;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6   //Lines omitted</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10   private static final DbConfigSingleton instance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11             new DbConfigSingleton();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13   private DbConfigSingleton(){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14     // Values loaded from file in practice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15     hostName = "dbhost.example.com";</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16     // Lines omitted</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21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22   public static DbConfigSingleton getInstance() {</a:t>
            </a:r>
            <a:endParaRPr/>
          </a:p>
          <a:p>
            <a:pPr indent="7938" lvl="0" marL="7936" marR="0" rtl="0" algn="l">
              <a:lnSpc>
                <a:spcPct val="100000"/>
              </a:lnSpc>
              <a:spcBef>
                <a:spcPts val="320"/>
              </a:spcBef>
              <a:spcAft>
                <a:spcPts val="0"/>
              </a:spcAft>
              <a:buClr>
                <a:srgbClr val="000000"/>
              </a:buClr>
              <a:buSzPts val="1600"/>
              <a:buFont typeface="Arial"/>
              <a:buNone/>
            </a:pPr>
            <a:r>
              <a:rPr b="1" i="0" lang="en-US" sz="1600" u="none">
                <a:solidFill>
                  <a:schemeClr val="dk1"/>
                </a:solidFill>
                <a:latin typeface="Courier New"/>
                <a:ea typeface="Courier New"/>
                <a:cs typeface="Courier New"/>
                <a:sym typeface="Courier New"/>
              </a:rPr>
              <a:t>23     return instance;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24   }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Immutable Classes</a:t>
            </a:r>
            <a:endParaRPr/>
          </a:p>
        </p:txBody>
      </p:sp>
      <p:sp>
        <p:nvSpPr>
          <p:cNvPr id="372" name="Google Shape;372;p46"/>
          <p:cNvSpPr txBox="1"/>
          <p:nvPr>
            <p:ph idx="1" type="body"/>
          </p:nvPr>
        </p:nvSpPr>
        <p:spPr>
          <a:xfrm>
            <a:off x="609600" y="1447800"/>
            <a:ext cx="7918450" cy="40211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Immutable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It is a class whose object  state cannot be modified once created.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Any modification of the object will result in another new immutable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 Objects of </a:t>
            </a:r>
            <a:r>
              <a:rPr b="0" i="0" lang="en-US" sz="2200" u="none" cap="none" strike="noStrike">
                <a:solidFill>
                  <a:schemeClr val="dk1"/>
                </a:solidFill>
                <a:latin typeface="Courier New"/>
                <a:ea typeface="Courier New"/>
                <a:cs typeface="Courier New"/>
                <a:sym typeface="Courier New"/>
              </a:rPr>
              <a:t>Java.lang.String</a:t>
            </a:r>
            <a:r>
              <a:rPr b="0" i="0" lang="en-US" sz="2200" u="none" cap="none" strike="noStrike">
                <a:solidFill>
                  <a:schemeClr val="dk1"/>
                </a:solidFill>
                <a:latin typeface="Arial"/>
                <a:ea typeface="Arial"/>
                <a:cs typeface="Arial"/>
                <a:sym typeface="Arial"/>
              </a:rPr>
              <a:t>, any change on existing string object will result in another string; for example, replacing a character or creating substrings will result in new objects. </a:t>
            </a:r>
            <a:endParaRPr/>
          </a:p>
          <a:p>
            <a:pPr indent="7938" lvl="0" marL="7936" marR="0" rtl="0" algn="l">
              <a:lnSpc>
                <a:spcPct val="100000"/>
              </a:lnSpc>
              <a:spcBef>
                <a:spcPts val="440"/>
              </a:spcBef>
              <a:spcAft>
                <a:spcPts val="0"/>
              </a:spcAft>
              <a:buClr>
                <a:srgbClr val="000000"/>
              </a:buClr>
              <a:buSzPts val="2200"/>
              <a:buFont typeface="Arial"/>
              <a:buNone/>
            </a:pPr>
            <a:br>
              <a:rPr b="0" i="0" lang="en-US" sz="2200" u="none">
                <a:solidFill>
                  <a:schemeClr val="dk1"/>
                </a:solidFill>
                <a:latin typeface="Arial"/>
                <a:ea typeface="Arial"/>
                <a:cs typeface="Arial"/>
                <a:sym typeface="Arial"/>
              </a:rPr>
            </a:b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7"/>
          <p:cNvSpPr txBox="1"/>
          <p:nvPr>
            <p:ph type="title"/>
          </p:nvPr>
        </p:nvSpPr>
        <p:spPr>
          <a:xfrm>
            <a:off x="609600" y="381000"/>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Example: Creating Immutable class in Java</a:t>
            </a:r>
            <a:endParaRPr/>
          </a:p>
        </p:txBody>
      </p:sp>
      <p:sp>
        <p:nvSpPr>
          <p:cNvPr id="379" name="Google Shape;379;p47"/>
          <p:cNvSpPr txBox="1"/>
          <p:nvPr/>
        </p:nvSpPr>
        <p:spPr>
          <a:xfrm>
            <a:off x="785812" y="850900"/>
            <a:ext cx="7620000" cy="5486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0">
            <a:noAutofit/>
          </a:bodyPr>
          <a:lstStyle/>
          <a:p>
            <a:pPr indent="7938" lvl="0" marL="7936"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7938" lvl="0" marL="7936"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final class Contacts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private final String firstName;</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private final String lastName;</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Contacts(String fname,String lname)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this.firstName= fname;</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this.lastName = lname;</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String getFirstName()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return firstName;</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String getLastName()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return lastName;</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String toString()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return firstName +" - "+ lastName +" - "+ lastName;</a:t>
            </a:r>
            <a:endParaRPr/>
          </a:p>
          <a:p>
            <a:pPr indent="7938" lvl="0" marL="7936"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386" name="Google Shape;386;p48"/>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access levels: </a:t>
            </a: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protected</a:t>
            </a:r>
            <a:r>
              <a:rPr b="0" i="0" lang="en-US" sz="2200" u="none" cap="none" strike="noStrike">
                <a:solidFill>
                  <a:schemeClr val="dk1"/>
                </a:solidFill>
                <a:latin typeface="Arial"/>
                <a:ea typeface="Arial"/>
                <a:cs typeface="Arial"/>
                <a:sym typeface="Arial"/>
              </a:rPr>
              <a:t>, default, and </a:t>
            </a:r>
            <a:r>
              <a:rPr b="0" i="0" lang="en-US" sz="2200" u="none" cap="none" strike="noStrike">
                <a:solidFill>
                  <a:schemeClr val="dk1"/>
                </a:solidFill>
                <a:latin typeface="Courier New"/>
                <a:ea typeface="Courier New"/>
                <a:cs typeface="Courier New"/>
                <a:sym typeface="Courier New"/>
              </a:rPr>
              <a:t>public</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Override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virtual method invocation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a:t>
            </a:r>
            <a:r>
              <a:rPr b="0" i="0" lang="en-US" sz="2200" u="none" cap="none" strike="noStrike">
                <a:solidFill>
                  <a:schemeClr val="dk1"/>
                </a:solidFill>
                <a:latin typeface="Courier New"/>
                <a:ea typeface="Courier New"/>
                <a:cs typeface="Courier New"/>
                <a:sym typeface="Courier New"/>
              </a:rPr>
              <a:t>varargs</a:t>
            </a:r>
            <a:r>
              <a:rPr b="0" i="0" lang="en-US" sz="2200" u="none" cap="none" strike="noStrike">
                <a:solidFill>
                  <a:schemeClr val="dk1"/>
                </a:solidFill>
                <a:latin typeface="Arial"/>
                <a:ea typeface="Arial"/>
                <a:cs typeface="Arial"/>
                <a:sym typeface="Arial"/>
              </a:rPr>
              <a:t> to specify variable arguments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instanceof</a:t>
            </a:r>
            <a:r>
              <a:rPr b="0" i="0" lang="en-US" sz="2200" u="none" cap="none" strike="noStrike">
                <a:solidFill>
                  <a:schemeClr val="dk1"/>
                </a:solidFill>
                <a:latin typeface="Arial"/>
                <a:ea typeface="Arial"/>
                <a:cs typeface="Arial"/>
                <a:sym typeface="Arial"/>
              </a:rPr>
              <a:t> operator to compare object types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upward and downward casts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Model business problems by using the </a:t>
            </a:r>
            <a:r>
              <a:rPr b="0" i="0" lang="en-US" sz="2200" u="none" cap="none" strike="noStrike">
                <a:solidFill>
                  <a:schemeClr val="dk1"/>
                </a:solidFill>
                <a:latin typeface="Courier New"/>
                <a:ea typeface="Courier New"/>
                <a:cs typeface="Courier New"/>
                <a:sym typeface="Courier New"/>
              </a:rPr>
              <a:t>static</a:t>
            </a:r>
            <a:r>
              <a:rPr b="0" i="0" lang="en-US" sz="2200" u="none" cap="none" strike="noStrike">
                <a:solidFill>
                  <a:schemeClr val="dk1"/>
                </a:solidFill>
                <a:latin typeface="Arial"/>
                <a:ea typeface="Arial"/>
                <a:cs typeface="Arial"/>
                <a:sym typeface="Arial"/>
              </a:rPr>
              <a:t> keyword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 the singleton design pattern</a:t>
            </a:r>
            <a:endParaRPr/>
          </a:p>
        </p:txBody>
      </p:sp>
      <p:pic>
        <p:nvPicPr>
          <p:cNvPr descr="Duke-Summary.gif" id="387" name="Google Shape;387;p48"/>
          <p:cNvPicPr preferRelativeResize="0"/>
          <p:nvPr/>
        </p:nvPicPr>
        <p:blipFill rotWithShape="1">
          <a:blip r:embed="rId3">
            <a:alphaModFix/>
          </a:blip>
          <a:srcRect b="0" l="0" r="0" t="0"/>
          <a:stretch/>
        </p:blipFill>
        <p:spPr>
          <a:xfrm>
            <a:off x="6629400" y="5105400"/>
            <a:ext cx="1589087" cy="114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nvSpPr>
        <p:spPr>
          <a:xfrm>
            <a:off x="609600" y="3200400"/>
            <a:ext cx="7924800" cy="2971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3"/>
          <p:cNvSpPr txBox="1"/>
          <p:nvPr/>
        </p:nvSpPr>
        <p:spPr>
          <a:xfrm>
            <a:off x="609600" y="1295400"/>
            <a:ext cx="7924800" cy="1600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Protected Access Control: Example</a:t>
            </a:r>
            <a:endParaRPr/>
          </a:p>
        </p:txBody>
      </p:sp>
      <p:sp>
        <p:nvSpPr>
          <p:cNvPr id="68" name="Google Shape;68;p13"/>
          <p:cNvSpPr txBox="1"/>
          <p:nvPr>
            <p:ph idx="4294967295" type="body"/>
          </p:nvPr>
        </p:nvSpPr>
        <p:spPr>
          <a:xfrm>
            <a:off x="609600" y="1295400"/>
            <a:ext cx="7918450" cy="4956175"/>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package demo;</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public class Foo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protected int result = 20;</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int num= 25;</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package test;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import demo.Foo;</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public class Bar extends Foo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private int sum = 10;</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public void reportSum ()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sum += result;</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r>
              <a:rPr b="1" i="0" lang="en-US" sz="1800" u="none">
                <a:solidFill>
                  <a:srgbClr val="FF0000"/>
                </a:solidFill>
                <a:latin typeface="Courier New"/>
                <a:ea typeface="Courier New"/>
                <a:cs typeface="Courier New"/>
                <a:sym typeface="Courier New"/>
              </a:rPr>
              <a:t>sum +=num;</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60"/>
              </a:spcBef>
              <a:spcAft>
                <a:spcPts val="0"/>
              </a:spcAft>
              <a:buClr>
                <a:srgbClr val="000000"/>
              </a:buClr>
              <a:buSzPts val="200"/>
              <a:buFont typeface="Courier New"/>
              <a:buAutoNum type="arabicPlain"/>
            </a:pPr>
            <a:r>
              <a:rPr b="0" i="0" lang="en-US" sz="1800" u="none">
                <a:solidFill>
                  <a:schemeClr val="dk1"/>
                </a:solidFill>
                <a:latin typeface="Courier New"/>
                <a:ea typeface="Courier New"/>
                <a:cs typeface="Courier New"/>
                <a:sym typeface="Courier New"/>
              </a:rPr>
              <a:t> } </a:t>
            </a:r>
            <a:endParaRPr/>
          </a:p>
        </p:txBody>
      </p:sp>
      <p:sp>
        <p:nvSpPr>
          <p:cNvPr id="69" name="Google Shape;69;p13"/>
          <p:cNvSpPr txBox="1"/>
          <p:nvPr/>
        </p:nvSpPr>
        <p:spPr>
          <a:xfrm>
            <a:off x="5181600" y="2133600"/>
            <a:ext cx="31242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subclass-friendly declaration </a:t>
            </a:r>
            <a:endParaRPr/>
          </a:p>
        </p:txBody>
      </p:sp>
      <p:sp>
        <p:nvSpPr>
          <p:cNvPr id="70" name="Google Shape;70;p13"/>
          <p:cNvSpPr txBox="1"/>
          <p:nvPr/>
        </p:nvSpPr>
        <p:spPr>
          <a:xfrm>
            <a:off x="5715000" y="5334000"/>
            <a:ext cx="159385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Shadows Into Light"/>
              <a:buNone/>
            </a:pPr>
            <a:r>
              <a:rPr b="0" i="0" lang="en-US" sz="1800" u="none">
                <a:solidFill>
                  <a:srgbClr val="0000FF"/>
                </a:solidFill>
                <a:latin typeface="Shadows Into Light"/>
                <a:ea typeface="Shadows Into Light"/>
                <a:cs typeface="Shadows Into Light"/>
                <a:sym typeface="Shadows Into Light"/>
              </a:rPr>
              <a:t>compiler error</a:t>
            </a:r>
            <a:endParaRPr/>
          </a:p>
        </p:txBody>
      </p:sp>
      <p:cxnSp>
        <p:nvCxnSpPr>
          <p:cNvPr id="71" name="Google Shape;71;p13"/>
          <p:cNvCxnSpPr/>
          <p:nvPr/>
        </p:nvCxnSpPr>
        <p:spPr>
          <a:xfrm rot="10800000">
            <a:off x="5029200" y="2133600"/>
            <a:ext cx="7620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72" name="Google Shape;72;p13"/>
          <p:cNvCxnSpPr/>
          <p:nvPr/>
        </p:nvCxnSpPr>
        <p:spPr>
          <a:xfrm rot="10800000">
            <a:off x="4038600" y="5334037"/>
            <a:ext cx="1676400" cy="185700"/>
          </a:xfrm>
          <a:prstGeom prst="bentConnector3">
            <a:avLst>
              <a:gd fmla="val 50000" name="adj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descr="Duke-Practise-Overview.gif" id="393" name="Google Shape;393;p49"/>
          <p:cNvPicPr preferRelativeResize="0"/>
          <p:nvPr/>
        </p:nvPicPr>
        <p:blipFill rotWithShape="1">
          <a:blip r:embed="rId3">
            <a:alphaModFix/>
          </a:blip>
          <a:srcRect b="0" l="0" r="0" t="0"/>
          <a:stretch/>
        </p:blipFill>
        <p:spPr>
          <a:xfrm>
            <a:off x="6705600" y="4191000"/>
            <a:ext cx="1828800" cy="1873250"/>
          </a:xfrm>
          <a:prstGeom prst="rect">
            <a:avLst/>
          </a:prstGeom>
          <a:noFill/>
          <a:ln>
            <a:noFill/>
          </a:ln>
        </p:spPr>
      </p:pic>
      <p:sp>
        <p:nvSpPr>
          <p:cNvPr id="394" name="Google Shape;394;p4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4-1 Overview: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Overriding Methods and Applying Polymorphism</a:t>
            </a:r>
            <a:endParaRPr/>
          </a:p>
        </p:txBody>
      </p:sp>
      <p:sp>
        <p:nvSpPr>
          <p:cNvPr id="395" name="Google Shape;395;p49"/>
          <p:cNvSpPr txBox="1"/>
          <p:nvPr>
            <p:ph idx="1" type="body"/>
          </p:nvPr>
        </p:nvSpPr>
        <p:spPr>
          <a:xfrm>
            <a:off x="609600" y="1447800"/>
            <a:ext cx="7918450" cy="18542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Modifying the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Director</a:t>
            </a:r>
            <a:r>
              <a:rPr b="0" i="0" lang="en-US" sz="2200" u="none" cap="none" strike="noStrike">
                <a:solidFill>
                  <a:schemeClr val="dk1"/>
                </a:solidFill>
                <a:latin typeface="Arial"/>
                <a:ea typeface="Arial"/>
                <a:cs typeface="Arial"/>
                <a:sym typeface="Arial"/>
              </a:rPr>
              <a:t> classes; overriding the </a:t>
            </a:r>
            <a:r>
              <a:rPr b="0" i="0" lang="en-US" sz="2200" u="none" cap="none" strike="noStrike">
                <a:solidFill>
                  <a:schemeClr val="dk1"/>
                </a:solidFill>
                <a:latin typeface="Courier New"/>
                <a:ea typeface="Courier New"/>
                <a:cs typeface="Courier New"/>
                <a:sym typeface="Courier New"/>
              </a:rPr>
              <a:t>toString()</a:t>
            </a:r>
            <a:r>
              <a:rPr b="0" i="0" lang="en-US" sz="2200" u="none" cap="none" strike="noStrike">
                <a:solidFill>
                  <a:schemeClr val="dk1"/>
                </a:solidFill>
                <a:latin typeface="Arial"/>
                <a:ea typeface="Arial"/>
                <a:cs typeface="Arial"/>
                <a:sym typeface="Arial"/>
              </a:rPr>
              <a:t>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Creating an </a:t>
            </a:r>
            <a:r>
              <a:rPr b="0" i="0" lang="en-US" sz="2200" u="none" cap="none" strike="noStrike">
                <a:solidFill>
                  <a:schemeClr val="dk1"/>
                </a:solidFill>
                <a:latin typeface="Courier New"/>
                <a:ea typeface="Courier New"/>
                <a:cs typeface="Courier New"/>
                <a:sym typeface="Courier New"/>
              </a:rPr>
              <a:t>EmployeeStockPlan</a:t>
            </a:r>
            <a:r>
              <a:rPr b="0" i="0" lang="en-US" sz="2200" u="none" cap="none" strike="noStrike">
                <a:solidFill>
                  <a:schemeClr val="dk1"/>
                </a:solidFill>
                <a:latin typeface="Arial"/>
                <a:ea typeface="Arial"/>
                <a:cs typeface="Arial"/>
                <a:sym typeface="Arial"/>
              </a:rPr>
              <a:t> class with a grant stock method that uses the </a:t>
            </a:r>
            <a:r>
              <a:rPr b="0" i="0" lang="en-US" sz="2200" u="none" cap="none" strike="noStrike">
                <a:solidFill>
                  <a:schemeClr val="dk1"/>
                </a:solidFill>
                <a:latin typeface="Courier New"/>
                <a:ea typeface="Courier New"/>
                <a:cs typeface="Courier New"/>
                <a:sym typeface="Courier New"/>
              </a:rPr>
              <a:t>instanceof</a:t>
            </a:r>
            <a:r>
              <a:rPr b="0" i="0" lang="en-US" sz="2200" u="none" cap="none" strike="noStrike">
                <a:solidFill>
                  <a:schemeClr val="dk1"/>
                </a:solidFill>
                <a:latin typeface="Arial"/>
                <a:ea typeface="Arial"/>
                <a:cs typeface="Arial"/>
                <a:sym typeface="Arial"/>
              </a:rPr>
              <a:t> keyword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pic>
        <p:nvPicPr>
          <p:cNvPr descr="Duke-Practise-Overview.gif" id="401" name="Google Shape;401;p50"/>
          <p:cNvPicPr preferRelativeResize="0"/>
          <p:nvPr/>
        </p:nvPicPr>
        <p:blipFill rotWithShape="1">
          <a:blip r:embed="rId3">
            <a:alphaModFix/>
          </a:blip>
          <a:srcRect b="0" l="0" r="0" t="0"/>
          <a:stretch/>
        </p:blipFill>
        <p:spPr>
          <a:xfrm>
            <a:off x="6705600" y="4114800"/>
            <a:ext cx="1828800" cy="1873250"/>
          </a:xfrm>
          <a:prstGeom prst="rect">
            <a:avLst/>
          </a:prstGeom>
          <a:noFill/>
          <a:ln>
            <a:noFill/>
          </a:ln>
        </p:spPr>
      </p:pic>
      <p:sp>
        <p:nvSpPr>
          <p:cNvPr id="402" name="Google Shape;402;p5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4-2 Overview: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Overriding Methods and Applying Polymorphism</a:t>
            </a:r>
            <a:endParaRPr/>
          </a:p>
        </p:txBody>
      </p:sp>
      <p:sp>
        <p:nvSpPr>
          <p:cNvPr id="403" name="Google Shape;403;p50"/>
          <p:cNvSpPr txBox="1"/>
          <p:nvPr>
            <p:ph idx="1" type="body"/>
          </p:nvPr>
        </p:nvSpPr>
        <p:spPr>
          <a:xfrm>
            <a:off x="609600" y="1447800"/>
            <a:ext cx="7918450" cy="15160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Fixing compilation errors caused due to casting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Identifying runtime exception caused due to improper casting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609600" y="439737"/>
            <a:ext cx="7918450" cy="5508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4-3 Overview:</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 Applying the Singleton Design Pattern </a:t>
            </a:r>
            <a:br>
              <a:rPr b="1" i="0" lang="en-US" sz="2600" u="none" cap="none" strike="noStrike">
                <a:solidFill>
                  <a:schemeClr val="dk1"/>
                </a:solidFill>
                <a:latin typeface="Arial"/>
                <a:ea typeface="Arial"/>
                <a:cs typeface="Arial"/>
                <a:sym typeface="Arial"/>
              </a:rPr>
            </a:br>
            <a:endParaRPr/>
          </a:p>
        </p:txBody>
      </p:sp>
      <p:sp>
        <p:nvSpPr>
          <p:cNvPr id="410" name="Google Shape;410;p51"/>
          <p:cNvSpPr txBox="1"/>
          <p:nvPr>
            <p:ph idx="1" type="body"/>
          </p:nvPr>
        </p:nvSpPr>
        <p:spPr>
          <a:xfrm>
            <a:off x="609600" y="1447800"/>
            <a:ext cx="7918450" cy="10414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using the </a:t>
            </a:r>
            <a:r>
              <a:rPr b="0" i="0" lang="en-US" sz="2200" u="none">
                <a:solidFill>
                  <a:schemeClr val="dk1"/>
                </a:solidFill>
                <a:latin typeface="Courier New"/>
                <a:ea typeface="Courier New"/>
                <a:cs typeface="Courier New"/>
                <a:sym typeface="Courier New"/>
              </a:rPr>
              <a:t>static</a:t>
            </a:r>
            <a:r>
              <a:rPr b="0" i="0" lang="en-US" sz="2200" u="none">
                <a:solidFill>
                  <a:schemeClr val="dk1"/>
                </a:solidFill>
                <a:latin typeface="Arial"/>
                <a:ea typeface="Arial"/>
                <a:cs typeface="Arial"/>
                <a:sym typeface="Arial"/>
              </a:rPr>
              <a:t> and </a:t>
            </a:r>
            <a:r>
              <a:rPr b="0" i="0" lang="en-US" sz="2200" u="none">
                <a:solidFill>
                  <a:schemeClr val="dk1"/>
                </a:solidFill>
                <a:latin typeface="Courier New"/>
                <a:ea typeface="Courier New"/>
                <a:cs typeface="Courier New"/>
                <a:sym typeface="Courier New"/>
              </a:rPr>
              <a:t>final</a:t>
            </a:r>
            <a:r>
              <a:rPr b="0" i="0" lang="en-US" sz="2200" u="none">
                <a:solidFill>
                  <a:schemeClr val="dk1"/>
                </a:solidFill>
                <a:latin typeface="Arial"/>
                <a:ea typeface="Arial"/>
                <a:cs typeface="Arial"/>
                <a:sym typeface="Arial"/>
              </a:rPr>
              <a:t> keywords and refactoring an existing application to implement the singleton design pattern.</a:t>
            </a:r>
            <a:endParaRPr/>
          </a:p>
        </p:txBody>
      </p:sp>
      <p:pic>
        <p:nvPicPr>
          <p:cNvPr descr="Duke-Practise-Overview.gif" id="411" name="Google Shape;411;p51"/>
          <p:cNvPicPr preferRelativeResize="0"/>
          <p:nvPr/>
        </p:nvPicPr>
        <p:blipFill rotWithShape="1">
          <a:blip r:embed="rId3">
            <a:alphaModFix/>
          </a:blip>
          <a:srcRect b="0" l="0" r="0" t="0"/>
          <a:stretch/>
        </p:blipFill>
        <p:spPr>
          <a:xfrm>
            <a:off x="6705600" y="4114800"/>
            <a:ext cx="1828800" cy="1873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2"/>
          <p:cNvSpPr txBox="1"/>
          <p:nvPr/>
        </p:nvSpPr>
        <p:spPr>
          <a:xfrm>
            <a:off x="609600" y="2895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5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19" name="Google Shape;419;p52"/>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Suppose that you have an </a:t>
            </a:r>
            <a:r>
              <a:rPr b="0" i="0" lang="en-US" sz="2200" u="none">
                <a:solidFill>
                  <a:schemeClr val="dk1"/>
                </a:solidFill>
                <a:latin typeface="Courier New"/>
                <a:ea typeface="Courier New"/>
                <a:cs typeface="Courier New"/>
                <a:sym typeface="Courier New"/>
              </a:rPr>
              <a:t>Account</a:t>
            </a:r>
            <a:r>
              <a:rPr b="0" i="0" lang="en-US" sz="2200" u="none">
                <a:solidFill>
                  <a:schemeClr val="dk1"/>
                </a:solidFill>
                <a:latin typeface="Arial"/>
                <a:ea typeface="Arial"/>
                <a:cs typeface="Arial"/>
                <a:sym typeface="Arial"/>
              </a:rPr>
              <a:t> class with a </a:t>
            </a:r>
            <a:r>
              <a:rPr b="0" i="0" lang="en-US" sz="2200" u="none">
                <a:solidFill>
                  <a:schemeClr val="dk1"/>
                </a:solidFill>
                <a:latin typeface="Courier New"/>
                <a:ea typeface="Courier New"/>
                <a:cs typeface="Courier New"/>
                <a:sym typeface="Courier New"/>
              </a:rPr>
              <a:t>withdraw()</a:t>
            </a:r>
            <a:r>
              <a:rPr b="0" i="0" lang="en-US" sz="2200" u="none">
                <a:solidFill>
                  <a:schemeClr val="dk1"/>
                </a:solidFill>
                <a:latin typeface="Arial"/>
                <a:ea typeface="Arial"/>
                <a:cs typeface="Arial"/>
                <a:sym typeface="Arial"/>
              </a:rPr>
              <a:t> method, and a </a:t>
            </a:r>
            <a:r>
              <a:rPr b="0" i="0" lang="en-US" sz="2200" u="none">
                <a:solidFill>
                  <a:schemeClr val="dk1"/>
                </a:solidFill>
                <a:latin typeface="Courier New"/>
                <a:ea typeface="Courier New"/>
                <a:cs typeface="Courier New"/>
                <a:sym typeface="Courier New"/>
              </a:rPr>
              <a:t>Checking</a:t>
            </a:r>
            <a:r>
              <a:rPr b="0" i="0" lang="en-US" sz="2200" u="none">
                <a:solidFill>
                  <a:schemeClr val="dk1"/>
                </a:solidFill>
                <a:latin typeface="Arial"/>
                <a:ea typeface="Arial"/>
                <a:cs typeface="Arial"/>
                <a:sym typeface="Arial"/>
              </a:rPr>
              <a:t> class that extends </a:t>
            </a:r>
            <a:r>
              <a:rPr b="0" i="0" lang="en-US" sz="2200" u="none">
                <a:solidFill>
                  <a:schemeClr val="dk1"/>
                </a:solidFill>
                <a:latin typeface="Courier New"/>
                <a:ea typeface="Courier New"/>
                <a:cs typeface="Courier New"/>
                <a:sym typeface="Courier New"/>
              </a:rPr>
              <a:t>Account</a:t>
            </a:r>
            <a:r>
              <a:rPr b="0" i="0" lang="en-US" sz="2200" u="none">
                <a:solidFill>
                  <a:schemeClr val="dk1"/>
                </a:solidFill>
                <a:latin typeface="Arial"/>
                <a:ea typeface="Arial"/>
                <a:cs typeface="Arial"/>
                <a:sym typeface="Arial"/>
              </a:rPr>
              <a:t> that declares its own </a:t>
            </a:r>
            <a:r>
              <a:rPr b="0" i="0" lang="en-US" sz="2200" u="none">
                <a:solidFill>
                  <a:schemeClr val="dk1"/>
                </a:solidFill>
                <a:latin typeface="Courier New"/>
                <a:ea typeface="Courier New"/>
                <a:cs typeface="Courier New"/>
                <a:sym typeface="Courier New"/>
              </a:rPr>
              <a:t>withdraw()</a:t>
            </a:r>
            <a:r>
              <a:rPr b="0" i="0" lang="en-US" sz="2200" u="none">
                <a:solidFill>
                  <a:schemeClr val="dk1"/>
                </a:solidFill>
                <a:latin typeface="Arial"/>
                <a:ea typeface="Arial"/>
                <a:cs typeface="Arial"/>
                <a:sym typeface="Arial"/>
              </a:rPr>
              <a:t> method. What is the result of the following code fragment?	</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Arial"/>
              <a:ea typeface="Arial"/>
              <a:cs typeface="Arial"/>
              <a:sym typeface="Arial"/>
            </a:endParaRPr>
          </a:p>
          <a:p>
            <a:pPr indent="-7937" lvl="0" marL="15875" marR="0" rtl="0" algn="l">
              <a:lnSpc>
                <a:spcPct val="100000"/>
              </a:lnSpc>
              <a:spcBef>
                <a:spcPts val="320"/>
              </a:spcBef>
              <a:spcAft>
                <a:spcPts val="0"/>
              </a:spcAft>
              <a:buClr>
                <a:srgbClr val="000000"/>
              </a:buClr>
              <a:buSzPts val="200"/>
              <a:buFont typeface="Arial"/>
              <a:buAutoNum type="arabicPlain"/>
            </a:pPr>
            <a:r>
              <a:rPr b="0" i="0" lang="en-US" sz="1600" u="none">
                <a:solidFill>
                  <a:schemeClr val="dk1"/>
                </a:solidFill>
                <a:latin typeface="Courier New"/>
                <a:ea typeface="Courier New"/>
                <a:cs typeface="Courier New"/>
                <a:sym typeface="Courier New"/>
              </a:rPr>
              <a:t>  Account acct = new Checking();</a:t>
            </a:r>
            <a:endParaRPr/>
          </a:p>
          <a:p>
            <a:pPr indent="-7937" lvl="0" marL="15875" marR="0" rtl="0" algn="l">
              <a:lnSpc>
                <a:spcPct val="100000"/>
              </a:lnSpc>
              <a:spcBef>
                <a:spcPts val="320"/>
              </a:spcBef>
              <a:spcAft>
                <a:spcPts val="0"/>
              </a:spcAft>
              <a:buClr>
                <a:srgbClr val="000000"/>
              </a:buClr>
              <a:buSzPts val="200"/>
              <a:buFont typeface="Arial"/>
              <a:buAutoNum type="arabicPlain"/>
            </a:pPr>
            <a:r>
              <a:rPr b="0" i="0" lang="en-US" sz="1600" u="none">
                <a:solidFill>
                  <a:schemeClr val="dk1"/>
                </a:solidFill>
                <a:latin typeface="Courier New"/>
                <a:ea typeface="Courier New"/>
                <a:cs typeface="Courier New"/>
                <a:sym typeface="Courier New"/>
              </a:rPr>
              <a:t>  acct.withdraw(100);</a:t>
            </a:r>
            <a:endParaRPr/>
          </a:p>
          <a:p>
            <a:pPr indent="4762" lvl="0" marL="15875" marR="0" rtl="0" algn="l">
              <a:lnSpc>
                <a:spcPct val="100000"/>
              </a:lnSpc>
              <a:spcBef>
                <a:spcPts val="160"/>
              </a:spcBef>
              <a:spcAft>
                <a:spcPts val="0"/>
              </a:spcAft>
              <a:buClr>
                <a:srgbClr val="000000"/>
              </a:buClr>
              <a:buSzPts val="200"/>
              <a:buFont typeface="Arial"/>
              <a:buNone/>
            </a:pPr>
            <a:r>
              <a:t/>
            </a:r>
            <a:endParaRPr b="0" i="0" sz="800" u="none">
              <a:solidFill>
                <a:schemeClr val="dk1"/>
              </a:solidFill>
              <a:latin typeface="Arial"/>
              <a:ea typeface="Arial"/>
              <a:cs typeface="Arial"/>
              <a:sym typeface="Arial"/>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The compiler complains about line 1.</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The compiler complains about line 2.</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Runtime error: incompatible assignment (line 1)</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Executes</a:t>
            </a:r>
            <a:r>
              <a:rPr b="0" i="0" lang="en-US" sz="2200" u="none" cap="none" strike="noStrike">
                <a:solidFill>
                  <a:schemeClr val="dk1"/>
                </a:solidFill>
                <a:latin typeface="Courier New"/>
                <a:ea typeface="Courier New"/>
                <a:cs typeface="Courier New"/>
                <a:sym typeface="Courier New"/>
              </a:rPr>
              <a:t> withdraw</a:t>
            </a:r>
            <a:r>
              <a:rPr b="0" i="0" lang="en-US" sz="2200" u="none" cap="none" strike="noStrike">
                <a:solidFill>
                  <a:schemeClr val="dk1"/>
                </a:solidFill>
                <a:latin typeface="Arial"/>
                <a:ea typeface="Arial"/>
                <a:cs typeface="Arial"/>
                <a:sym typeface="Arial"/>
              </a:rPr>
              <a:t> method from the </a:t>
            </a:r>
            <a:r>
              <a:rPr b="0" i="0" lang="en-US" sz="2200" u="none" cap="none" strike="noStrike">
                <a:solidFill>
                  <a:schemeClr val="dk1"/>
                </a:solidFill>
                <a:latin typeface="Courier New"/>
                <a:ea typeface="Courier New"/>
                <a:cs typeface="Courier New"/>
                <a:sym typeface="Courier New"/>
              </a:rPr>
              <a:t>Account</a:t>
            </a:r>
            <a:r>
              <a:rPr b="0" i="0" lang="en-US" sz="2200" u="none" cap="none" strike="noStrike">
                <a:solidFill>
                  <a:schemeClr val="dk1"/>
                </a:solidFill>
                <a:latin typeface="Arial"/>
                <a:ea typeface="Arial"/>
                <a:cs typeface="Arial"/>
                <a:sym typeface="Arial"/>
              </a:rPr>
              <a:t> class</a:t>
            </a:r>
            <a:endParaRPr/>
          </a:p>
          <a:p>
            <a:pPr indent="-449262" lvl="1" marL="566737"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Executes</a:t>
            </a:r>
            <a:r>
              <a:rPr b="0" i="0" lang="en-US" sz="2200" u="none" cap="none" strike="noStrike">
                <a:solidFill>
                  <a:schemeClr val="dk1"/>
                </a:solidFill>
                <a:latin typeface="Courier New"/>
                <a:ea typeface="Courier New"/>
                <a:cs typeface="Courier New"/>
                <a:sym typeface="Courier New"/>
              </a:rPr>
              <a:t> withdraw</a:t>
            </a:r>
            <a:r>
              <a:rPr b="0" i="0" lang="en-US" sz="2200" u="none" cap="none" strike="noStrike">
                <a:solidFill>
                  <a:schemeClr val="dk1"/>
                </a:solidFill>
                <a:latin typeface="Arial"/>
                <a:ea typeface="Arial"/>
                <a:cs typeface="Arial"/>
                <a:sym typeface="Arial"/>
              </a:rPr>
              <a:t> method from the </a:t>
            </a:r>
            <a:r>
              <a:rPr b="0" i="0" lang="en-US" sz="2200" u="none" cap="none" strike="noStrike">
                <a:solidFill>
                  <a:schemeClr val="dk1"/>
                </a:solidFill>
                <a:latin typeface="Courier New"/>
                <a:ea typeface="Courier New"/>
                <a:cs typeface="Courier New"/>
                <a:sym typeface="Courier New"/>
              </a:rPr>
              <a:t>Checking</a:t>
            </a:r>
            <a:r>
              <a:rPr b="0" i="0" lang="en-US" sz="2200" u="none" cap="none" strike="noStrike">
                <a:solidFill>
                  <a:schemeClr val="dk1"/>
                </a:solidFill>
                <a:latin typeface="Arial"/>
                <a:ea typeface="Arial"/>
                <a:cs typeface="Arial"/>
                <a:sym typeface="Arial"/>
              </a:rPr>
              <a:t> class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3"/>
          <p:cNvSpPr txBox="1"/>
          <p:nvPr/>
        </p:nvSpPr>
        <p:spPr>
          <a:xfrm>
            <a:off x="609600" y="2581275"/>
            <a:ext cx="7924800" cy="771525"/>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6" name="Google Shape;426;p5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27" name="Google Shape;427;p53"/>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Suppose that you have an </a:t>
            </a:r>
            <a:r>
              <a:rPr b="0" i="0" lang="en-US" sz="2200" u="none">
                <a:solidFill>
                  <a:schemeClr val="dk1"/>
                </a:solidFill>
                <a:latin typeface="Courier New"/>
                <a:ea typeface="Courier New"/>
                <a:cs typeface="Courier New"/>
                <a:sym typeface="Courier New"/>
              </a:rPr>
              <a:t>Account</a:t>
            </a:r>
            <a:r>
              <a:rPr b="0" i="0" lang="en-US" sz="2200" u="none">
                <a:solidFill>
                  <a:schemeClr val="dk1"/>
                </a:solidFill>
                <a:latin typeface="Arial"/>
                <a:ea typeface="Arial"/>
                <a:cs typeface="Arial"/>
                <a:sym typeface="Arial"/>
              </a:rPr>
              <a:t> class and a </a:t>
            </a:r>
            <a:r>
              <a:rPr b="0" i="0" lang="en-US" sz="2200" u="none">
                <a:solidFill>
                  <a:schemeClr val="dk1"/>
                </a:solidFill>
                <a:latin typeface="Courier New"/>
                <a:ea typeface="Courier New"/>
                <a:cs typeface="Courier New"/>
                <a:sym typeface="Courier New"/>
              </a:rPr>
              <a:t>Checking</a:t>
            </a:r>
            <a:r>
              <a:rPr b="0" i="0" lang="en-US" sz="2200" u="none">
                <a:solidFill>
                  <a:schemeClr val="dk1"/>
                </a:solidFill>
                <a:latin typeface="Arial"/>
                <a:ea typeface="Arial"/>
                <a:cs typeface="Arial"/>
                <a:sym typeface="Arial"/>
              </a:rPr>
              <a:t> class that extends </a:t>
            </a:r>
            <a:r>
              <a:rPr b="0" i="0" lang="en-US" sz="2200" u="none">
                <a:solidFill>
                  <a:schemeClr val="dk1"/>
                </a:solidFill>
                <a:latin typeface="Courier New"/>
                <a:ea typeface="Courier New"/>
                <a:cs typeface="Courier New"/>
                <a:sym typeface="Courier New"/>
              </a:rPr>
              <a:t>Account</a:t>
            </a:r>
            <a:r>
              <a:rPr b="0" i="0" lang="en-US" sz="2200" u="none">
                <a:solidFill>
                  <a:schemeClr val="dk1"/>
                </a:solidFill>
                <a:latin typeface="Arial"/>
                <a:ea typeface="Arial"/>
                <a:cs typeface="Arial"/>
                <a:sym typeface="Arial"/>
              </a:rPr>
              <a:t>. The body of the </a:t>
            </a:r>
            <a:r>
              <a:rPr b="0" i="0" lang="en-US" sz="2200" u="none">
                <a:solidFill>
                  <a:schemeClr val="dk1"/>
                </a:solidFill>
                <a:latin typeface="Courier New"/>
                <a:ea typeface="Courier New"/>
                <a:cs typeface="Courier New"/>
                <a:sym typeface="Courier New"/>
              </a:rPr>
              <a:t>if</a:t>
            </a:r>
            <a:r>
              <a:rPr b="0" i="0" lang="en-US" sz="2200" u="none">
                <a:solidFill>
                  <a:schemeClr val="dk1"/>
                </a:solidFill>
                <a:latin typeface="Arial"/>
                <a:ea typeface="Arial"/>
                <a:cs typeface="Arial"/>
                <a:sym typeface="Arial"/>
              </a:rPr>
              <a:t> statement in line 2 will execute.	</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Arial"/>
              <a:ea typeface="Arial"/>
              <a:cs typeface="Arial"/>
              <a:sym typeface="Arial"/>
            </a:endParaRPr>
          </a:p>
          <a:p>
            <a:pPr indent="-7937" lvl="0" marL="15875" marR="0" rtl="0" algn="l">
              <a:lnSpc>
                <a:spcPct val="100000"/>
              </a:lnSpc>
              <a:spcBef>
                <a:spcPts val="320"/>
              </a:spcBef>
              <a:spcAft>
                <a:spcPts val="0"/>
              </a:spcAft>
              <a:buClr>
                <a:srgbClr val="000000"/>
              </a:buClr>
              <a:buSzPts val="200"/>
              <a:buFont typeface="Arial"/>
              <a:buAutoNum type="arabicPlain"/>
            </a:pPr>
            <a:r>
              <a:rPr b="0" i="0" lang="en-US" sz="1600" u="none">
                <a:solidFill>
                  <a:schemeClr val="dk1"/>
                </a:solidFill>
                <a:latin typeface="Courier New"/>
                <a:ea typeface="Courier New"/>
                <a:cs typeface="Courier New"/>
                <a:sym typeface="Courier New"/>
              </a:rPr>
              <a:t>  Account acct = new Checking();</a:t>
            </a:r>
            <a:endParaRPr/>
          </a:p>
          <a:p>
            <a:pPr indent="-7937" lvl="0" marL="15875" marR="0" rtl="0" algn="l">
              <a:lnSpc>
                <a:spcPct val="100000"/>
              </a:lnSpc>
              <a:spcBef>
                <a:spcPts val="320"/>
              </a:spcBef>
              <a:spcAft>
                <a:spcPts val="0"/>
              </a:spcAft>
              <a:buClr>
                <a:srgbClr val="000000"/>
              </a:buClr>
              <a:buSzPts val="200"/>
              <a:buFont typeface="Arial"/>
              <a:buAutoNum type="arabicPlain"/>
            </a:pPr>
            <a:r>
              <a:rPr b="0" i="0" lang="en-US" sz="1600" u="none">
                <a:solidFill>
                  <a:schemeClr val="dk1"/>
                </a:solidFill>
                <a:latin typeface="Courier New"/>
                <a:ea typeface="Courier New"/>
                <a:cs typeface="Courier New"/>
                <a:sym typeface="Courier New"/>
              </a:rPr>
              <a:t>  if (acct instanceof Checking) { // will this block run? }</a:t>
            </a:r>
            <a:endParaRPr/>
          </a:p>
          <a:p>
            <a:pPr indent="4762" lvl="0" marL="15875" marR="0" rtl="0" algn="l">
              <a:lnSpc>
                <a:spcPct val="100000"/>
              </a:lnSpc>
              <a:spcBef>
                <a:spcPts val="160"/>
              </a:spcBef>
              <a:spcAft>
                <a:spcPts val="0"/>
              </a:spcAft>
              <a:buClr>
                <a:srgbClr val="000000"/>
              </a:buClr>
              <a:buSzPts val="200"/>
              <a:buFont typeface="Arial"/>
              <a:buNone/>
            </a:pPr>
            <a:r>
              <a:t/>
            </a:r>
            <a:endParaRPr b="0" i="0" sz="800" u="none">
              <a:solidFill>
                <a:schemeClr val="dk1"/>
              </a:solidFill>
              <a:latin typeface="Arial"/>
              <a:ea typeface="Arial"/>
              <a:cs typeface="Arial"/>
              <a:sym typeface="Arial"/>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True</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False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4"/>
          <p:cNvSpPr txBox="1"/>
          <p:nvPr/>
        </p:nvSpPr>
        <p:spPr>
          <a:xfrm>
            <a:off x="609600" y="2590800"/>
            <a:ext cx="7924800" cy="990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4" name="Google Shape;434;p5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35" name="Google Shape;435;p54"/>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Suppose that you have an </a:t>
            </a:r>
            <a:r>
              <a:rPr b="0" i="0" lang="en-US" sz="2200" u="none">
                <a:solidFill>
                  <a:schemeClr val="dk1"/>
                </a:solidFill>
                <a:latin typeface="Courier New"/>
                <a:ea typeface="Courier New"/>
                <a:cs typeface="Courier New"/>
                <a:sym typeface="Courier New"/>
              </a:rPr>
              <a:t>Account</a:t>
            </a:r>
            <a:r>
              <a:rPr b="0" i="0" lang="en-US" sz="2200" u="none">
                <a:solidFill>
                  <a:schemeClr val="dk1"/>
                </a:solidFill>
                <a:latin typeface="Arial"/>
                <a:ea typeface="Arial"/>
                <a:cs typeface="Arial"/>
                <a:sym typeface="Arial"/>
              </a:rPr>
              <a:t> class and a </a:t>
            </a:r>
            <a:r>
              <a:rPr b="0" i="0" lang="en-US" sz="2200" u="none">
                <a:solidFill>
                  <a:schemeClr val="dk1"/>
                </a:solidFill>
                <a:latin typeface="Courier New"/>
                <a:ea typeface="Courier New"/>
                <a:cs typeface="Courier New"/>
                <a:sym typeface="Courier New"/>
              </a:rPr>
              <a:t>Checking</a:t>
            </a:r>
            <a:r>
              <a:rPr b="0" i="0" lang="en-US" sz="2200" u="none">
                <a:solidFill>
                  <a:schemeClr val="dk1"/>
                </a:solidFill>
                <a:latin typeface="Arial"/>
                <a:ea typeface="Arial"/>
                <a:cs typeface="Arial"/>
                <a:sym typeface="Arial"/>
              </a:rPr>
              <a:t> class that extends </a:t>
            </a:r>
            <a:r>
              <a:rPr b="0" i="0" lang="en-US" sz="2200" u="none">
                <a:solidFill>
                  <a:schemeClr val="dk1"/>
                </a:solidFill>
                <a:latin typeface="Courier New"/>
                <a:ea typeface="Courier New"/>
                <a:cs typeface="Courier New"/>
                <a:sym typeface="Courier New"/>
              </a:rPr>
              <a:t>Account</a:t>
            </a:r>
            <a:r>
              <a:rPr b="0" i="0" lang="en-US" sz="2200" u="none">
                <a:solidFill>
                  <a:schemeClr val="dk1"/>
                </a:solidFill>
                <a:latin typeface="Arial"/>
                <a:ea typeface="Arial"/>
                <a:cs typeface="Arial"/>
                <a:sym typeface="Arial"/>
              </a:rPr>
              <a:t>. You also have a </a:t>
            </a:r>
            <a:r>
              <a:rPr b="0" i="0" lang="en-US" sz="2200" u="none">
                <a:solidFill>
                  <a:schemeClr val="dk1"/>
                </a:solidFill>
                <a:latin typeface="Courier New"/>
                <a:ea typeface="Courier New"/>
                <a:cs typeface="Courier New"/>
                <a:sym typeface="Courier New"/>
              </a:rPr>
              <a:t>Savings</a:t>
            </a:r>
            <a:r>
              <a:rPr b="0" i="0" lang="en-US" sz="2200" u="none">
                <a:solidFill>
                  <a:schemeClr val="dk1"/>
                </a:solidFill>
                <a:latin typeface="Arial"/>
                <a:ea typeface="Arial"/>
                <a:cs typeface="Arial"/>
                <a:sym typeface="Arial"/>
              </a:rPr>
              <a:t> class that extends </a:t>
            </a:r>
            <a:r>
              <a:rPr b="0" i="0" lang="en-US" sz="2200" u="none">
                <a:solidFill>
                  <a:schemeClr val="dk1"/>
                </a:solidFill>
                <a:latin typeface="Courier New"/>
                <a:ea typeface="Courier New"/>
                <a:cs typeface="Courier New"/>
                <a:sym typeface="Courier New"/>
              </a:rPr>
              <a:t>Account</a:t>
            </a:r>
            <a:r>
              <a:rPr b="0" i="0" lang="en-US" sz="2200" u="none">
                <a:solidFill>
                  <a:schemeClr val="dk1"/>
                </a:solidFill>
                <a:latin typeface="Arial"/>
                <a:ea typeface="Arial"/>
                <a:cs typeface="Arial"/>
                <a:sym typeface="Arial"/>
              </a:rPr>
              <a:t>. What is the result of the following code?</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Arial"/>
              <a:ea typeface="Arial"/>
              <a:cs typeface="Arial"/>
              <a:sym typeface="Arial"/>
            </a:endParaRPr>
          </a:p>
          <a:p>
            <a:pPr indent="-7937" lvl="0" marL="15875" marR="0" rtl="0" algn="l">
              <a:lnSpc>
                <a:spcPct val="100000"/>
              </a:lnSpc>
              <a:spcBef>
                <a:spcPts val="320"/>
              </a:spcBef>
              <a:spcAft>
                <a:spcPts val="0"/>
              </a:spcAft>
              <a:buClr>
                <a:srgbClr val="000000"/>
              </a:buClr>
              <a:buSzPts val="200"/>
              <a:buFont typeface="Arial"/>
              <a:buAutoNum type="arabicPlain"/>
            </a:pPr>
            <a:r>
              <a:rPr b="0" i="0" lang="en-US" sz="1600" u="none">
                <a:solidFill>
                  <a:schemeClr val="dk1"/>
                </a:solidFill>
                <a:latin typeface="Courier New"/>
                <a:ea typeface="Courier New"/>
                <a:cs typeface="Courier New"/>
                <a:sym typeface="Courier New"/>
              </a:rPr>
              <a:t>  Account acct1 = new Checking();</a:t>
            </a:r>
            <a:endParaRPr/>
          </a:p>
          <a:p>
            <a:pPr indent="-7937" lvl="0" marL="15875" marR="0" rtl="0" algn="l">
              <a:lnSpc>
                <a:spcPct val="100000"/>
              </a:lnSpc>
              <a:spcBef>
                <a:spcPts val="320"/>
              </a:spcBef>
              <a:spcAft>
                <a:spcPts val="0"/>
              </a:spcAft>
              <a:buClr>
                <a:srgbClr val="000000"/>
              </a:buClr>
              <a:buSzPts val="200"/>
              <a:buFont typeface="Arial"/>
              <a:buAutoNum type="arabicPlain"/>
            </a:pPr>
            <a:r>
              <a:rPr b="0" i="0" lang="en-US" sz="1600" u="none">
                <a:solidFill>
                  <a:schemeClr val="dk1"/>
                </a:solidFill>
                <a:latin typeface="Courier New"/>
                <a:ea typeface="Courier New"/>
                <a:cs typeface="Courier New"/>
                <a:sym typeface="Courier New"/>
              </a:rPr>
              <a:t>  Account acct2 = new Savings();</a:t>
            </a:r>
            <a:endParaRPr/>
          </a:p>
          <a:p>
            <a:pPr indent="-7937" lvl="0" marL="15875" marR="0" rtl="0" algn="l">
              <a:lnSpc>
                <a:spcPct val="100000"/>
              </a:lnSpc>
              <a:spcBef>
                <a:spcPts val="320"/>
              </a:spcBef>
              <a:spcAft>
                <a:spcPts val="0"/>
              </a:spcAft>
              <a:buClr>
                <a:srgbClr val="000000"/>
              </a:buClr>
              <a:buSzPts val="200"/>
              <a:buFont typeface="Arial"/>
              <a:buAutoNum type="arabicPlain"/>
            </a:pPr>
            <a:r>
              <a:rPr b="0" i="0" lang="en-US" sz="1600" u="none">
                <a:solidFill>
                  <a:schemeClr val="dk1"/>
                </a:solidFill>
                <a:latin typeface="Courier New"/>
                <a:ea typeface="Courier New"/>
                <a:cs typeface="Courier New"/>
                <a:sym typeface="Courier New"/>
              </a:rPr>
              <a:t>  Savings acct3 = (Savings)acct1;</a:t>
            </a:r>
            <a:endParaRPr/>
          </a:p>
          <a:p>
            <a:pPr indent="4762" lvl="0" marL="15875" marR="0" rtl="0" algn="l">
              <a:lnSpc>
                <a:spcPct val="100000"/>
              </a:lnSpc>
              <a:spcBef>
                <a:spcPts val="160"/>
              </a:spcBef>
              <a:spcAft>
                <a:spcPts val="0"/>
              </a:spcAft>
              <a:buClr>
                <a:srgbClr val="000000"/>
              </a:buClr>
              <a:buSzPts val="200"/>
              <a:buFont typeface="Arial"/>
              <a:buNone/>
            </a:pPr>
            <a:r>
              <a:t/>
            </a:r>
            <a:endParaRPr b="0" i="0" sz="800" u="none">
              <a:solidFill>
                <a:schemeClr val="dk1"/>
              </a:solidFill>
              <a:latin typeface="Arial"/>
              <a:ea typeface="Arial"/>
              <a:cs typeface="Arial"/>
              <a:sym typeface="Arial"/>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acct3</a:t>
            </a:r>
            <a:r>
              <a:rPr b="0" i="0" lang="en-US" sz="2200" u="none" cap="none" strike="noStrike">
                <a:solidFill>
                  <a:schemeClr val="dk1"/>
                </a:solidFill>
                <a:latin typeface="Arial"/>
                <a:ea typeface="Arial"/>
                <a:cs typeface="Arial"/>
                <a:sym typeface="Arial"/>
              </a:rPr>
              <a:t> contains the reference to </a:t>
            </a:r>
            <a:r>
              <a:rPr b="0" i="0" lang="en-US" sz="2200" u="none" cap="none" strike="noStrike">
                <a:solidFill>
                  <a:schemeClr val="dk1"/>
                </a:solidFill>
                <a:latin typeface="Courier New"/>
                <a:ea typeface="Courier New"/>
                <a:cs typeface="Courier New"/>
                <a:sym typeface="Courier New"/>
              </a:rPr>
              <a:t>acct1</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 runtime </a:t>
            </a:r>
            <a:r>
              <a:rPr b="0" i="0" lang="en-US" sz="2200" u="none" cap="none" strike="noStrike">
                <a:solidFill>
                  <a:schemeClr val="dk1"/>
                </a:solidFill>
                <a:latin typeface="Courier New"/>
                <a:ea typeface="Courier New"/>
                <a:cs typeface="Courier New"/>
                <a:sym typeface="Courier New"/>
              </a:rPr>
              <a:t>ClassCastException</a:t>
            </a:r>
            <a:r>
              <a:rPr b="0" i="0" lang="en-US" sz="2200" u="none" cap="none" strike="noStrike">
                <a:solidFill>
                  <a:schemeClr val="dk1"/>
                </a:solidFill>
                <a:latin typeface="Arial"/>
                <a:ea typeface="Arial"/>
                <a:cs typeface="Arial"/>
                <a:sym typeface="Arial"/>
              </a:rPr>
              <a:t> occurs.</a:t>
            </a:r>
            <a:endParaRPr b="0" i="0" sz="2200" u="none" cap="none" strike="noStrike">
              <a:solidFill>
                <a:schemeClr val="dk1"/>
              </a:solidFill>
              <a:latin typeface="Arial"/>
              <a:ea typeface="Arial"/>
              <a:cs typeface="Arial"/>
              <a:sym typeface="Arial"/>
            </a:endParaRPr>
          </a:p>
          <a:p>
            <a:pPr indent="-449262" lvl="1" marL="566737"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compiler complains about line 2.</a:t>
            </a:r>
            <a:endParaRPr/>
          </a:p>
          <a:p>
            <a:pPr indent="-449262" lvl="1" marL="566737"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compiler complains about the cast in line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nvSpPr>
        <p:spPr>
          <a:xfrm>
            <a:off x="533400" y="2057400"/>
            <a:ext cx="8001000" cy="1905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14"/>
          <p:cNvSpPr txBox="1"/>
          <p:nvPr/>
        </p:nvSpPr>
        <p:spPr>
          <a:xfrm>
            <a:off x="533400" y="4114800"/>
            <a:ext cx="8001000" cy="2057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14"/>
          <p:cNvSpPr txBox="1"/>
          <p:nvPr>
            <p:ph type="title"/>
          </p:nvPr>
        </p:nvSpPr>
        <p:spPr>
          <a:xfrm>
            <a:off x="609600" y="439737"/>
            <a:ext cx="7918450" cy="4746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Access Control: Good Practice</a:t>
            </a:r>
            <a:endParaRPr/>
          </a:p>
        </p:txBody>
      </p:sp>
      <p:sp>
        <p:nvSpPr>
          <p:cNvPr id="81" name="Google Shape;81;p14"/>
          <p:cNvSpPr txBox="1"/>
          <p:nvPr>
            <p:ph idx="1" type="body"/>
          </p:nvPr>
        </p:nvSpPr>
        <p:spPr>
          <a:xfrm>
            <a:off x="609600" y="1066800"/>
            <a:ext cx="7918450" cy="51228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000"/>
              <a:buFont typeface="Arial"/>
              <a:buNone/>
            </a:pPr>
            <a:r>
              <a:rPr b="0" i="0" lang="en-US" sz="2000" u="none">
                <a:solidFill>
                  <a:schemeClr val="dk1"/>
                </a:solidFill>
                <a:latin typeface="Arial"/>
                <a:ea typeface="Arial"/>
                <a:cs typeface="Arial"/>
                <a:sym typeface="Arial"/>
              </a:rPr>
              <a:t>A good practice when working with fields is to make fields as inaccessible as possible, and provide clear intent for the use of fields through methods.</a:t>
            </a:r>
            <a:endParaRPr/>
          </a:p>
          <a:p>
            <a:pPr indent="-7937" lvl="0" marL="15875" marR="0" rtl="0" algn="l">
              <a:lnSpc>
                <a:spcPct val="100000"/>
              </a:lnSpc>
              <a:spcBef>
                <a:spcPts val="12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package demo;</a:t>
            </a:r>
            <a:endParaRPr/>
          </a:p>
          <a:p>
            <a:pPr indent="-7937" lvl="0" marL="15875" marR="0" rtl="0" algn="l">
              <a:lnSpc>
                <a:spcPct val="100000"/>
              </a:lnSpc>
              <a:spcBef>
                <a:spcPts val="28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public class Foo3 {</a:t>
            </a:r>
            <a:endParaRPr/>
          </a:p>
          <a:p>
            <a:pPr indent="-7937" lvl="0" marL="15875" marR="0" rtl="0" algn="l">
              <a:lnSpc>
                <a:spcPct val="100000"/>
              </a:lnSpc>
              <a:spcBef>
                <a:spcPts val="28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private</a:t>
            </a:r>
            <a:r>
              <a:rPr b="0" i="0" lang="en-US" sz="1400" u="none">
                <a:solidFill>
                  <a:schemeClr val="dk1"/>
                </a:solidFill>
                <a:latin typeface="Courier New"/>
                <a:ea typeface="Courier New"/>
                <a:cs typeface="Courier New"/>
                <a:sym typeface="Courier New"/>
              </a:rPr>
              <a:t> int result = 20;</a:t>
            </a:r>
            <a:endParaRPr/>
          </a:p>
          <a:p>
            <a:pPr indent="-7937" lvl="0" marL="15875" marR="0" rtl="0" algn="l">
              <a:lnSpc>
                <a:spcPct val="100000"/>
              </a:lnSpc>
              <a:spcBef>
                <a:spcPts val="28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protected</a:t>
            </a:r>
            <a:r>
              <a:rPr b="0" i="0" lang="en-US" sz="1400" u="none">
                <a:solidFill>
                  <a:schemeClr val="dk1"/>
                </a:solidFill>
                <a:latin typeface="Courier New"/>
                <a:ea typeface="Courier New"/>
                <a:cs typeface="Courier New"/>
                <a:sym typeface="Courier New"/>
              </a:rPr>
              <a:t> int getResult() { </a:t>
            </a:r>
            <a:endParaRPr/>
          </a:p>
          <a:p>
            <a:pPr indent="-7937" lvl="0" marL="15875" marR="0" rtl="0" algn="l">
              <a:lnSpc>
                <a:spcPct val="100000"/>
              </a:lnSpc>
              <a:spcBef>
                <a:spcPts val="28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return this.result;</a:t>
            </a:r>
            <a:endParaRPr/>
          </a:p>
          <a:p>
            <a:pPr indent="-7937" lvl="0" marL="15875" marR="0" rtl="0" algn="l">
              <a:lnSpc>
                <a:spcPct val="100000"/>
              </a:lnSpc>
              <a:spcBef>
                <a:spcPts val="28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8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120"/>
              </a:spcBef>
              <a:spcAft>
                <a:spcPts val="0"/>
              </a:spcAft>
              <a:buClr>
                <a:srgbClr val="000000"/>
              </a:buClr>
              <a:buSzPts val="600"/>
              <a:buFont typeface="Arial"/>
              <a:buNone/>
            </a:pPr>
            <a:r>
              <a:t/>
            </a:r>
            <a:endParaRPr b="0" i="0" sz="600" u="none">
              <a:solidFill>
                <a:schemeClr val="dk1"/>
              </a:solidFill>
              <a:latin typeface="Courier New"/>
              <a:ea typeface="Courier New"/>
              <a:cs typeface="Courier New"/>
              <a:sym typeface="Courier New"/>
            </a:endParaRPr>
          </a:p>
          <a:p>
            <a:pPr indent="7938" lvl="0" marL="7936" marR="0" rtl="0" algn="l">
              <a:lnSpc>
                <a:spcPct val="100000"/>
              </a:lnSpc>
              <a:spcBef>
                <a:spcPts val="120"/>
              </a:spcBef>
              <a:spcAft>
                <a:spcPts val="0"/>
              </a:spcAft>
              <a:buClr>
                <a:srgbClr val="000000"/>
              </a:buClr>
              <a:buSzPts val="600"/>
              <a:buFont typeface="Arial"/>
              <a:buNone/>
            </a:pPr>
            <a:r>
              <a:t/>
            </a:r>
            <a:endParaRPr b="0" i="0" sz="600" u="none">
              <a:solidFill>
                <a:schemeClr val="dk1"/>
              </a:solidFill>
              <a:latin typeface="Courier New"/>
              <a:ea typeface="Courier New"/>
              <a:cs typeface="Courier New"/>
              <a:sym typeface="Courier New"/>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package test;</a:t>
            </a:r>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import demo.Foo3;</a:t>
            </a:r>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public class Bar3 extends Foo3 {</a:t>
            </a:r>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private int sum = 10;</a:t>
            </a:r>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public void reportSum() {</a:t>
            </a:r>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sum += getResult();</a:t>
            </a:r>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300"/>
              </a:spcBef>
              <a:spcAft>
                <a:spcPts val="0"/>
              </a:spcAft>
              <a:buClr>
                <a:srgbClr val="000000"/>
              </a:buClr>
              <a:buSzPts val="200"/>
              <a:buFont typeface="Courier New"/>
              <a:buAutoNum type="arabicPlain"/>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nvSpPr>
        <p:spPr>
          <a:xfrm>
            <a:off x="533400" y="2209800"/>
            <a:ext cx="8001000" cy="2819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Overriding Methods</a:t>
            </a:r>
            <a:endParaRPr/>
          </a:p>
        </p:txBody>
      </p:sp>
      <p:sp>
        <p:nvSpPr>
          <p:cNvPr id="88" name="Google Shape;88;p15"/>
          <p:cNvSpPr txBox="1"/>
          <p:nvPr>
            <p:ph idx="1" type="body"/>
          </p:nvPr>
        </p:nvSpPr>
        <p:spPr>
          <a:xfrm>
            <a:off x="609600" y="1447800"/>
            <a:ext cx="7918450" cy="37687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Consider a requirement to provide a String that represents some details about the </a:t>
            </a:r>
            <a:r>
              <a:rPr b="0" i="0" lang="en-US" sz="2200" u="none">
                <a:solidFill>
                  <a:schemeClr val="dk1"/>
                </a:solidFill>
                <a:latin typeface="Courier New"/>
                <a:ea typeface="Courier New"/>
                <a:cs typeface="Courier New"/>
                <a:sym typeface="Courier New"/>
              </a:rPr>
              <a:t>Employee</a:t>
            </a:r>
            <a:r>
              <a:rPr b="0" i="0" lang="en-US" sz="2200" u="none">
                <a:solidFill>
                  <a:schemeClr val="dk1"/>
                </a:solidFill>
                <a:latin typeface="Arial"/>
                <a:ea typeface="Arial"/>
                <a:cs typeface="Arial"/>
                <a:sym typeface="Arial"/>
              </a:rPr>
              <a:t> class fields.</a:t>
            </a:r>
            <a:endParaRPr/>
          </a:p>
          <a:p>
            <a:pPr indent="7938" lvl="0" marL="7936" marR="0" rtl="0" algn="l">
              <a:lnSpc>
                <a:spcPct val="100000"/>
              </a:lnSpc>
              <a:spcBef>
                <a:spcPts val="80"/>
              </a:spcBef>
              <a:spcAft>
                <a:spcPts val="0"/>
              </a:spcAft>
              <a:buClr>
                <a:srgbClr val="000000"/>
              </a:buClr>
              <a:buSzPts val="400"/>
              <a:buFont typeface="Arial"/>
              <a:buNone/>
            </a:pPr>
            <a:r>
              <a:t/>
            </a:r>
            <a:endParaRPr b="0" i="0" sz="400" u="none">
              <a:solidFill>
                <a:schemeClr val="dk1"/>
              </a:solidFill>
              <a:latin typeface="Arial"/>
              <a:ea typeface="Arial"/>
              <a:cs typeface="Arial"/>
              <a:sym typeface="Arial"/>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3 public class Employee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4     private int empId;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5     private String name;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14     // Lines omitted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15 </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16     public String getDetails() {</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17       return "ID: " + empId + " Name: " + name;</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18     }</a:t>
            </a:r>
            <a:endParaRPr/>
          </a:p>
          <a:p>
            <a:pPr indent="7938" lvl="0" marL="7938" marR="0" rtl="0" algn="l">
              <a:spcBef>
                <a:spcPts val="360"/>
              </a:spcBef>
              <a:spcAft>
                <a:spcPts val="0"/>
              </a:spcAft>
              <a:buNone/>
            </a:pPr>
            <a:r>
              <a:t/>
            </a:r>
            <a:endParaRPr b="1" i="0" sz="1800" u="non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nvSpPr>
        <p:spPr>
          <a:xfrm>
            <a:off x="457200" y="2514600"/>
            <a:ext cx="8077200" cy="2971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Overriding Methods</a:t>
            </a:r>
            <a:endParaRPr/>
          </a:p>
        </p:txBody>
      </p:sp>
      <p:sp>
        <p:nvSpPr>
          <p:cNvPr id="96" name="Google Shape;96;p16"/>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the </a:t>
            </a:r>
            <a:r>
              <a:rPr b="0" i="0" lang="en-US" sz="2200" u="none">
                <a:solidFill>
                  <a:schemeClr val="dk1"/>
                </a:solidFill>
                <a:latin typeface="Courier New"/>
                <a:ea typeface="Courier New"/>
                <a:cs typeface="Courier New"/>
                <a:sym typeface="Courier New"/>
              </a:rPr>
              <a:t>Manager</a:t>
            </a:r>
            <a:r>
              <a:rPr b="0" i="0" lang="en-US" sz="2200" u="none">
                <a:solidFill>
                  <a:schemeClr val="dk1"/>
                </a:solidFill>
                <a:latin typeface="Arial"/>
                <a:ea typeface="Arial"/>
                <a:cs typeface="Arial"/>
                <a:sym typeface="Arial"/>
              </a:rPr>
              <a:t> class, by creating a method with the same signature as the method in the </a:t>
            </a:r>
            <a:r>
              <a:rPr b="0" i="0" lang="en-US" sz="2200" u="none">
                <a:solidFill>
                  <a:schemeClr val="dk1"/>
                </a:solidFill>
                <a:latin typeface="Courier New"/>
                <a:ea typeface="Courier New"/>
                <a:cs typeface="Courier New"/>
                <a:sym typeface="Courier New"/>
              </a:rPr>
              <a:t>Employee</a:t>
            </a:r>
            <a:r>
              <a:rPr b="0" i="0" lang="en-US" sz="2200" u="none">
                <a:solidFill>
                  <a:schemeClr val="dk1"/>
                </a:solidFill>
                <a:latin typeface="Arial"/>
                <a:ea typeface="Arial"/>
                <a:cs typeface="Arial"/>
                <a:sym typeface="Arial"/>
              </a:rPr>
              <a:t> class, you are </a:t>
            </a:r>
            <a:r>
              <a:rPr b="0" i="1" lang="en-US" sz="2200" u="none">
                <a:solidFill>
                  <a:schemeClr val="dk1"/>
                </a:solidFill>
                <a:latin typeface="Arial"/>
                <a:ea typeface="Arial"/>
                <a:cs typeface="Arial"/>
                <a:sym typeface="Arial"/>
              </a:rPr>
              <a:t>overriding</a:t>
            </a:r>
            <a:r>
              <a:rPr b="0" i="0" lang="en-US" sz="2200" u="none">
                <a:solidFill>
                  <a:schemeClr val="dk1"/>
                </a:solidFill>
                <a:latin typeface="Arial"/>
                <a:ea typeface="Arial"/>
                <a:cs typeface="Arial"/>
                <a:sym typeface="Arial"/>
              </a:rPr>
              <a:t> the </a:t>
            </a:r>
            <a:r>
              <a:rPr b="0" i="0" lang="en-US" sz="2200" u="none">
                <a:solidFill>
                  <a:schemeClr val="dk1"/>
                </a:solidFill>
                <a:latin typeface="Courier New"/>
                <a:ea typeface="Courier New"/>
                <a:cs typeface="Courier New"/>
                <a:sym typeface="Courier New"/>
              </a:rPr>
              <a:t>getDetails</a:t>
            </a:r>
            <a:r>
              <a:rPr b="0" i="0" lang="en-US" sz="2200" u="none">
                <a:solidFill>
                  <a:schemeClr val="dk1"/>
                </a:solidFill>
                <a:latin typeface="Arial"/>
                <a:ea typeface="Arial"/>
                <a:cs typeface="Arial"/>
                <a:sym typeface="Arial"/>
              </a:rPr>
              <a:t> method: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3 public class Manager extends Employee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4     private String deptName;</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17     // Lines omitted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18 </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19     @Override</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20     public String getDetails() {</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21       return super.getDetails () + </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22         " Dept: " + deptName;</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23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subclass can invoke a parent method by using the </a:t>
            </a:r>
            <a:r>
              <a:rPr b="0" i="0" lang="en-US" sz="2200" u="none">
                <a:solidFill>
                  <a:schemeClr val="dk1"/>
                </a:solidFill>
                <a:latin typeface="Courier New"/>
                <a:ea typeface="Courier New"/>
                <a:cs typeface="Courier New"/>
                <a:sym typeface="Courier New"/>
              </a:rPr>
              <a:t>super</a:t>
            </a:r>
            <a:r>
              <a:rPr b="0" i="0" lang="en-US" sz="2200" u="none">
                <a:solidFill>
                  <a:schemeClr val="dk1"/>
                </a:solidFill>
                <a:latin typeface="Arial"/>
                <a:ea typeface="Arial"/>
                <a:cs typeface="Arial"/>
                <a:sym typeface="Arial"/>
              </a:rPr>
              <a:t> keyword.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nvSpPr>
        <p:spPr>
          <a:xfrm>
            <a:off x="457200" y="5181600"/>
            <a:ext cx="7924800" cy="762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7"/>
          <p:cNvSpPr txBox="1"/>
          <p:nvPr/>
        </p:nvSpPr>
        <p:spPr>
          <a:xfrm>
            <a:off x="457200" y="1927225"/>
            <a:ext cx="7924800" cy="2720975"/>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Invoking an Overridden Method</a:t>
            </a:r>
            <a:endParaRPr/>
          </a:p>
        </p:txBody>
      </p:sp>
      <p:sp>
        <p:nvSpPr>
          <p:cNvPr id="105" name="Google Shape;105;p17"/>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the previous examples of </a:t>
            </a:r>
            <a:r>
              <a:rPr b="0" i="0" lang="en-US" sz="2200" u="none" cap="none" strike="noStrike">
                <a:solidFill>
                  <a:schemeClr val="dk1"/>
                </a:solidFill>
                <a:latin typeface="Courier New"/>
                <a:ea typeface="Courier New"/>
                <a:cs typeface="Courier New"/>
                <a:sym typeface="Courier New"/>
              </a:rPr>
              <a:t>Employee</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a:t>
            </a:r>
            <a:endParaRPr/>
          </a:p>
          <a:p>
            <a:pPr indent="-409575" lvl="1" marL="574675" marR="0" rtl="0" algn="l">
              <a:lnSpc>
                <a:spcPct val="100000"/>
              </a:lnSpc>
              <a:spcBef>
                <a:spcPts val="160"/>
              </a:spcBef>
              <a:spcAft>
                <a:spcPts val="0"/>
              </a:spcAft>
              <a:buClr>
                <a:srgbClr val="FF0000"/>
              </a:buClr>
              <a:buSzPts val="800"/>
              <a:buFont typeface="Arial"/>
              <a:buNone/>
            </a:pPr>
            <a:r>
              <a:t/>
            </a:r>
            <a:endParaRPr b="0" i="0" sz="800" u="none" cap="none" strike="noStrik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6     Employee e = new Employee(101, "Jim Smith",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7         "011-12-2345", 100_000.00);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8     Manager m = new Manager(102, "Joan Kern",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9         "012-23-4567", 110_450.54, "Marketing");</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10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11     System.out.println(e.getDetails());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12     System.out.println(m.getDetails());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13   }</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correct </a:t>
            </a:r>
            <a:r>
              <a:rPr b="0" i="0" lang="en-US" sz="2200" u="none" cap="none" strike="noStrike">
                <a:solidFill>
                  <a:schemeClr val="dk1"/>
                </a:solidFill>
                <a:latin typeface="Courier New"/>
                <a:ea typeface="Courier New"/>
                <a:cs typeface="Courier New"/>
                <a:sym typeface="Courier New"/>
              </a:rPr>
              <a:t>getDetails</a:t>
            </a:r>
            <a:r>
              <a:rPr b="0" i="0" lang="en-US" sz="2200" u="none" cap="none" strike="noStrike">
                <a:solidFill>
                  <a:schemeClr val="dk1"/>
                </a:solidFill>
                <a:latin typeface="Arial"/>
                <a:ea typeface="Arial"/>
                <a:cs typeface="Arial"/>
                <a:sym typeface="Arial"/>
              </a:rPr>
              <a:t> method of each class is called:</a:t>
            </a:r>
            <a:endParaRPr/>
          </a:p>
          <a:p>
            <a:pPr indent="-409575" lvl="1" marL="574675" marR="0" rtl="0" algn="l">
              <a:lnSpc>
                <a:spcPct val="100000"/>
              </a:lnSpc>
              <a:spcBef>
                <a:spcPts val="160"/>
              </a:spcBef>
              <a:spcAft>
                <a:spcPts val="0"/>
              </a:spcAft>
              <a:buClr>
                <a:srgbClr val="FF0000"/>
              </a:buClr>
              <a:buSzPts val="800"/>
              <a:buFont typeface="Arial"/>
              <a:buNone/>
            </a:pPr>
            <a:r>
              <a:t/>
            </a:r>
            <a:endParaRPr b="0" i="0" sz="800" u="none" cap="none" strike="noStrik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ID: 101 Name: Jim Smith</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ID: 102 Name: Joan Kern Dept: Marketing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nvSpPr>
        <p:spPr>
          <a:xfrm>
            <a:off x="304800" y="4495800"/>
            <a:ext cx="80772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18"/>
          <p:cNvSpPr txBox="1"/>
          <p:nvPr/>
        </p:nvSpPr>
        <p:spPr>
          <a:xfrm>
            <a:off x="457200" y="1905000"/>
            <a:ext cx="8077200" cy="1752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Virtual Method Invocation</a:t>
            </a:r>
            <a:endParaRPr/>
          </a:p>
        </p:txBody>
      </p:sp>
      <p:sp>
        <p:nvSpPr>
          <p:cNvPr id="114" name="Google Shape;114;p18"/>
          <p:cNvSpPr txBox="1"/>
          <p:nvPr>
            <p:ph idx="1" type="body"/>
          </p:nvPr>
        </p:nvSpPr>
        <p:spPr>
          <a:xfrm>
            <a:off x="609600" y="1447800"/>
            <a:ext cx="7918450" cy="49434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What happens if you have the following?</a:t>
            </a:r>
            <a:endParaRPr/>
          </a:p>
          <a:p>
            <a:pPr indent="-428625" lvl="1" marL="574675" marR="0" rtl="0" algn="l">
              <a:lnSpc>
                <a:spcPct val="100000"/>
              </a:lnSpc>
              <a:spcBef>
                <a:spcPts val="100"/>
              </a:spcBef>
              <a:spcAft>
                <a:spcPts val="0"/>
              </a:spcAft>
              <a:buClr>
                <a:srgbClr val="FF0000"/>
              </a:buClr>
              <a:buSzPts val="500"/>
              <a:buFont typeface="Arial"/>
              <a:buNone/>
            </a:pPr>
            <a:r>
              <a:t/>
            </a:r>
            <a:endParaRPr b="0" i="0" sz="500" u="none" cap="none" strike="noStrik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5   public static void main(String[] args)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6     Employee e = new Manager(102, "Joan Kern",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7         "012-23-4567", 110_450.54, "Marketing");</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8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9     System.out.println(e.getDetails());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10   }</a:t>
            </a:r>
            <a:endParaRPr/>
          </a:p>
          <a:p>
            <a:pPr indent="7938" lvl="0" marL="7936" marR="0" rtl="0" algn="l">
              <a:lnSpc>
                <a:spcPct val="100000"/>
              </a:lnSpc>
              <a:spcBef>
                <a:spcPts val="100"/>
              </a:spcBef>
              <a:spcAft>
                <a:spcPts val="0"/>
              </a:spcAft>
              <a:buClr>
                <a:srgbClr val="000000"/>
              </a:buClr>
              <a:buSzPts val="500"/>
              <a:buFont typeface="Arial"/>
              <a:buNone/>
            </a:pPr>
            <a:r>
              <a:t/>
            </a:r>
            <a:endParaRPr b="0" i="0" sz="5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During execution, the object’s runtime type is determined to be a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 object:</a:t>
            </a:r>
            <a:endParaRPr/>
          </a:p>
          <a:p>
            <a:pPr indent="-428625" lvl="1" marL="574675" marR="0" rtl="0" algn="l">
              <a:lnSpc>
                <a:spcPct val="100000"/>
              </a:lnSpc>
              <a:spcBef>
                <a:spcPts val="100"/>
              </a:spcBef>
              <a:spcAft>
                <a:spcPts val="0"/>
              </a:spcAft>
              <a:buClr>
                <a:srgbClr val="FF0000"/>
              </a:buClr>
              <a:buSzPts val="500"/>
              <a:buFont typeface="Arial"/>
              <a:buNone/>
            </a:pPr>
            <a:r>
              <a:t/>
            </a:r>
            <a:endParaRPr b="0" i="0" sz="500" u="none" cap="none" strike="noStrik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ID: 102 Name: Joan Kern Dept: Marketing</a:t>
            </a:r>
            <a:endParaRPr b="0" i="0" sz="8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At run time, the method that is executed is referenced from a </a:t>
            </a:r>
            <a:r>
              <a:rPr b="0" i="0" lang="en-US" sz="2200" u="none" cap="none" strike="noStrike">
                <a:solidFill>
                  <a:schemeClr val="dk1"/>
                </a:solidFill>
                <a:latin typeface="Courier New"/>
                <a:ea typeface="Courier New"/>
                <a:cs typeface="Courier New"/>
                <a:sym typeface="Courier New"/>
              </a:rPr>
              <a:t>Manager</a:t>
            </a:r>
            <a:r>
              <a:rPr b="0" i="0" lang="en-US" sz="2200" u="none" cap="none" strike="noStrike">
                <a:solidFill>
                  <a:schemeClr val="dk1"/>
                </a:solidFill>
                <a:latin typeface="Arial"/>
                <a:ea typeface="Arial"/>
                <a:cs typeface="Arial"/>
                <a:sym typeface="Arial"/>
              </a:rPr>
              <a:t>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This is an aspect of polymorphism called </a:t>
            </a:r>
            <a:r>
              <a:rPr b="0" i="1" lang="en-US" sz="2200" u="none" cap="none" strike="noStrike">
                <a:solidFill>
                  <a:schemeClr val="dk1"/>
                </a:solidFill>
                <a:latin typeface="Arial"/>
                <a:ea typeface="Arial"/>
                <a:cs typeface="Arial"/>
                <a:sym typeface="Arial"/>
              </a:rPr>
              <a:t>virtual method invocation</a:t>
            </a:r>
            <a:r>
              <a:rPr b="0" i="0" lang="en-US" sz="2200" u="none" cap="none" strike="noStrike">
                <a:solidFill>
                  <a:schemeClr val="dk1"/>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