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991350" cy="9282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32" name="Google Shape;132;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11: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Benefits and Drawbacks of Final Variables</a:t>
            </a:r>
            <a:endParaRPr/>
          </a:p>
          <a:p>
            <a:pPr indent="0" lvl="1" marL="0" marR="0" rtl="0" algn="l">
              <a:spcBef>
                <a:spcPts val="0"/>
              </a:spcBef>
              <a:spcAft>
                <a:spcPts val="0"/>
              </a:spcAft>
              <a:buSzPts val="1800"/>
              <a:buFont typeface="Arial"/>
              <a:buNone/>
            </a:pPr>
            <a:r>
              <a:rPr b="1" i="0" lang="en-US" sz="1800" u="none" cap="none" strike="noStrike"/>
              <a:t>Bug Prevention</a:t>
            </a:r>
            <a:endParaRPr/>
          </a:p>
          <a:p>
            <a:pPr indent="0" lvl="1" marL="0" marR="0" rtl="0" algn="l">
              <a:spcBef>
                <a:spcPts val="0"/>
              </a:spcBef>
              <a:spcAft>
                <a:spcPts val="0"/>
              </a:spcAft>
              <a:buSzPts val="1800"/>
              <a:buFont typeface="Arial"/>
              <a:buNone/>
            </a:pPr>
            <a:r>
              <a:rPr b="0" i="0" lang="en-US" sz="1800" u="none" cap="none" strike="noStrike"/>
              <a:t>Final variables can never have their values modified after they are initialized. This behavior functions as a bug-prevention mechanism.</a:t>
            </a:r>
            <a:endParaRPr/>
          </a:p>
          <a:p>
            <a:pPr indent="0" lvl="1" marL="0" marR="0" rtl="0" algn="l">
              <a:spcBef>
                <a:spcPts val="0"/>
              </a:spcBef>
              <a:spcAft>
                <a:spcPts val="0"/>
              </a:spcAft>
              <a:buSzPts val="1800"/>
              <a:buFont typeface="Arial"/>
              <a:buNone/>
            </a:pPr>
            <a:r>
              <a:rPr b="1" i="0" lang="en-US" sz="1800" u="none" cap="none" strike="noStrike"/>
              <a:t>Thread Safety</a:t>
            </a:r>
            <a:endParaRPr/>
          </a:p>
          <a:p>
            <a:pPr indent="0" lvl="1" marL="0" marR="0" rtl="0" algn="l">
              <a:spcBef>
                <a:spcPts val="0"/>
              </a:spcBef>
              <a:spcAft>
                <a:spcPts val="0"/>
              </a:spcAft>
              <a:buSzPts val="1800"/>
              <a:buFont typeface="Arial"/>
              <a:buNone/>
            </a:pPr>
            <a:r>
              <a:rPr b="0" i="0" lang="en-US" sz="1800" u="none" cap="none" strike="noStrike"/>
              <a:t>The immutable nature of final variables eliminates any of the concerns that come with concurrent access by multiple threads.</a:t>
            </a:r>
            <a:endParaRPr/>
          </a:p>
          <a:p>
            <a:pPr indent="0" lvl="1" marL="0" marR="0" rtl="0" algn="l">
              <a:spcBef>
                <a:spcPts val="0"/>
              </a:spcBef>
              <a:spcAft>
                <a:spcPts val="0"/>
              </a:spcAft>
              <a:buSzPts val="1800"/>
              <a:buFont typeface="Arial"/>
              <a:buNone/>
            </a:pPr>
            <a:r>
              <a:rPr b="1" i="0" lang="en-US" sz="1800" u="none" cap="none" strike="noStrike"/>
              <a:t>Final Reference to Objects</a:t>
            </a:r>
            <a:endParaRPr/>
          </a:p>
          <a:p>
            <a:pPr indent="0" lvl="1" marL="0" marR="0" rtl="0" algn="l">
              <a:spcBef>
                <a:spcPts val="0"/>
              </a:spcBef>
              <a:spcAft>
                <a:spcPts val="0"/>
              </a:spcAft>
              <a:buSzPts val="1800"/>
              <a:buFont typeface="Arial"/>
              <a:buNone/>
            </a:pPr>
            <a:r>
              <a:rPr b="0" i="0" lang="en-US" sz="1800" u="none" cap="none" strike="noStrike"/>
              <a:t>A </a:t>
            </a:r>
            <a:r>
              <a:rPr b="0" i="0" lang="en-US" sz="1800" u="none" cap="none" strike="noStrike">
                <a:latin typeface="Courier New"/>
                <a:ea typeface="Courier New"/>
                <a:cs typeface="Courier New"/>
                <a:sym typeface="Courier New"/>
              </a:rPr>
              <a:t>final</a:t>
            </a:r>
            <a:r>
              <a:rPr b="0" i="0" lang="en-US" sz="1800" u="none" cap="none" strike="noStrike"/>
              <a:t> object reference only prevents a reference from pointing to another object. If you are designing immutable objects, you must prevent the object's fields from being modified. Final references also prevent you from assigning a value of </a:t>
            </a:r>
            <a:r>
              <a:rPr b="0" i="0" lang="en-US" sz="1800" u="none" cap="none" strike="noStrike">
                <a:latin typeface="Courier New"/>
                <a:ea typeface="Courier New"/>
                <a:cs typeface="Courier New"/>
                <a:sym typeface="Courier New"/>
              </a:rPr>
              <a:t>null</a:t>
            </a:r>
            <a:r>
              <a:rPr b="0" i="0" lang="en-US" sz="1800" u="none" cap="none" strike="noStrike"/>
              <a:t> to the reference. Maintaining an object's references prevents that object from being available for garbage collection.</a:t>
            </a:r>
            <a:endParaRPr/>
          </a:p>
        </p:txBody>
      </p:sp>
      <p:sp>
        <p:nvSpPr>
          <p:cNvPr id="142" name="Google Shape;142;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12: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Final Fields</a:t>
            </a:r>
            <a:endParaRPr/>
          </a:p>
          <a:p>
            <a:pPr indent="0" lvl="1" marL="0" marR="0" rtl="0" algn="l">
              <a:spcBef>
                <a:spcPts val="0"/>
              </a:spcBef>
              <a:spcAft>
                <a:spcPts val="0"/>
              </a:spcAft>
              <a:buSzPts val="1800"/>
              <a:buFont typeface="Arial"/>
              <a:buNone/>
            </a:pPr>
            <a:r>
              <a:rPr b="1" i="0" lang="en-US" sz="1800" u="none" cap="none" strike="noStrike"/>
              <a:t>Initializing</a:t>
            </a:r>
            <a:endParaRPr/>
          </a:p>
          <a:p>
            <a:pPr indent="0" lvl="1" marL="0" marR="0" rtl="0" algn="l">
              <a:spcBef>
                <a:spcPts val="0"/>
              </a:spcBef>
              <a:spcAft>
                <a:spcPts val="0"/>
              </a:spcAft>
              <a:buSzPts val="1800"/>
              <a:buFont typeface="Arial"/>
              <a:buNone/>
            </a:pPr>
            <a:r>
              <a:rPr b="0" i="0" lang="en-US" sz="1800" u="none" cap="none" strike="noStrike"/>
              <a:t>Final fields (instance variables) must be either of the following:</a:t>
            </a:r>
            <a:endParaRPr/>
          </a:p>
          <a:p>
            <a:pPr indent="0" lvl="2" marL="0" marR="0" rtl="0" algn="l">
              <a:spcBef>
                <a:spcPts val="0"/>
              </a:spcBef>
              <a:spcAft>
                <a:spcPts val="0"/>
              </a:spcAft>
              <a:buSzPts val="1800"/>
              <a:buFont typeface="Arial"/>
              <a:buNone/>
            </a:pPr>
            <a:r>
              <a:rPr b="0" i="0" lang="en-US" sz="1800" u="none" cap="none" strike="noStrike"/>
              <a:t>Assigned a value when declared</a:t>
            </a:r>
            <a:endParaRPr/>
          </a:p>
          <a:p>
            <a:pPr indent="0" lvl="2" marL="0" marR="0" rtl="0" algn="l">
              <a:spcBef>
                <a:spcPts val="0"/>
              </a:spcBef>
              <a:spcAft>
                <a:spcPts val="0"/>
              </a:spcAft>
              <a:buSzPts val="1800"/>
              <a:buFont typeface="Arial"/>
              <a:buNone/>
            </a:pPr>
            <a:r>
              <a:rPr b="0" i="0" lang="en-US" sz="1800" u="none" cap="none" strike="noStrike"/>
              <a:t>Assigned a value in every constructor</a:t>
            </a:r>
            <a:endParaRPr/>
          </a:p>
          <a:p>
            <a:pPr indent="0" lvl="1" marL="0" marR="0" rtl="0" algn="l">
              <a:spcBef>
                <a:spcPts val="0"/>
              </a:spcBef>
              <a:spcAft>
                <a:spcPts val="0"/>
              </a:spcAft>
              <a:buSzPts val="1800"/>
              <a:buFont typeface="Arial"/>
              <a:buNone/>
            </a:pPr>
            <a:r>
              <a:rPr b="1" i="0" lang="en-US" sz="1800" u="none" cap="none" strike="noStrike"/>
              <a:t>Static and Final Combined</a:t>
            </a:r>
            <a:endParaRPr/>
          </a:p>
          <a:p>
            <a:pPr indent="0" lvl="1" marL="0" marR="0" rtl="0" algn="l">
              <a:spcBef>
                <a:spcPts val="0"/>
              </a:spcBef>
              <a:spcAft>
                <a:spcPts val="0"/>
              </a:spcAft>
              <a:buSzPts val="1800"/>
              <a:buFont typeface="Arial"/>
              <a:buNone/>
            </a:pPr>
            <a:r>
              <a:rPr b="0" i="0" lang="en-US" sz="1800" u="none" cap="none" strike="noStrike"/>
              <a:t>A field that is both static and final is considered a constant. By convention, constant fields use identifiers consisting of only uppercase letters and underscores.</a:t>
            </a:r>
            <a:endParaRPr/>
          </a:p>
          <a:p>
            <a:pPr indent="0" lvl="0" marL="0" marR="0" rtl="0" algn="l">
              <a:spcBef>
                <a:spcPts val="0"/>
              </a:spcBef>
              <a:spcAft>
                <a:spcPts val="0"/>
              </a:spcAft>
              <a:buNone/>
            </a:pPr>
            <a:r>
              <a:t/>
            </a:r>
            <a:endParaRPr b="0" i="0" sz="1800" u="none" cap="none" strike="noStrike"/>
          </a:p>
        </p:txBody>
      </p:sp>
      <p:sp>
        <p:nvSpPr>
          <p:cNvPr id="149" name="Google Shape;149;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13:notes"/>
          <p:cNvSpPr txBox="1"/>
          <p:nvPr>
            <p:ph idx="1" type="body"/>
          </p:nvPr>
        </p:nvSpPr>
        <p:spPr>
          <a:xfrm>
            <a:off x="547687" y="5278437"/>
            <a:ext cx="5943600" cy="3400425"/>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000"/>
              <a:buFont typeface="Arial"/>
              <a:buNone/>
            </a:pPr>
            <a:r>
              <a:rPr b="0" i="0" lang="en-US" sz="1000" u="none" cap="none" strike="noStrike"/>
              <a:t>An </a:t>
            </a:r>
            <a:r>
              <a:rPr b="1" i="0" lang="en-US" sz="1000" u="none" cap="none" strike="noStrike"/>
              <a:t>inner </a:t>
            </a:r>
            <a:r>
              <a:rPr b="0" i="0" lang="en-US" sz="1000" u="none" cap="none" strike="noStrike"/>
              <a:t>nested</a:t>
            </a:r>
            <a:r>
              <a:rPr b="1" i="0" lang="en-US" sz="1000" u="none" cap="none" strike="noStrike"/>
              <a:t> </a:t>
            </a:r>
            <a:r>
              <a:rPr b="0" i="0" lang="en-US" sz="1000" u="none" cap="none" strike="noStrike"/>
              <a:t>class is considered part of the outer class and inherits access to all the private members of the outer class. </a:t>
            </a:r>
            <a:endParaRPr/>
          </a:p>
          <a:p>
            <a:pPr indent="0" lvl="1" marL="0" marR="0" rtl="0" algn="l">
              <a:spcBef>
                <a:spcPts val="0"/>
              </a:spcBef>
              <a:spcAft>
                <a:spcPts val="0"/>
              </a:spcAft>
              <a:buSzPts val="1000"/>
              <a:buFont typeface="Arial"/>
              <a:buNone/>
            </a:pPr>
            <a:r>
              <a:rPr b="0" i="0" lang="en-US" sz="1000" u="none" cap="none" strike="noStrike"/>
              <a:t>A </a:t>
            </a:r>
            <a:r>
              <a:rPr b="1" i="0" lang="en-US" sz="1000" u="none" cap="none" strike="noStrike"/>
              <a:t>static</a:t>
            </a:r>
            <a:r>
              <a:rPr b="0" i="0" lang="en-US" sz="1000" u="none" cap="none" strike="noStrike"/>
              <a:t> nested class is not an inner class, but its declaration appears similar with an additional </a:t>
            </a:r>
            <a:r>
              <a:rPr b="0" i="0" lang="en-US" sz="1000" u="none" cap="none" strike="noStrike">
                <a:latin typeface="Courier New"/>
                <a:ea typeface="Courier New"/>
                <a:cs typeface="Courier New"/>
                <a:sym typeface="Courier New"/>
              </a:rPr>
              <a:t>static</a:t>
            </a:r>
            <a:r>
              <a:rPr b="0" i="0" lang="en-US" sz="1000" u="none" cap="none" strike="noStrike"/>
              <a:t> modifier on the nested class. Static nested classes can be instantiated before the enclosing outer class and, therefore, are denied access to all nonstatic members of the enclosing class.</a:t>
            </a:r>
            <a:endParaRPr/>
          </a:p>
          <a:p>
            <a:pPr indent="0" lvl="1" marL="0" marR="0" rtl="0" algn="l">
              <a:spcBef>
                <a:spcPts val="0"/>
              </a:spcBef>
              <a:spcAft>
                <a:spcPts val="0"/>
              </a:spcAft>
              <a:buSzPts val="1000"/>
              <a:buFont typeface="Arial"/>
              <a:buNone/>
            </a:pPr>
            <a:r>
              <a:rPr b="1" i="0" lang="en-US" sz="1000" u="none" cap="none" strike="noStrike"/>
              <a:t>Note: </a:t>
            </a:r>
            <a:r>
              <a:rPr b="0" i="0" lang="en-US" sz="1000" u="none" cap="none" strike="noStrike"/>
              <a:t>Anonymous classes are covered in detail in the lesson titled “Interfaces and Lambda Expressions.”</a:t>
            </a:r>
            <a:endParaRPr/>
          </a:p>
          <a:p>
            <a:pPr indent="0" lvl="1" marL="0" marR="0" rtl="0" algn="l">
              <a:spcBef>
                <a:spcPts val="0"/>
              </a:spcBef>
              <a:spcAft>
                <a:spcPts val="0"/>
              </a:spcAft>
              <a:buSzPts val="1000"/>
              <a:buFont typeface="Arial"/>
              <a:buNone/>
            </a:pPr>
            <a:r>
              <a:rPr b="1" i="0" lang="en-US" sz="1000" u="none" cap="none" strike="noStrike"/>
              <a:t>Reasons to Use Nested Classes</a:t>
            </a:r>
            <a:endParaRPr/>
          </a:p>
          <a:p>
            <a:pPr indent="0" lvl="1" marL="0" marR="0" rtl="0" algn="l">
              <a:spcBef>
                <a:spcPts val="0"/>
              </a:spcBef>
              <a:spcAft>
                <a:spcPts val="0"/>
              </a:spcAft>
              <a:buSzPts val="1000"/>
              <a:buFont typeface="Arial"/>
              <a:buNone/>
            </a:pPr>
            <a:r>
              <a:rPr b="0" i="0" lang="en-US" sz="1000" u="none" cap="none" strike="noStrike"/>
              <a:t>The following information is obtained from http://download.oracle.com/javase/tutorial/java/javaOO/nested.html.</a:t>
            </a:r>
            <a:endParaRPr/>
          </a:p>
          <a:p>
            <a:pPr indent="0" lvl="2" marL="0" marR="0" rtl="0" algn="l">
              <a:spcBef>
                <a:spcPts val="0"/>
              </a:spcBef>
              <a:spcAft>
                <a:spcPts val="0"/>
              </a:spcAft>
              <a:buSzPts val="900"/>
              <a:buFont typeface="Arial"/>
              <a:buNone/>
            </a:pPr>
            <a:r>
              <a:rPr b="1" i="0" lang="en-US" sz="900" u="none" cap="none" strike="noStrike"/>
              <a:t>Logical Grouping of Classes</a:t>
            </a:r>
            <a:endParaRPr b="0" i="0" sz="900" u="none" cap="none" strike="noStrike"/>
          </a:p>
          <a:p>
            <a:pPr indent="0" lvl="3" marL="0" marR="0" rtl="0" algn="l">
              <a:spcBef>
                <a:spcPts val="0"/>
              </a:spcBef>
              <a:spcAft>
                <a:spcPts val="0"/>
              </a:spcAft>
              <a:buSzPts val="900"/>
              <a:buFont typeface="Arial"/>
              <a:buNone/>
            </a:pPr>
            <a:r>
              <a:rPr b="0" i="0" lang="en-US" sz="900" u="none" cap="none" strike="noStrike"/>
              <a:t>If a class is useful to only one other class, then it is logical to embed it in that class an keep </a:t>
            </a:r>
            <a:endParaRPr/>
          </a:p>
          <a:p>
            <a:pPr indent="0" lvl="4" marL="0" marR="0" rtl="0" algn="l">
              <a:spcBef>
                <a:spcPts val="0"/>
              </a:spcBef>
              <a:spcAft>
                <a:spcPts val="0"/>
              </a:spcAft>
              <a:buSzPts val="900"/>
              <a:buFont typeface="Arial"/>
              <a:buNone/>
            </a:pPr>
            <a:r>
              <a:rPr b="0" i="0" lang="en-US" sz="900" u="none" cap="none" strike="noStrike">
                <a:latin typeface="Arial"/>
                <a:ea typeface="Arial"/>
                <a:cs typeface="Arial"/>
                <a:sym typeface="Arial"/>
              </a:rPr>
              <a:t>the two together. Nesting such "helper classes" makes their package more streamlined.</a:t>
            </a:r>
            <a:endParaRPr/>
          </a:p>
          <a:p>
            <a:pPr indent="0" lvl="2" marL="0" marR="0" rtl="0" algn="l">
              <a:spcBef>
                <a:spcPts val="0"/>
              </a:spcBef>
              <a:spcAft>
                <a:spcPts val="0"/>
              </a:spcAft>
              <a:buSzPts val="900"/>
              <a:buFont typeface="Arial"/>
              <a:buNone/>
            </a:pPr>
            <a:r>
              <a:rPr b="1" i="0" lang="en-US" sz="900" u="none" cap="none" strike="noStrike"/>
              <a:t>Increased Encapsulation</a:t>
            </a:r>
            <a:endParaRPr/>
          </a:p>
          <a:p>
            <a:pPr indent="0" lvl="3" marL="0" marR="0" rtl="0" algn="l">
              <a:spcBef>
                <a:spcPts val="0"/>
              </a:spcBef>
              <a:spcAft>
                <a:spcPts val="0"/>
              </a:spcAft>
              <a:buSzPts val="900"/>
              <a:buFont typeface="Arial"/>
              <a:buNone/>
            </a:pPr>
            <a:r>
              <a:rPr b="0" i="0" lang="en-US" sz="900" u="none" cap="none" strike="noStrike"/>
              <a:t>Consider two top-level classes, A and B, where B needs access to members of A that would otherwise be declared private. By hiding class B within class A, A's members can be declared private and B can access them. In addition, B itself can be hidden from the outside world.</a:t>
            </a:r>
            <a:endParaRPr/>
          </a:p>
          <a:p>
            <a:pPr indent="0" lvl="2" marL="0" marR="0" rtl="0" algn="l">
              <a:spcBef>
                <a:spcPts val="0"/>
              </a:spcBef>
              <a:spcAft>
                <a:spcPts val="0"/>
              </a:spcAft>
              <a:buSzPts val="900"/>
              <a:buFont typeface="Arial"/>
              <a:buNone/>
            </a:pPr>
            <a:r>
              <a:rPr b="1" i="0" lang="en-US" sz="900" u="none" cap="none" strike="noStrike"/>
              <a:t>More Readable, Maintainable Code</a:t>
            </a:r>
            <a:endParaRPr/>
          </a:p>
          <a:p>
            <a:pPr indent="0" lvl="3" marL="0" marR="0" rtl="0" algn="l">
              <a:spcBef>
                <a:spcPts val="0"/>
              </a:spcBef>
              <a:spcAft>
                <a:spcPts val="0"/>
              </a:spcAft>
              <a:buSzPts val="900"/>
              <a:buFont typeface="Arial"/>
              <a:buNone/>
            </a:pPr>
            <a:r>
              <a:rPr b="0" i="0" lang="en-US" sz="900" u="none" cap="none" strike="noStrike"/>
              <a:t>Nesting small classes within top-level classes places the code closer to where it is used.</a:t>
            </a:r>
            <a:endParaRPr/>
          </a:p>
        </p:txBody>
      </p:sp>
      <p:sp>
        <p:nvSpPr>
          <p:cNvPr id="156" name="Google Shape;156;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example in the slide demonstrates an inner class, </a:t>
            </a:r>
            <a:r>
              <a:rPr b="0" i="0" lang="en-US" sz="1800" u="none" cap="none" strike="noStrike">
                <a:latin typeface="Courier New"/>
                <a:ea typeface="Courier New"/>
                <a:cs typeface="Courier New"/>
                <a:sym typeface="Courier New"/>
              </a:rPr>
              <a:t>EMICalculatorHelper</a:t>
            </a:r>
            <a:r>
              <a:rPr b="0" i="0" lang="en-US" sz="1800" u="none" cap="none" strike="noStrike"/>
              <a:t>, which is defined in the </a:t>
            </a:r>
            <a:r>
              <a:rPr b="0" i="0" lang="en-US" sz="1800" u="none" cap="none" strike="noStrike">
                <a:latin typeface="Courier New"/>
                <a:ea typeface="Courier New"/>
                <a:cs typeface="Courier New"/>
                <a:sym typeface="Courier New"/>
              </a:rPr>
              <a:t>BankEMICalculator</a:t>
            </a:r>
            <a:r>
              <a:rPr b="0" i="0" lang="en-US" sz="1800" u="none" cap="none" strike="noStrike"/>
              <a:t> class.</a:t>
            </a:r>
            <a:endParaRPr/>
          </a:p>
        </p:txBody>
      </p:sp>
      <p:sp>
        <p:nvSpPr>
          <p:cNvPr id="163" name="Google Shape;163;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5: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Compile-Time Range Checking</a:t>
            </a:r>
            <a:endParaRPr/>
          </a:p>
          <a:p>
            <a:pPr indent="0" lvl="1" marL="0" marR="0" rtl="0" algn="l">
              <a:spcBef>
                <a:spcPts val="0"/>
              </a:spcBef>
              <a:spcAft>
                <a:spcPts val="0"/>
              </a:spcAft>
              <a:buSzPts val="1800"/>
              <a:buFont typeface="Arial"/>
              <a:buNone/>
            </a:pPr>
            <a:r>
              <a:rPr b="0" i="0" lang="en-US" sz="1800" u="none" cap="none" strike="noStrike"/>
              <a:t>In the example in the slide, the compiler performs a compile-time check to ensure that only valid </a:t>
            </a:r>
            <a:r>
              <a:rPr b="0" i="0" lang="en-US" sz="1800" u="none" cap="none" strike="noStrike">
                <a:latin typeface="Courier New"/>
                <a:ea typeface="Courier New"/>
                <a:cs typeface="Courier New"/>
                <a:sym typeface="Courier New"/>
              </a:rPr>
              <a:t>PowerState</a:t>
            </a:r>
            <a:r>
              <a:rPr b="0" i="0" lang="en-US" sz="1800" u="none" cap="none" strike="noStrike"/>
              <a:t> instances are passed to the </a:t>
            </a:r>
            <a:r>
              <a:rPr b="0" i="0" lang="en-US" sz="1800" u="none" cap="none" strike="noStrike">
                <a:latin typeface="Courier New"/>
                <a:ea typeface="Courier New"/>
                <a:cs typeface="Courier New"/>
                <a:sym typeface="Courier New"/>
              </a:rPr>
              <a:t>setState</a:t>
            </a:r>
            <a:r>
              <a:rPr b="0" i="0" lang="en-US" sz="1800" u="none" cap="none" strike="noStrike"/>
              <a:t> method. No range checking overhead is incurred at runtime. </a:t>
            </a:r>
            <a:endParaRPr/>
          </a:p>
        </p:txBody>
      </p:sp>
      <p:sp>
        <p:nvSpPr>
          <p:cNvPr id="171" name="Google Shape;171;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6: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82" name="Google Shape;182;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7: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Enum Constructors</a:t>
            </a:r>
            <a:endParaRPr/>
          </a:p>
          <a:p>
            <a:pPr indent="0" lvl="1" marL="0" marR="0" rtl="0" algn="l">
              <a:spcBef>
                <a:spcPts val="0"/>
              </a:spcBef>
              <a:spcAft>
                <a:spcPts val="0"/>
              </a:spcAft>
              <a:buSzPts val="1800"/>
              <a:buFont typeface="Arial"/>
              <a:buNone/>
            </a:pPr>
            <a:r>
              <a:rPr b="0" i="0" lang="en-US" sz="1800" u="none" cap="none" strike="noStrike"/>
              <a:t>You may not instantiate an enum instance with </a:t>
            </a:r>
            <a:r>
              <a:rPr b="0" i="0" lang="en-US" sz="1800" u="none" cap="none" strike="noStrike">
                <a:latin typeface="Courier New"/>
                <a:ea typeface="Courier New"/>
                <a:cs typeface="Courier New"/>
                <a:sym typeface="Courier New"/>
              </a:rPr>
              <a:t>new</a:t>
            </a:r>
            <a:r>
              <a:rPr b="0" i="0" lang="en-US" sz="1800" u="none" cap="none" strike="noStrike"/>
              <a:t>. </a:t>
            </a:r>
            <a:endParaRPr/>
          </a:p>
        </p:txBody>
      </p:sp>
      <p:sp>
        <p:nvSpPr>
          <p:cNvPr id="191" name="Google Shape;191;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8: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Enum Usage</a:t>
            </a:r>
            <a:endParaRPr/>
          </a:p>
          <a:p>
            <a:pPr indent="0" lvl="1" marL="0" marR="0" rtl="0" algn="l">
              <a:spcBef>
                <a:spcPts val="0"/>
              </a:spcBef>
              <a:spcAft>
                <a:spcPts val="0"/>
              </a:spcAft>
              <a:buSzPts val="1800"/>
              <a:buFont typeface="Arial"/>
              <a:buNone/>
            </a:pPr>
            <a:r>
              <a:rPr b="0" i="0" lang="en-US" sz="1800" u="none" cap="none" strike="noStrike"/>
              <a:t>When sent to be printed, the default behavior for an enumeration is to print the current value. Typically, an additional call to the enumation's methods is necessary to get information stored in the enumeration.</a:t>
            </a:r>
            <a:endParaRPr/>
          </a:p>
        </p:txBody>
      </p:sp>
      <p:sp>
        <p:nvSpPr>
          <p:cNvPr id="201" name="Google Shape;201;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10" name="Google Shape;210;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9" name="Google Shape;49;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5 -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20: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18" name="Google Shape;218;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2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26" name="Google Shape;226;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34" name="Google Shape;234;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23: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b, d</a:t>
            </a:r>
            <a:endParaRPr/>
          </a:p>
        </p:txBody>
      </p:sp>
      <p:sp>
        <p:nvSpPr>
          <p:cNvPr id="242" name="Google Shape;242;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24: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a, b, d</a:t>
            </a:r>
            <a:endParaRPr/>
          </a:p>
        </p:txBody>
      </p:sp>
      <p:sp>
        <p:nvSpPr>
          <p:cNvPr id="249" name="Google Shape;249;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p25: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a</a:t>
            </a:r>
            <a:endParaRPr/>
          </a:p>
        </p:txBody>
      </p:sp>
      <p:sp>
        <p:nvSpPr>
          <p:cNvPr id="256" name="Google Shape;256;p2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p3: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Class Inheritance</a:t>
            </a:r>
            <a:endParaRPr/>
          </a:p>
          <a:p>
            <a:pPr indent="0" lvl="1" marL="0" marR="0" rtl="0" algn="l">
              <a:spcBef>
                <a:spcPts val="0"/>
              </a:spcBef>
              <a:spcAft>
                <a:spcPts val="0"/>
              </a:spcAft>
              <a:buSzPts val="1800"/>
              <a:buFont typeface="Arial"/>
              <a:buNone/>
            </a:pPr>
            <a:r>
              <a:rPr b="0" i="0" lang="en-US" sz="1800" u="none" cap="none" strike="noStrike"/>
              <a:t>When designing an object-oriented solution, you should attempt to avoid code duplication. One technique to avoid duplication is to create library methods and classes. Libraries function as a central point to contain often reused code. Another technique to avoid code duplication is to use class inheritance. When there is a shared base type identified between two classes, any shared code may be placed in a parent class.</a:t>
            </a:r>
            <a:endParaRPr/>
          </a:p>
          <a:p>
            <a:pPr indent="0" lvl="1" marL="0" marR="0" rtl="0" algn="l">
              <a:spcBef>
                <a:spcPts val="0"/>
              </a:spcBef>
              <a:spcAft>
                <a:spcPts val="0"/>
              </a:spcAft>
              <a:buSzPts val="1800"/>
              <a:buFont typeface="Arial"/>
              <a:buNone/>
            </a:pPr>
            <a:r>
              <a:rPr b="0" i="0" lang="en-US" sz="1800" u="none" cap="none" strike="noStrike"/>
              <a:t>When possible, use object references of the most generic base type possible. In Java, generalization and specialization enable reuse through method inheritance and virtual method invocation (VMI). VMI, sometimes called “late-binding,” enables a caller to dynamically call a method as long as the method has been declared in a generic base type.</a:t>
            </a:r>
            <a:endParaRPr/>
          </a:p>
        </p:txBody>
      </p:sp>
      <p:sp>
        <p:nvSpPr>
          <p:cNvPr id="57" name="Google Shape;57;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5 -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Coding for Generalization</a:t>
            </a:r>
            <a:endParaRPr/>
          </a:p>
          <a:p>
            <a:pPr indent="0" lvl="1" marL="0" marR="0" rtl="0" algn="l">
              <a:spcBef>
                <a:spcPts val="0"/>
              </a:spcBef>
              <a:spcAft>
                <a:spcPts val="0"/>
              </a:spcAft>
              <a:buSzPts val="1800"/>
              <a:buFont typeface="Arial"/>
              <a:buNone/>
            </a:pPr>
            <a:r>
              <a:rPr b="0" i="0" lang="en-US" sz="1800" u="none" cap="none" strike="noStrike"/>
              <a:t>Always use the most generic reference type possible. Java IDEs may contain refactoring tools that assist in changing existing references to a more generic base type.</a:t>
            </a:r>
            <a:endParaRPr/>
          </a:p>
        </p:txBody>
      </p:sp>
      <p:sp>
        <p:nvSpPr>
          <p:cNvPr id="73" name="Google Shape;73;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 Method Implementations</a:t>
            </a:r>
            <a:endParaRPr/>
          </a:p>
          <a:p>
            <a:pPr indent="0" lvl="1" marL="0" marR="0" rtl="0" algn="l">
              <a:spcBef>
                <a:spcPts val="0"/>
              </a:spcBef>
              <a:spcAft>
                <a:spcPts val="0"/>
              </a:spcAft>
              <a:buSzPts val="1800"/>
              <a:buFont typeface="Arial"/>
              <a:buNone/>
            </a:pPr>
            <a:r>
              <a:rPr b="0" i="0" lang="en-US" sz="1800" u="none" cap="none" strike="noStrike"/>
              <a:t>When sibling classes have a common method, it is typically placed in a parent class. Under some circumstances, however, the parent class's implementation will always need to be overridden with a specialized implementation. </a:t>
            </a:r>
            <a:endParaRPr/>
          </a:p>
          <a:p>
            <a:pPr indent="0" lvl="1" marL="0" marR="0" rtl="0" algn="l">
              <a:spcBef>
                <a:spcPts val="0"/>
              </a:spcBef>
              <a:spcAft>
                <a:spcPts val="0"/>
              </a:spcAft>
              <a:buSzPts val="1800"/>
              <a:buFont typeface="Arial"/>
              <a:buNone/>
            </a:pPr>
            <a:r>
              <a:rPr b="0" i="0" lang="en-US" sz="1800" u="none" cap="none" strike="noStrike"/>
              <a:t>In these cases, inclusion of the method in a parent class has both advantages and disadvantages. It allows the use of generic reference types, but developers can easily forget to supply the specialized implementation in the subclasses.</a:t>
            </a:r>
            <a:endParaRPr/>
          </a:p>
        </p:txBody>
      </p:sp>
      <p:sp>
        <p:nvSpPr>
          <p:cNvPr id="81" name="Google Shape;81;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6: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Declaring a class as abstract prevents any instances of that class from being created. It is a compile-time error to instantiate an abstract class. An abstract class is typically extended by a child class and may be used as a reference type.</a:t>
            </a:r>
            <a:endParaRPr/>
          </a:p>
        </p:txBody>
      </p:sp>
      <p:sp>
        <p:nvSpPr>
          <p:cNvPr id="89" name="Google Shape;89;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7: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Inheriting Abstract Methods</a:t>
            </a:r>
            <a:endParaRPr/>
          </a:p>
          <a:p>
            <a:pPr indent="0" lvl="1" marL="0" marR="0" rtl="0" algn="l">
              <a:spcBef>
                <a:spcPts val="0"/>
              </a:spcBef>
              <a:spcAft>
                <a:spcPts val="0"/>
              </a:spcAft>
              <a:buSzPts val="1800"/>
              <a:buFont typeface="Arial"/>
              <a:buNone/>
            </a:pPr>
            <a:r>
              <a:rPr b="0" i="0" lang="en-US" sz="1800" u="none" cap="none" strike="noStrike"/>
              <a:t>When a child class inherits an abstract method, it is inheriting a method signature but no implementation. For this reason, no braces are allowed when defining an abstract method. </a:t>
            </a:r>
            <a:br>
              <a:rPr b="0" i="0" lang="en-US" sz="1800" u="none" cap="none" strike="noStrike"/>
            </a:br>
            <a:r>
              <a:rPr b="0" i="0" lang="en-US" sz="1800" u="none" cap="none" strike="noStrike"/>
              <a:t>An abstract method is a way to guarantee that any child class will contain a method with a matching signature.</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An abstract method can take arguments and return values. For example:</a:t>
            </a:r>
            <a:endParaRPr/>
          </a:p>
          <a:p>
            <a:pPr indent="0" lvl="1"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abstract double calculateArea(double dim1, double dim2);</a:t>
            </a:r>
            <a:endParaRPr/>
          </a:p>
          <a:p>
            <a:pPr indent="0" lvl="0" marL="0" marR="0" rtl="0" algn="l">
              <a:spcBef>
                <a:spcPts val="0"/>
              </a:spcBef>
              <a:spcAft>
                <a:spcPts val="0"/>
              </a:spcAft>
              <a:buNone/>
            </a:pPr>
            <a:r>
              <a:t/>
            </a:r>
            <a:endParaRPr b="1" i="0" sz="1800" u="none" cap="none" strike="noStrike">
              <a:latin typeface="Courier New"/>
              <a:ea typeface="Courier New"/>
              <a:cs typeface="Courier New"/>
              <a:sym typeface="Courier New"/>
            </a:endParaRPr>
          </a:p>
        </p:txBody>
      </p:sp>
      <p:sp>
        <p:nvSpPr>
          <p:cNvPr id="101" name="Google Shape;101;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8: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Making Use of Abstract Classes</a:t>
            </a:r>
            <a:endParaRPr/>
          </a:p>
          <a:p>
            <a:pPr indent="0" lvl="1" marL="0" marR="0" rtl="0" algn="l">
              <a:spcBef>
                <a:spcPts val="0"/>
              </a:spcBef>
              <a:spcAft>
                <a:spcPts val="0"/>
              </a:spcAft>
              <a:buSzPts val="1800"/>
              <a:buFont typeface="Arial"/>
              <a:buNone/>
            </a:pPr>
            <a:r>
              <a:rPr b="0" i="0" lang="en-US" sz="1800" u="none" cap="none" strike="noStrike"/>
              <a:t>While it is possible to avoid implementing an abstract method by declaring child classes as abstract, this only serves to delay the inevitable. Applications require nonabstract methods to create objects. Use abstract methods to outline functionality required in child classes.</a:t>
            </a:r>
            <a:endParaRPr/>
          </a:p>
        </p:txBody>
      </p:sp>
      <p:sp>
        <p:nvSpPr>
          <p:cNvPr id="113" name="Google Shape;113;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9:notes"/>
          <p:cNvSpPr txBox="1"/>
          <p:nvPr>
            <p:ph idx="1" type="body"/>
          </p:nvPr>
        </p:nvSpPr>
        <p:spPr>
          <a:xfrm>
            <a:off x="547687" y="5278437"/>
            <a:ext cx="5943600"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Performance Myths</a:t>
            </a:r>
            <a:endParaRPr/>
          </a:p>
          <a:p>
            <a:pPr indent="0" lvl="1" marL="0" marR="0" rtl="0" algn="l">
              <a:spcBef>
                <a:spcPts val="0"/>
              </a:spcBef>
              <a:spcAft>
                <a:spcPts val="0"/>
              </a:spcAft>
              <a:buSzPts val="1800"/>
              <a:buFont typeface="Arial"/>
              <a:buNone/>
            </a:pPr>
            <a:r>
              <a:rPr b="0" i="0" lang="en-US" sz="1800" u="none" cap="none" strike="noStrike"/>
              <a:t>There is little to no performance benefit when you declare a method as final. Methods should be declared as final only to disable method overriding. </a:t>
            </a:r>
            <a:endParaRPr/>
          </a:p>
        </p:txBody>
      </p:sp>
      <p:sp>
        <p:nvSpPr>
          <p:cNvPr id="121" name="Google Shape;121;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5 -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26" name="Shape 26"/>
        <p:cNvGrpSpPr/>
        <p:nvPr/>
      </p:nvGrpSpPr>
      <p:grpSpPr>
        <a:xfrm>
          <a:off x="0" y="0"/>
          <a:ext cx="0" cy="0"/>
          <a:chOff x="0" y="0"/>
          <a:chExt cx="0" cy="0"/>
        </a:xfrm>
      </p:grpSpPr>
      <p:sp>
        <p:nvSpPr>
          <p:cNvPr id="27" name="Google Shape;27;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8" name="Google Shape;28;p6"/>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1" name="Google Shape;31;p7"/>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7"/>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5</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5 -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Abstract  and Nested Classes</a:t>
            </a:r>
            <a:endParaRPr/>
          </a:p>
        </p:txBody>
      </p:sp>
      <p:sp>
        <p:nvSpPr>
          <p:cNvPr id="44" name="Google Shape;44;p10"/>
          <p:cNvSpPr txBox="1"/>
          <p:nvPr>
            <p:ph idx="1" type="subTitle"/>
          </p:nvPr>
        </p:nvSpPr>
        <p:spPr>
          <a:xfrm>
            <a:off x="927100" y="4419600"/>
            <a:ext cx="7302500" cy="363537"/>
          </a:xfrm>
          <a:prstGeom prst="rect">
            <a:avLst/>
          </a:prstGeom>
          <a:noFill/>
          <a:ln>
            <a:noFill/>
          </a:ln>
        </p:spPr>
        <p:txBody>
          <a:bodyPr anchorCtr="0" anchor="t" bIns="12700" lIns="12700" spcFirstLastPara="1" rIns="12700" wrap="square" tIns="12700">
            <a:noAutofit/>
          </a:bodyPr>
          <a:lstStyle/>
          <a:p>
            <a:pPr indent="7938" lvl="0" marL="7938" marR="0" rtl="0" algn="ctr">
              <a:spcBef>
                <a:spcPts val="0"/>
              </a:spcBef>
              <a:spcAft>
                <a:spcPts val="0"/>
              </a:spcAft>
              <a:buNone/>
            </a:pPr>
            <a:r>
              <a:t/>
            </a:r>
            <a:endParaRPr b="0" i="0" sz="2200" u="none" cap="none" strike="noStrike">
              <a:solidFill>
                <a:schemeClr val="dk1"/>
              </a:solidFill>
              <a:latin typeface="Arial"/>
              <a:ea typeface="Arial"/>
              <a:cs typeface="Arial"/>
              <a:sym typeface="Arial"/>
            </a:endParaRPr>
          </a:p>
        </p:txBody>
      </p:sp>
      <p:cxnSp>
        <p:nvCxnSpPr>
          <p:cNvPr id="45" name="Google Shape;45;p10"/>
          <p:cNvCxnSpPr/>
          <p:nvPr/>
        </p:nvCxnSpPr>
        <p:spPr>
          <a:xfrm>
            <a:off x="1828800" y="4495800"/>
            <a:ext cx="990600" cy="0"/>
          </a:xfrm>
          <a:prstGeom prst="straightConnector1">
            <a:avLst/>
          </a:prstGeom>
          <a:noFill/>
          <a:ln>
            <a:noFill/>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nvSpPr>
        <p:spPr>
          <a:xfrm>
            <a:off x="609600" y="2971800"/>
            <a:ext cx="7924800" cy="685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19"/>
          <p:cNvSpPr txBox="1"/>
          <p:nvPr/>
        </p:nvSpPr>
        <p:spPr>
          <a:xfrm>
            <a:off x="609600" y="2286000"/>
            <a:ext cx="7924800" cy="457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1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Final Classes</a:t>
            </a:r>
            <a:endParaRPr/>
          </a:p>
        </p:txBody>
      </p:sp>
      <p:sp>
        <p:nvSpPr>
          <p:cNvPr id="137" name="Google Shape;137;p19"/>
          <p:cNvSpPr txBox="1"/>
          <p:nvPr>
            <p:ph idx="1" type="body"/>
          </p:nvPr>
        </p:nvSpPr>
        <p:spPr>
          <a:xfrm>
            <a:off x="609600" y="1447800"/>
            <a:ext cx="7918450" cy="219868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class can be declared </a:t>
            </a:r>
            <a:r>
              <a:rPr b="0" i="0" lang="en-US" sz="2200" u="none">
                <a:solidFill>
                  <a:schemeClr val="dk1"/>
                </a:solidFill>
                <a:latin typeface="Courier New"/>
                <a:ea typeface="Courier New"/>
                <a:cs typeface="Courier New"/>
                <a:sym typeface="Courier New"/>
              </a:rPr>
              <a:t>final</a:t>
            </a:r>
            <a:r>
              <a:rPr b="0" i="0" lang="en-US" sz="2200" u="none">
                <a:solidFill>
                  <a:schemeClr val="dk1"/>
                </a:solidFill>
                <a:latin typeface="Arial"/>
                <a:ea typeface="Arial"/>
                <a:cs typeface="Arial"/>
                <a:sym typeface="Arial"/>
              </a:rPr>
              <a:t>. Final classes may not be extended.</a:t>
            </a:r>
            <a:endParaRPr/>
          </a:p>
          <a:p>
            <a:pPr indent="7938" lvl="0" marL="7936" marR="0" rtl="0" algn="l">
              <a:lnSpc>
                <a:spcPct val="100000"/>
              </a:lnSpc>
              <a:spcBef>
                <a:spcPts val="180"/>
              </a:spcBef>
              <a:spcAft>
                <a:spcPts val="0"/>
              </a:spcAft>
              <a:buClr>
                <a:srgbClr val="000000"/>
              </a:buClr>
              <a:buSzPts val="900"/>
              <a:buFont typeface="Arial"/>
              <a:buNone/>
            </a:pPr>
            <a:r>
              <a:t/>
            </a:r>
            <a:endParaRPr b="0" i="0" sz="9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final class FinalParentClass { }</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compile-time error</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class ChildClass extends FinalParentClass { }</a:t>
            </a:r>
            <a:endParaRPr/>
          </a:p>
        </p:txBody>
      </p:sp>
      <p:sp>
        <p:nvSpPr>
          <p:cNvPr id="138" name="Google Shape;138;p19"/>
          <p:cNvSpPr txBox="1"/>
          <p:nvPr/>
        </p:nvSpPr>
        <p:spPr>
          <a:xfrm>
            <a:off x="1524000" y="2362200"/>
            <a:ext cx="838200" cy="304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Final Variables</a:t>
            </a:r>
            <a:endParaRPr/>
          </a:p>
        </p:txBody>
      </p:sp>
      <p:sp>
        <p:nvSpPr>
          <p:cNvPr id="145" name="Google Shape;145;p20"/>
          <p:cNvSpPr txBox="1"/>
          <p:nvPr>
            <p:ph idx="1" type="body"/>
          </p:nvPr>
        </p:nvSpPr>
        <p:spPr>
          <a:xfrm>
            <a:off x="609600" y="1219200"/>
            <a:ext cx="7918450" cy="483235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final</a:t>
            </a:r>
            <a:r>
              <a:rPr b="0" i="0" lang="en-US" sz="2200" u="none">
                <a:solidFill>
                  <a:schemeClr val="dk1"/>
                </a:solidFill>
                <a:latin typeface="Arial"/>
                <a:ea typeface="Arial"/>
                <a:cs typeface="Arial"/>
                <a:sym typeface="Arial"/>
              </a:rPr>
              <a:t> modifier can be applied to variables. </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Final variables may not change their values after they are initialized. </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Final variables can be: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Class fields</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Final fields with compile-time constant expressions are constant variables.</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Static can be combined with final to create an always-available, never-changing variable.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Method parameters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Local variables</a:t>
            </a:r>
            <a:endParaRPr/>
          </a:p>
          <a:p>
            <a:pPr indent="-460375" lvl="1" marL="574675" marR="0" rtl="0" algn="l">
              <a:lnSpc>
                <a:spcPct val="100000"/>
              </a:lnSpc>
              <a:spcBef>
                <a:spcPts val="440"/>
              </a:spcBef>
              <a:spcAft>
                <a:spcPts val="0"/>
              </a:spcAft>
              <a:buClr>
                <a:srgbClr val="FF0000"/>
              </a:buClr>
              <a:buSzPts val="2200"/>
              <a:buFont typeface="Arial"/>
              <a:buNone/>
            </a:pPr>
            <a:r>
              <a:rPr b="1" i="0" lang="en-US" sz="2200" u="none" cap="none" strike="noStrike">
                <a:solidFill>
                  <a:schemeClr val="dk1"/>
                </a:solidFill>
                <a:latin typeface="Arial"/>
                <a:ea typeface="Arial"/>
                <a:cs typeface="Arial"/>
                <a:sym typeface="Arial"/>
              </a:rPr>
              <a:t>Note: </a:t>
            </a:r>
            <a:r>
              <a:rPr b="0" i="0" lang="en-US" sz="2200" u="none" cap="none" strike="noStrike">
                <a:solidFill>
                  <a:schemeClr val="dk1"/>
                </a:solidFill>
                <a:latin typeface="Arial"/>
                <a:ea typeface="Arial"/>
                <a:cs typeface="Arial"/>
                <a:sym typeface="Arial"/>
              </a:rPr>
              <a:t>Final references must always reference the same object, but the contents of that object may be modified.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Declaring Final Variables</a:t>
            </a:r>
            <a:endParaRPr/>
          </a:p>
        </p:txBody>
      </p:sp>
      <p:sp>
        <p:nvSpPr>
          <p:cNvPr id="152" name="Google Shape;152;p21"/>
          <p:cNvSpPr txBox="1"/>
          <p:nvPr/>
        </p:nvSpPr>
        <p:spPr>
          <a:xfrm>
            <a:off x="609600" y="1295400"/>
            <a:ext cx="7886700" cy="44958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public class VariableExampleClass {</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private final int field;</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public static final int JAVA_CONSTANT = 10;</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public VariableExampleClass() {</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field = 100;</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public void changeValues(final int param) {</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param = 1; // compile-time error</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final int localVar;</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localVar = 42;</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localVar = 43; // compile-time error</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Nested Classes</a:t>
            </a:r>
            <a:endParaRPr/>
          </a:p>
        </p:txBody>
      </p:sp>
      <p:sp>
        <p:nvSpPr>
          <p:cNvPr id="159" name="Google Shape;159;p22"/>
          <p:cNvSpPr txBox="1"/>
          <p:nvPr>
            <p:ph idx="1" type="body"/>
          </p:nvPr>
        </p:nvSpPr>
        <p:spPr>
          <a:xfrm>
            <a:off x="609600" y="1447800"/>
            <a:ext cx="7918450" cy="41068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nested class is a class declared within the body of another class. Nested classes: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Have multiple categories</a:t>
            </a:r>
            <a:endParaRPr/>
          </a:p>
          <a:p>
            <a:pPr indent="-331787" lvl="2" marL="1020762" marR="0" rtl="0" algn="l">
              <a:lnSpc>
                <a:spcPct val="100000"/>
              </a:lnSpc>
              <a:spcBef>
                <a:spcPts val="400"/>
              </a:spcBef>
              <a:spcAft>
                <a:spcPts val="0"/>
              </a:spcAft>
              <a:buClr>
                <a:srgbClr val="FF0000"/>
              </a:buClr>
              <a:buSzPts val="2000"/>
              <a:buFont typeface="Arial"/>
              <a:buChar char="–"/>
            </a:pPr>
            <a:r>
              <a:rPr b="1" i="0" lang="en-US" sz="2000" u="none" cap="none" strike="noStrike">
                <a:solidFill>
                  <a:schemeClr val="dk1"/>
                </a:solidFill>
                <a:latin typeface="Arial"/>
                <a:ea typeface="Arial"/>
                <a:cs typeface="Arial"/>
                <a:sym typeface="Arial"/>
              </a:rPr>
              <a:t>Inner classes</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Member classes</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Local classes</a:t>
            </a:r>
            <a:endParaRPr/>
          </a:p>
          <a:p>
            <a:pPr indent="-231774" lvl="3" marL="1366837" marR="0" rtl="0" algn="l">
              <a:lnSpc>
                <a:spcPct val="100000"/>
              </a:lnSpc>
              <a:spcBef>
                <a:spcPts val="360"/>
              </a:spcBef>
              <a:spcAft>
                <a:spcPts val="0"/>
              </a:spcAft>
              <a:buClr>
                <a:schemeClr val="accent2"/>
              </a:buClr>
              <a:buSzPts val="810"/>
              <a:buFont typeface="Arial"/>
              <a:buChar char="—"/>
            </a:pPr>
            <a:r>
              <a:rPr b="0" i="0" lang="en-US" sz="1800" u="none" cap="none" strike="noStrike">
                <a:solidFill>
                  <a:schemeClr val="dk1"/>
                </a:solidFill>
                <a:latin typeface="Arial"/>
                <a:ea typeface="Arial"/>
                <a:cs typeface="Arial"/>
                <a:sym typeface="Arial"/>
              </a:rPr>
              <a:t>Anonymous classes</a:t>
            </a:r>
            <a:endParaRPr/>
          </a:p>
          <a:p>
            <a:pPr indent="-331787" lvl="2" marL="1020762" marR="0" rtl="0" algn="l">
              <a:lnSpc>
                <a:spcPct val="100000"/>
              </a:lnSpc>
              <a:spcBef>
                <a:spcPts val="400"/>
              </a:spcBef>
              <a:spcAft>
                <a:spcPts val="0"/>
              </a:spcAft>
              <a:buClr>
                <a:srgbClr val="FF0000"/>
              </a:buClr>
              <a:buSzPts val="2000"/>
              <a:buFont typeface="Arial"/>
              <a:buChar char="–"/>
            </a:pPr>
            <a:r>
              <a:rPr b="1" i="0" lang="en-US" sz="2000" u="none" cap="none" strike="noStrike">
                <a:solidFill>
                  <a:schemeClr val="dk1"/>
                </a:solidFill>
                <a:latin typeface="Arial"/>
                <a:ea typeface="Arial"/>
                <a:cs typeface="Arial"/>
                <a:sym typeface="Arial"/>
              </a:rPr>
              <a:t>Static nested classes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commonly used in applications with GUI elements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Can limit utilization of a "helper class" to the enclosing top-level class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609600" y="304800"/>
            <a:ext cx="7918450" cy="3984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Example: Member Class</a:t>
            </a:r>
            <a:endParaRPr/>
          </a:p>
        </p:txBody>
      </p:sp>
      <p:sp>
        <p:nvSpPr>
          <p:cNvPr id="166" name="Google Shape;166;p23"/>
          <p:cNvSpPr txBox="1"/>
          <p:nvPr>
            <p:ph idx="1" type="body"/>
          </p:nvPr>
        </p:nvSpPr>
        <p:spPr>
          <a:xfrm>
            <a:off x="457200" y="762000"/>
            <a:ext cx="8458200" cy="5638800"/>
          </a:xfrm>
          <a:prstGeom prst="rect">
            <a:avLst/>
          </a:prstGeom>
          <a:solidFill>
            <a:srgbClr val="DDDDDD"/>
          </a:solidFill>
          <a:ln cap="flat" cmpd="sng" w="28575">
            <a:solidFill>
              <a:srgbClr val="000000"/>
            </a:solidFill>
            <a:prstDash val="solid"/>
            <a:miter lim="800000"/>
            <a:headEnd len="sm" w="sm" type="none"/>
            <a:tailEnd len="sm" w="sm" type="none"/>
          </a:ln>
        </p:spPr>
        <p:txBody>
          <a:bodyPr anchorCtr="0" anchor="ctr" bIns="9125" lIns="92075" spcFirstLastPara="1" rIns="92075" wrap="square" tIns="9125">
            <a:noAutofit/>
          </a:bodyPr>
          <a:lstStyle/>
          <a:p>
            <a:pPr indent="-457200" lvl="0" marL="457200" marR="0" rtl="0" algn="l">
              <a:lnSpc>
                <a:spcPct val="100000"/>
              </a:lnSpc>
              <a:spcBef>
                <a:spcPts val="0"/>
              </a:spcBef>
              <a:spcAft>
                <a:spcPts val="0"/>
              </a:spcAft>
              <a:buClr>
                <a:srgbClr val="000000"/>
              </a:buClr>
              <a:buSzPts val="1400"/>
              <a:buFont typeface="Arial"/>
              <a:buNone/>
            </a:pPr>
            <a:r>
              <a:t/>
            </a:r>
            <a:endParaRPr b="1" i="0" sz="1400" u="none">
              <a:solidFill>
                <a:schemeClr val="dk1"/>
              </a:solidFill>
              <a:latin typeface="Courier New"/>
              <a:ea typeface="Courier New"/>
              <a:cs typeface="Courier New"/>
              <a:sym typeface="Courier New"/>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public class BankEMICalculator {</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private  String CustomerName;</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private  String AccountNo;</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private  double loanAmount;</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private  double monthlypayment;</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private EMICalculatorHelper helper = new EMICalculatorHelper();</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/*Setters ad Getters*/</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private class EMICalculatorHelper {</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int loanTerm = 60;</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double interestRate = 0.9;</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double interestpermonth=interestRate/loanTerm;</a:t>
            </a:r>
            <a:endParaRPr/>
          </a:p>
          <a:p>
            <a:pPr indent="-457200" lvl="0" marL="457200" marR="0" rtl="0" algn="l">
              <a:lnSpc>
                <a:spcPct val="100000"/>
              </a:lnSpc>
              <a:spcBef>
                <a:spcPts val="280"/>
              </a:spcBef>
              <a:spcAft>
                <a:spcPts val="0"/>
              </a:spcAft>
              <a:buClr>
                <a:srgbClr val="000000"/>
              </a:buClr>
              <a:buSzPts val="1400"/>
              <a:buFont typeface="Arial"/>
              <a:buNone/>
            </a:pPr>
            <a:r>
              <a:t/>
            </a:r>
            <a:endParaRPr b="1" i="0" sz="1400" u="none">
              <a:solidFill>
                <a:schemeClr val="dk1"/>
              </a:solidFill>
              <a:latin typeface="Courier New"/>
              <a:ea typeface="Courier New"/>
              <a:cs typeface="Courier New"/>
              <a:sym typeface="Courier New"/>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protected double calcMonthlyPayment(double loanAmount)</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double EMI= (loanAmount * interestpermonth) / ((1.0) - ((1.0) /    Math.pow(1.0 + interestpermonth, loanTerm)));</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return(Math.round(EMI));</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   }</a:t>
            </a:r>
            <a:endParaRPr/>
          </a:p>
          <a:p>
            <a:pPr indent="-457200" lvl="0" marL="457200"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a:t>
            </a:r>
            <a:endParaRPr/>
          </a:p>
          <a:p>
            <a:pPr indent="7938" lvl="0" marL="7938" marR="0" rtl="0" algn="l">
              <a:spcBef>
                <a:spcPts val="280"/>
              </a:spcBef>
              <a:spcAft>
                <a:spcPts val="0"/>
              </a:spcAft>
              <a:buNone/>
            </a:pPr>
            <a:r>
              <a:t/>
            </a:r>
            <a:endParaRPr b="1" i="0" sz="1400" u="none">
              <a:solidFill>
                <a:schemeClr val="dk1"/>
              </a:solidFill>
              <a:latin typeface="Courier New"/>
              <a:ea typeface="Courier New"/>
              <a:cs typeface="Courier New"/>
              <a:sym typeface="Courier New"/>
            </a:endParaRPr>
          </a:p>
        </p:txBody>
      </p:sp>
      <p:sp>
        <p:nvSpPr>
          <p:cNvPr id="167" name="Google Shape;167;p23"/>
          <p:cNvSpPr/>
          <p:nvPr/>
        </p:nvSpPr>
        <p:spPr>
          <a:xfrm>
            <a:off x="6629400" y="2743200"/>
            <a:ext cx="2286000" cy="522287"/>
          </a:xfrm>
          <a:prstGeom prst="wedgeRectCallout">
            <a:avLst>
              <a:gd fmla="val -15154" name="adj1"/>
              <a:gd fmla="val 19269"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Inner class, </a:t>
            </a:r>
            <a:r>
              <a:rPr b="1" i="0" lang="en-US" sz="1400" u="none">
                <a:solidFill>
                  <a:schemeClr val="dk1"/>
                </a:solidFill>
                <a:latin typeface="Courier New"/>
                <a:ea typeface="Courier New"/>
                <a:cs typeface="Courier New"/>
                <a:sym typeface="Courier New"/>
              </a:rPr>
              <a:t>EMICalculatorHelper</a:t>
            </a:r>
            <a:r>
              <a:rPr b="1" i="0" lang="en-US" sz="1400" u="none">
                <a:solidFill>
                  <a:schemeClr val="dk1"/>
                </a:solidFill>
                <a:latin typeface="Arial"/>
                <a:ea typeface="Arial"/>
                <a:cs typeface="Arial"/>
                <a:sym typeface="Aria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nvSpPr>
        <p:spPr>
          <a:xfrm>
            <a:off x="838200" y="3067050"/>
            <a:ext cx="7924800" cy="1676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24"/>
          <p:cNvSpPr txBox="1"/>
          <p:nvPr/>
        </p:nvSpPr>
        <p:spPr>
          <a:xfrm>
            <a:off x="609600" y="5429250"/>
            <a:ext cx="7924800" cy="685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24"/>
          <p:cNvSpPr txBox="1"/>
          <p:nvPr>
            <p:ph type="title"/>
          </p:nvPr>
        </p:nvSpPr>
        <p:spPr>
          <a:xfrm>
            <a:off x="685800" y="439737"/>
            <a:ext cx="7842250" cy="4746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Enumerations</a:t>
            </a:r>
            <a:endParaRPr/>
          </a:p>
        </p:txBody>
      </p:sp>
      <p:sp>
        <p:nvSpPr>
          <p:cNvPr id="176" name="Google Shape;176;p24"/>
          <p:cNvSpPr txBox="1"/>
          <p:nvPr>
            <p:ph idx="1" type="body"/>
          </p:nvPr>
        </p:nvSpPr>
        <p:spPr>
          <a:xfrm>
            <a:off x="609600" y="1238250"/>
            <a:ext cx="7918450" cy="49069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Java includes a typesafe enum to the language. </a:t>
            </a:r>
            <a:endParaRPr/>
          </a:p>
          <a:p>
            <a:pPr indent="7938" lvl="0" marL="7936" marR="0" rtl="0" algn="l">
              <a:lnSpc>
                <a:spcPct val="100000"/>
              </a:lnSpc>
              <a:spcBef>
                <a:spcPts val="440"/>
              </a:spcBef>
              <a:spcAft>
                <a:spcPts val="0"/>
              </a:spcAft>
              <a:buClr>
                <a:srgbClr val="000000"/>
              </a:buClr>
              <a:buSzPts val="2200"/>
              <a:buFont typeface="Arial"/>
              <a:buNone/>
            </a:pPr>
            <a:r>
              <a:rPr b="1" i="0" lang="en-US" sz="2200" u="none">
                <a:solidFill>
                  <a:schemeClr val="dk1"/>
                </a:solidFill>
                <a:latin typeface="Arial"/>
                <a:ea typeface="Arial"/>
                <a:cs typeface="Arial"/>
                <a:sym typeface="Arial"/>
              </a:rPr>
              <a:t>Enumerations (enums):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Are created by using a variation of a Java class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Provide a compile-time range check</a:t>
            </a:r>
            <a:endParaRPr/>
          </a:p>
          <a:p>
            <a:pPr indent="-371475" lvl="1" marL="574675" marR="0" rtl="0" algn="l">
              <a:lnSpc>
                <a:spcPct val="100000"/>
              </a:lnSpc>
              <a:spcBef>
                <a:spcPts val="280"/>
              </a:spcBef>
              <a:spcAft>
                <a:spcPts val="0"/>
              </a:spcAft>
              <a:buClr>
                <a:srgbClr val="FF0000"/>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public enum PowerState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OFF,</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ON,</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SUSPEND;</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60"/>
              </a:spcBef>
              <a:spcAft>
                <a:spcPts val="0"/>
              </a:spcAft>
              <a:buClr>
                <a:srgbClr val="FF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An enum can be used in the following way:</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Computer comp = new Computer();</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comp.setState(PowerState.SUSPEND);</a:t>
            </a:r>
            <a:endParaRPr/>
          </a:p>
        </p:txBody>
      </p:sp>
      <p:sp>
        <p:nvSpPr>
          <p:cNvPr id="177" name="Google Shape;177;p24"/>
          <p:cNvSpPr/>
          <p:nvPr/>
        </p:nvSpPr>
        <p:spPr>
          <a:xfrm>
            <a:off x="5943600" y="5657850"/>
            <a:ext cx="2438400" cy="666750"/>
          </a:xfrm>
          <a:prstGeom prst="wedgeRectCallout">
            <a:avLst>
              <a:gd fmla="val -4799" name="adj1"/>
              <a:gd fmla="val 7855"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This method takes a </a:t>
            </a:r>
            <a:r>
              <a:rPr b="0" i="0" lang="en-US" sz="1400" u="none">
                <a:solidFill>
                  <a:schemeClr val="dk1"/>
                </a:solidFill>
                <a:latin typeface="Courier New"/>
                <a:ea typeface="Courier New"/>
                <a:cs typeface="Courier New"/>
                <a:sym typeface="Courier New"/>
              </a:rPr>
              <a:t>PowerState</a:t>
            </a:r>
            <a:r>
              <a:rPr b="0" i="0" lang="en-US" sz="1400" u="none">
                <a:solidFill>
                  <a:schemeClr val="dk1"/>
                </a:solidFill>
                <a:latin typeface="Arial"/>
                <a:ea typeface="Arial"/>
                <a:cs typeface="Arial"/>
                <a:sym typeface="Arial"/>
              </a:rPr>
              <a:t> reference .</a:t>
            </a:r>
            <a:endParaRPr/>
          </a:p>
        </p:txBody>
      </p:sp>
      <p:sp>
        <p:nvSpPr>
          <p:cNvPr id="178" name="Google Shape;178;p24"/>
          <p:cNvSpPr/>
          <p:nvPr/>
        </p:nvSpPr>
        <p:spPr>
          <a:xfrm>
            <a:off x="3200400" y="3371850"/>
            <a:ext cx="2438400" cy="666750"/>
          </a:xfrm>
          <a:prstGeom prst="wedgeRectCallout">
            <a:avLst>
              <a:gd fmla="val -10241" name="adj1"/>
              <a:gd fmla="val 7392"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These are references to the only three </a:t>
            </a:r>
            <a:r>
              <a:rPr b="0" i="0" lang="en-US" sz="1400" u="none">
                <a:solidFill>
                  <a:schemeClr val="dk1"/>
                </a:solidFill>
                <a:latin typeface="Courier New"/>
                <a:ea typeface="Courier New"/>
                <a:cs typeface="Courier New"/>
                <a:sym typeface="Courier New"/>
              </a:rPr>
              <a:t>PowerState</a:t>
            </a:r>
            <a:r>
              <a:rPr b="0" i="0" lang="en-US" sz="1400" u="none">
                <a:solidFill>
                  <a:schemeClr val="dk1"/>
                </a:solidFill>
                <a:latin typeface="Arial"/>
                <a:ea typeface="Arial"/>
                <a:cs typeface="Arial"/>
                <a:sym typeface="Arial"/>
              </a:rPr>
              <a:t> objects that can exist.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nvSpPr>
        <p:spPr>
          <a:xfrm>
            <a:off x="609600" y="1828800"/>
            <a:ext cx="7924800" cy="1981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Enum Usage</a:t>
            </a:r>
            <a:endParaRPr/>
          </a:p>
        </p:txBody>
      </p:sp>
      <p:sp>
        <p:nvSpPr>
          <p:cNvPr id="186" name="Google Shape;186;p25"/>
          <p:cNvSpPr txBox="1"/>
          <p:nvPr>
            <p:ph idx="1" type="body"/>
          </p:nvPr>
        </p:nvSpPr>
        <p:spPr>
          <a:xfrm>
            <a:off x="609600" y="1447800"/>
            <a:ext cx="7918450" cy="23590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Enums can be used as the expression in a switch statement.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public void setState(PowerState state)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switch(state)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case OFF:</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a:t>
            </a:r>
            <a:endParaRPr/>
          </a:p>
        </p:txBody>
      </p:sp>
      <p:sp>
        <p:nvSpPr>
          <p:cNvPr id="187" name="Google Shape;187;p25"/>
          <p:cNvSpPr/>
          <p:nvPr/>
        </p:nvSpPr>
        <p:spPr>
          <a:xfrm>
            <a:off x="6019800" y="3352800"/>
            <a:ext cx="2438400" cy="381000"/>
          </a:xfrm>
          <a:prstGeom prst="wedgeRectCallout">
            <a:avLst>
              <a:gd fmla="val 1403" name="adj1"/>
              <a:gd fmla="val -17998"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PowerState.OFF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nvSpPr>
        <p:spPr>
          <a:xfrm>
            <a:off x="609600" y="1828800"/>
            <a:ext cx="7924800" cy="4343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 name="Google Shape;194;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Complex Enums</a:t>
            </a:r>
            <a:endParaRPr/>
          </a:p>
        </p:txBody>
      </p:sp>
      <p:sp>
        <p:nvSpPr>
          <p:cNvPr id="195" name="Google Shape;195;p26"/>
          <p:cNvSpPr txBox="1"/>
          <p:nvPr>
            <p:ph idx="1" type="body"/>
          </p:nvPr>
        </p:nvSpPr>
        <p:spPr>
          <a:xfrm>
            <a:off x="609600" y="1447800"/>
            <a:ext cx="7918450" cy="46847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Enums can have fields, methods, and private constructors.</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public enum PowerState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OFF("The power is off"),</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ON("The usage power is high"),</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SUSPEND("The power usage is low");</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private String description;</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private PowerState(String d)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description = d;</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public String getDescription()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return description;</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a:t>
            </a:r>
            <a:endParaRPr/>
          </a:p>
        </p:txBody>
      </p:sp>
      <p:sp>
        <p:nvSpPr>
          <p:cNvPr id="196" name="Google Shape;196;p26"/>
          <p:cNvSpPr/>
          <p:nvPr/>
        </p:nvSpPr>
        <p:spPr>
          <a:xfrm>
            <a:off x="5943600" y="3733800"/>
            <a:ext cx="2438400" cy="666750"/>
          </a:xfrm>
          <a:prstGeom prst="wedgeRectCallout">
            <a:avLst>
              <a:gd fmla="val -4799" name="adj1"/>
              <a:gd fmla="val 7855"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constructor may not be </a:t>
            </a:r>
            <a:r>
              <a:rPr b="0" i="0" lang="en-US" sz="1400" u="none">
                <a:solidFill>
                  <a:schemeClr val="dk1"/>
                </a:solidFill>
                <a:latin typeface="Courier New"/>
                <a:ea typeface="Courier New"/>
                <a:cs typeface="Courier New"/>
                <a:sym typeface="Courier New"/>
              </a:rPr>
              <a:t>public</a:t>
            </a:r>
            <a:r>
              <a:rPr b="0" i="0" lang="en-US" sz="1400" u="none">
                <a:solidFill>
                  <a:schemeClr val="dk1"/>
                </a:solidFill>
                <a:latin typeface="Arial"/>
                <a:ea typeface="Arial"/>
                <a:cs typeface="Arial"/>
                <a:sym typeface="Arial"/>
              </a:rPr>
              <a:t> or </a:t>
            </a:r>
            <a:r>
              <a:rPr b="0" i="0" lang="en-US" sz="1400" u="none">
                <a:solidFill>
                  <a:schemeClr val="dk1"/>
                </a:solidFill>
                <a:latin typeface="Courier New"/>
                <a:ea typeface="Courier New"/>
                <a:cs typeface="Courier New"/>
                <a:sym typeface="Courier New"/>
              </a:rPr>
              <a:t>protected</a:t>
            </a:r>
            <a:r>
              <a:rPr b="0" i="0" lang="en-US" sz="1400" u="none">
                <a:solidFill>
                  <a:schemeClr val="dk1"/>
                </a:solidFill>
                <a:latin typeface="Arial"/>
                <a:ea typeface="Arial"/>
                <a:cs typeface="Arial"/>
                <a:sym typeface="Arial"/>
              </a:rPr>
              <a:t>.</a:t>
            </a:r>
            <a:endParaRPr/>
          </a:p>
        </p:txBody>
      </p:sp>
      <p:sp>
        <p:nvSpPr>
          <p:cNvPr id="197" name="Google Shape;197;p26"/>
          <p:cNvSpPr/>
          <p:nvPr/>
        </p:nvSpPr>
        <p:spPr>
          <a:xfrm>
            <a:off x="5562600" y="1905000"/>
            <a:ext cx="2819400" cy="762000"/>
          </a:xfrm>
          <a:prstGeom prst="wedgeRectCallout">
            <a:avLst>
              <a:gd fmla="val -6848" name="adj1"/>
              <a:gd fmla="val 9870"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Call a </a:t>
            </a:r>
            <a:r>
              <a:rPr b="0" i="0" lang="en-US" sz="1400" u="none">
                <a:solidFill>
                  <a:schemeClr val="dk1"/>
                </a:solidFill>
                <a:latin typeface="Courier New"/>
                <a:ea typeface="Courier New"/>
                <a:cs typeface="Courier New"/>
                <a:sym typeface="Courier New"/>
              </a:rPr>
              <a:t>PowerState</a:t>
            </a:r>
            <a:r>
              <a:rPr b="0" i="0" lang="en-US" sz="1400" u="none">
                <a:solidFill>
                  <a:schemeClr val="dk1"/>
                </a:solidFill>
                <a:latin typeface="Arial"/>
                <a:ea typeface="Arial"/>
                <a:cs typeface="Arial"/>
                <a:sym typeface="Arial"/>
              </a:rPr>
              <a:t> constructor to initialize the </a:t>
            </a:r>
            <a:r>
              <a:rPr b="0" i="0" lang="en-US" sz="1400" u="none">
                <a:solidFill>
                  <a:schemeClr val="dk1"/>
                </a:solidFill>
                <a:latin typeface="Courier New"/>
                <a:ea typeface="Courier New"/>
                <a:cs typeface="Courier New"/>
                <a:sym typeface="Courier New"/>
              </a:rPr>
              <a:t>public static final OFF</a:t>
            </a:r>
            <a:r>
              <a:rPr b="0" i="0" lang="en-US" sz="1400" u="none">
                <a:solidFill>
                  <a:schemeClr val="dk1"/>
                </a:solidFill>
                <a:latin typeface="Arial"/>
                <a:ea typeface="Arial"/>
                <a:cs typeface="Arial"/>
                <a:sym typeface="Arial"/>
              </a:rPr>
              <a:t> reference.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nvSpPr>
        <p:spPr>
          <a:xfrm>
            <a:off x="609600" y="5562600"/>
            <a:ext cx="7924800" cy="609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4" name="Google Shape;204;p27"/>
          <p:cNvSpPr txBox="1"/>
          <p:nvPr/>
        </p:nvSpPr>
        <p:spPr>
          <a:xfrm>
            <a:off x="609600" y="1600200"/>
            <a:ext cx="7924800" cy="3505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p27"/>
          <p:cNvSpPr txBox="1"/>
          <p:nvPr>
            <p:ph idx="1" type="body"/>
          </p:nvPr>
        </p:nvSpPr>
        <p:spPr>
          <a:xfrm>
            <a:off x="609600" y="1219200"/>
            <a:ext cx="7918450" cy="49815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Here is the complex enum in action.</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public class ComplexEnumsMain {</a:t>
            </a:r>
            <a:endParaRPr/>
          </a:p>
          <a:p>
            <a:pPr indent="-460375" lvl="1" marL="574675" marR="0" rtl="0" algn="l">
              <a:lnSpc>
                <a:spcPct val="100000"/>
              </a:lnSpc>
              <a:spcBef>
                <a:spcPts val="360"/>
              </a:spcBef>
              <a:spcAft>
                <a:spcPts val="0"/>
              </a:spcAft>
              <a:buClr>
                <a:srgbClr val="FF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public static void main(String[] args)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Computer comp = new Computer();</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comp.setState(</a:t>
            </a:r>
            <a:r>
              <a:rPr b="1" i="0" lang="en-US" sz="1800" u="none" cap="none" strike="noStrike">
                <a:solidFill>
                  <a:schemeClr val="dk1"/>
                </a:solidFill>
                <a:latin typeface="Courier New"/>
                <a:ea typeface="Courier New"/>
                <a:cs typeface="Courier New"/>
                <a:sym typeface="Courier New"/>
              </a:rPr>
              <a:t>PowerState.SUSPEND</a:t>
            </a: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System.out.println("Current state: " + </a:t>
            </a:r>
            <a:r>
              <a:rPr b="1" i="0" lang="en-US" sz="1800" u="none" cap="none" strike="noStrike">
                <a:solidFill>
                  <a:schemeClr val="dk1"/>
                </a:solidFill>
                <a:latin typeface="Courier New"/>
                <a:ea typeface="Courier New"/>
                <a:cs typeface="Courier New"/>
                <a:sym typeface="Courier New"/>
              </a:rPr>
              <a:t>comp.getState()</a:t>
            </a: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System.out.println("Description: " + </a:t>
            </a:r>
            <a:r>
              <a:rPr b="1" i="0" lang="en-US" sz="1800" u="none" cap="none" strike="noStrike">
                <a:solidFill>
                  <a:schemeClr val="dk1"/>
                </a:solidFill>
                <a:latin typeface="Courier New"/>
                <a:ea typeface="Courier New"/>
                <a:cs typeface="Courier New"/>
                <a:sym typeface="Courier New"/>
              </a:rPr>
              <a:t>comp.getState().getDescription()</a:t>
            </a: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Output</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Current state: SUSPEND</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Description: The power usage is low</a:t>
            </a:r>
            <a:endParaRPr/>
          </a:p>
        </p:txBody>
      </p:sp>
      <p:sp>
        <p:nvSpPr>
          <p:cNvPr id="206" name="Google Shape;206;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Complex Enums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descr="Duke-Summary.gif" id="212" name="Google Shape;212;p28"/>
          <p:cNvPicPr preferRelativeResize="0"/>
          <p:nvPr/>
        </p:nvPicPr>
        <p:blipFill rotWithShape="1">
          <a:blip r:embed="rId3">
            <a:alphaModFix/>
          </a:blip>
          <a:srcRect b="0" l="0" r="0" t="0"/>
          <a:stretch/>
        </p:blipFill>
        <p:spPr>
          <a:xfrm>
            <a:off x="6459537" y="4756150"/>
            <a:ext cx="2074862" cy="1492250"/>
          </a:xfrm>
          <a:prstGeom prst="rect">
            <a:avLst/>
          </a:prstGeom>
          <a:noFill/>
          <a:ln>
            <a:noFill/>
          </a:ln>
        </p:spPr>
      </p:pic>
      <p:sp>
        <p:nvSpPr>
          <p:cNvPr id="213" name="Google Shape;213;p2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214" name="Google Shape;214;p28"/>
          <p:cNvSpPr txBox="1"/>
          <p:nvPr>
            <p:ph idx="1" type="body"/>
          </p:nvPr>
        </p:nvSpPr>
        <p:spPr>
          <a:xfrm>
            <a:off x="609600" y="1447800"/>
            <a:ext cx="7918450" cy="2327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Design general-purpose base classes by using abstract classes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Construct abstract Java classes and subclasses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Apply the </a:t>
            </a:r>
            <a:r>
              <a:rPr b="0" i="0" lang="en-US" sz="2200" u="none" cap="none" strike="noStrike">
                <a:solidFill>
                  <a:schemeClr val="dk1"/>
                </a:solidFill>
                <a:latin typeface="Courier New"/>
                <a:ea typeface="Courier New"/>
                <a:cs typeface="Courier New"/>
                <a:sym typeface="Courier New"/>
              </a:rPr>
              <a:t>final </a:t>
            </a:r>
            <a:r>
              <a:rPr b="0" i="0" lang="en-US" sz="2200" u="none" cap="none" strike="noStrike">
                <a:solidFill>
                  <a:schemeClr val="dk1"/>
                </a:solidFill>
                <a:latin typeface="Arial"/>
                <a:ea typeface="Arial"/>
                <a:cs typeface="Arial"/>
                <a:sym typeface="Arial"/>
              </a:rPr>
              <a:t>keyword in Java</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Distinguish between top-level and nested classes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pic>
        <p:nvPicPr>
          <p:cNvPr descr="Duke-with-Dart.gif" id="51" name="Google Shape;51;p11"/>
          <p:cNvPicPr preferRelativeResize="0"/>
          <p:nvPr/>
        </p:nvPicPr>
        <p:blipFill rotWithShape="1">
          <a:blip r:embed="rId3">
            <a:alphaModFix/>
          </a:blip>
          <a:srcRect b="0" l="0" r="0" t="0"/>
          <a:stretch/>
        </p:blipFill>
        <p:spPr>
          <a:xfrm>
            <a:off x="4876800" y="4876800"/>
            <a:ext cx="3829050" cy="1355725"/>
          </a:xfrm>
          <a:prstGeom prst="rect">
            <a:avLst/>
          </a:prstGeom>
          <a:noFill/>
          <a:ln>
            <a:noFill/>
          </a:ln>
        </p:spPr>
      </p:pic>
      <p:sp>
        <p:nvSpPr>
          <p:cNvPr id="52" name="Google Shape;52;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3" name="Google Shape;53;p11"/>
          <p:cNvSpPr txBox="1"/>
          <p:nvPr>
            <p:ph idx="1" type="body"/>
          </p:nvPr>
        </p:nvSpPr>
        <p:spPr>
          <a:xfrm>
            <a:off x="609600" y="1447800"/>
            <a:ext cx="7918450" cy="26670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 do the following:</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Design general-purpose base classes by using abstract classes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Construct abstract Java classes and subclasses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Apply the </a:t>
            </a:r>
            <a:r>
              <a:rPr b="0" i="0" lang="en-US" sz="2200" u="none" cap="none" strike="noStrike">
                <a:solidFill>
                  <a:schemeClr val="dk1"/>
                </a:solidFill>
                <a:latin typeface="Courier New"/>
                <a:ea typeface="Courier New"/>
                <a:cs typeface="Courier New"/>
                <a:sym typeface="Courier New"/>
              </a:rPr>
              <a:t>final </a:t>
            </a:r>
            <a:r>
              <a:rPr b="0" i="0" lang="en-US" sz="2200" u="none" cap="none" strike="noStrike">
                <a:solidFill>
                  <a:schemeClr val="dk1"/>
                </a:solidFill>
                <a:latin typeface="Arial"/>
                <a:ea typeface="Arial"/>
                <a:cs typeface="Arial"/>
                <a:sym typeface="Arial"/>
              </a:rPr>
              <a:t>keyword in Java</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Distinguish between top-level and nested classes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descr="Duke-Practise-Overview.gif" id="220" name="Google Shape;220;p29"/>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
        <p:nvSpPr>
          <p:cNvPr id="221" name="Google Shape;221;p2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5-1 Overview:</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 Applying the Abstract Keyword </a:t>
            </a:r>
            <a:br>
              <a:rPr b="1" i="0" lang="en-US" sz="2600" u="none" cap="none" strike="noStrike">
                <a:solidFill>
                  <a:schemeClr val="dk1"/>
                </a:solidFill>
                <a:latin typeface="Arial"/>
                <a:ea typeface="Arial"/>
                <a:cs typeface="Arial"/>
                <a:sym typeface="Arial"/>
              </a:rPr>
            </a:br>
            <a:endParaRPr/>
          </a:p>
        </p:txBody>
      </p:sp>
      <p:sp>
        <p:nvSpPr>
          <p:cNvPr id="222" name="Google Shape;222;p29"/>
          <p:cNvSpPr txBox="1"/>
          <p:nvPr>
            <p:ph idx="1" type="body"/>
          </p:nvPr>
        </p:nvSpPr>
        <p:spPr>
          <a:xfrm>
            <a:off x="609600" y="1447800"/>
            <a:ext cx="7918450" cy="18542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the following topics: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Identifying potential problems that can be solved using abstract classes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Refactoring an existing Java application to use abstract classes and methods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5-2 Overview:</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 Using Inner Class As a Helper Class </a:t>
            </a:r>
            <a:br>
              <a:rPr b="1" i="0" lang="en-US" sz="2600" u="none" cap="none" strike="noStrike">
                <a:solidFill>
                  <a:schemeClr val="dk1"/>
                </a:solidFill>
                <a:latin typeface="Arial"/>
                <a:ea typeface="Arial"/>
                <a:cs typeface="Arial"/>
                <a:sym typeface="Arial"/>
              </a:rPr>
            </a:br>
            <a:endParaRPr/>
          </a:p>
        </p:txBody>
      </p:sp>
      <p:sp>
        <p:nvSpPr>
          <p:cNvPr id="229" name="Google Shape;229;p30"/>
          <p:cNvSpPr txBox="1"/>
          <p:nvPr>
            <p:ph idx="1" type="body"/>
          </p:nvPr>
        </p:nvSpPr>
        <p:spPr>
          <a:xfrm>
            <a:off x="609600" y="1447800"/>
            <a:ext cx="7918450" cy="7032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using an inner class as a helper class to perform some calculations in an Employee class.</a:t>
            </a:r>
            <a:endParaRPr/>
          </a:p>
        </p:txBody>
      </p:sp>
      <p:pic>
        <p:nvPicPr>
          <p:cNvPr descr="Duke-Practise-Overview.gif" id="230" name="Google Shape;230;p30"/>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5-3 Overview: </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Using Java Enumerations</a:t>
            </a:r>
            <a:endParaRPr/>
          </a:p>
        </p:txBody>
      </p:sp>
      <p:sp>
        <p:nvSpPr>
          <p:cNvPr id="237" name="Google Shape;237;p31"/>
          <p:cNvSpPr txBox="1"/>
          <p:nvPr>
            <p:ph idx="1" type="body"/>
          </p:nvPr>
        </p:nvSpPr>
        <p:spPr>
          <a:xfrm>
            <a:off x="609600" y="1447800"/>
            <a:ext cx="7918450" cy="11096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taking an existing application and refactoring the code to use an enum.</a:t>
            </a:r>
            <a:endParaRPr/>
          </a:p>
          <a:p>
            <a:pPr indent="7938" lvl="0" marL="7938" marR="0" rtl="0" algn="l">
              <a:spcBef>
                <a:spcPts val="440"/>
              </a:spcBef>
              <a:spcAft>
                <a:spcPts val="0"/>
              </a:spcAft>
              <a:buNone/>
            </a:pPr>
            <a:r>
              <a:t/>
            </a:r>
            <a:endParaRPr b="0" i="0" sz="2200" u="none">
              <a:solidFill>
                <a:schemeClr val="dk1"/>
              </a:solidFill>
              <a:latin typeface="Arial"/>
              <a:ea typeface="Arial"/>
              <a:cs typeface="Arial"/>
              <a:sym typeface="Arial"/>
            </a:endParaRPr>
          </a:p>
        </p:txBody>
      </p:sp>
      <p:pic>
        <p:nvPicPr>
          <p:cNvPr descr="Duke-Practise-Overview.gif" id="238" name="Google Shape;238;p31"/>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245" name="Google Shape;245;p32"/>
          <p:cNvSpPr txBox="1"/>
          <p:nvPr>
            <p:ph idx="1" type="body"/>
          </p:nvPr>
        </p:nvSpPr>
        <p:spPr>
          <a:xfrm>
            <a:off x="609600" y="1447800"/>
            <a:ext cx="7918450" cy="2327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Which two of the following should an abstract method not have to compile successfully?</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A return value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A method implementation</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Method parameters</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private</a:t>
            </a:r>
            <a:r>
              <a:rPr b="0" i="0" lang="en-US" sz="2200" u="none" cap="none" strike="noStrike">
                <a:solidFill>
                  <a:schemeClr val="dk1"/>
                </a:solidFill>
                <a:latin typeface="Arial"/>
                <a:ea typeface="Arial"/>
                <a:cs typeface="Arial"/>
                <a:sym typeface="Arial"/>
              </a:rPr>
              <a:t> access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252" name="Google Shape;252;p33"/>
          <p:cNvSpPr txBox="1"/>
          <p:nvPr>
            <p:ph idx="1" type="body"/>
          </p:nvPr>
        </p:nvSpPr>
        <p:spPr>
          <a:xfrm>
            <a:off x="609600" y="1447800"/>
            <a:ext cx="7918450" cy="19891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Which of the following nested class types are inner classes?</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Anonymous</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Local</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Static</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Member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259" name="Google Shape;259;p34"/>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final field (instance variable) can be assigned a value either when declared or in all constructors.</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True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False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Modeling Business Problems with Classes</a:t>
            </a:r>
            <a:endParaRPr/>
          </a:p>
        </p:txBody>
      </p:sp>
      <p:sp>
        <p:nvSpPr>
          <p:cNvPr id="60" name="Google Shape;60;p12"/>
          <p:cNvSpPr txBox="1"/>
          <p:nvPr>
            <p:ph idx="1" type="body"/>
          </p:nvPr>
        </p:nvSpPr>
        <p:spPr>
          <a:xfrm>
            <a:off x="609600" y="1447800"/>
            <a:ext cx="7918450" cy="25304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Inheritance (or subclassing) is an essential feature of the Java programming language. Inheritance provides code reuse through:</a:t>
            </a:r>
            <a:endParaRPr/>
          </a:p>
          <a:p>
            <a:pPr indent="-460375" lvl="1" marL="574675" marR="0" rtl="0" algn="l">
              <a:lnSpc>
                <a:spcPct val="100000"/>
              </a:lnSpc>
              <a:spcBef>
                <a:spcPts val="440"/>
              </a:spcBef>
              <a:spcAft>
                <a:spcPts val="0"/>
              </a:spcAft>
              <a:buClr>
                <a:srgbClr val="FF0000"/>
              </a:buClr>
              <a:buSzPts val="2200"/>
              <a:buFont typeface="Arial"/>
              <a:buChar char="•"/>
            </a:pPr>
            <a:r>
              <a:rPr b="1" i="0" lang="en-US" sz="2200" u="none" cap="none" strike="noStrike">
                <a:solidFill>
                  <a:schemeClr val="dk1"/>
                </a:solidFill>
                <a:latin typeface="Arial"/>
                <a:ea typeface="Arial"/>
                <a:cs typeface="Arial"/>
                <a:sym typeface="Arial"/>
              </a:rPr>
              <a:t>Method inheritance: </a:t>
            </a:r>
            <a:r>
              <a:rPr b="0" i="0" lang="en-US" sz="2200" u="none" cap="none" strike="noStrike">
                <a:solidFill>
                  <a:schemeClr val="dk1"/>
                </a:solidFill>
                <a:latin typeface="Arial"/>
                <a:ea typeface="Arial"/>
                <a:cs typeface="Arial"/>
                <a:sym typeface="Arial"/>
              </a:rPr>
              <a:t>Subclasses avoid code duplication by inheriting method implementations.</a:t>
            </a:r>
            <a:endParaRPr/>
          </a:p>
          <a:p>
            <a:pPr indent="-460375" lvl="1" marL="574675" marR="0" rtl="0" algn="l">
              <a:lnSpc>
                <a:spcPct val="100000"/>
              </a:lnSpc>
              <a:spcBef>
                <a:spcPts val="440"/>
              </a:spcBef>
              <a:spcAft>
                <a:spcPts val="0"/>
              </a:spcAft>
              <a:buClr>
                <a:srgbClr val="FF0000"/>
              </a:buClr>
              <a:buSzPts val="2200"/>
              <a:buFont typeface="Arial"/>
              <a:buChar char="•"/>
            </a:pPr>
            <a:r>
              <a:rPr b="1" i="0" lang="en-US" sz="2200" u="none" cap="none" strike="noStrike">
                <a:solidFill>
                  <a:schemeClr val="dk1"/>
                </a:solidFill>
                <a:latin typeface="Arial"/>
                <a:ea typeface="Arial"/>
                <a:cs typeface="Arial"/>
                <a:sym typeface="Arial"/>
              </a:rPr>
              <a:t>Generalization: </a:t>
            </a:r>
            <a:r>
              <a:rPr b="0" i="0" lang="en-US" sz="2200" u="none" cap="none" strike="noStrike">
                <a:solidFill>
                  <a:schemeClr val="dk1"/>
                </a:solidFill>
                <a:latin typeface="Arial"/>
                <a:ea typeface="Arial"/>
                <a:cs typeface="Arial"/>
                <a:sym typeface="Arial"/>
              </a:rPr>
              <a:t>Code that is designed to rely on the most generic type possible is easier to maintain.</a:t>
            </a:r>
            <a:endParaRPr/>
          </a:p>
        </p:txBody>
      </p:sp>
      <p:sp>
        <p:nvSpPr>
          <p:cNvPr id="61" name="Google Shape;61;p12"/>
          <p:cNvSpPr txBox="1"/>
          <p:nvPr/>
        </p:nvSpPr>
        <p:spPr>
          <a:xfrm>
            <a:off x="6477000" y="4114800"/>
            <a:ext cx="1479550" cy="10334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Class </a:t>
            </a:r>
            <a:endParaRPr/>
          </a:p>
          <a:p>
            <a:pPr indent="0" lvl="0" marL="0" marR="0" rtl="0" algn="ctr">
              <a:lnSpc>
                <a:spcPct val="100000"/>
              </a:lnSpc>
              <a:spcBef>
                <a:spcPts val="36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Inheritance </a:t>
            </a:r>
            <a:endParaRPr/>
          </a:p>
          <a:p>
            <a:pPr indent="0" lvl="0" marL="0" marR="0" rtl="0" algn="ctr">
              <a:lnSpc>
                <a:spcPct val="100000"/>
              </a:lnSpc>
              <a:spcBef>
                <a:spcPts val="36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Diagram</a:t>
            </a:r>
            <a:endParaRPr/>
          </a:p>
        </p:txBody>
      </p:sp>
      <p:sp>
        <p:nvSpPr>
          <p:cNvPr id="62" name="Google Shape;62;p12"/>
          <p:cNvSpPr txBox="1"/>
          <p:nvPr/>
        </p:nvSpPr>
        <p:spPr>
          <a:xfrm>
            <a:off x="2133600" y="4343400"/>
            <a:ext cx="838200" cy="3810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Caller</a:t>
            </a:r>
            <a:endParaRPr/>
          </a:p>
        </p:txBody>
      </p:sp>
      <p:sp>
        <p:nvSpPr>
          <p:cNvPr id="63" name="Google Shape;63;p12"/>
          <p:cNvSpPr txBox="1"/>
          <p:nvPr/>
        </p:nvSpPr>
        <p:spPr>
          <a:xfrm>
            <a:off x="3733800" y="4114800"/>
            <a:ext cx="2133600" cy="4572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Electronic Device</a:t>
            </a:r>
            <a:endParaRPr/>
          </a:p>
        </p:txBody>
      </p:sp>
      <p:sp>
        <p:nvSpPr>
          <p:cNvPr id="64" name="Google Shape;64;p12"/>
          <p:cNvSpPr txBox="1"/>
          <p:nvPr/>
        </p:nvSpPr>
        <p:spPr>
          <a:xfrm>
            <a:off x="3733800" y="4572000"/>
            <a:ext cx="2133600" cy="7620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Public void turnOn()</a:t>
            </a:r>
            <a:endParaRPr/>
          </a:p>
          <a:p>
            <a:pPr indent="0" lvl="0" marL="0" marR="0" rtl="0" algn="ctr">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Public void turnOff()</a:t>
            </a:r>
            <a:endParaRPr/>
          </a:p>
        </p:txBody>
      </p:sp>
      <p:sp>
        <p:nvSpPr>
          <p:cNvPr id="65" name="Google Shape;65;p12"/>
          <p:cNvSpPr txBox="1"/>
          <p:nvPr/>
        </p:nvSpPr>
        <p:spPr>
          <a:xfrm>
            <a:off x="2895600" y="5791200"/>
            <a:ext cx="1524000" cy="3810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Mobile Phone</a:t>
            </a:r>
            <a:endParaRPr/>
          </a:p>
        </p:txBody>
      </p:sp>
      <p:sp>
        <p:nvSpPr>
          <p:cNvPr id="66" name="Google Shape;66;p12"/>
          <p:cNvSpPr txBox="1"/>
          <p:nvPr/>
        </p:nvSpPr>
        <p:spPr>
          <a:xfrm>
            <a:off x="5105400" y="5791200"/>
            <a:ext cx="1524000" cy="3810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Television</a:t>
            </a:r>
            <a:endParaRPr/>
          </a:p>
        </p:txBody>
      </p:sp>
      <p:cxnSp>
        <p:nvCxnSpPr>
          <p:cNvPr id="67" name="Google Shape;67;p12"/>
          <p:cNvCxnSpPr/>
          <p:nvPr/>
        </p:nvCxnSpPr>
        <p:spPr>
          <a:xfrm rot="10800000">
            <a:off x="4038600" y="5334000"/>
            <a:ext cx="0" cy="457200"/>
          </a:xfrm>
          <a:prstGeom prst="straightConnector1">
            <a:avLst/>
          </a:prstGeom>
          <a:noFill/>
          <a:ln cap="flat" cmpd="sng" w="28575">
            <a:solidFill>
              <a:schemeClr val="dk1"/>
            </a:solidFill>
            <a:prstDash val="solid"/>
            <a:miter lim="800000"/>
            <a:headEnd len="med" w="med" type="none"/>
            <a:tailEnd len="med" w="med" type="triangle"/>
          </a:ln>
        </p:spPr>
      </p:cxnSp>
      <p:cxnSp>
        <p:nvCxnSpPr>
          <p:cNvPr id="68" name="Google Shape;68;p12"/>
          <p:cNvCxnSpPr/>
          <p:nvPr/>
        </p:nvCxnSpPr>
        <p:spPr>
          <a:xfrm rot="10800000">
            <a:off x="5486400" y="5334000"/>
            <a:ext cx="0" cy="457200"/>
          </a:xfrm>
          <a:prstGeom prst="straightConnector1">
            <a:avLst/>
          </a:prstGeom>
          <a:noFill/>
          <a:ln cap="flat" cmpd="sng" w="28575">
            <a:solidFill>
              <a:schemeClr val="dk1"/>
            </a:solidFill>
            <a:prstDash val="solid"/>
            <a:miter lim="800000"/>
            <a:headEnd len="med" w="med" type="none"/>
            <a:tailEnd len="med" w="med" type="triangle"/>
          </a:ln>
        </p:spPr>
      </p:cxnSp>
      <p:cxnSp>
        <p:nvCxnSpPr>
          <p:cNvPr id="69" name="Google Shape;69;p12"/>
          <p:cNvCxnSpPr/>
          <p:nvPr/>
        </p:nvCxnSpPr>
        <p:spPr>
          <a:xfrm>
            <a:off x="2971800" y="4572000"/>
            <a:ext cx="762000" cy="0"/>
          </a:xfrm>
          <a:prstGeom prst="straightConnector1">
            <a:avLst/>
          </a:prstGeom>
          <a:noFill/>
          <a:ln cap="flat" cmpd="sng" w="28575">
            <a:solidFill>
              <a:schemeClr val="dk1"/>
            </a:solidFill>
            <a:prstDash val="solid"/>
            <a:miter lim="800000"/>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3"/>
          <p:cNvSpPr txBox="1"/>
          <p:nvPr/>
        </p:nvSpPr>
        <p:spPr>
          <a:xfrm>
            <a:off x="609600" y="2667000"/>
            <a:ext cx="7924800" cy="73025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Enabling Generalization</a:t>
            </a:r>
            <a:endParaRPr/>
          </a:p>
        </p:txBody>
      </p:sp>
      <p:sp>
        <p:nvSpPr>
          <p:cNvPr id="77" name="Google Shape;77;p1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Coding to a common base type allows for the introduction of new subclasses with little or no modification of any code that depends on the more generic base type.</a:t>
            </a:r>
            <a:endParaRPr/>
          </a:p>
          <a:p>
            <a:pPr indent="-460375" lvl="1" marL="574675" marR="0" rtl="0" algn="l">
              <a:lnSpc>
                <a:spcPct val="100000"/>
              </a:lnSpc>
              <a:spcBef>
                <a:spcPts val="280"/>
              </a:spcBef>
              <a:spcAft>
                <a:spcPts val="0"/>
              </a:spcAft>
              <a:buClr>
                <a:srgbClr val="FF0000"/>
              </a:buClr>
              <a:buSzPts val="1400"/>
              <a:buFont typeface="Arial"/>
              <a:buNone/>
            </a:pPr>
            <a:r>
              <a:t/>
            </a:r>
            <a:endParaRPr b="1" i="0" sz="14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ElectronicDevice dev = new Television();</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dev.turnOn(); // all ElectronicDevices can be turned on</a:t>
            </a:r>
            <a:endParaRPr/>
          </a:p>
          <a:p>
            <a:pPr indent="-460375" lvl="1" marL="574675" marR="0" rtl="0" algn="l">
              <a:lnSpc>
                <a:spcPct val="100000"/>
              </a:lnSpc>
              <a:spcBef>
                <a:spcPts val="280"/>
              </a:spcBef>
              <a:spcAft>
                <a:spcPts val="0"/>
              </a:spcAft>
              <a:buClr>
                <a:srgbClr val="FF0000"/>
              </a:buClr>
              <a:buSzPts val="1400"/>
              <a:buFont typeface="Arial"/>
              <a:buNone/>
            </a:pPr>
            <a:r>
              <a:t/>
            </a:r>
            <a:endParaRPr b="1" i="0" sz="14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None/>
            </a:pPr>
            <a:r>
              <a:rPr b="0" i="0" lang="en-US" sz="2200" u="none" cap="none" strike="noStrike">
                <a:solidFill>
                  <a:schemeClr val="dk1"/>
                </a:solidFill>
                <a:latin typeface="Arial"/>
                <a:ea typeface="Arial"/>
                <a:cs typeface="Arial"/>
                <a:sym typeface="Arial"/>
              </a:rPr>
              <a:t>Always use the most generic reference type possible.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nvSpPr>
        <p:spPr>
          <a:xfrm>
            <a:off x="609600" y="2165350"/>
            <a:ext cx="7924800" cy="370205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Identifying the Need for Abstract Classes</a:t>
            </a:r>
            <a:endParaRPr/>
          </a:p>
        </p:txBody>
      </p:sp>
      <p:sp>
        <p:nvSpPr>
          <p:cNvPr id="85" name="Google Shape;85;p14"/>
          <p:cNvSpPr txBox="1"/>
          <p:nvPr>
            <p:ph idx="1" type="body"/>
          </p:nvPr>
        </p:nvSpPr>
        <p:spPr>
          <a:xfrm>
            <a:off x="609600" y="1295400"/>
            <a:ext cx="7918450" cy="180498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Subclasses may not need to inherit a method implementation if the method is specialized.</a:t>
            </a:r>
            <a:endParaRPr/>
          </a:p>
          <a:p>
            <a:pPr indent="-460375" lvl="1" marL="574675" marR="0" rtl="0" algn="l">
              <a:lnSpc>
                <a:spcPct val="100000"/>
              </a:lnSpc>
              <a:spcBef>
                <a:spcPts val="280"/>
              </a:spcBef>
              <a:spcAft>
                <a:spcPts val="0"/>
              </a:spcAft>
              <a:buClr>
                <a:srgbClr val="FF0000"/>
              </a:buClr>
              <a:buSzPts val="1400"/>
              <a:buFont typeface="Arial"/>
              <a:buNone/>
            </a:pPr>
            <a:r>
              <a:t/>
            </a:r>
            <a:endParaRPr b="1" i="0" sz="14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public class Television extends ElectronicDevice {</a:t>
            </a:r>
            <a:endParaRPr/>
          </a:p>
          <a:p>
            <a:pPr indent="-460375" lvl="1" marL="574675" marR="0" rtl="0" algn="l">
              <a:lnSpc>
                <a:spcPct val="100000"/>
              </a:lnSpc>
              <a:spcBef>
                <a:spcPts val="320"/>
              </a:spcBef>
              <a:spcAft>
                <a:spcPts val="0"/>
              </a:spcAft>
              <a:buClr>
                <a:srgbClr val="FF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public void turnOn()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changeChannel(1);</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initializeScreen();</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public void turnOff()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public void changeChannel(int channel)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public void initializeScreen()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nvSpPr>
        <p:spPr>
          <a:xfrm>
            <a:off x="609600" y="5029200"/>
            <a:ext cx="7924800" cy="609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5"/>
          <p:cNvSpPr txBox="1"/>
          <p:nvPr/>
        </p:nvSpPr>
        <p:spPr>
          <a:xfrm>
            <a:off x="609600" y="3657600"/>
            <a:ext cx="7924800" cy="609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5"/>
          <p:cNvSpPr txBox="1"/>
          <p:nvPr/>
        </p:nvSpPr>
        <p:spPr>
          <a:xfrm>
            <a:off x="609600" y="2209800"/>
            <a:ext cx="7924800" cy="609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 name="Google Shape;94;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Defining Abstract Classes</a:t>
            </a:r>
            <a:endParaRPr/>
          </a:p>
        </p:txBody>
      </p:sp>
      <p:sp>
        <p:nvSpPr>
          <p:cNvPr id="95" name="Google Shape;95;p15"/>
          <p:cNvSpPr txBox="1"/>
          <p:nvPr>
            <p:ph idx="1" type="body"/>
          </p:nvPr>
        </p:nvSpPr>
        <p:spPr>
          <a:xfrm>
            <a:off x="609600" y="1295400"/>
            <a:ext cx="7918450" cy="45815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 class can be declared as abstract by using the </a:t>
            </a:r>
            <a:r>
              <a:rPr b="0" i="0" lang="en-US" sz="2200" u="none" cap="none" strike="noStrike">
                <a:solidFill>
                  <a:schemeClr val="dk1"/>
                </a:solidFill>
                <a:latin typeface="Courier New"/>
                <a:ea typeface="Courier New"/>
                <a:cs typeface="Courier New"/>
                <a:sym typeface="Courier New"/>
              </a:rPr>
              <a:t>abstract</a:t>
            </a:r>
            <a:r>
              <a:rPr b="0" i="0" lang="en-US" sz="2200" u="none" cap="none" strike="noStrike">
                <a:solidFill>
                  <a:schemeClr val="dk1"/>
                </a:solidFill>
                <a:latin typeface="Arial"/>
                <a:ea typeface="Arial"/>
                <a:cs typeface="Arial"/>
                <a:sym typeface="Arial"/>
              </a:rPr>
              <a:t> class-level modifier.</a:t>
            </a:r>
            <a:endParaRPr/>
          </a:p>
          <a:p>
            <a:pPr indent="7938" lvl="0" marL="7936" marR="0" rtl="0" algn="l">
              <a:lnSpc>
                <a:spcPct val="100000"/>
              </a:lnSpc>
              <a:spcBef>
                <a:spcPts val="36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public abstract class ElectronicDevice { }</a:t>
            </a:r>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An abstract class can be subclassed.</a:t>
            </a:r>
            <a:endParaRPr/>
          </a:p>
          <a:p>
            <a:pPr indent="-460375" lvl="1" marL="574675" marR="0" rtl="0" algn="l">
              <a:lnSpc>
                <a:spcPct val="100000"/>
              </a:lnSpc>
              <a:spcBef>
                <a:spcPts val="360"/>
              </a:spcBef>
              <a:spcAft>
                <a:spcPts val="0"/>
              </a:spcAft>
              <a:buClr>
                <a:srgbClr val="FF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60"/>
              </a:spcBef>
              <a:spcAft>
                <a:spcPts val="0"/>
              </a:spcAft>
              <a:buClr>
                <a:srgbClr val="FF0000"/>
              </a:buClr>
              <a:buSzPts val="1800"/>
              <a:buFont typeface="Arial"/>
              <a:buNone/>
            </a:pPr>
            <a:r>
              <a:rPr b="1" i="0" lang="en-US" sz="1800" u="none" cap="none" strike="noStrike">
                <a:solidFill>
                  <a:schemeClr val="dk1"/>
                </a:solidFill>
                <a:latin typeface="Courier New"/>
                <a:ea typeface="Courier New"/>
                <a:cs typeface="Courier New"/>
                <a:sym typeface="Courier New"/>
              </a:rPr>
              <a:t>public class Television extends ElectronicDevice { }</a:t>
            </a:r>
            <a:endParaRPr/>
          </a:p>
          <a:p>
            <a:pPr indent="-460375" lvl="1" marL="574675" marR="0" rtl="0" algn="l">
              <a:lnSpc>
                <a:spcPct val="100000"/>
              </a:lnSpc>
              <a:spcBef>
                <a:spcPts val="360"/>
              </a:spcBef>
              <a:spcAft>
                <a:spcPts val="0"/>
              </a:spcAft>
              <a:buClr>
                <a:srgbClr val="FF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An abstract class </a:t>
            </a:r>
            <a:r>
              <a:rPr b="1" i="0" lang="en-US" sz="2200" u="none" cap="none" strike="noStrike">
                <a:solidFill>
                  <a:schemeClr val="dk1"/>
                </a:solidFill>
                <a:latin typeface="Arial"/>
                <a:ea typeface="Arial"/>
                <a:cs typeface="Arial"/>
                <a:sym typeface="Arial"/>
              </a:rPr>
              <a:t>cannot</a:t>
            </a:r>
            <a:r>
              <a:rPr b="0" i="0" lang="en-US" sz="2200" u="none" cap="none" strike="noStrike">
                <a:solidFill>
                  <a:schemeClr val="dk1"/>
                </a:solidFill>
                <a:latin typeface="Arial"/>
                <a:ea typeface="Arial"/>
                <a:cs typeface="Arial"/>
                <a:sym typeface="Arial"/>
              </a:rPr>
              <a:t> be instantiated.</a:t>
            </a:r>
            <a:endParaRPr/>
          </a:p>
          <a:p>
            <a:pPr indent="-460375" lvl="1" marL="574675" marR="0" rtl="0" algn="l">
              <a:lnSpc>
                <a:spcPct val="100000"/>
              </a:lnSpc>
              <a:spcBef>
                <a:spcPts val="360"/>
              </a:spcBef>
              <a:spcAft>
                <a:spcPts val="0"/>
              </a:spcAft>
              <a:buClr>
                <a:srgbClr val="FF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60"/>
              </a:spcBef>
              <a:spcAft>
                <a:spcPts val="0"/>
              </a:spcAft>
              <a:buClr>
                <a:srgbClr val="FF0000"/>
              </a:buClr>
              <a:buSzPts val="1800"/>
              <a:buFont typeface="Arial"/>
              <a:buNone/>
            </a:pPr>
            <a:r>
              <a:rPr b="1" i="0" lang="en-US" sz="1800" u="none" cap="none" strike="noStrike">
                <a:solidFill>
                  <a:schemeClr val="dk1"/>
                </a:solidFill>
                <a:latin typeface="Courier New"/>
                <a:ea typeface="Courier New"/>
                <a:cs typeface="Courier New"/>
                <a:sym typeface="Courier New"/>
              </a:rPr>
              <a:t>ElectronicDevice dev = new ElectronicDevice(); // error</a:t>
            </a:r>
            <a:endParaRPr/>
          </a:p>
          <a:p>
            <a:pPr indent="7938" lvl="0" marL="7938" marR="0" rtl="0" algn="l">
              <a:spcBef>
                <a:spcPts val="360"/>
              </a:spcBef>
              <a:spcAft>
                <a:spcPts val="0"/>
              </a:spcAft>
              <a:buNone/>
            </a:pPr>
            <a:r>
              <a:t/>
            </a:r>
            <a:endParaRPr b="1" i="0" sz="1800" u="none" cap="none" strike="noStrike">
              <a:solidFill>
                <a:schemeClr val="dk1"/>
              </a:solidFill>
              <a:latin typeface="Courier New"/>
              <a:ea typeface="Courier New"/>
              <a:cs typeface="Courier New"/>
              <a:sym typeface="Courier New"/>
            </a:endParaRPr>
          </a:p>
        </p:txBody>
      </p:sp>
      <p:sp>
        <p:nvSpPr>
          <p:cNvPr id="96" name="Google Shape;96;p15"/>
          <p:cNvSpPr txBox="1"/>
          <p:nvPr/>
        </p:nvSpPr>
        <p:spPr>
          <a:xfrm>
            <a:off x="1676400" y="2362200"/>
            <a:ext cx="1219200" cy="304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15"/>
          <p:cNvSpPr txBox="1"/>
          <p:nvPr/>
        </p:nvSpPr>
        <p:spPr>
          <a:xfrm>
            <a:off x="3810000" y="5181600"/>
            <a:ext cx="3124200" cy="304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nvSpPr>
        <p:spPr>
          <a:xfrm>
            <a:off x="609600" y="2286000"/>
            <a:ext cx="7924800" cy="1828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Defining Abstract Methods</a:t>
            </a:r>
            <a:endParaRPr/>
          </a:p>
        </p:txBody>
      </p:sp>
      <p:sp>
        <p:nvSpPr>
          <p:cNvPr id="105" name="Google Shape;105;p16"/>
          <p:cNvSpPr txBox="1"/>
          <p:nvPr>
            <p:ph idx="1" type="body"/>
          </p:nvPr>
        </p:nvSpPr>
        <p:spPr>
          <a:xfrm>
            <a:off x="609600" y="1371600"/>
            <a:ext cx="7918450" cy="42846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method can be declared as abstract by using the </a:t>
            </a:r>
            <a:r>
              <a:rPr b="0" i="0" lang="en-US" sz="2200" u="none">
                <a:solidFill>
                  <a:schemeClr val="dk1"/>
                </a:solidFill>
                <a:latin typeface="Courier New"/>
                <a:ea typeface="Courier New"/>
                <a:cs typeface="Courier New"/>
                <a:sym typeface="Courier New"/>
              </a:rPr>
              <a:t>abstract</a:t>
            </a:r>
            <a:r>
              <a:rPr b="0" i="0" lang="en-US" sz="2200" u="none">
                <a:solidFill>
                  <a:schemeClr val="dk1"/>
                </a:solidFill>
                <a:latin typeface="Arial"/>
                <a:ea typeface="Arial"/>
                <a:cs typeface="Arial"/>
                <a:sym typeface="Arial"/>
              </a:rPr>
              <a:t> method-level modifier.</a:t>
            </a:r>
            <a:endParaRPr/>
          </a:p>
          <a:p>
            <a:pPr indent="7938" lvl="0" marL="7936" marR="0" rtl="0" algn="l">
              <a:lnSpc>
                <a:spcPct val="100000"/>
              </a:lnSpc>
              <a:spcBef>
                <a:spcPts val="360"/>
              </a:spcBef>
              <a:spcAft>
                <a:spcPts val="0"/>
              </a:spcAft>
              <a:buClr>
                <a:srgbClr val="000000"/>
              </a:buClr>
              <a:buSzPts val="1800"/>
              <a:buFont typeface="Arial"/>
              <a:buNone/>
            </a:pPr>
            <a:r>
              <a:t/>
            </a:r>
            <a:endParaRPr b="1"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 public abstract class ElectronicDevice {</a:t>
            </a:r>
            <a:endParaRPr/>
          </a:p>
          <a:p>
            <a:pPr indent="7938" lvl="0" marL="7936" marR="0" rtl="0" algn="l">
              <a:lnSpc>
                <a:spcPct val="100000"/>
              </a:lnSpc>
              <a:spcBef>
                <a:spcPts val="360"/>
              </a:spcBef>
              <a:spcAft>
                <a:spcPts val="0"/>
              </a:spcAft>
              <a:buClr>
                <a:srgbClr val="000000"/>
              </a:buClr>
              <a:buSzPts val="1800"/>
              <a:buFont typeface="Arial"/>
              <a:buNone/>
            </a:pPr>
            <a:r>
              <a:t/>
            </a:r>
            <a:endParaRPr b="1"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		public abstract void turnOn();</a:t>
            </a:r>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		public abstract void turnOff();</a:t>
            </a:r>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An abstract method: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Cannot have a method body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Must be declared in an abstract class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Is overridden in subclasses</a:t>
            </a:r>
            <a:endParaRPr/>
          </a:p>
        </p:txBody>
      </p:sp>
      <p:sp>
        <p:nvSpPr>
          <p:cNvPr id="106" name="Google Shape;106;p16"/>
          <p:cNvSpPr txBox="1"/>
          <p:nvPr/>
        </p:nvSpPr>
        <p:spPr>
          <a:xfrm>
            <a:off x="1676400" y="2438400"/>
            <a:ext cx="1219200" cy="304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16"/>
          <p:cNvSpPr txBox="1"/>
          <p:nvPr/>
        </p:nvSpPr>
        <p:spPr>
          <a:xfrm>
            <a:off x="1981200" y="3048000"/>
            <a:ext cx="1219200" cy="304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16"/>
          <p:cNvSpPr/>
          <p:nvPr/>
        </p:nvSpPr>
        <p:spPr>
          <a:xfrm>
            <a:off x="5791200" y="3581400"/>
            <a:ext cx="1693862" cy="514350"/>
          </a:xfrm>
          <a:prstGeom prst="wedgeRectCallout">
            <a:avLst>
              <a:gd fmla="val -8247" name="adj1"/>
              <a:gd fmla="val -8356"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No braces</a:t>
            </a:r>
            <a:endParaRPr/>
          </a:p>
        </p:txBody>
      </p:sp>
      <p:sp>
        <p:nvSpPr>
          <p:cNvPr id="109" name="Google Shape;109;p16"/>
          <p:cNvSpPr txBox="1"/>
          <p:nvPr/>
        </p:nvSpPr>
        <p:spPr>
          <a:xfrm>
            <a:off x="1981200" y="3429000"/>
            <a:ext cx="1219200" cy="304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nvSpPr>
        <p:spPr>
          <a:xfrm>
            <a:off x="609600" y="4953000"/>
            <a:ext cx="7924800" cy="762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 Validating Abstract Classes</a:t>
            </a:r>
            <a:endParaRPr/>
          </a:p>
        </p:txBody>
      </p:sp>
      <p:sp>
        <p:nvSpPr>
          <p:cNvPr id="117" name="Google Shape;117;p17"/>
          <p:cNvSpPr txBox="1"/>
          <p:nvPr>
            <p:ph idx="1" type="body"/>
          </p:nvPr>
        </p:nvSpPr>
        <p:spPr>
          <a:xfrm>
            <a:off x="609600" y="1447800"/>
            <a:ext cx="7918450" cy="417988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following additional rules apply when you use abstract classes and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An abstract class may have any number of abstract and nonabstract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When inheriting from an abstract class, you must do either of the following:</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Declare the child class as abstract.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Override all abstract methods inherited from the parent class. Failure to do so will result in a compile-time error.</a:t>
            </a:r>
            <a:endParaRPr b="1" i="0" sz="1600" u="none" cap="none" strike="noStrik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t/>
            </a:r>
            <a:endParaRPr b="1"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1" i="0" lang="en-US" sz="1800" u="none">
                <a:solidFill>
                  <a:schemeClr val="dk1"/>
                </a:solidFill>
                <a:latin typeface="Courier New"/>
                <a:ea typeface="Courier New"/>
                <a:cs typeface="Courier New"/>
                <a:sym typeface="Courier New"/>
              </a:rPr>
              <a:t>error: Television is not abstract and does not override abstract method turnOn() in ElectronicDevice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nvSpPr>
        <p:spPr>
          <a:xfrm>
            <a:off x="609600" y="3886200"/>
            <a:ext cx="7924800" cy="1981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18"/>
          <p:cNvSpPr txBox="1"/>
          <p:nvPr/>
        </p:nvSpPr>
        <p:spPr>
          <a:xfrm>
            <a:off x="609600" y="1905000"/>
            <a:ext cx="7924800" cy="16764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Final Methods</a:t>
            </a:r>
            <a:endParaRPr/>
          </a:p>
        </p:txBody>
      </p:sp>
      <p:sp>
        <p:nvSpPr>
          <p:cNvPr id="126" name="Google Shape;126;p18"/>
          <p:cNvSpPr txBox="1"/>
          <p:nvPr>
            <p:ph idx="1" type="body"/>
          </p:nvPr>
        </p:nvSpPr>
        <p:spPr>
          <a:xfrm>
            <a:off x="609600" y="1066800"/>
            <a:ext cx="7918450" cy="485775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method can be declared </a:t>
            </a:r>
            <a:r>
              <a:rPr b="0" i="0" lang="en-US" sz="2200" u="none">
                <a:solidFill>
                  <a:schemeClr val="dk1"/>
                </a:solidFill>
                <a:latin typeface="Courier New"/>
                <a:ea typeface="Courier New"/>
                <a:cs typeface="Courier New"/>
                <a:sym typeface="Courier New"/>
              </a:rPr>
              <a:t>final</a:t>
            </a:r>
            <a:r>
              <a:rPr b="0" i="0" lang="en-US" sz="2200" u="none">
                <a:solidFill>
                  <a:schemeClr val="dk1"/>
                </a:solidFill>
                <a:latin typeface="Arial"/>
                <a:ea typeface="Arial"/>
                <a:cs typeface="Arial"/>
                <a:sym typeface="Arial"/>
              </a:rPr>
              <a:t>. Final methods may not be overridden.</a:t>
            </a:r>
            <a:endParaRPr/>
          </a:p>
          <a:p>
            <a:pPr indent="7938" lvl="0" marL="7936" marR="0" rtl="0" algn="l">
              <a:lnSpc>
                <a:spcPct val="100000"/>
              </a:lnSpc>
              <a:spcBef>
                <a:spcPts val="180"/>
              </a:spcBef>
              <a:spcAft>
                <a:spcPts val="0"/>
              </a:spcAft>
              <a:buClr>
                <a:srgbClr val="000000"/>
              </a:buClr>
              <a:buSzPts val="900"/>
              <a:buFont typeface="Arial"/>
              <a:buNone/>
            </a:pPr>
            <a:r>
              <a:t/>
            </a:r>
            <a:endParaRPr b="0" i="0" sz="9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class MethodParentClass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public final void printMessage()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System.out.println("This is a final method");</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a:p>
            <a:pPr indent="7938" lvl="0" marL="7936" marR="0" rtl="0" algn="l">
              <a:lnSpc>
                <a:spcPct val="100000"/>
              </a:lnSpc>
              <a:spcBef>
                <a:spcPts val="360"/>
              </a:spcBef>
              <a:spcAft>
                <a:spcPts val="0"/>
              </a:spcAft>
              <a:buClr>
                <a:srgbClr val="000000"/>
              </a:buClr>
              <a:buSzPts val="1800"/>
              <a:buFont typeface="Arial"/>
              <a:buNone/>
            </a:pPr>
            <a:r>
              <a:t/>
            </a:r>
            <a:endParaRPr b="0" i="0" sz="1800" u="none">
              <a:solidFill>
                <a:schemeClr val="dk1"/>
              </a:solidFill>
              <a:latin typeface="Courier New"/>
              <a:ea typeface="Courier New"/>
              <a:cs typeface="Courier New"/>
              <a:sym typeface="Courier New"/>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public class MethodChildClass extends MethodParentClass {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 compile-time error</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public void printMessage()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System.out.println("Cannot override method");</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a:t>
            </a:r>
            <a:endParaRPr/>
          </a:p>
        </p:txBody>
      </p:sp>
      <p:sp>
        <p:nvSpPr>
          <p:cNvPr id="127" name="Google Shape;127;p18"/>
          <p:cNvSpPr txBox="1"/>
          <p:nvPr/>
        </p:nvSpPr>
        <p:spPr>
          <a:xfrm>
            <a:off x="1143000" y="4267200"/>
            <a:ext cx="4724400" cy="6096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18"/>
          <p:cNvSpPr txBox="1"/>
          <p:nvPr/>
        </p:nvSpPr>
        <p:spPr>
          <a:xfrm>
            <a:off x="2057400" y="2286000"/>
            <a:ext cx="838200" cy="3048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