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5"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6858000" cx="9144000"/>
  <p:notesSz cx="6991350" cy="9282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480">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113AE85-F41F-44C9-82BF-8CB8206ABD23}">
  <a:tblStyle styleId="{7113AE85-F41F-44C9-82BF-8CB8206ABD2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480"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1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diagram in the slide shows the Collection framework. The framework is made up of a set of interfaces for working with a group (collection) of objects.</a:t>
            </a:r>
            <a:endParaRPr/>
          </a:p>
          <a:p>
            <a:pPr indent="0" lvl="1" marL="0" marR="0" rtl="0" algn="l">
              <a:spcBef>
                <a:spcPts val="0"/>
              </a:spcBef>
              <a:spcAft>
                <a:spcPts val="0"/>
              </a:spcAft>
              <a:buSzPts val="1800"/>
              <a:buFont typeface="Arial"/>
              <a:buNone/>
            </a:pPr>
            <a:r>
              <a:rPr b="1" i="0" lang="en-US" sz="1800" u="none" cap="none" strike="noStrike"/>
              <a:t>Characteristics of the Collection Framework</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List</a:t>
            </a:r>
            <a:r>
              <a:rPr b="0" i="0" lang="en-US" sz="1800" u="none" cap="none" strike="noStrike"/>
              <a:t>, </a:t>
            </a:r>
            <a:r>
              <a:rPr b="0" i="0" lang="en-US" sz="1800" u="none" cap="none" strike="noStrike">
                <a:latin typeface="Courier New"/>
                <a:ea typeface="Courier New"/>
                <a:cs typeface="Courier New"/>
                <a:sym typeface="Courier New"/>
              </a:rPr>
              <a:t>Set</a:t>
            </a:r>
            <a:r>
              <a:rPr b="0" i="0" lang="en-US" sz="1800" u="none" cap="none" strike="noStrike"/>
              <a:t>, and </a:t>
            </a:r>
            <a:r>
              <a:rPr b="0" i="0" lang="en-US" sz="1800" u="none" cap="none" strike="noStrike">
                <a:latin typeface="Courier New"/>
                <a:ea typeface="Courier New"/>
                <a:cs typeface="Courier New"/>
                <a:sym typeface="Courier New"/>
              </a:rPr>
              <a:t>Map</a:t>
            </a:r>
            <a:r>
              <a:rPr b="0" i="0" lang="en-US" sz="1800" u="none" cap="none" strike="noStrike"/>
              <a:t> are interfaces in Java and many concrete implementations of them are available in the Collections API. </a:t>
            </a:r>
            <a:endParaRPr/>
          </a:p>
          <a:p>
            <a:pPr indent="0" lvl="1" marL="0" marR="0" rtl="0" algn="l">
              <a:spcBef>
                <a:spcPts val="0"/>
              </a:spcBef>
              <a:spcAft>
                <a:spcPts val="0"/>
              </a:spcAft>
              <a:buSzPts val="1800"/>
              <a:buFont typeface="Arial"/>
              <a:buNone/>
            </a:pPr>
            <a:r>
              <a:rPr b="1" i="0" lang="en-US" sz="1800" u="none" cap="none" strike="noStrike"/>
              <a:t>Note: </a:t>
            </a:r>
            <a:r>
              <a:rPr b="0" i="0" lang="en-US" sz="1800" u="none" cap="none" strike="noStrike"/>
              <a:t>The </a:t>
            </a:r>
            <a:r>
              <a:rPr b="0" i="0" lang="en-US" sz="1800" u="none" cap="none" strike="noStrike">
                <a:latin typeface="Courier New"/>
                <a:ea typeface="Courier New"/>
                <a:cs typeface="Courier New"/>
                <a:sym typeface="Courier New"/>
              </a:rPr>
              <a:t>Map</a:t>
            </a:r>
            <a:r>
              <a:rPr b="0" i="0" lang="en-US" sz="1800" u="none" cap="none" strike="noStrike"/>
              <a:t> interface is a separate inheritance tree and is discussed later in the lesson.</a:t>
            </a:r>
            <a:endParaRPr/>
          </a:p>
        </p:txBody>
      </p:sp>
      <p:sp>
        <p:nvSpPr>
          <p:cNvPr id="117" name="Google Shape;117;p1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table in the slide shows the commonly used interfaces and their popular implementation.</a:t>
            </a:r>
            <a:endParaRPr/>
          </a:p>
        </p:txBody>
      </p:sp>
      <p:sp>
        <p:nvSpPr>
          <p:cNvPr id="138" name="Google Shape;138;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
        <p:nvSpPr>
          <p:cNvPr id="139" name="Google Shape;139;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1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46" name="Google Shape;146;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54" name="Google Shape;154;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4:notes"/>
          <p:cNvSpPr txBox="1"/>
          <p:nvPr/>
        </p:nvSpPr>
        <p:spPr>
          <a:xfrm>
            <a:off x="600075" y="1897062"/>
            <a:ext cx="5486400" cy="2667000"/>
          </a:xfrm>
          <a:prstGeom prst="rect">
            <a:avLst/>
          </a:prstGeom>
          <a:solidFill>
            <a:srgbClr val="000000"/>
          </a:solidFill>
          <a:ln cap="flat" cmpd="sng" w="25400">
            <a:solidFill>
              <a:srgbClr val="95959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 name="Google Shape;161;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Lines 9 and 10 show a traditional method for moving between objects and primitives. Lines 12 and 13 show boxing and unboxing.</a:t>
            </a:r>
            <a:endParaRPr/>
          </a:p>
          <a:p>
            <a:pPr indent="0" lvl="1" marL="0" marR="0" rtl="0" algn="l">
              <a:spcBef>
                <a:spcPts val="0"/>
              </a:spcBef>
              <a:spcAft>
                <a:spcPts val="0"/>
              </a:spcAft>
              <a:buSzPts val="1800"/>
              <a:buFont typeface="Arial"/>
              <a:buNone/>
            </a:pPr>
            <a:r>
              <a:rPr b="1" i="0" lang="en-US" sz="1800" u="none" cap="none" strike="noStrike"/>
              <a:t>Autoboxing and Unboxing</a:t>
            </a:r>
            <a:endParaRPr/>
          </a:p>
          <a:p>
            <a:pPr indent="0" lvl="1" marL="0" marR="0" rtl="0" algn="l">
              <a:spcBef>
                <a:spcPts val="0"/>
              </a:spcBef>
              <a:spcAft>
                <a:spcPts val="0"/>
              </a:spcAft>
              <a:buSzPts val="1800"/>
              <a:buFont typeface="Arial"/>
              <a:buNone/>
            </a:pPr>
            <a:r>
              <a:rPr b="0" i="0" lang="en-US" sz="1800" u="none" cap="none" strike="noStrike"/>
              <a:t>Autoboxing and unboxing are Java language features that enable you to make sensible assignments without formal casting syntax. Java provides the casts for you at compile time.</a:t>
            </a:r>
            <a:endParaRPr/>
          </a:p>
          <a:p>
            <a:pPr indent="0" lvl="1" marL="0" marR="0" rtl="0" algn="l">
              <a:spcBef>
                <a:spcPts val="0"/>
              </a:spcBef>
              <a:spcAft>
                <a:spcPts val="0"/>
              </a:spcAft>
              <a:buSzPts val="1800"/>
              <a:buFont typeface="Arial"/>
              <a:buNone/>
            </a:pPr>
            <a:r>
              <a:rPr b="1" i="0" lang="en-US" sz="1800" u="none" cap="none" strike="noStrike"/>
              <a:t>Note: </a:t>
            </a:r>
            <a:r>
              <a:rPr b="0" i="0" lang="en-US" sz="1800" u="none" cap="none" strike="noStrike"/>
              <a:t>Be careful when using autoboxing in a loop. There is a performance cost to using this feature.</a:t>
            </a:r>
            <a:endParaRPr/>
          </a:p>
        </p:txBody>
      </p:sp>
      <p:sp>
        <p:nvSpPr>
          <p:cNvPr id="163" name="Google Shape;163;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the example in the slide, a part number list is created by using an </a:t>
            </a:r>
            <a:r>
              <a:rPr b="0" i="0" lang="en-US" sz="1800" u="none" cap="none" strike="noStrike">
                <a:latin typeface="Courier New"/>
                <a:ea typeface="Courier New"/>
                <a:cs typeface="Courier New"/>
                <a:sym typeface="Courier New"/>
              </a:rPr>
              <a:t>ArrayList</a:t>
            </a:r>
            <a:r>
              <a:rPr b="0" i="0" lang="en-US" sz="1800" u="none" cap="none" strike="noStrike"/>
              <a:t>. There is no type definition when using syntax prior to Java version 1.5. So any type can be added to the list as shown on line 8. It is up to the programmer to know what objects are in the list and in what order. If the list was only for </a:t>
            </a:r>
            <a:r>
              <a:rPr b="0" i="0" lang="en-US" sz="1800" u="none" cap="none" strike="noStrike">
                <a:latin typeface="Courier New"/>
                <a:ea typeface="Courier New"/>
                <a:cs typeface="Courier New"/>
                <a:sym typeface="Courier New"/>
              </a:rPr>
              <a:t>Integer</a:t>
            </a:r>
            <a:r>
              <a:rPr b="0" i="0" lang="en-US" sz="1800" u="none" cap="none" strike="noStrike"/>
              <a:t> objects, a runtime error would occur on line 12. </a:t>
            </a:r>
            <a:endParaRPr/>
          </a:p>
          <a:p>
            <a:pPr indent="0" lvl="1" marL="0" marR="0" rtl="0" algn="l">
              <a:spcBef>
                <a:spcPts val="0"/>
              </a:spcBef>
              <a:spcAft>
                <a:spcPts val="0"/>
              </a:spcAft>
              <a:buSzPts val="1800"/>
              <a:buFont typeface="Arial"/>
              <a:buNone/>
            </a:pPr>
            <a:r>
              <a:rPr b="0" i="0" lang="en-US" sz="1800" u="none" cap="none" strike="noStrike"/>
              <a:t>On lines 10–16, with a nongeneric collection, an </a:t>
            </a:r>
            <a:r>
              <a:rPr b="0" i="0" lang="en-US" sz="1800" u="none" cap="none" strike="noStrike">
                <a:latin typeface="Courier New"/>
                <a:ea typeface="Courier New"/>
                <a:cs typeface="Courier New"/>
                <a:sym typeface="Courier New"/>
              </a:rPr>
              <a:t>Iterator</a:t>
            </a:r>
            <a:r>
              <a:rPr b="0" i="0" lang="en-US" sz="1800" u="none" cap="none" strike="noStrike"/>
              <a:t> is used to iterate through the list of items. Notice that a lot of casting is required to get the objects back out of the list so you can print the data. </a:t>
            </a:r>
            <a:endParaRPr/>
          </a:p>
          <a:p>
            <a:pPr indent="0" lvl="1" marL="0" marR="0" rtl="0" algn="l">
              <a:spcBef>
                <a:spcPts val="0"/>
              </a:spcBef>
              <a:spcAft>
                <a:spcPts val="0"/>
              </a:spcAft>
              <a:buSzPts val="1800"/>
              <a:buFont typeface="Arial"/>
              <a:buNone/>
            </a:pPr>
            <a:r>
              <a:rPr b="0" i="0" lang="en-US" sz="1800" u="none" cap="none" strike="noStrike"/>
              <a:t>In the end, there is a lot of needless “syntactic sugar” (extra code) working with collections in this way.</a:t>
            </a:r>
            <a:endParaRPr/>
          </a:p>
          <a:p>
            <a:pPr indent="0" lvl="1" marL="0" marR="0" rtl="0" algn="l">
              <a:spcBef>
                <a:spcPts val="0"/>
              </a:spcBef>
              <a:spcAft>
                <a:spcPts val="0"/>
              </a:spcAft>
              <a:buSzPts val="1800"/>
              <a:buFont typeface="Arial"/>
              <a:buNone/>
            </a:pPr>
            <a:r>
              <a:rPr b="0" i="0" lang="en-US" sz="1800" u="none" cap="none" strike="noStrike"/>
              <a:t>If the line that adds the </a:t>
            </a:r>
            <a:r>
              <a:rPr b="0" i="0" lang="en-US" sz="1800" u="none" cap="none" strike="noStrike">
                <a:latin typeface="Courier New"/>
                <a:ea typeface="Courier New"/>
                <a:cs typeface="Courier New"/>
                <a:sym typeface="Courier New"/>
              </a:rPr>
              <a:t>String</a:t>
            </a:r>
            <a:r>
              <a:rPr b="0" i="0" lang="en-US" sz="1800" u="none" cap="none" strike="noStrike"/>
              <a:t> to the </a:t>
            </a:r>
            <a:r>
              <a:rPr b="0" i="0" lang="en-US" sz="1800" u="none" cap="none" strike="noStrike">
                <a:latin typeface="Courier New"/>
                <a:ea typeface="Courier New"/>
                <a:cs typeface="Courier New"/>
                <a:sym typeface="Courier New"/>
              </a:rPr>
              <a:t>ArrayList</a:t>
            </a:r>
            <a:r>
              <a:rPr b="0" i="0" lang="en-US" sz="1800" u="none" cap="none" strike="noStrike"/>
              <a:t> is commented out, the program produces the following output: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Part number: 1111</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Part number: 2222</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Part number: 3333</a:t>
            </a:r>
            <a:endParaRPr/>
          </a:p>
          <a:p>
            <a:pPr indent="0" lvl="1" marL="0" marR="0" rtl="0" algn="l">
              <a:spcBef>
                <a:spcPts val="0"/>
              </a:spcBef>
              <a:spcAft>
                <a:spcPts val="0"/>
              </a:spcAft>
              <a:buSzPts val="1800"/>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171" name="Google Shape;171;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With generics, things are much simpler. When the </a:t>
            </a:r>
            <a:r>
              <a:rPr b="0" i="0" lang="en-US" sz="1800" u="none" cap="none" strike="noStrike">
                <a:latin typeface="Courier New"/>
                <a:ea typeface="Courier New"/>
                <a:cs typeface="Courier New"/>
                <a:sym typeface="Courier New"/>
              </a:rPr>
              <a:t>ArrayList</a:t>
            </a:r>
            <a:r>
              <a:rPr b="0" i="0" lang="en-US" sz="1800" u="none" cap="none" strike="noStrike"/>
              <a:t> is initialized on line 3, any attempt to add an invalid value (line 8) results in a compile-time error. </a:t>
            </a:r>
            <a:endParaRPr/>
          </a:p>
          <a:p>
            <a:pPr indent="0" lvl="1" marL="0" marR="0" rtl="0" algn="l">
              <a:spcBef>
                <a:spcPts val="0"/>
              </a:spcBef>
              <a:spcAft>
                <a:spcPts val="0"/>
              </a:spcAft>
              <a:buSzPts val="1800"/>
              <a:buFont typeface="Arial"/>
              <a:buNone/>
            </a:pPr>
            <a:r>
              <a:rPr b="1" i="0" lang="en-US" sz="1800" u="none" cap="none" strike="noStrike"/>
              <a:t>Note: </a:t>
            </a:r>
            <a:r>
              <a:rPr b="0" i="0" lang="en-US" sz="1800" u="none" cap="none" strike="noStrike"/>
              <a:t>On line 3, the </a:t>
            </a:r>
            <a:r>
              <a:rPr b="0" i="0" lang="en-US" sz="1800" u="none" cap="none" strike="noStrike">
                <a:latin typeface="Courier New"/>
                <a:ea typeface="Courier New"/>
                <a:cs typeface="Courier New"/>
                <a:sym typeface="Courier New"/>
              </a:rPr>
              <a:t>ArrayList</a:t>
            </a:r>
            <a:r>
              <a:rPr b="0" i="0" lang="en-US" sz="1800" u="none" cap="none" strike="noStrike"/>
              <a:t> is assigned to a </a:t>
            </a:r>
            <a:r>
              <a:rPr b="0" i="0" lang="en-US" sz="1800" u="none" cap="none" strike="noStrike">
                <a:latin typeface="Courier New"/>
                <a:ea typeface="Courier New"/>
                <a:cs typeface="Courier New"/>
                <a:sym typeface="Courier New"/>
              </a:rPr>
              <a:t>List</a:t>
            </a:r>
            <a:r>
              <a:rPr b="0" i="0" lang="en-US" sz="1800" u="none" cap="none" strike="noStrike"/>
              <a:t> type. Using this style enables you to swap out the </a:t>
            </a:r>
            <a:r>
              <a:rPr b="0" i="0" lang="en-US" sz="1800" u="none" cap="none" strike="noStrike">
                <a:latin typeface="Courier New"/>
                <a:ea typeface="Courier New"/>
                <a:cs typeface="Courier New"/>
                <a:sym typeface="Courier New"/>
              </a:rPr>
              <a:t>List</a:t>
            </a:r>
            <a:r>
              <a:rPr b="0" i="0" lang="en-US" sz="1800" u="none" cap="none" strike="noStrike"/>
              <a:t> implementation without changing other code.</a:t>
            </a:r>
            <a:endParaRPr/>
          </a:p>
        </p:txBody>
      </p:sp>
      <p:sp>
        <p:nvSpPr>
          <p:cNvPr id="180" name="Google Shape;180;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Using the </a:t>
            </a:r>
            <a:r>
              <a:rPr b="0" i="0" lang="en-US" sz="1800" u="none" cap="none" strike="noStrike">
                <a:latin typeface="Courier New"/>
                <a:ea typeface="Courier New"/>
                <a:cs typeface="Courier New"/>
                <a:sym typeface="Courier New"/>
              </a:rPr>
              <a:t>for-each</a:t>
            </a:r>
            <a:r>
              <a:rPr b="0" i="0" lang="en-US" sz="1800" u="none" cap="none" strike="noStrike"/>
              <a:t> loop is much easier and provides much cleaner code. No casts are done because of the autounboxing feature of Java.</a:t>
            </a:r>
            <a:endParaRPr/>
          </a:p>
        </p:txBody>
      </p:sp>
      <p:sp>
        <p:nvSpPr>
          <p:cNvPr id="188" name="Google Shape;188;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main difference between </a:t>
            </a:r>
            <a:r>
              <a:rPr b="0" i="0" lang="en-US" sz="1800" u="none" cap="none" strike="noStrike">
                <a:latin typeface="Courier New"/>
                <a:ea typeface="Courier New"/>
                <a:cs typeface="Courier New"/>
                <a:sym typeface="Courier New"/>
              </a:rPr>
              <a:t>List</a:t>
            </a:r>
            <a:r>
              <a:rPr b="0" i="0" lang="en-US" sz="1800" u="none" cap="none" strike="noStrike"/>
              <a:t> and </a:t>
            </a:r>
            <a:r>
              <a:rPr b="0" i="0" lang="en-US" sz="1800" u="none" cap="none" strike="noStrike">
                <a:latin typeface="Courier New"/>
                <a:ea typeface="Courier New"/>
                <a:cs typeface="Courier New"/>
                <a:sym typeface="Courier New"/>
              </a:rPr>
              <a:t>Set</a:t>
            </a:r>
            <a:r>
              <a:rPr b="0" i="0" lang="en-US" sz="1800" u="none" cap="none" strike="noStrike"/>
              <a:t> in Java is that </a:t>
            </a:r>
            <a:r>
              <a:rPr b="0" i="0" lang="en-US" sz="1800" u="none" cap="none" strike="noStrike">
                <a:latin typeface="Courier New"/>
                <a:ea typeface="Courier New"/>
                <a:cs typeface="Courier New"/>
                <a:sym typeface="Courier New"/>
              </a:rPr>
              <a:t>List</a:t>
            </a:r>
            <a:r>
              <a:rPr b="0" i="0" lang="en-US" sz="1800" u="none" cap="none" strike="noStrike"/>
              <a:t> is an ordered collection,</a:t>
            </a:r>
            <a:r>
              <a:rPr b="1" i="0" lang="en-US" sz="1800" u="none" cap="none" strike="noStrike"/>
              <a:t> </a:t>
            </a:r>
            <a:r>
              <a:rPr b="0" i="0" lang="en-US" sz="1800" u="none" cap="none" strike="noStrike"/>
              <a:t>which allows duplicates, whereas </a:t>
            </a:r>
            <a:r>
              <a:rPr b="0" i="0" lang="en-US" sz="1800" u="none" cap="none" strike="noStrike">
                <a:latin typeface="Courier New"/>
                <a:ea typeface="Courier New"/>
                <a:cs typeface="Courier New"/>
                <a:sym typeface="Courier New"/>
              </a:rPr>
              <a:t>Set</a:t>
            </a:r>
            <a:r>
              <a:rPr b="0" i="0" lang="en-US" sz="1800" u="none" cap="none" strike="noStrike"/>
              <a:t> is an unordered collection, which does not allow duplicates.</a:t>
            </a:r>
            <a:br>
              <a:rPr b="0" i="0" lang="en-US" sz="1800" u="none" cap="none" strike="noStrike"/>
            </a:br>
            <a:br>
              <a:rPr b="0" i="0" lang="en-US" sz="1800" u="none" cap="none" strike="noStrike"/>
            </a:br>
            <a:endParaRPr/>
          </a:p>
        </p:txBody>
      </p:sp>
      <p:sp>
        <p:nvSpPr>
          <p:cNvPr id="197" name="Google Shape;197;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1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example in the slide uses a </a:t>
            </a:r>
            <a:r>
              <a:rPr b="0" i="0" lang="en-US" sz="1800" u="none" cap="none" strike="noStrike">
                <a:latin typeface="Courier New"/>
                <a:ea typeface="Courier New"/>
                <a:cs typeface="Courier New"/>
                <a:sym typeface="Courier New"/>
              </a:rPr>
              <a:t>TreeSet</a:t>
            </a:r>
            <a:r>
              <a:rPr b="0" i="0" lang="en-US" sz="1800" u="none" cap="none" strike="noStrike"/>
              <a:t>, which sorts the items in the </a:t>
            </a:r>
            <a:r>
              <a:rPr b="0" i="0" lang="en-US" sz="1800" u="none" cap="none" strike="noStrike">
                <a:latin typeface="Courier New"/>
                <a:ea typeface="Courier New"/>
                <a:cs typeface="Courier New"/>
                <a:sym typeface="Courier New"/>
              </a:rPr>
              <a:t>set</a:t>
            </a:r>
            <a:r>
              <a:rPr b="0" i="0" lang="en-US" sz="1800" u="none" cap="none" strike="noStrike"/>
              <a:t>. If the program is run, the output is as follows:</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Item: one</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Item: three</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Item: two</a:t>
            </a:r>
            <a:endParaRPr/>
          </a:p>
        </p:txBody>
      </p:sp>
      <p:sp>
        <p:nvSpPr>
          <p:cNvPr id="205" name="Google Shape;205;p1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 name="Google Shape;47;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8" name="Google Shape;48;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7 -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2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 </a:t>
            </a:r>
            <a:r>
              <a:rPr b="0" i="0" lang="en-US" sz="1800" u="none" cap="none" strike="noStrike">
                <a:latin typeface="Courier New"/>
                <a:ea typeface="Courier New"/>
                <a:cs typeface="Courier New"/>
                <a:sym typeface="Courier New"/>
              </a:rPr>
              <a:t>Map</a:t>
            </a:r>
            <a:r>
              <a:rPr b="0" i="0" lang="en-US" sz="1800" u="none" cap="none" strike="noStrike"/>
              <a:t> is good for tracking things such as part lists and their descriptions (as shown in the slide).</a:t>
            </a:r>
            <a:endParaRPr/>
          </a:p>
        </p:txBody>
      </p:sp>
      <p:sp>
        <p:nvSpPr>
          <p:cNvPr id="213" name="Google Shape;213;p2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2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Map</a:t>
            </a:r>
            <a:r>
              <a:rPr b="0" i="0" lang="en-US" sz="1800" u="none" cap="none" strike="noStrike"/>
              <a:t> interface does not extend the </a:t>
            </a:r>
            <a:r>
              <a:rPr b="0" i="0" lang="en-US" sz="1800" u="none" cap="none" strike="noStrike">
                <a:latin typeface="Courier New"/>
                <a:ea typeface="Courier New"/>
                <a:cs typeface="Courier New"/>
                <a:sym typeface="Courier New"/>
              </a:rPr>
              <a:t>Collection</a:t>
            </a:r>
            <a:r>
              <a:rPr b="0" i="0" lang="en-US" sz="1800" u="none" cap="none" strike="noStrike"/>
              <a:t> interface because it represents mappings and not a collection of objects. Some of the key implementation classes include:</a:t>
            </a:r>
            <a:endParaRPr/>
          </a:p>
          <a:p>
            <a:pPr indent="0" lvl="2" marL="0" marR="0" rtl="0" algn="l">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TreeMap</a:t>
            </a:r>
            <a:r>
              <a:rPr b="0" i="0" lang="en-US" sz="1800" u="none" cap="none" strike="noStrike"/>
              <a:t>: A map where the keys are automatically sorted</a:t>
            </a:r>
            <a:endParaRPr/>
          </a:p>
          <a:p>
            <a:pPr indent="0" lvl="2" marL="0" marR="0" rtl="0" algn="l">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Hashtable</a:t>
            </a:r>
            <a:r>
              <a:rPr b="0" i="0" lang="en-US" sz="1800" u="none" cap="none" strike="noStrike"/>
              <a:t>: A classic associative array implementation with keys and values. </a:t>
            </a:r>
            <a:r>
              <a:rPr b="0" i="0" lang="en-US" sz="1800" u="none" cap="none" strike="noStrike">
                <a:solidFill>
                  <a:srgbClr val="000000"/>
                </a:solidFill>
                <a:latin typeface="Courier New"/>
                <a:ea typeface="Courier New"/>
                <a:cs typeface="Courier New"/>
                <a:sym typeface="Courier New"/>
              </a:rPr>
              <a:t>Hashtable</a:t>
            </a:r>
            <a:r>
              <a:rPr b="0" i="0" lang="en-US" sz="1800" u="none" cap="none" strike="noStrike"/>
              <a:t> is synchronized.</a:t>
            </a:r>
            <a:endParaRPr/>
          </a:p>
          <a:p>
            <a:pPr indent="0" lvl="2" marL="0" marR="0" rtl="0" algn="l">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HashMap</a:t>
            </a:r>
            <a:r>
              <a:rPr b="0" i="0" lang="en-US" sz="1800" u="none" cap="none" strike="noStrike"/>
              <a:t>: An implementation just like </a:t>
            </a:r>
            <a:r>
              <a:rPr b="0" i="0" lang="en-US" sz="1800" u="none" cap="none" strike="noStrike">
                <a:solidFill>
                  <a:srgbClr val="000000"/>
                </a:solidFill>
                <a:latin typeface="Courier New"/>
                <a:ea typeface="Courier New"/>
                <a:cs typeface="Courier New"/>
                <a:sym typeface="Courier New"/>
              </a:rPr>
              <a:t>Hashtable</a:t>
            </a:r>
            <a:r>
              <a:rPr b="0" i="0" lang="en-US" sz="1800" u="none" cap="none" strike="noStrike"/>
              <a:t> except that it accepts null keys and values. Also, it is not synchronized.</a:t>
            </a:r>
            <a:endParaRPr/>
          </a:p>
          <a:p>
            <a:pPr indent="0" lvl="0" marL="0" marR="0" rtl="0" algn="l">
              <a:spcBef>
                <a:spcPts val="0"/>
              </a:spcBef>
              <a:spcAft>
                <a:spcPts val="0"/>
              </a:spcAft>
              <a:buNone/>
            </a:pPr>
            <a:r>
              <a:t/>
            </a:r>
            <a:endParaRPr b="0" i="0" sz="1800" u="none" cap="none" strike="noStrike"/>
          </a:p>
        </p:txBody>
      </p:sp>
      <p:sp>
        <p:nvSpPr>
          <p:cNvPr id="222" name="Google Shape;222;p2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2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example in the slide shows how to create a </a:t>
            </a:r>
            <a:r>
              <a:rPr b="0" i="0" lang="en-US" sz="1800" u="none" cap="none" strike="noStrike">
                <a:latin typeface="Courier New"/>
                <a:ea typeface="Courier New"/>
                <a:cs typeface="Courier New"/>
                <a:sym typeface="Courier New"/>
              </a:rPr>
              <a:t>Map</a:t>
            </a:r>
            <a:r>
              <a:rPr b="0" i="0" lang="en-US" sz="1800" u="none" cap="none" strike="noStrike"/>
              <a:t> and perform standard operations on it. The output from the program is:</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Part List ===</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Part#: H002 Duke Hat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Part#: S001 Blue Polo Shirt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Part#: S002 Black T-Shirt</a:t>
            </a:r>
            <a:endParaRPr/>
          </a:p>
        </p:txBody>
      </p:sp>
      <p:sp>
        <p:nvSpPr>
          <p:cNvPr id="237" name="Google Shape;237;p2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2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Deque</a:t>
            </a:r>
            <a:r>
              <a:rPr b="0" i="0" lang="en-US" sz="1800" u="none" cap="none" strike="noStrike"/>
              <a:t> is a child interface of </a:t>
            </a:r>
            <a:r>
              <a:rPr b="0" i="0" lang="en-US" sz="1800" u="none" cap="none" strike="noStrike">
                <a:latin typeface="Courier New"/>
                <a:ea typeface="Courier New"/>
                <a:cs typeface="Courier New"/>
                <a:sym typeface="Courier New"/>
              </a:rPr>
              <a:t>Collection</a:t>
            </a:r>
            <a:r>
              <a:rPr b="0" i="0" lang="en-US" sz="1800" u="none" cap="none" strike="noStrike"/>
              <a:t> (just like </a:t>
            </a:r>
            <a:r>
              <a:rPr b="0" i="0" lang="en-US" sz="1800" u="none" cap="none" strike="noStrike">
                <a:latin typeface="Courier New"/>
                <a:ea typeface="Courier New"/>
                <a:cs typeface="Courier New"/>
                <a:sym typeface="Courier New"/>
              </a:rPr>
              <a:t>Set</a:t>
            </a:r>
            <a:r>
              <a:rPr b="0" i="0" lang="en-US" sz="1800" u="none" cap="none" strike="noStrike"/>
              <a:t> and </a:t>
            </a:r>
            <a:r>
              <a:rPr b="0" i="0" lang="en-US" sz="1800" u="none" cap="none" strike="noStrike">
                <a:latin typeface="Courier New"/>
                <a:ea typeface="Courier New"/>
                <a:cs typeface="Courier New"/>
                <a:sym typeface="Courier New"/>
              </a:rPr>
              <a:t>List</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A queue is often used to track asynchronous message requests so they can be processed in order. A stack can be very useful for traversing a directory tree or similar structures.</a:t>
            </a:r>
            <a:endParaRPr/>
          </a:p>
          <a:p>
            <a:pPr indent="0" lvl="1" marL="0" marR="0" rtl="0" algn="l">
              <a:spcBef>
                <a:spcPts val="0"/>
              </a:spcBef>
              <a:spcAft>
                <a:spcPts val="0"/>
              </a:spcAft>
              <a:buSzPts val="1800"/>
              <a:buFont typeface="Arial"/>
              <a:buNone/>
            </a:pPr>
            <a:r>
              <a:rPr b="0" i="0" lang="en-US" sz="1800" u="none" cap="none" strike="noStrike"/>
              <a:t>A </a:t>
            </a:r>
            <a:r>
              <a:rPr b="0" i="0" lang="en-US" sz="1800" u="none" cap="none" strike="noStrike">
                <a:latin typeface="Courier New"/>
                <a:ea typeface="Courier New"/>
                <a:cs typeface="Courier New"/>
                <a:sym typeface="Courier New"/>
              </a:rPr>
              <a:t>Deque</a:t>
            </a:r>
            <a:r>
              <a:rPr b="0" i="0" lang="en-US" sz="1800" u="none" cap="none" strike="noStrike"/>
              <a:t> is a “doubled-ended queue.” Essentially this means that a </a:t>
            </a:r>
            <a:r>
              <a:rPr b="0" i="0" lang="en-US" sz="1800" u="none" cap="none" strike="noStrike">
                <a:latin typeface="Courier New"/>
                <a:ea typeface="Courier New"/>
                <a:cs typeface="Courier New"/>
                <a:sym typeface="Courier New"/>
              </a:rPr>
              <a:t>Deque</a:t>
            </a:r>
            <a:r>
              <a:rPr b="0" i="0" lang="en-US" sz="1800" u="none" cap="none" strike="noStrike"/>
              <a:t> can be used as a queue (first in, first out [FIFO] operations) or as a stack (last in, </a:t>
            </a:r>
            <a:br>
              <a:rPr b="0" i="0" lang="en-US" sz="1800" u="none" cap="none" strike="noStrike"/>
            </a:br>
            <a:r>
              <a:rPr b="0" i="0" lang="en-US" sz="1800" u="none" cap="none" strike="noStrike"/>
              <a:t>first out [LIFO] operations).  </a:t>
            </a:r>
            <a:endParaRPr b="0" i="0" sz="1800" u="none" cap="none" strike="noStrike"/>
          </a:p>
          <a:p>
            <a:pPr indent="0" lvl="0" marL="0" marR="0" rtl="0" algn="l">
              <a:spcBef>
                <a:spcPts val="0"/>
              </a:spcBef>
              <a:spcAft>
                <a:spcPts val="0"/>
              </a:spcAft>
              <a:buNone/>
            </a:pPr>
            <a:r>
              <a:t/>
            </a:r>
            <a:endParaRPr b="0" i="0" sz="1800" u="none" cap="none" strike="noStrike"/>
          </a:p>
        </p:txBody>
      </p:sp>
      <p:sp>
        <p:nvSpPr>
          <p:cNvPr id="245" name="Google Shape;245;p2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2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53" name="Google Shape;253;p2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2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Collections API provides two interfaces for ordering elements: </a:t>
            </a:r>
            <a:r>
              <a:rPr b="0" i="0" lang="en-US" sz="1800" u="none" cap="none" strike="noStrike">
                <a:latin typeface="Courier New"/>
                <a:ea typeface="Courier New"/>
                <a:cs typeface="Courier New"/>
                <a:sym typeface="Courier New"/>
              </a:rPr>
              <a:t>Comparable</a:t>
            </a:r>
            <a:r>
              <a:rPr b="0" i="0" lang="en-US" sz="1800" u="none" cap="none" strike="noStrike"/>
              <a:t> and </a:t>
            </a:r>
            <a:r>
              <a:rPr b="0" i="0" lang="en-US" sz="1800" u="none" cap="none" strike="noStrike">
                <a:latin typeface="Courier New"/>
                <a:ea typeface="Courier New"/>
                <a:cs typeface="Courier New"/>
                <a:sym typeface="Courier New"/>
              </a:rPr>
              <a:t>Comparator</a:t>
            </a:r>
            <a:r>
              <a:rPr b="0" i="0" lang="en-US" sz="1800" u="none" cap="none" strike="noStrike"/>
              <a:t>. </a:t>
            </a:r>
            <a:endParaRPr/>
          </a:p>
          <a:p>
            <a:pPr indent="0" lvl="2"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Comparable</a:t>
            </a:r>
            <a:r>
              <a:rPr b="0" i="0" lang="en-US" sz="1800" u="none" cap="none" strike="noStrike"/>
              <a:t>: Is implemented in a class and provides a single sorting option for the class</a:t>
            </a:r>
            <a:endParaRPr/>
          </a:p>
          <a:p>
            <a:pPr indent="0" lvl="2"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Comparator</a:t>
            </a:r>
            <a:r>
              <a:rPr b="0" i="0" lang="en-US" sz="1800" u="none" cap="none" strike="noStrike"/>
              <a:t>: Enables you to create multiple sorting options. You plug in the designed option whenever you want</a:t>
            </a:r>
            <a:endParaRPr/>
          </a:p>
          <a:p>
            <a:pPr indent="0" lvl="1" marL="0" marR="0" rtl="0" algn="l">
              <a:spcBef>
                <a:spcPts val="0"/>
              </a:spcBef>
              <a:spcAft>
                <a:spcPts val="0"/>
              </a:spcAft>
              <a:buSzPts val="1800"/>
              <a:buFont typeface="Arial"/>
              <a:buNone/>
            </a:pPr>
            <a:r>
              <a:rPr b="0" i="0" lang="en-US" sz="1800" u="none" cap="none" strike="noStrike"/>
              <a:t>Both interfaces can be used with sorted collections, such as </a:t>
            </a:r>
            <a:r>
              <a:rPr b="0" i="0" lang="en-US" sz="1800" u="none" cap="none" strike="noStrike">
                <a:latin typeface="Courier New"/>
                <a:ea typeface="Courier New"/>
                <a:cs typeface="Courier New"/>
                <a:sym typeface="Courier New"/>
              </a:rPr>
              <a:t>TreeSet</a:t>
            </a:r>
            <a:r>
              <a:rPr b="0" i="0" lang="en-US" sz="1800" u="none" cap="none" strike="noStrike"/>
              <a:t> and </a:t>
            </a:r>
            <a:r>
              <a:rPr b="0" i="0" lang="en-US" sz="1800" u="none" cap="none" strike="noStrike">
                <a:latin typeface="Courier New"/>
                <a:ea typeface="Courier New"/>
                <a:cs typeface="Courier New"/>
                <a:sym typeface="Courier New"/>
              </a:rPr>
              <a:t>TreeMap</a:t>
            </a:r>
            <a:r>
              <a:rPr b="0" i="0" lang="en-US" sz="1800" u="none" cap="none" strike="noStrike"/>
              <a:t>.</a:t>
            </a:r>
            <a:endParaRPr/>
          </a:p>
          <a:p>
            <a:pPr indent="0" lvl="0" marL="0" marR="0" rtl="0" algn="l">
              <a:spcBef>
                <a:spcPts val="0"/>
              </a:spcBef>
              <a:spcAft>
                <a:spcPts val="0"/>
              </a:spcAft>
              <a:buSzPts val="900"/>
              <a:buFont typeface="Arial"/>
              <a:buNone/>
            </a:pPr>
            <a:r>
              <a:t/>
            </a:r>
            <a:endParaRPr b="0" i="0" sz="900" u="none" cap="none" strike="noStrike">
              <a:latin typeface="Courier New"/>
              <a:ea typeface="Courier New"/>
              <a:cs typeface="Courier New"/>
              <a:sym typeface="Courier New"/>
            </a:endParaRPr>
          </a:p>
          <a:p>
            <a:pPr indent="0" lvl="0" marL="0" marR="0" rtl="0" algn="l">
              <a:spcBef>
                <a:spcPts val="0"/>
              </a:spcBef>
              <a:spcAft>
                <a:spcPts val="0"/>
              </a:spcAft>
              <a:buNone/>
            </a:pPr>
            <a:r>
              <a:t/>
            </a:r>
            <a:endParaRPr b="0" i="0" sz="900" u="none" cap="none" strike="noStrike">
              <a:latin typeface="Courier New"/>
              <a:ea typeface="Courier New"/>
              <a:cs typeface="Courier New"/>
              <a:sym typeface="Courier New"/>
            </a:endParaRPr>
          </a:p>
        </p:txBody>
      </p:sp>
      <p:sp>
        <p:nvSpPr>
          <p:cNvPr id="261" name="Google Shape;261;p2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2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example in the slide implements the </a:t>
            </a:r>
            <a:r>
              <a:rPr b="0" i="0" lang="en-US" sz="1800" u="none" cap="none" strike="noStrike">
                <a:latin typeface="Courier New"/>
                <a:ea typeface="Courier New"/>
                <a:cs typeface="Courier New"/>
                <a:sym typeface="Courier New"/>
              </a:rPr>
              <a:t>Comparable</a:t>
            </a:r>
            <a:r>
              <a:rPr b="0" i="0" lang="en-US" sz="1800" u="none" cap="none" strike="noStrike"/>
              <a:t> interface and its </a:t>
            </a:r>
            <a:r>
              <a:rPr b="0" i="0" lang="en-US" sz="1800" u="none" cap="none" strike="noStrike">
                <a:latin typeface="Courier New"/>
                <a:ea typeface="Courier New"/>
                <a:cs typeface="Courier New"/>
                <a:sym typeface="Courier New"/>
              </a:rPr>
              <a:t>compareTo</a:t>
            </a:r>
            <a:r>
              <a:rPr b="0" i="0" lang="en-US" sz="1800" u="none" cap="none" strike="noStrike"/>
              <a:t> method. Notice that because the interface is designed by using generics, the angle brackets define the class type that is passed into the </a:t>
            </a:r>
            <a:r>
              <a:rPr b="0" i="0" lang="en-US" sz="1800" u="none" cap="none" strike="noStrike">
                <a:latin typeface="Courier New"/>
                <a:ea typeface="Courier New"/>
                <a:cs typeface="Courier New"/>
                <a:sym typeface="Courier New"/>
              </a:rPr>
              <a:t>compareTo</a:t>
            </a:r>
            <a:r>
              <a:rPr b="0" i="0" lang="en-US" sz="1800" u="none" cap="none" strike="noStrike"/>
              <a:t> method. The </a:t>
            </a:r>
            <a:r>
              <a:rPr b="0" i="0" lang="en-US" sz="1800" u="none" cap="none" strike="noStrike">
                <a:latin typeface="Courier New"/>
                <a:ea typeface="Courier New"/>
                <a:cs typeface="Courier New"/>
                <a:sym typeface="Courier New"/>
              </a:rPr>
              <a:t>if</a:t>
            </a:r>
            <a:r>
              <a:rPr b="0" i="0" lang="en-US" sz="1800" u="none" cap="none" strike="noStrike"/>
              <a:t> statements are included to demonstrate the comparisons that take place. You can also merely return a result. </a:t>
            </a:r>
            <a:endParaRPr/>
          </a:p>
          <a:p>
            <a:pPr indent="0" lvl="1" marL="0" marR="0" rtl="0" algn="l">
              <a:spcBef>
                <a:spcPts val="0"/>
              </a:spcBef>
              <a:spcAft>
                <a:spcPts val="0"/>
              </a:spcAft>
              <a:buSzPts val="1800"/>
              <a:buFont typeface="Arial"/>
              <a:buNone/>
            </a:pPr>
            <a:r>
              <a:rPr b="0" i="0" lang="en-US" sz="1800" u="none" cap="none" strike="noStrike"/>
              <a:t>The returned numbers have the following meaning.</a:t>
            </a:r>
            <a:endParaRPr/>
          </a:p>
          <a:p>
            <a:pPr indent="0" lvl="2" marL="0" marR="0" rtl="0" algn="l">
              <a:spcBef>
                <a:spcPts val="0"/>
              </a:spcBef>
              <a:spcAft>
                <a:spcPts val="0"/>
              </a:spcAft>
              <a:buClr>
                <a:srgbClr val="000000"/>
              </a:buClr>
              <a:buSzPts val="1800"/>
              <a:buFont typeface="Arial"/>
              <a:buNone/>
            </a:pPr>
            <a:r>
              <a:rPr b="1" i="0" lang="en-US" sz="1800" u="none" cap="none" strike="noStrike">
                <a:solidFill>
                  <a:srgbClr val="000000"/>
                </a:solidFill>
              </a:rPr>
              <a:t>Negative number:</a:t>
            </a:r>
            <a:r>
              <a:rPr b="0" i="0" lang="en-US" sz="1800" u="none" cap="none" strike="noStrike">
                <a:solidFill>
                  <a:srgbClr val="000000"/>
                </a:solidFill>
              </a:rPr>
              <a:t> </a:t>
            </a:r>
            <a:r>
              <a:rPr b="0" i="0" lang="en-US" sz="1800" u="none" cap="none" strike="noStrike">
                <a:solidFill>
                  <a:srgbClr val="000000"/>
                </a:solidFill>
                <a:latin typeface="Courier New"/>
                <a:ea typeface="Courier New"/>
                <a:cs typeface="Courier New"/>
                <a:sym typeface="Courier New"/>
              </a:rPr>
              <a:t>s</a:t>
            </a:r>
            <a:r>
              <a:rPr b="0" i="0" lang="en-US" sz="1800" u="none" cap="none" strike="noStrike">
                <a:solidFill>
                  <a:srgbClr val="000000"/>
                </a:solidFill>
              </a:rPr>
              <a:t> comes before the current element.</a:t>
            </a:r>
            <a:endParaRPr/>
          </a:p>
          <a:p>
            <a:pPr indent="0" lvl="2" marL="0" marR="0" rtl="0" algn="l">
              <a:spcBef>
                <a:spcPts val="0"/>
              </a:spcBef>
              <a:spcAft>
                <a:spcPts val="0"/>
              </a:spcAft>
              <a:buClr>
                <a:srgbClr val="000000"/>
              </a:buClr>
              <a:buSzPts val="1800"/>
              <a:buFont typeface="Arial"/>
              <a:buNone/>
            </a:pPr>
            <a:r>
              <a:rPr b="1" i="0" lang="en-US" sz="1800" u="none" cap="none" strike="noStrike">
                <a:solidFill>
                  <a:srgbClr val="000000"/>
                </a:solidFill>
              </a:rPr>
              <a:t>Positive number: </a:t>
            </a:r>
            <a:r>
              <a:rPr b="0" i="0" lang="en-US" sz="1800" u="none" cap="none" strike="noStrike">
                <a:solidFill>
                  <a:srgbClr val="000000"/>
                </a:solidFill>
                <a:latin typeface="Courier New"/>
                <a:ea typeface="Courier New"/>
                <a:cs typeface="Courier New"/>
                <a:sym typeface="Courier New"/>
              </a:rPr>
              <a:t>s</a:t>
            </a:r>
            <a:r>
              <a:rPr b="0" i="0" lang="en-US" sz="1800" u="none" cap="none" strike="noStrike">
                <a:solidFill>
                  <a:srgbClr val="000000"/>
                </a:solidFill>
              </a:rPr>
              <a:t> comes after the current element.</a:t>
            </a:r>
            <a:endParaRPr/>
          </a:p>
          <a:p>
            <a:pPr indent="0" lvl="2" marL="0" marR="0" rtl="0" algn="l">
              <a:spcBef>
                <a:spcPts val="0"/>
              </a:spcBef>
              <a:spcAft>
                <a:spcPts val="0"/>
              </a:spcAft>
              <a:buClr>
                <a:srgbClr val="000000"/>
              </a:buClr>
              <a:buSzPts val="1800"/>
              <a:buFont typeface="Arial"/>
              <a:buNone/>
            </a:pPr>
            <a:r>
              <a:rPr b="1" i="0" lang="en-US" sz="1800" u="none" cap="none" strike="noStrike">
                <a:solidFill>
                  <a:srgbClr val="000000"/>
                </a:solidFill>
              </a:rPr>
              <a:t>Zero: </a:t>
            </a:r>
            <a:r>
              <a:rPr b="0" i="0" lang="en-US" sz="1800" u="none" cap="none" strike="noStrike">
                <a:solidFill>
                  <a:srgbClr val="000000"/>
                </a:solidFill>
                <a:latin typeface="Courier New"/>
                <a:ea typeface="Courier New"/>
                <a:cs typeface="Courier New"/>
                <a:sym typeface="Courier New"/>
              </a:rPr>
              <a:t>s</a:t>
            </a:r>
            <a:r>
              <a:rPr b="0" i="0" lang="en-US" sz="1800" u="none" cap="none" strike="noStrike">
                <a:solidFill>
                  <a:srgbClr val="000000"/>
                </a:solidFill>
              </a:rPr>
              <a:t> is equal to the current element.</a:t>
            </a:r>
            <a:endParaRPr b="0" i="0" sz="1800" u="none" cap="none" strike="noStrike"/>
          </a:p>
          <a:p>
            <a:pPr indent="0" lvl="1" marL="0" marR="0" rtl="0" algn="l">
              <a:spcBef>
                <a:spcPts val="0"/>
              </a:spcBef>
              <a:spcAft>
                <a:spcPts val="0"/>
              </a:spcAft>
              <a:buSzPts val="1800"/>
              <a:buFont typeface="Arial"/>
              <a:buNone/>
            </a:pPr>
            <a:r>
              <a:rPr b="0" i="0" lang="en-US" sz="1800" u="none" cap="none" strike="noStrike"/>
              <a:t>In cases where the collection contains equivalent values, replace the code that returns zero with additional code that returns a negative or positive number.</a:t>
            </a:r>
            <a:endParaRPr/>
          </a:p>
        </p:txBody>
      </p:sp>
      <p:sp>
        <p:nvSpPr>
          <p:cNvPr id="268" name="Google Shape;268;p2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2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the example in the slide, an </a:t>
            </a:r>
            <a:r>
              <a:rPr b="0" i="0" lang="en-US" sz="1800" u="none" cap="none" strike="noStrike">
                <a:latin typeface="Courier New"/>
                <a:ea typeface="Courier New"/>
                <a:cs typeface="Courier New"/>
                <a:sym typeface="Courier New"/>
              </a:rPr>
              <a:t>ArrayList</a:t>
            </a:r>
            <a:r>
              <a:rPr b="0" i="0" lang="en-US" sz="1800" u="none" cap="none" strike="noStrike"/>
              <a:t> of </a:t>
            </a:r>
            <a:r>
              <a:rPr b="0" i="0" lang="en-US" sz="1800" u="none" cap="none" strike="noStrike">
                <a:latin typeface="Courier New"/>
                <a:ea typeface="Courier New"/>
                <a:cs typeface="Courier New"/>
                <a:sym typeface="Courier New"/>
              </a:rPr>
              <a:t>ComparableStudent</a:t>
            </a:r>
            <a:r>
              <a:rPr b="0" i="0" lang="en-US" sz="1800" u="none" cap="none" strike="noStrike"/>
              <a:t> elements is created. After the list is initialized, it is sorted by using the </a:t>
            </a:r>
            <a:r>
              <a:rPr b="0" i="0" lang="en-US" sz="1800" u="none" cap="none" strike="noStrike">
                <a:latin typeface="Courier New"/>
                <a:ea typeface="Courier New"/>
                <a:cs typeface="Courier New"/>
                <a:sym typeface="Courier New"/>
              </a:rPr>
              <a:t>Comparable</a:t>
            </a:r>
            <a:r>
              <a:rPr b="0" i="0" lang="en-US" sz="1800" u="none" cap="none" strike="noStrike"/>
              <a:t> interface. The output of the program is as follows:</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Name: George Washington  ID: 3333  GPA:3.4</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Name: John Adams  ID: 2222  GPA:3.9</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Name: Thomas Jefferson  ID: 1111  GPA:3.8 </a:t>
            </a:r>
            <a:endParaRPr b="0" i="0" sz="1800" u="none" cap="none" strike="noStrike"/>
          </a:p>
          <a:p>
            <a:pPr indent="0" lvl="1" marL="0" marR="0" rtl="0" algn="l">
              <a:spcBef>
                <a:spcPts val="0"/>
              </a:spcBef>
              <a:spcAft>
                <a:spcPts val="0"/>
              </a:spcAft>
              <a:buSzPts val="1800"/>
              <a:buFont typeface="Arial"/>
              <a:buNone/>
            </a:pPr>
            <a:r>
              <a:rPr b="1" i="0" lang="en-US" sz="1800" u="none" cap="none" strike="noStrike"/>
              <a:t>Note: </a:t>
            </a:r>
            <a:r>
              <a:rPr b="0" i="0" lang="en-US" sz="1800" u="none" cap="none" strike="noStrike"/>
              <a:t>The </a:t>
            </a:r>
            <a:r>
              <a:rPr b="0" i="0" lang="en-US" sz="1800" u="none" cap="none" strike="noStrike">
                <a:latin typeface="Courier New"/>
                <a:ea typeface="Courier New"/>
                <a:cs typeface="Courier New"/>
                <a:sym typeface="Courier New"/>
              </a:rPr>
              <a:t>ComparableStudent</a:t>
            </a:r>
            <a:r>
              <a:rPr b="0" i="0" lang="en-US" sz="1800" u="none" cap="none" strike="noStrike"/>
              <a:t> class has overridden the </a:t>
            </a:r>
            <a:r>
              <a:rPr b="0" i="0" lang="en-US" sz="1800" u="none" cap="none" strike="noStrike">
                <a:latin typeface="Courier New"/>
                <a:ea typeface="Courier New"/>
                <a:cs typeface="Courier New"/>
                <a:sym typeface="Courier New"/>
              </a:rPr>
              <a:t>toString()</a:t>
            </a:r>
            <a:r>
              <a:rPr b="0" i="0" lang="en-US" sz="1800" u="none" cap="none" strike="noStrike"/>
              <a:t> method.</a:t>
            </a:r>
            <a:endParaRPr/>
          </a:p>
          <a:p>
            <a:pPr indent="0" lvl="0" marL="0" marR="0" rtl="0" algn="l">
              <a:spcBef>
                <a:spcPts val="0"/>
              </a:spcBef>
              <a:spcAft>
                <a:spcPts val="0"/>
              </a:spcAft>
              <a:buNone/>
            </a:pPr>
            <a:r>
              <a:t/>
            </a:r>
            <a:endParaRPr b="0" i="0" sz="1800" u="none" cap="none" strike="noStrike"/>
          </a:p>
        </p:txBody>
      </p:sp>
      <p:sp>
        <p:nvSpPr>
          <p:cNvPr id="276" name="Google Shape;276;p2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2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example in the next slide shows how to use </a:t>
            </a:r>
            <a:r>
              <a:rPr b="0" i="0" lang="en-US" sz="1800" u="none" cap="none" strike="noStrike">
                <a:latin typeface="Courier New"/>
                <a:ea typeface="Courier New"/>
                <a:cs typeface="Courier New"/>
                <a:sym typeface="Courier New"/>
              </a:rPr>
              <a:t>Comparator</a:t>
            </a:r>
            <a:r>
              <a:rPr b="0" i="0" lang="en-US" sz="1800" u="none" cap="none" strike="noStrike"/>
              <a:t> with an unsorted interface such as </a:t>
            </a:r>
            <a:r>
              <a:rPr b="0" i="0" lang="en-US" sz="1800" u="none" cap="none" strike="noStrike">
                <a:latin typeface="Courier New"/>
                <a:ea typeface="Courier New"/>
                <a:cs typeface="Courier New"/>
                <a:sym typeface="Courier New"/>
              </a:rPr>
              <a:t>ArrayList</a:t>
            </a:r>
            <a:r>
              <a:rPr b="0" i="0" lang="en-US" sz="1800" u="none" cap="none" strike="noStrike"/>
              <a:t> by using the </a:t>
            </a:r>
            <a:r>
              <a:rPr b="0" i="0" lang="en-US" sz="1800" u="none" cap="none" strike="noStrike">
                <a:latin typeface="Courier New"/>
                <a:ea typeface="Courier New"/>
                <a:cs typeface="Courier New"/>
                <a:sym typeface="Courier New"/>
              </a:rPr>
              <a:t>Collections</a:t>
            </a:r>
            <a:r>
              <a:rPr b="0" i="0" lang="en-US" sz="1800" u="none" cap="none" strike="noStrike"/>
              <a:t> utility class.</a:t>
            </a:r>
            <a:endParaRPr/>
          </a:p>
          <a:p>
            <a:pPr indent="0" lvl="0" marL="0" marR="0" rtl="0" algn="l">
              <a:spcBef>
                <a:spcPts val="0"/>
              </a:spcBef>
              <a:spcAft>
                <a:spcPts val="0"/>
              </a:spcAft>
              <a:buSzPts val="900"/>
              <a:buFont typeface="Arial"/>
              <a:buNone/>
            </a:pPr>
            <a:r>
              <a:t/>
            </a:r>
            <a:endParaRPr b="0" i="0" sz="900" u="none" cap="none" strike="noStrike">
              <a:latin typeface="Courier New"/>
              <a:ea typeface="Courier New"/>
              <a:cs typeface="Courier New"/>
              <a:sym typeface="Courier New"/>
            </a:endParaRPr>
          </a:p>
          <a:p>
            <a:pPr indent="0" lvl="0" marL="0" marR="0" rtl="0" algn="l">
              <a:spcBef>
                <a:spcPts val="0"/>
              </a:spcBef>
              <a:spcAft>
                <a:spcPts val="0"/>
              </a:spcAft>
              <a:buNone/>
            </a:pPr>
            <a:r>
              <a:t/>
            </a:r>
            <a:endParaRPr b="0" i="0" sz="900" u="none" cap="none" strike="noStrike">
              <a:latin typeface="Courier New"/>
              <a:ea typeface="Courier New"/>
              <a:cs typeface="Courier New"/>
              <a:sym typeface="Courier New"/>
            </a:endParaRPr>
          </a:p>
        </p:txBody>
      </p:sp>
      <p:sp>
        <p:nvSpPr>
          <p:cNvPr id="283" name="Google Shape;283;p2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2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example in the slide shows the </a:t>
            </a:r>
            <a:r>
              <a:rPr b="0" i="0" lang="en-US" sz="1800" u="none" cap="none" strike="noStrike">
                <a:latin typeface="Courier New"/>
                <a:ea typeface="Courier New"/>
                <a:cs typeface="Courier New"/>
                <a:sym typeface="Courier New"/>
              </a:rPr>
              <a:t>Comparator</a:t>
            </a:r>
            <a:r>
              <a:rPr b="0" i="0" lang="en-US" sz="1800" u="none" cap="none" strike="noStrike"/>
              <a:t> classes that are created to sort based on Name and GPA. For the name comparison, the </a:t>
            </a:r>
            <a:r>
              <a:rPr b="0" i="0" lang="en-US" sz="1800" u="none" cap="none" strike="noStrike">
                <a:latin typeface="Courier New"/>
                <a:ea typeface="Courier New"/>
                <a:cs typeface="Courier New"/>
                <a:sym typeface="Courier New"/>
              </a:rPr>
              <a:t>if</a:t>
            </a:r>
            <a:r>
              <a:rPr b="0" i="0" lang="en-US" sz="1800" u="none" cap="none" strike="noStrike"/>
              <a:t> statements have been simplified. </a:t>
            </a:r>
            <a:endParaRPr/>
          </a:p>
        </p:txBody>
      </p:sp>
      <p:sp>
        <p:nvSpPr>
          <p:cNvPr id="290" name="Google Shape;290;p2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56" name="Google Shape;56;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7 -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3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3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example in the slide shows how the two </a:t>
            </a:r>
            <a:r>
              <a:rPr b="0" i="0" lang="en-US" sz="1800" u="none" cap="none" strike="noStrike">
                <a:latin typeface="Courier New"/>
                <a:ea typeface="Courier New"/>
                <a:cs typeface="Courier New"/>
                <a:sym typeface="Courier New"/>
              </a:rPr>
              <a:t>Comparator</a:t>
            </a:r>
            <a:r>
              <a:rPr b="0" i="0" lang="en-US" sz="1800" u="none" cap="none" strike="noStrike"/>
              <a:t> objects are used with a collection. </a:t>
            </a:r>
            <a:endParaRPr/>
          </a:p>
          <a:p>
            <a:pPr indent="0" lvl="1" marL="0" marR="0" rtl="0" algn="l">
              <a:spcBef>
                <a:spcPts val="0"/>
              </a:spcBef>
              <a:spcAft>
                <a:spcPts val="0"/>
              </a:spcAft>
              <a:buSzPts val="1800"/>
              <a:buFont typeface="Arial"/>
              <a:buNone/>
            </a:pPr>
            <a:r>
              <a:rPr b="1" i="0" lang="en-US" sz="1800" u="none" cap="none" strike="noStrike"/>
              <a:t>Note: </a:t>
            </a:r>
            <a:r>
              <a:rPr b="0" i="0" lang="en-US" sz="1800" u="none" cap="none" strike="noStrike"/>
              <a:t>Some code has been commented out to save space. </a:t>
            </a:r>
            <a:endParaRPr/>
          </a:p>
          <a:p>
            <a:pPr indent="0" lvl="1" marL="0" marR="0" rtl="0" algn="l">
              <a:spcBef>
                <a:spcPts val="0"/>
              </a:spcBef>
              <a:spcAft>
                <a:spcPts val="0"/>
              </a:spcAft>
              <a:buSzPts val="1800"/>
              <a:buFont typeface="Arial"/>
              <a:buNone/>
            </a:pPr>
            <a:r>
              <a:rPr b="0" i="0" lang="en-US" sz="1800" u="none" cap="none" strike="noStrike"/>
              <a:t>Notice how the </a:t>
            </a:r>
            <a:r>
              <a:rPr b="0" i="0" lang="en-US" sz="1800" u="none" cap="none" strike="noStrike">
                <a:latin typeface="Courier New"/>
                <a:ea typeface="Courier New"/>
                <a:cs typeface="Courier New"/>
                <a:sym typeface="Courier New"/>
              </a:rPr>
              <a:t>Comparator</a:t>
            </a:r>
            <a:r>
              <a:rPr b="0" i="0" lang="en-US" sz="1800" u="none" cap="none" strike="noStrike"/>
              <a:t> objects are initialized on lines 4 and 5. After the </a:t>
            </a:r>
            <a:r>
              <a:rPr b="0" i="0" lang="en-US" sz="1800" u="none" cap="none" strike="noStrike">
                <a:latin typeface="Courier New"/>
                <a:ea typeface="Courier New"/>
                <a:cs typeface="Courier New"/>
                <a:sym typeface="Courier New"/>
              </a:rPr>
              <a:t>sortName</a:t>
            </a:r>
            <a:r>
              <a:rPr b="0" i="0" lang="en-US" sz="1800" u="none" cap="none" strike="noStrike"/>
              <a:t> and </a:t>
            </a:r>
            <a:r>
              <a:rPr b="0" i="0" lang="en-US" sz="1800" u="none" cap="none" strike="noStrike">
                <a:latin typeface="Courier New"/>
                <a:ea typeface="Courier New"/>
                <a:cs typeface="Courier New"/>
                <a:sym typeface="Courier New"/>
              </a:rPr>
              <a:t>sortGpa</a:t>
            </a:r>
            <a:r>
              <a:rPr b="0" i="0" lang="en-US" sz="1800" u="none" cap="none" strike="noStrike"/>
              <a:t> variables are created, they can be passed to the </a:t>
            </a:r>
            <a:r>
              <a:rPr b="0" i="0" lang="en-US" sz="1800" u="none" cap="none" strike="noStrike">
                <a:latin typeface="Courier New"/>
                <a:ea typeface="Courier New"/>
                <a:cs typeface="Courier New"/>
                <a:sym typeface="Courier New"/>
              </a:rPr>
              <a:t>sort()</a:t>
            </a:r>
            <a:r>
              <a:rPr b="0" i="0" lang="en-US" sz="1800" u="none" cap="none" strike="noStrike"/>
              <a:t> method by name. Running the program produces the following output.</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Name: George Washington  ID: 3333  GPA:3.4</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Name: John Adams  ID: 2222  GPA:3.9</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Name: Thomas Jefferson  ID: 1111  GPA:3.8</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Name: John Adams  ID: 2222  GPA:3.9</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Name: Thomas Jefferson  ID: 1111  GPA:3.8</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Name: George Washington  ID: 3333  GPA:3.4</a:t>
            </a:r>
            <a:endParaRPr/>
          </a:p>
          <a:p>
            <a:pPr indent="0" lvl="1" marL="0" marR="0" rtl="0" algn="l">
              <a:spcBef>
                <a:spcPts val="0"/>
              </a:spcBef>
              <a:spcAft>
                <a:spcPts val="0"/>
              </a:spcAft>
              <a:buSzPts val="1800"/>
              <a:buFont typeface="Arial"/>
              <a:buNone/>
            </a:pPr>
            <a:r>
              <a:rPr b="1" i="0" lang="en-US" sz="1800" u="none" cap="none" strike="noStrike"/>
              <a:t>Notes:</a:t>
            </a:r>
            <a:endParaRPr/>
          </a:p>
          <a:p>
            <a:pPr indent="0" lvl="2"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Collections</a:t>
            </a:r>
            <a:r>
              <a:rPr b="0" i="0" lang="en-US" sz="1800" u="none" cap="none" strike="noStrike"/>
              <a:t> utility class provides a number of useful methods for various collections. Methods include </a:t>
            </a:r>
            <a:r>
              <a:rPr b="0" i="0" lang="en-US" sz="1800" u="none" cap="none" strike="noStrike">
                <a:latin typeface="Courier New"/>
                <a:ea typeface="Courier New"/>
                <a:cs typeface="Courier New"/>
                <a:sym typeface="Courier New"/>
              </a:rPr>
              <a:t>min()</a:t>
            </a:r>
            <a:r>
              <a:rPr b="0" i="0" lang="en-US" sz="1800" u="none" cap="none" strike="noStrike"/>
              <a:t>, </a:t>
            </a:r>
            <a:r>
              <a:rPr b="0" i="0" lang="en-US" sz="1800" u="none" cap="none" strike="noStrike">
                <a:latin typeface="Courier New"/>
                <a:ea typeface="Courier New"/>
                <a:cs typeface="Courier New"/>
                <a:sym typeface="Courier New"/>
              </a:rPr>
              <a:t>max()</a:t>
            </a:r>
            <a:r>
              <a:rPr b="0" i="0" lang="en-US" sz="1800" u="none" cap="none" strike="noStrike"/>
              <a:t>, </a:t>
            </a:r>
            <a:r>
              <a:rPr b="0" i="0" lang="en-US" sz="1800" u="none" cap="none" strike="noStrike">
                <a:latin typeface="Courier New"/>
                <a:ea typeface="Courier New"/>
                <a:cs typeface="Courier New"/>
                <a:sym typeface="Courier New"/>
              </a:rPr>
              <a:t>copy()</a:t>
            </a:r>
            <a:r>
              <a:rPr b="0" i="0" lang="en-US" sz="1800" u="none" cap="none" strike="noStrike"/>
              <a:t>, and </a:t>
            </a:r>
            <a:r>
              <a:rPr b="0" i="0" lang="en-US" sz="1800" u="none" cap="none" strike="noStrike">
                <a:latin typeface="Courier New"/>
                <a:ea typeface="Courier New"/>
                <a:cs typeface="Courier New"/>
                <a:sym typeface="Courier New"/>
              </a:rPr>
              <a:t>sort()</a:t>
            </a:r>
            <a:r>
              <a:rPr b="0" i="0" lang="en-US" sz="1800" u="none" cap="none" strike="noStrike"/>
              <a:t>. </a:t>
            </a:r>
            <a:endParaRPr/>
          </a:p>
          <a:p>
            <a:pPr indent="0" lvl="2"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Student</a:t>
            </a:r>
            <a:r>
              <a:rPr b="0" i="0" lang="en-US" sz="1800" u="none" cap="none" strike="noStrike"/>
              <a:t> class has overridden the </a:t>
            </a:r>
            <a:r>
              <a:rPr b="0" i="0" lang="en-US" sz="1800" u="none" cap="none" strike="noStrike">
                <a:latin typeface="Courier New"/>
                <a:ea typeface="Courier New"/>
                <a:cs typeface="Courier New"/>
                <a:sym typeface="Courier New"/>
              </a:rPr>
              <a:t>toString()</a:t>
            </a:r>
            <a:r>
              <a:rPr b="0" i="0" lang="en-US" sz="1800" u="none" cap="none" strike="noStrike"/>
              <a:t> method.</a:t>
            </a:r>
            <a:endParaRPr/>
          </a:p>
          <a:p>
            <a:pPr indent="0" lvl="0" marL="0" marR="0" rtl="0" algn="l">
              <a:spcBef>
                <a:spcPts val="0"/>
              </a:spcBef>
              <a:spcAft>
                <a:spcPts val="0"/>
              </a:spcAft>
              <a:buNone/>
            </a:pPr>
            <a:r>
              <a:t/>
            </a:r>
            <a:endParaRPr b="0" i="0" sz="1800" u="none" cap="none" strike="noStrike"/>
          </a:p>
        </p:txBody>
      </p:sp>
      <p:sp>
        <p:nvSpPr>
          <p:cNvPr id="300" name="Google Shape;300;p3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3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3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08" name="Google Shape;308;p3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3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16" name="Google Shape;316;p3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3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3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24" name="Google Shape;324;p3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3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34: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a</a:t>
            </a:r>
            <a:endParaRPr/>
          </a:p>
        </p:txBody>
      </p:sp>
      <p:sp>
        <p:nvSpPr>
          <p:cNvPr id="332" name="Google Shape;332;p3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3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35: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c</a:t>
            </a:r>
            <a:endParaRPr/>
          </a:p>
          <a:p>
            <a:pPr indent="0" lvl="0" marL="0" marR="0" rtl="0" algn="l">
              <a:spcBef>
                <a:spcPts val="0"/>
              </a:spcBef>
              <a:spcAft>
                <a:spcPts val="0"/>
              </a:spcAft>
              <a:buNone/>
            </a:pPr>
            <a:r>
              <a:t/>
            </a:r>
            <a:endParaRPr b="0" i="0" sz="1800" u="none" cap="none" strike="noStrike">
              <a:solidFill>
                <a:srgbClr val="0000FF"/>
              </a:solidFill>
            </a:endParaRPr>
          </a:p>
        </p:txBody>
      </p:sp>
      <p:sp>
        <p:nvSpPr>
          <p:cNvPr id="339" name="Google Shape;339;p3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p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64" name="Google Shape;64;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7 -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two examples in the slide show very simple caching classes. Even though each class is very simple, a separate class is required for any object type.</a:t>
            </a:r>
            <a:endParaRPr/>
          </a:p>
        </p:txBody>
      </p:sp>
      <p:sp>
        <p:nvSpPr>
          <p:cNvPr id="71" name="Google Shape;71;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
        <p:nvSpPr>
          <p:cNvPr id="72" name="Google Shape;72;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p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To create a generic version of the </a:t>
            </a:r>
            <a:r>
              <a:rPr b="0" i="0" lang="en-US" sz="1800" u="none" cap="none" strike="noStrike">
                <a:latin typeface="Courier New"/>
                <a:ea typeface="Courier New"/>
                <a:cs typeface="Courier New"/>
                <a:sym typeface="Courier New"/>
              </a:rPr>
              <a:t>CacheAny</a:t>
            </a:r>
            <a:r>
              <a:rPr b="0" i="0" lang="en-US" sz="1800" u="none" cap="none" strike="noStrike"/>
              <a:t> class, a variable named </a:t>
            </a:r>
            <a:r>
              <a:rPr b="0" i="0" lang="en-US" sz="1800" u="none" cap="none" strike="noStrike">
                <a:latin typeface="Courier New"/>
                <a:ea typeface="Courier New"/>
                <a:cs typeface="Courier New"/>
                <a:sym typeface="Courier New"/>
              </a:rPr>
              <a:t>T</a:t>
            </a:r>
            <a:r>
              <a:rPr b="0" i="0" lang="en-US" sz="1800" u="none" cap="none" strike="noStrike"/>
              <a:t> is added to the class definition surrounded by angle brackets. In this case, </a:t>
            </a:r>
            <a:r>
              <a:rPr b="0" i="0" lang="en-US" sz="1800" u="none" cap="none" strike="noStrike">
                <a:latin typeface="Courier New"/>
                <a:ea typeface="Courier New"/>
                <a:cs typeface="Courier New"/>
                <a:sym typeface="Courier New"/>
              </a:rPr>
              <a:t>T</a:t>
            </a:r>
            <a:r>
              <a:rPr b="0" i="0" lang="en-US" sz="1800" u="none" cap="none" strike="noStrike"/>
              <a:t> stands for “type” and can represent any type. As the example in the slide shows, the code has changed to use </a:t>
            </a:r>
            <a:r>
              <a:rPr b="0" i="0" lang="en-US" sz="1800" u="none" cap="none" strike="noStrike">
                <a:latin typeface="Courier New"/>
                <a:ea typeface="Courier New"/>
                <a:cs typeface="Courier New"/>
                <a:sym typeface="Courier New"/>
              </a:rPr>
              <a:t>t</a:t>
            </a:r>
            <a:r>
              <a:rPr b="0" i="0" lang="en-US" sz="1800" u="none" cap="none" strike="noStrike"/>
              <a:t> instead of a specific type of information. This change allows the </a:t>
            </a:r>
            <a:r>
              <a:rPr b="0" i="0" lang="en-US" sz="1800" u="none" cap="none" strike="noStrike">
                <a:latin typeface="Courier New"/>
                <a:ea typeface="Courier New"/>
                <a:cs typeface="Courier New"/>
                <a:sym typeface="Courier New"/>
              </a:rPr>
              <a:t>CacheAny</a:t>
            </a:r>
            <a:r>
              <a:rPr b="0" i="0" lang="en-US" sz="1800" u="none" cap="none" strike="noStrike"/>
              <a:t> class to store any type of object.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T</a:t>
            </a:r>
            <a:r>
              <a:rPr b="0" i="0" lang="en-US" sz="1800" u="none" cap="none" strike="noStrike"/>
              <a:t> was chosen not by accident but by convention. Specific letters are commonly used with generics. </a:t>
            </a:r>
            <a:endParaRPr/>
          </a:p>
          <a:p>
            <a:pPr indent="0" lvl="1" marL="0" marR="0" rtl="0" algn="l">
              <a:spcBef>
                <a:spcPts val="0"/>
              </a:spcBef>
              <a:spcAft>
                <a:spcPts val="0"/>
              </a:spcAft>
              <a:buSzPts val="1800"/>
              <a:buFont typeface="Arial"/>
              <a:buNone/>
            </a:pPr>
            <a:r>
              <a:rPr b="1" i="0" lang="en-US" sz="1800" u="none" cap="none" strike="noStrike"/>
              <a:t>Note: </a:t>
            </a:r>
            <a:r>
              <a:rPr b="0" i="0" lang="en-US" sz="1800" u="none" cap="none" strike="noStrike"/>
              <a:t>You can use any identifier you want. The following values are merely strongly suggested.</a:t>
            </a:r>
            <a:endParaRPr/>
          </a:p>
          <a:p>
            <a:pPr indent="0" lvl="1" marL="0" marR="0" rtl="0" algn="l">
              <a:spcBef>
                <a:spcPts val="0"/>
              </a:spcBef>
              <a:spcAft>
                <a:spcPts val="0"/>
              </a:spcAft>
              <a:buSzPts val="1800"/>
              <a:buFont typeface="Arial"/>
              <a:buNone/>
            </a:pPr>
            <a:r>
              <a:rPr b="0" i="0" lang="en-US" sz="1800" u="none" cap="none" strike="noStrike"/>
              <a:t>Here are the conventions:</a:t>
            </a:r>
            <a:endParaRPr/>
          </a:p>
          <a:p>
            <a:pPr indent="0" lvl="2" marL="0" marR="0" rtl="0" algn="l">
              <a:spcBef>
                <a:spcPts val="0"/>
              </a:spcBef>
              <a:spcAft>
                <a:spcPts val="0"/>
              </a:spcAft>
              <a:buSzPts val="1200"/>
              <a:buFont typeface="Courier New"/>
              <a:buNone/>
            </a:pPr>
            <a:r>
              <a:rPr b="0" i="0" lang="en-US" sz="1200" u="none" cap="none" strike="noStrike">
                <a:latin typeface="Courier New"/>
                <a:ea typeface="Courier New"/>
                <a:cs typeface="Courier New"/>
                <a:sym typeface="Courier New"/>
              </a:rPr>
              <a:t>T</a:t>
            </a:r>
            <a:r>
              <a:rPr b="0" i="0" lang="en-US" sz="1200" u="none" cap="none" strike="noStrike"/>
              <a:t>: Type</a:t>
            </a:r>
            <a:endParaRPr/>
          </a:p>
          <a:p>
            <a:pPr indent="0" lvl="2" marL="0" marR="0" rtl="0" algn="l">
              <a:spcBef>
                <a:spcPts val="0"/>
              </a:spcBef>
              <a:spcAft>
                <a:spcPts val="0"/>
              </a:spcAft>
              <a:buSzPts val="1200"/>
              <a:buFont typeface="Courier New"/>
              <a:buNone/>
            </a:pPr>
            <a:r>
              <a:rPr b="0" i="0" lang="en-US" sz="1200" u="none" cap="none" strike="noStrike">
                <a:latin typeface="Courier New"/>
                <a:ea typeface="Courier New"/>
                <a:cs typeface="Courier New"/>
                <a:sym typeface="Courier New"/>
              </a:rPr>
              <a:t>E</a:t>
            </a:r>
            <a:r>
              <a:rPr b="0" i="0" lang="en-US" sz="1200" u="none" cap="none" strike="noStrike"/>
              <a:t>: Element</a:t>
            </a:r>
            <a:endParaRPr/>
          </a:p>
          <a:p>
            <a:pPr indent="0" lvl="2" marL="0" marR="0" rtl="0" algn="l">
              <a:spcBef>
                <a:spcPts val="0"/>
              </a:spcBef>
              <a:spcAft>
                <a:spcPts val="0"/>
              </a:spcAft>
              <a:buSzPts val="1200"/>
              <a:buFont typeface="Courier New"/>
              <a:buNone/>
            </a:pPr>
            <a:r>
              <a:rPr b="0" i="0" lang="en-US" sz="1200" u="none" cap="none" strike="noStrike">
                <a:latin typeface="Courier New"/>
                <a:ea typeface="Courier New"/>
                <a:cs typeface="Courier New"/>
                <a:sym typeface="Courier New"/>
              </a:rPr>
              <a:t>K</a:t>
            </a:r>
            <a:r>
              <a:rPr b="0" i="0" lang="en-US" sz="1200" u="none" cap="none" strike="noStrike"/>
              <a:t>: Key</a:t>
            </a:r>
            <a:endParaRPr/>
          </a:p>
          <a:p>
            <a:pPr indent="0" lvl="2" marL="0" marR="0" rtl="0" algn="l">
              <a:spcBef>
                <a:spcPts val="0"/>
              </a:spcBef>
              <a:spcAft>
                <a:spcPts val="0"/>
              </a:spcAft>
              <a:buSzPts val="1200"/>
              <a:buFont typeface="Courier New"/>
              <a:buNone/>
            </a:pPr>
            <a:r>
              <a:rPr b="0" i="0" lang="en-US" sz="1200" u="none" cap="none" strike="noStrike">
                <a:latin typeface="Courier New"/>
                <a:ea typeface="Courier New"/>
                <a:cs typeface="Courier New"/>
                <a:sym typeface="Courier New"/>
              </a:rPr>
              <a:t>V</a:t>
            </a:r>
            <a:r>
              <a:rPr b="0" i="0" lang="en-US" sz="1200" u="none" cap="none" strike="noStrike"/>
              <a:t>: Value</a:t>
            </a:r>
            <a:endParaRPr/>
          </a:p>
          <a:p>
            <a:pPr indent="0" lvl="2" marL="0" marR="0" rtl="0" algn="l">
              <a:spcBef>
                <a:spcPts val="0"/>
              </a:spcBef>
              <a:spcAft>
                <a:spcPts val="0"/>
              </a:spcAft>
              <a:buSzPts val="1200"/>
              <a:buFont typeface="Courier New"/>
              <a:buNone/>
            </a:pPr>
            <a:r>
              <a:rPr b="0" i="0" lang="en-US" sz="1200" u="none" cap="none" strike="noStrike">
                <a:latin typeface="Courier New"/>
                <a:ea typeface="Courier New"/>
                <a:cs typeface="Courier New"/>
                <a:sym typeface="Courier New"/>
              </a:rPr>
              <a:t>S</a:t>
            </a:r>
            <a:r>
              <a:rPr b="0" i="0" lang="en-US" sz="1200" u="none" cap="none" strike="noStrike"/>
              <a:t>, </a:t>
            </a:r>
            <a:r>
              <a:rPr b="0" i="0" lang="en-US" sz="1200" u="none" cap="none" strike="noStrike">
                <a:latin typeface="Courier New"/>
                <a:ea typeface="Courier New"/>
                <a:cs typeface="Courier New"/>
                <a:sym typeface="Courier New"/>
              </a:rPr>
              <a:t>U</a:t>
            </a:r>
            <a:r>
              <a:rPr b="0" i="0" lang="en-US" sz="1200" u="none" cap="none" strike="noStrike"/>
              <a:t>: Used if there are second types, third types, or more</a:t>
            </a:r>
            <a:endParaRPr/>
          </a:p>
        </p:txBody>
      </p:sp>
      <p:sp>
        <p:nvSpPr>
          <p:cNvPr id="82" name="Google Shape;82;p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Note how the one generic version of the class can replace any number of type-specific caching classes. The </a:t>
            </a:r>
            <a:r>
              <a:rPr b="0" i="0" lang="en-US" sz="1800" u="none" cap="none" strike="noStrike">
                <a:latin typeface="Courier New"/>
                <a:ea typeface="Courier New"/>
                <a:cs typeface="Courier New"/>
                <a:sym typeface="Courier New"/>
              </a:rPr>
              <a:t>add()</a:t>
            </a:r>
            <a:r>
              <a:rPr b="0" i="0" lang="en-US" sz="1800" u="none" cap="none" strike="noStrike"/>
              <a:t> and </a:t>
            </a:r>
            <a:r>
              <a:rPr b="0" i="0" lang="en-US" sz="1800" u="none" cap="none" strike="noStrike">
                <a:latin typeface="Courier New"/>
                <a:ea typeface="Courier New"/>
                <a:cs typeface="Courier New"/>
                <a:sym typeface="Courier New"/>
              </a:rPr>
              <a:t>get()</a:t>
            </a:r>
            <a:r>
              <a:rPr b="0" i="0" lang="en-US" sz="1800" u="none" cap="none" strike="noStrike"/>
              <a:t> functions work exactly the same way. In fact, if the </a:t>
            </a:r>
            <a:r>
              <a:rPr b="0" i="0" lang="en-US" sz="1800" u="none" cap="none" strike="noStrike">
                <a:latin typeface="Courier New"/>
                <a:ea typeface="Courier New"/>
                <a:cs typeface="Courier New"/>
                <a:sym typeface="Courier New"/>
              </a:rPr>
              <a:t>myMessage</a:t>
            </a:r>
            <a:r>
              <a:rPr b="0" i="0" lang="en-US" sz="1800" u="none" cap="none" strike="noStrike"/>
              <a:t> declaration is changed to generic, no changes need to be made to the remaining code.</a:t>
            </a:r>
            <a:endParaRPr/>
          </a:p>
          <a:p>
            <a:pPr indent="0" lvl="1" marL="0" marR="0" rtl="0" algn="l">
              <a:spcBef>
                <a:spcPts val="0"/>
              </a:spcBef>
              <a:spcAft>
                <a:spcPts val="0"/>
              </a:spcAft>
              <a:buSzPts val="1800"/>
              <a:buFont typeface="Arial"/>
              <a:buNone/>
            </a:pPr>
            <a:r>
              <a:rPr b="0" i="0" lang="en-US" sz="1800" u="none" cap="none" strike="noStrike"/>
              <a:t>The example code can be found in the Generics project in the </a:t>
            </a:r>
            <a:r>
              <a:rPr b="0" i="0" lang="en-US" sz="1800" u="none" cap="none" strike="noStrike">
                <a:latin typeface="Courier New"/>
                <a:ea typeface="Courier New"/>
                <a:cs typeface="Courier New"/>
                <a:sym typeface="Courier New"/>
              </a:rPr>
              <a:t>TestCacheAny.java</a:t>
            </a:r>
            <a:r>
              <a:rPr b="0" i="0" lang="en-US" sz="1800" u="none" cap="none" strike="noStrike"/>
              <a:t> file.</a:t>
            </a:r>
            <a:endParaRPr/>
          </a:p>
        </p:txBody>
      </p:sp>
      <p:sp>
        <p:nvSpPr>
          <p:cNvPr id="90" name="Google Shape;90;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type inference diamond is a new feature in JDK 7. In the generic code, notice how the right­side type definition is always equivalent to the left-side type definition. In JDK 7, you can use the diamond to indicate that the right type definition is equivalent to the left. This helps to avoid typing redundant information over and over again. </a:t>
            </a:r>
            <a:endParaRPr/>
          </a:p>
          <a:p>
            <a:pPr indent="0" lvl="1" marL="0" marR="0" rtl="0" algn="l">
              <a:spcBef>
                <a:spcPts val="0"/>
              </a:spcBef>
              <a:spcAft>
                <a:spcPts val="0"/>
              </a:spcAft>
              <a:buSzPts val="1800"/>
              <a:buFont typeface="Arial"/>
              <a:buNone/>
            </a:pPr>
            <a:r>
              <a:rPr b="1" i="0" lang="en-US" sz="1800" u="none" cap="none" strike="noStrike"/>
              <a:t>Example:</a:t>
            </a:r>
            <a:r>
              <a:rPr b="0" i="0" lang="en-US" sz="1800" u="none" cap="none" strike="noStrike"/>
              <a:t> </a:t>
            </a:r>
            <a:r>
              <a:rPr b="0" i="0" lang="en-US" sz="1800" u="none" cap="none" strike="noStrike">
                <a:latin typeface="Courier New"/>
                <a:ea typeface="Courier New"/>
                <a:cs typeface="Courier New"/>
                <a:sym typeface="Courier New"/>
              </a:rPr>
              <a:t>TestCacheAnyDiamond.java</a:t>
            </a:r>
            <a:endParaRPr/>
          </a:p>
          <a:p>
            <a:pPr indent="0" lvl="1" marL="0" marR="0" rtl="0" algn="l">
              <a:spcBef>
                <a:spcPts val="0"/>
              </a:spcBef>
              <a:spcAft>
                <a:spcPts val="0"/>
              </a:spcAft>
              <a:buSzPts val="1800"/>
              <a:buFont typeface="Arial"/>
              <a:buNone/>
            </a:pPr>
            <a:r>
              <a:rPr b="1" i="0" lang="en-US" sz="1800" u="none" cap="none" strike="noStrike"/>
              <a:t>Note: </a:t>
            </a:r>
            <a:r>
              <a:rPr b="0" i="0" lang="en-US" sz="1800" u="none" cap="none" strike="noStrike"/>
              <a:t>In a way, it works in an opposite way from a “normal” Java type assignment. For example, </a:t>
            </a:r>
            <a:r>
              <a:rPr b="0" i="0" lang="en-US" sz="1800" u="none" cap="none" strike="noStrike">
                <a:latin typeface="Courier New"/>
                <a:ea typeface="Courier New"/>
                <a:cs typeface="Courier New"/>
                <a:sym typeface="Courier New"/>
              </a:rPr>
              <a:t>Employee emp = new Manager(); </a:t>
            </a:r>
            <a:r>
              <a:rPr b="0" i="0" lang="en-US" sz="1800" u="none" cap="none" strike="noStrike"/>
              <a:t>makes </a:t>
            </a:r>
            <a:r>
              <a:rPr b="0" i="0" lang="en-US" sz="1800" u="none" cap="none" strike="noStrike">
                <a:latin typeface="Courier New"/>
                <a:ea typeface="Courier New"/>
                <a:cs typeface="Courier New"/>
                <a:sym typeface="Courier New"/>
              </a:rPr>
              <a:t>emp</a:t>
            </a:r>
            <a:r>
              <a:rPr b="0" i="0" lang="en-US" sz="1800" u="none" cap="none" strike="noStrike"/>
              <a:t> object an instance of </a:t>
            </a:r>
            <a:r>
              <a:rPr b="0" i="0" lang="en-US" sz="1800" u="none" cap="none" strike="noStrike">
                <a:latin typeface="Courier New"/>
                <a:ea typeface="Courier New"/>
                <a:cs typeface="Courier New"/>
                <a:sym typeface="Courier New"/>
              </a:rPr>
              <a:t>Manager</a:t>
            </a:r>
            <a:r>
              <a:rPr b="0" i="0" lang="en-US" sz="1800" u="none" cap="none" strike="noStrike"/>
              <a:t>. </a:t>
            </a:r>
            <a:endParaRPr/>
          </a:p>
          <a:p>
            <a:pPr indent="0" lvl="1" marL="0" marR="0" rtl="0" algn="l">
              <a:spcBef>
                <a:spcPts val="0"/>
              </a:spcBef>
              <a:spcAft>
                <a:spcPts val="0"/>
              </a:spcAft>
              <a:buSzPts val="1800"/>
              <a:buFont typeface="Arial"/>
              <a:buNone/>
            </a:pPr>
            <a:r>
              <a:rPr b="0" i="0" lang="en-US" sz="1800" u="none" cap="none" strike="noStrike"/>
              <a:t>But in the case of generics:</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ArrayList&lt;Manager&gt;  managementTeam = new ArrayList&lt;&gt;();</a:t>
            </a:r>
            <a:r>
              <a:rPr b="0" i="0" lang="en-US" sz="1800" u="none" cap="none" strike="noStrike"/>
              <a:t> </a:t>
            </a:r>
            <a:endParaRPr/>
          </a:p>
          <a:p>
            <a:pPr indent="0" lvl="1" marL="0" marR="0" rtl="0" algn="l">
              <a:spcBef>
                <a:spcPts val="0"/>
              </a:spcBef>
              <a:spcAft>
                <a:spcPts val="0"/>
              </a:spcAft>
              <a:buSzPts val="1800"/>
              <a:buFont typeface="Arial"/>
              <a:buNone/>
            </a:pPr>
            <a:r>
              <a:rPr b="0" i="0" lang="en-US" sz="1800" u="none" cap="none" strike="noStrike"/>
              <a:t>The left side of the expression (rather than the right side) determines the type.</a:t>
            </a:r>
            <a:endParaRPr/>
          </a:p>
          <a:p>
            <a:pPr indent="0" lvl="0" marL="0" marR="0" rtl="0" algn="l">
              <a:spcBef>
                <a:spcPts val="0"/>
              </a:spcBef>
              <a:spcAft>
                <a:spcPts val="0"/>
              </a:spcAft>
              <a:buSzPts val="1800"/>
              <a:buFont typeface="Arial"/>
              <a:buNone/>
            </a:pPr>
            <a:r>
              <a:t/>
            </a:r>
            <a:endParaRPr b="0" i="0" sz="1800" u="none" cap="none" strike="noStrike">
              <a:latin typeface="Courier New"/>
              <a:ea typeface="Courier New"/>
              <a:cs typeface="Courier New"/>
              <a:sym typeface="Courier New"/>
            </a:endParaRPr>
          </a:p>
          <a:p>
            <a:pPr indent="0" lvl="0" marL="0" marR="0" rtl="0" algn="l">
              <a:spcBef>
                <a:spcPts val="0"/>
              </a:spcBef>
              <a:spcAft>
                <a:spcPts val="0"/>
              </a:spcAft>
              <a:buNone/>
            </a:pPr>
            <a:r>
              <a:t/>
            </a:r>
            <a:endParaRPr b="0" i="0" sz="1800" u="none" cap="none" strike="noStrike">
              <a:latin typeface="Courier New"/>
              <a:ea typeface="Courier New"/>
              <a:cs typeface="Courier New"/>
              <a:sym typeface="Courier New"/>
            </a:endParaRPr>
          </a:p>
        </p:txBody>
      </p:sp>
      <p:sp>
        <p:nvSpPr>
          <p:cNvPr id="99" name="Google Shape;99;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 collection is a single object that manages a group of objects. Objects in the collection are called </a:t>
            </a:r>
            <a:r>
              <a:rPr b="0" i="1" lang="en-US" sz="1800" u="none" cap="none" strike="noStrike"/>
              <a:t>elements</a:t>
            </a:r>
            <a:r>
              <a:rPr b="0" i="0" lang="en-US" sz="1800" u="none" cap="none" strike="noStrike"/>
              <a:t>. Various collection types implement standard data structures including stacks, queues, dynamic arrays, and hashes. All the collection objects have been optimized for use in Java applications.</a:t>
            </a:r>
            <a:endParaRPr/>
          </a:p>
          <a:p>
            <a:pPr indent="0" lvl="1" marL="0" marR="0" rtl="0" algn="l">
              <a:spcBef>
                <a:spcPts val="0"/>
              </a:spcBef>
              <a:spcAft>
                <a:spcPts val="0"/>
              </a:spcAft>
              <a:buSzPts val="1800"/>
              <a:buFont typeface="Arial"/>
              <a:buNone/>
            </a:pPr>
            <a:r>
              <a:rPr b="1" i="0" lang="en-US" sz="1800" u="none" cap="none" strike="noStrike"/>
              <a:t>Note: </a:t>
            </a:r>
            <a:r>
              <a:rPr b="0" i="0" lang="en-US" sz="1800" u="none" cap="none" strike="noStrike"/>
              <a:t>The Collections classes are all stored in the </a:t>
            </a:r>
            <a:r>
              <a:rPr b="0" i="0" lang="en-US" sz="1800" u="none" cap="none" strike="noStrike">
                <a:latin typeface="Courier New"/>
                <a:ea typeface="Courier New"/>
                <a:cs typeface="Courier New"/>
                <a:sym typeface="Courier New"/>
              </a:rPr>
              <a:t>java.util</a:t>
            </a:r>
            <a:r>
              <a:rPr b="0" i="0" lang="en-US" sz="1800" u="none" cap="none" strike="noStrike"/>
              <a:t> package. The </a:t>
            </a:r>
            <a:r>
              <a:rPr b="0" i="0" lang="en-US" sz="1800" u="none" cap="none" strike="noStrike">
                <a:latin typeface="Courier New"/>
                <a:ea typeface="Courier New"/>
                <a:cs typeface="Courier New"/>
                <a:sym typeface="Courier New"/>
              </a:rPr>
              <a:t>import</a:t>
            </a:r>
            <a:r>
              <a:rPr b="0" i="0" lang="en-US" sz="1800" u="none" cap="none" strike="noStrike"/>
              <a:t> statements are not shown in the following examples, but the </a:t>
            </a:r>
            <a:r>
              <a:rPr b="0" i="0" lang="en-US" sz="1800" u="none" cap="none" strike="noStrike">
                <a:latin typeface="Courier New"/>
                <a:ea typeface="Courier New"/>
                <a:cs typeface="Courier New"/>
                <a:sym typeface="Courier New"/>
              </a:rPr>
              <a:t>import</a:t>
            </a:r>
            <a:r>
              <a:rPr b="0" i="0" lang="en-US" sz="1800" u="none" cap="none" strike="noStrike"/>
              <a:t> statements are required for each collection type:</a:t>
            </a:r>
            <a:endParaRPr b="0" i="0" sz="1800" u="none" cap="none" strike="noStrike">
              <a:latin typeface="Courier New"/>
              <a:ea typeface="Courier New"/>
              <a:cs typeface="Courier New"/>
              <a:sym typeface="Courier New"/>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import java.util.List;</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import java.util.ArrayList;</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import java.util.Map; </a:t>
            </a:r>
            <a:endParaRPr/>
          </a:p>
        </p:txBody>
      </p:sp>
      <p:sp>
        <p:nvSpPr>
          <p:cNvPr id="109" name="Google Shape;109;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7 -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26" name="Shape 26"/>
        <p:cNvGrpSpPr/>
        <p:nvPr/>
      </p:nvGrpSpPr>
      <p:grpSpPr>
        <a:xfrm>
          <a:off x="0" y="0"/>
          <a:ext cx="0" cy="0"/>
          <a:chOff x="0" y="0"/>
          <a:chExt cx="0" cy="0"/>
        </a:xfrm>
      </p:grpSpPr>
      <p:sp>
        <p:nvSpPr>
          <p:cNvPr id="27" name="Google Shape;27;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8" name="Google Shape;28;p6"/>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1" name="Google Shape;31;p7"/>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7"/>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7</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7 - </a:t>
            </a:r>
            <a:fld id="{00000000-1234-1234-1234-123412341234}" type="slidenum">
              <a:rPr b="0" i="0" lang="en-US" sz="12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Generics and Collections</a:t>
            </a:r>
            <a:endParaRPr/>
          </a:p>
        </p:txBody>
      </p:sp>
      <p:cxnSp>
        <p:nvCxnSpPr>
          <p:cNvPr id="44" name="Google Shape;44;p10"/>
          <p:cNvCxnSpPr/>
          <p:nvPr/>
        </p:nvCxnSpPr>
        <p:spPr>
          <a:xfrm>
            <a:off x="1828800" y="4495800"/>
            <a:ext cx="990600" cy="0"/>
          </a:xfrm>
          <a:prstGeom prst="straightConnector1">
            <a:avLst/>
          </a:prstGeom>
          <a:noFill/>
          <a:ln>
            <a:noFill/>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609600" y="439737"/>
            <a:ext cx="7918450" cy="6270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Collection Types</a:t>
            </a:r>
            <a:endParaRPr/>
          </a:p>
        </p:txBody>
      </p:sp>
      <p:sp>
        <p:nvSpPr>
          <p:cNvPr id="120" name="Google Shape;120;p19"/>
          <p:cNvSpPr txBox="1"/>
          <p:nvPr/>
        </p:nvSpPr>
        <p:spPr>
          <a:xfrm>
            <a:off x="3200400" y="1676400"/>
            <a:ext cx="1676400" cy="685800"/>
          </a:xfrm>
          <a:prstGeom prst="rect">
            <a:avLst/>
          </a:prstGeom>
          <a:solidFill>
            <a:srgbClr val="D9D9D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800"/>
              <a:buFont typeface="Arial"/>
              <a:buNone/>
            </a:pPr>
            <a:r>
              <a:rPr b="0" i="0" lang="en-US" sz="1800" u="none">
                <a:solidFill>
                  <a:schemeClr val="accent2"/>
                </a:solidFill>
                <a:latin typeface="Arial"/>
                <a:ea typeface="Arial"/>
                <a:cs typeface="Arial"/>
                <a:sym typeface="Arial"/>
              </a:rPr>
              <a:t>&lt;Interface&gt;</a:t>
            </a:r>
            <a:endParaRPr/>
          </a:p>
          <a:p>
            <a:pPr indent="0" lvl="0" marL="0" marR="0" rtl="0" algn="ctr">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Collection</a:t>
            </a:r>
            <a:endParaRPr/>
          </a:p>
        </p:txBody>
      </p:sp>
      <p:sp>
        <p:nvSpPr>
          <p:cNvPr id="121" name="Google Shape;121;p19"/>
          <p:cNvSpPr txBox="1"/>
          <p:nvPr/>
        </p:nvSpPr>
        <p:spPr>
          <a:xfrm>
            <a:off x="1371600" y="2743200"/>
            <a:ext cx="1676400" cy="685800"/>
          </a:xfrm>
          <a:prstGeom prst="rect">
            <a:avLst/>
          </a:prstGeom>
          <a:solidFill>
            <a:srgbClr val="D9D9D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800"/>
              <a:buFont typeface="Arial"/>
              <a:buNone/>
            </a:pPr>
            <a:r>
              <a:rPr b="0" i="0" lang="en-US" sz="1800" u="none">
                <a:solidFill>
                  <a:schemeClr val="accent2"/>
                </a:solidFill>
                <a:latin typeface="Arial"/>
                <a:ea typeface="Arial"/>
                <a:cs typeface="Arial"/>
                <a:sym typeface="Arial"/>
              </a:rPr>
              <a:t>&lt;Interface&gt;</a:t>
            </a:r>
            <a:endParaRPr/>
          </a:p>
          <a:p>
            <a:pPr indent="0" lvl="0" marL="0" marR="0" rtl="0" algn="ctr">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Set</a:t>
            </a:r>
            <a:endParaRPr/>
          </a:p>
        </p:txBody>
      </p:sp>
      <p:sp>
        <p:nvSpPr>
          <p:cNvPr id="122" name="Google Shape;122;p19"/>
          <p:cNvSpPr txBox="1"/>
          <p:nvPr/>
        </p:nvSpPr>
        <p:spPr>
          <a:xfrm>
            <a:off x="4953000" y="2743200"/>
            <a:ext cx="1676400" cy="685800"/>
          </a:xfrm>
          <a:prstGeom prst="rect">
            <a:avLst/>
          </a:prstGeom>
          <a:solidFill>
            <a:srgbClr val="D9D9D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800"/>
              <a:buFont typeface="Arial"/>
              <a:buNone/>
            </a:pPr>
            <a:r>
              <a:rPr b="0" i="0" lang="en-US" sz="1800" u="none">
                <a:solidFill>
                  <a:schemeClr val="accent2"/>
                </a:solidFill>
                <a:latin typeface="Arial"/>
                <a:ea typeface="Arial"/>
                <a:cs typeface="Arial"/>
                <a:sym typeface="Arial"/>
              </a:rPr>
              <a:t>&lt;Interface&gt;</a:t>
            </a:r>
            <a:endParaRPr/>
          </a:p>
          <a:p>
            <a:pPr indent="0" lvl="0" marL="0" marR="0" rtl="0" algn="ctr">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List</a:t>
            </a:r>
            <a:endParaRPr/>
          </a:p>
        </p:txBody>
      </p:sp>
      <p:sp>
        <p:nvSpPr>
          <p:cNvPr id="123" name="Google Shape;123;p19"/>
          <p:cNvSpPr txBox="1"/>
          <p:nvPr/>
        </p:nvSpPr>
        <p:spPr>
          <a:xfrm>
            <a:off x="457200" y="4114800"/>
            <a:ext cx="1676400" cy="457200"/>
          </a:xfrm>
          <a:prstGeom prst="rect">
            <a:avLst/>
          </a:prstGeom>
          <a:solidFill>
            <a:srgbClr val="D9D9D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Hashset</a:t>
            </a:r>
            <a:endParaRPr/>
          </a:p>
        </p:txBody>
      </p:sp>
      <p:sp>
        <p:nvSpPr>
          <p:cNvPr id="124" name="Google Shape;124;p19"/>
          <p:cNvSpPr txBox="1"/>
          <p:nvPr/>
        </p:nvSpPr>
        <p:spPr>
          <a:xfrm>
            <a:off x="2286000" y="4114800"/>
            <a:ext cx="1676400" cy="762000"/>
          </a:xfrm>
          <a:prstGeom prst="rect">
            <a:avLst/>
          </a:prstGeom>
          <a:solidFill>
            <a:srgbClr val="D9D9D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800"/>
              <a:buFont typeface="Arial"/>
              <a:buNone/>
            </a:pPr>
            <a:r>
              <a:rPr b="0" i="0" lang="en-US" sz="1800" u="none">
                <a:solidFill>
                  <a:schemeClr val="accent2"/>
                </a:solidFill>
                <a:latin typeface="Arial"/>
                <a:ea typeface="Arial"/>
                <a:cs typeface="Arial"/>
                <a:sym typeface="Arial"/>
              </a:rPr>
              <a:t>&lt;Interface&gt;</a:t>
            </a:r>
            <a:br>
              <a:rPr b="0" i="0" lang="en-US" sz="1800" u="none">
                <a:solidFill>
                  <a:schemeClr val="accent2"/>
                </a:solidFill>
                <a:latin typeface="Arial"/>
                <a:ea typeface="Arial"/>
                <a:cs typeface="Arial"/>
                <a:sym typeface="Arial"/>
              </a:rPr>
            </a:br>
            <a:r>
              <a:rPr b="0" i="0" lang="en-US" sz="1800" u="none">
                <a:solidFill>
                  <a:schemeClr val="dk1"/>
                </a:solidFill>
                <a:latin typeface="Courier New"/>
                <a:ea typeface="Courier New"/>
                <a:cs typeface="Courier New"/>
                <a:sym typeface="Courier New"/>
              </a:rPr>
              <a:t>SortedSet</a:t>
            </a:r>
            <a:endParaRPr/>
          </a:p>
        </p:txBody>
      </p:sp>
      <p:sp>
        <p:nvSpPr>
          <p:cNvPr id="125" name="Google Shape;125;p19"/>
          <p:cNvSpPr txBox="1"/>
          <p:nvPr/>
        </p:nvSpPr>
        <p:spPr>
          <a:xfrm>
            <a:off x="4953000" y="4114800"/>
            <a:ext cx="1676400" cy="457200"/>
          </a:xfrm>
          <a:prstGeom prst="rect">
            <a:avLst/>
          </a:prstGeom>
          <a:solidFill>
            <a:srgbClr val="D9D9D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Arraylist</a:t>
            </a:r>
            <a:endParaRPr/>
          </a:p>
        </p:txBody>
      </p:sp>
      <p:sp>
        <p:nvSpPr>
          <p:cNvPr id="126" name="Google Shape;126;p19"/>
          <p:cNvSpPr txBox="1"/>
          <p:nvPr/>
        </p:nvSpPr>
        <p:spPr>
          <a:xfrm>
            <a:off x="6750050" y="4114800"/>
            <a:ext cx="1676400" cy="457200"/>
          </a:xfrm>
          <a:prstGeom prst="rect">
            <a:avLst/>
          </a:prstGeom>
          <a:solidFill>
            <a:srgbClr val="D9D9D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LinkedList</a:t>
            </a:r>
            <a:endParaRPr/>
          </a:p>
        </p:txBody>
      </p:sp>
      <p:sp>
        <p:nvSpPr>
          <p:cNvPr id="127" name="Google Shape;127;p19"/>
          <p:cNvSpPr txBox="1"/>
          <p:nvPr/>
        </p:nvSpPr>
        <p:spPr>
          <a:xfrm>
            <a:off x="2362200" y="5565775"/>
            <a:ext cx="1676400" cy="457200"/>
          </a:xfrm>
          <a:prstGeom prst="rect">
            <a:avLst/>
          </a:prstGeom>
          <a:solidFill>
            <a:srgbClr val="D9D9D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TreeSet</a:t>
            </a:r>
            <a:endParaRPr/>
          </a:p>
        </p:txBody>
      </p:sp>
      <p:sp>
        <p:nvSpPr>
          <p:cNvPr id="128" name="Google Shape;128;p19"/>
          <p:cNvSpPr txBox="1"/>
          <p:nvPr/>
        </p:nvSpPr>
        <p:spPr>
          <a:xfrm>
            <a:off x="6781800" y="1676400"/>
            <a:ext cx="1676400" cy="685800"/>
          </a:xfrm>
          <a:prstGeom prst="rect">
            <a:avLst/>
          </a:prstGeom>
          <a:solidFill>
            <a:srgbClr val="D9D9D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800"/>
              <a:buFont typeface="Arial"/>
              <a:buNone/>
            </a:pPr>
            <a:r>
              <a:rPr b="0" i="0" lang="en-US" sz="1800" u="none">
                <a:solidFill>
                  <a:schemeClr val="accent2"/>
                </a:solidFill>
                <a:latin typeface="Arial"/>
                <a:ea typeface="Arial"/>
                <a:cs typeface="Arial"/>
                <a:sym typeface="Arial"/>
              </a:rPr>
              <a:t>&lt;Interface&gt;</a:t>
            </a:r>
            <a:endParaRPr/>
          </a:p>
          <a:p>
            <a:pPr indent="0" lvl="0" marL="0" marR="0" rtl="0" algn="ctr">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Map</a:t>
            </a:r>
            <a:endParaRPr/>
          </a:p>
        </p:txBody>
      </p:sp>
      <p:cxnSp>
        <p:nvCxnSpPr>
          <p:cNvPr id="129" name="Google Shape;129;p19"/>
          <p:cNvCxnSpPr/>
          <p:nvPr/>
        </p:nvCxnSpPr>
        <p:spPr>
          <a:xfrm rot="10800000">
            <a:off x="4876800" y="2019300"/>
            <a:ext cx="914400" cy="723900"/>
          </a:xfrm>
          <a:prstGeom prst="bentConnector2">
            <a:avLst/>
          </a:prstGeom>
          <a:noFill/>
          <a:ln cap="flat" cmpd="sng" w="28575">
            <a:solidFill>
              <a:schemeClr val="dk1"/>
            </a:solidFill>
            <a:prstDash val="solid"/>
            <a:round/>
            <a:headEnd len="med" w="med" type="none"/>
            <a:tailEnd len="med" w="med" type="triangle"/>
          </a:ln>
        </p:spPr>
      </p:cxnSp>
      <p:cxnSp>
        <p:nvCxnSpPr>
          <p:cNvPr id="130" name="Google Shape;130;p19"/>
          <p:cNvCxnSpPr/>
          <p:nvPr/>
        </p:nvCxnSpPr>
        <p:spPr>
          <a:xfrm flipH="1" rot="10800000">
            <a:off x="2209800" y="2019300"/>
            <a:ext cx="990600" cy="723900"/>
          </a:xfrm>
          <a:prstGeom prst="bentConnector2">
            <a:avLst/>
          </a:prstGeom>
          <a:noFill/>
          <a:ln cap="flat" cmpd="sng" w="28575">
            <a:solidFill>
              <a:schemeClr val="dk1"/>
            </a:solidFill>
            <a:prstDash val="solid"/>
            <a:round/>
            <a:headEnd len="med" w="med" type="none"/>
            <a:tailEnd len="med" w="med" type="triangle"/>
          </a:ln>
        </p:spPr>
      </p:cxnSp>
      <p:cxnSp>
        <p:nvCxnSpPr>
          <p:cNvPr id="131" name="Google Shape;131;p19"/>
          <p:cNvCxnSpPr/>
          <p:nvPr/>
        </p:nvCxnSpPr>
        <p:spPr>
          <a:xfrm flipH="1" rot="5400000">
            <a:off x="2876550" y="3346450"/>
            <a:ext cx="952500" cy="609600"/>
          </a:xfrm>
          <a:prstGeom prst="bentConnector2">
            <a:avLst/>
          </a:prstGeom>
          <a:noFill/>
          <a:ln cap="flat" cmpd="sng" w="28575">
            <a:solidFill>
              <a:schemeClr val="dk1"/>
            </a:solidFill>
            <a:prstDash val="solid"/>
            <a:round/>
            <a:headEnd len="med" w="med" type="none"/>
            <a:tailEnd len="med" w="med" type="triangle"/>
          </a:ln>
        </p:spPr>
      </p:cxnSp>
      <p:cxnSp>
        <p:nvCxnSpPr>
          <p:cNvPr id="132" name="Google Shape;132;p19"/>
          <p:cNvCxnSpPr/>
          <p:nvPr/>
        </p:nvCxnSpPr>
        <p:spPr>
          <a:xfrm flipH="1" rot="5400000">
            <a:off x="6594500" y="3121050"/>
            <a:ext cx="1028700" cy="958800"/>
          </a:xfrm>
          <a:prstGeom prst="bentConnector2">
            <a:avLst/>
          </a:prstGeom>
          <a:noFill/>
          <a:ln cap="flat" cmpd="sng" w="28575">
            <a:solidFill>
              <a:schemeClr val="dk1"/>
            </a:solidFill>
            <a:prstDash val="solid"/>
            <a:round/>
            <a:headEnd len="med" w="med" type="none"/>
            <a:tailEnd len="med" w="med" type="triangle"/>
          </a:ln>
        </p:spPr>
      </p:cxnSp>
      <p:cxnSp>
        <p:nvCxnSpPr>
          <p:cNvPr id="133" name="Google Shape;133;p19"/>
          <p:cNvCxnSpPr/>
          <p:nvPr/>
        </p:nvCxnSpPr>
        <p:spPr>
          <a:xfrm>
            <a:off x="1600200" y="3429000"/>
            <a:ext cx="0" cy="685800"/>
          </a:xfrm>
          <a:prstGeom prst="straightConnector1">
            <a:avLst/>
          </a:prstGeom>
          <a:noFill/>
          <a:ln cap="flat" cmpd="sng" w="28575">
            <a:solidFill>
              <a:schemeClr val="dk1"/>
            </a:solidFill>
            <a:prstDash val="solid"/>
            <a:miter lim="800000"/>
            <a:headEnd len="med" w="med" type="triangle"/>
            <a:tailEnd len="med" w="med" type="none"/>
          </a:ln>
        </p:spPr>
      </p:cxnSp>
      <p:cxnSp>
        <p:nvCxnSpPr>
          <p:cNvPr id="134" name="Google Shape;134;p19"/>
          <p:cNvCxnSpPr/>
          <p:nvPr/>
        </p:nvCxnSpPr>
        <p:spPr>
          <a:xfrm>
            <a:off x="5791200" y="3429000"/>
            <a:ext cx="0" cy="685800"/>
          </a:xfrm>
          <a:prstGeom prst="straightConnector1">
            <a:avLst/>
          </a:prstGeom>
          <a:noFill/>
          <a:ln cap="flat" cmpd="sng" w="28575">
            <a:solidFill>
              <a:schemeClr val="dk1"/>
            </a:solidFill>
            <a:prstDash val="solid"/>
            <a:miter lim="800000"/>
            <a:headEnd len="med" w="med" type="triangle"/>
            <a:tailEnd len="med" w="med" type="none"/>
          </a:ln>
        </p:spPr>
      </p:cxnSp>
      <p:cxnSp>
        <p:nvCxnSpPr>
          <p:cNvPr id="135" name="Google Shape;135;p19"/>
          <p:cNvCxnSpPr/>
          <p:nvPr/>
        </p:nvCxnSpPr>
        <p:spPr>
          <a:xfrm>
            <a:off x="3124200" y="4876800"/>
            <a:ext cx="0" cy="685800"/>
          </a:xfrm>
          <a:prstGeom prst="straightConnector1">
            <a:avLst/>
          </a:prstGeom>
          <a:noFill/>
          <a:ln cap="flat" cmpd="sng" w="28575">
            <a:solidFill>
              <a:schemeClr val="dk1"/>
            </a:solidFill>
            <a:prstDash val="solid"/>
            <a:miter lim="800000"/>
            <a:headEnd len="med" w="med" type="triangl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Collection Interfaces and Implementation</a:t>
            </a:r>
            <a:endParaRPr/>
          </a:p>
        </p:txBody>
      </p:sp>
      <p:graphicFrame>
        <p:nvGraphicFramePr>
          <p:cNvPr id="142" name="Google Shape;142;p20"/>
          <p:cNvGraphicFramePr/>
          <p:nvPr/>
        </p:nvGraphicFramePr>
        <p:xfrm>
          <a:off x="914400" y="1828800"/>
          <a:ext cx="3000000" cy="3000000"/>
        </p:xfrm>
        <a:graphic>
          <a:graphicData uri="http://schemas.openxmlformats.org/drawingml/2006/table">
            <a:tbl>
              <a:tblPr>
                <a:noFill/>
                <a:tableStyleId>{7113AE85-F41F-44C9-82BF-8CB8206ABD23}</a:tableStyleId>
              </a:tblPr>
              <a:tblGrid>
                <a:gridCol w="1971675"/>
                <a:gridCol w="1970075"/>
                <a:gridCol w="1970075"/>
                <a:gridCol w="1970075"/>
              </a:tblGrid>
              <a:tr h="1166800">
                <a:tc>
                  <a:txBody>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Interface</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c gridSpan="3">
                  <a:txBody>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Implementation</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c hMerge="1"/>
                <a:tc hMerge="1"/>
              </a:tr>
              <a:tr h="62705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cap="none" strike="noStrike">
                          <a:solidFill>
                            <a:schemeClr val="dk1"/>
                          </a:solidFill>
                          <a:latin typeface="Courier New"/>
                          <a:ea typeface="Courier New"/>
                          <a:cs typeface="Courier New"/>
                          <a:sym typeface="Courier New"/>
                        </a:rPr>
                        <a:t>List</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ArrayList</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LinkedList</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62865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Set</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TreeSet</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HashSet</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LinkedHashSet</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625475">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Map</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HashMap</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HashTable</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TreeMap</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625475">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Deque</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ArrayDeque</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descr="Duke-New-Series13_1.gif" id="148" name="Google Shape;148;p21"/>
          <p:cNvPicPr preferRelativeResize="0"/>
          <p:nvPr/>
        </p:nvPicPr>
        <p:blipFill rotWithShape="1">
          <a:blip r:embed="rId3">
            <a:alphaModFix/>
          </a:blip>
          <a:srcRect b="0" l="0" r="0" t="0"/>
          <a:stretch/>
        </p:blipFill>
        <p:spPr>
          <a:xfrm>
            <a:off x="5783262" y="1752600"/>
            <a:ext cx="3282950" cy="2006600"/>
          </a:xfrm>
          <a:prstGeom prst="rect">
            <a:avLst/>
          </a:prstGeom>
          <a:noFill/>
          <a:ln>
            <a:noFill/>
          </a:ln>
        </p:spPr>
      </p:pic>
      <p:sp>
        <p:nvSpPr>
          <p:cNvPr id="149" name="Google Shape;149;p2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List</a:t>
            </a:r>
            <a:r>
              <a:rPr b="1" i="0" lang="en-US" sz="2600" u="none" cap="none" strike="noStrike">
                <a:solidFill>
                  <a:schemeClr val="dk1"/>
                </a:solidFill>
                <a:latin typeface="Arial"/>
                <a:ea typeface="Arial"/>
                <a:cs typeface="Arial"/>
                <a:sym typeface="Arial"/>
              </a:rPr>
              <a:t> Interface</a:t>
            </a:r>
            <a:endParaRPr/>
          </a:p>
        </p:txBody>
      </p:sp>
      <p:sp>
        <p:nvSpPr>
          <p:cNvPr id="150" name="Google Shape;150;p21"/>
          <p:cNvSpPr txBox="1"/>
          <p:nvPr>
            <p:ph idx="1" type="body"/>
          </p:nvPr>
        </p:nvSpPr>
        <p:spPr>
          <a:xfrm>
            <a:off x="609600" y="1447800"/>
            <a:ext cx="7918450" cy="420528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List</a:t>
            </a:r>
            <a:r>
              <a:rPr b="0" i="0" lang="en-US" sz="2200" u="none" cap="none" strike="noStrike">
                <a:solidFill>
                  <a:schemeClr val="dk1"/>
                </a:solidFill>
                <a:latin typeface="Arial"/>
                <a:ea typeface="Arial"/>
                <a:cs typeface="Arial"/>
                <a:sym typeface="Arial"/>
              </a:rPr>
              <a:t> defines generic list behavior.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Is an ordered collection of elements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List</a:t>
            </a:r>
            <a:r>
              <a:rPr b="0" i="0" lang="en-US" sz="2200" u="none" cap="none" strike="noStrike">
                <a:solidFill>
                  <a:schemeClr val="dk1"/>
                </a:solidFill>
                <a:latin typeface="Arial"/>
                <a:ea typeface="Arial"/>
                <a:cs typeface="Arial"/>
                <a:sym typeface="Arial"/>
              </a:rPr>
              <a:t> behaviors include: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Adding elements at a specific index</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Getting an element based on an index</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Removing an element based on an index</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Overwriting an element based on an index</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Getting the size of the list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List</a:t>
            </a:r>
            <a:r>
              <a:rPr b="0" i="0" lang="en-US" sz="2200" u="none" cap="none" strike="noStrike">
                <a:solidFill>
                  <a:schemeClr val="dk1"/>
                </a:solidFill>
                <a:latin typeface="Arial"/>
                <a:ea typeface="Arial"/>
                <a:cs typeface="Arial"/>
                <a:sym typeface="Arial"/>
              </a:rPr>
              <a:t> allows duplicate elements. </a:t>
            </a:r>
            <a:endParaRPr/>
          </a:p>
          <a:p>
            <a:pPr indent="-4603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nvSpPr>
        <p:spPr>
          <a:xfrm>
            <a:off x="598487" y="3733800"/>
            <a:ext cx="8012112" cy="2514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List&lt;Integer&gt; partList = new ArrayList&lt;&gt;(3);</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partList.add(new Integer(1111));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partList.add(new Integer(2222));</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partList.add(new Integer(3333));</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partList.add(new Integer(4444)); // ArrayList auto grows</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System.out.println("First Part: " + partList.get(0)); // First item</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partList.add(0, new Integer(5555)); // Insert an item by index</a:t>
            </a:r>
            <a:endParaRPr/>
          </a:p>
        </p:txBody>
      </p:sp>
      <p:sp>
        <p:nvSpPr>
          <p:cNvPr id="157" name="Google Shape;157;p22"/>
          <p:cNvSpPr txBox="1"/>
          <p:nvPr>
            <p:ph type="title"/>
          </p:nvPr>
        </p:nvSpPr>
        <p:spPr>
          <a:xfrm>
            <a:off x="609600" y="439737"/>
            <a:ext cx="7918450" cy="4746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ArrayList</a:t>
            </a:r>
            <a:endParaRPr/>
          </a:p>
        </p:txBody>
      </p:sp>
      <p:sp>
        <p:nvSpPr>
          <p:cNvPr id="158" name="Google Shape;158;p22"/>
          <p:cNvSpPr txBox="1"/>
          <p:nvPr>
            <p:ph idx="1" type="body"/>
          </p:nvPr>
        </p:nvSpPr>
        <p:spPr>
          <a:xfrm>
            <a:off x="609600" y="1066800"/>
            <a:ext cx="7918450" cy="317182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Is an implementation of the </a:t>
            </a:r>
            <a:r>
              <a:rPr b="0" i="0" lang="en-US" sz="2200" u="none" cap="none" strike="noStrike">
                <a:solidFill>
                  <a:schemeClr val="dk1"/>
                </a:solidFill>
                <a:latin typeface="Courier New"/>
                <a:ea typeface="Courier New"/>
                <a:cs typeface="Courier New"/>
                <a:sym typeface="Courier New"/>
              </a:rPr>
              <a:t>List </a:t>
            </a:r>
            <a:r>
              <a:rPr b="0" i="0" lang="en-US" sz="2200" u="none" cap="none" strike="noStrike">
                <a:solidFill>
                  <a:schemeClr val="dk1"/>
                </a:solidFill>
                <a:latin typeface="Arial"/>
                <a:ea typeface="Arial"/>
                <a:cs typeface="Arial"/>
                <a:sym typeface="Arial"/>
              </a:rPr>
              <a:t>interface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The list automatically grows if elements exceed initial size.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Has a numeric index</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Elements are accessed by index.</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Elements can be inserted based on index.</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Elements can be overwritten.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Allows duplicate items</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3"/>
          <p:cNvSpPr txBox="1"/>
          <p:nvPr/>
        </p:nvSpPr>
        <p:spPr>
          <a:xfrm>
            <a:off x="598487" y="2057400"/>
            <a:ext cx="7924800" cy="3962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 name="Google Shape;166;p2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Autoboxing and Unboxing</a:t>
            </a:r>
            <a:endParaRPr/>
          </a:p>
        </p:txBody>
      </p:sp>
      <p:sp>
        <p:nvSpPr>
          <p:cNvPr id="167" name="Google Shape;167;p23"/>
          <p:cNvSpPr txBox="1"/>
          <p:nvPr>
            <p:ph idx="1" type="body"/>
          </p:nvPr>
        </p:nvSpPr>
        <p:spPr>
          <a:xfrm>
            <a:off x="609600" y="1066800"/>
            <a:ext cx="7918450" cy="49069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Simplifies syntax</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Produces cleaner, easier-to-read code</a:t>
            </a:r>
            <a:endParaRPr b="0" i="0" sz="1600" u="none" cap="none" strike="noStrike">
              <a:solidFill>
                <a:schemeClr val="dk1"/>
              </a:solidFill>
              <a:latin typeface="Courier New"/>
              <a:ea typeface="Courier New"/>
              <a:cs typeface="Courier New"/>
              <a:sym typeface="Courier New"/>
            </a:endParaRPr>
          </a:p>
          <a:p>
            <a:pPr indent="93662" lvl="0" marL="15875" marR="0" rtl="0" algn="l">
              <a:lnSpc>
                <a:spcPct val="100000"/>
              </a:lnSpc>
              <a:spcBef>
                <a:spcPts val="320"/>
              </a:spcBef>
              <a:spcAft>
                <a:spcPts val="0"/>
              </a:spcAft>
              <a:buClr>
                <a:srgbClr val="000000"/>
              </a:buClr>
              <a:buSzPts val="1600"/>
              <a:buFont typeface="Courier New"/>
              <a:buNone/>
            </a:pPr>
            <a:r>
              <a:t/>
            </a:r>
            <a:endParaRPr b="0" i="0" sz="1600" u="none">
              <a:solidFill>
                <a:schemeClr val="dk1"/>
              </a:solidFill>
              <a:latin typeface="Courier New"/>
              <a:ea typeface="Courier New"/>
              <a:cs typeface="Courier New"/>
              <a:sym typeface="Courier New"/>
            </a:endParaRPr>
          </a:p>
          <a:p>
            <a:pPr indent="-7937" lvl="0" marL="15875" marR="0" rtl="0" algn="l">
              <a:lnSpc>
                <a:spcPct val="100000"/>
              </a:lnSpc>
              <a:spcBef>
                <a:spcPts val="320"/>
              </a:spcBef>
              <a:spcAft>
                <a:spcPts val="0"/>
              </a:spcAft>
              <a:buClr>
                <a:srgbClr val="000000"/>
              </a:buClr>
              <a:buSzPts val="1600"/>
              <a:buFont typeface="Courier New"/>
              <a:buAutoNum type="arabicPlain"/>
            </a:pPr>
            <a:r>
              <a:rPr b="0" i="0" lang="en-US" sz="1600" u="none">
                <a:solidFill>
                  <a:schemeClr val="dk1"/>
                </a:solidFill>
                <a:latin typeface="Courier New"/>
                <a:ea typeface="Courier New"/>
                <a:cs typeface="Courier New"/>
                <a:sym typeface="Courier New"/>
              </a:rPr>
              <a:t> public class AutoBox {</a:t>
            </a:r>
            <a:endParaRPr/>
          </a:p>
          <a:p>
            <a:pPr indent="-7937" lvl="0" marL="15875" marR="0" rtl="0" algn="l">
              <a:lnSpc>
                <a:spcPct val="100000"/>
              </a:lnSpc>
              <a:spcBef>
                <a:spcPts val="320"/>
              </a:spcBef>
              <a:spcAft>
                <a:spcPts val="0"/>
              </a:spcAft>
              <a:buClr>
                <a:srgbClr val="000000"/>
              </a:buClr>
              <a:buSzPts val="1600"/>
              <a:buFont typeface="Courier New"/>
              <a:buAutoNum type="arabicPlain"/>
            </a:pPr>
            <a:r>
              <a:rPr b="0" i="0" lang="en-US" sz="1600" u="none">
                <a:solidFill>
                  <a:schemeClr val="dk1"/>
                </a:solidFill>
                <a:latin typeface="Courier New"/>
                <a:ea typeface="Courier New"/>
                <a:cs typeface="Courier New"/>
                <a:sym typeface="Courier New"/>
              </a:rPr>
              <a:t>    public static void main(String[] args){</a:t>
            </a:r>
            <a:endParaRPr/>
          </a:p>
          <a:p>
            <a:pPr indent="-7937" lvl="0" marL="15875" marR="0" rtl="0" algn="l">
              <a:lnSpc>
                <a:spcPct val="100000"/>
              </a:lnSpc>
              <a:spcBef>
                <a:spcPts val="320"/>
              </a:spcBef>
              <a:spcAft>
                <a:spcPts val="0"/>
              </a:spcAft>
              <a:buClr>
                <a:srgbClr val="000000"/>
              </a:buClr>
              <a:buSzPts val="1600"/>
              <a:buFont typeface="Courier New"/>
              <a:buAutoNum type="arabicPlain"/>
            </a:pPr>
            <a:r>
              <a:rPr b="0" i="0" lang="en-US" sz="1600" u="none">
                <a:solidFill>
                  <a:schemeClr val="dk1"/>
                </a:solidFill>
                <a:latin typeface="Courier New"/>
                <a:ea typeface="Courier New"/>
                <a:cs typeface="Courier New"/>
                <a:sym typeface="Courier New"/>
              </a:rPr>
              <a:t>        Integer intObject = new Integer(1);</a:t>
            </a:r>
            <a:endParaRPr/>
          </a:p>
          <a:p>
            <a:pPr indent="-7937" lvl="0" marL="15875" marR="0" rtl="0" algn="l">
              <a:lnSpc>
                <a:spcPct val="100000"/>
              </a:lnSpc>
              <a:spcBef>
                <a:spcPts val="320"/>
              </a:spcBef>
              <a:spcAft>
                <a:spcPts val="0"/>
              </a:spcAft>
              <a:buClr>
                <a:srgbClr val="000000"/>
              </a:buClr>
              <a:buSzPts val="1600"/>
              <a:buFont typeface="Courier New"/>
              <a:buAutoNum type="arabicPlain"/>
            </a:pPr>
            <a:r>
              <a:rPr b="0" i="0" lang="en-US" sz="1600" u="none">
                <a:solidFill>
                  <a:schemeClr val="dk1"/>
                </a:solidFill>
                <a:latin typeface="Courier New"/>
                <a:ea typeface="Courier New"/>
                <a:cs typeface="Courier New"/>
                <a:sym typeface="Courier New"/>
              </a:rPr>
              <a:t>        int intPrimitive = 2;</a:t>
            </a:r>
            <a:endParaRPr/>
          </a:p>
          <a:p>
            <a:pPr indent="-7937" lvl="0" marL="15875" marR="0" rtl="0" algn="l">
              <a:lnSpc>
                <a:spcPct val="100000"/>
              </a:lnSpc>
              <a:spcBef>
                <a:spcPts val="320"/>
              </a:spcBef>
              <a:spcAft>
                <a:spcPts val="0"/>
              </a:spcAft>
              <a:buClr>
                <a:srgbClr val="000000"/>
              </a:buClr>
              <a:buSzPts val="16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1600"/>
              <a:buFont typeface="Courier New"/>
              <a:buAutoNum type="arabicPlain"/>
            </a:pPr>
            <a:r>
              <a:rPr b="0" i="0" lang="en-US" sz="1600" u="none">
                <a:solidFill>
                  <a:schemeClr val="dk1"/>
                </a:solidFill>
                <a:latin typeface="Courier New"/>
                <a:ea typeface="Courier New"/>
                <a:cs typeface="Courier New"/>
                <a:sym typeface="Courier New"/>
              </a:rPr>
              <a:t>        Integer tempInteger;</a:t>
            </a:r>
            <a:endParaRPr/>
          </a:p>
          <a:p>
            <a:pPr indent="-7937" lvl="0" marL="15875" marR="0" rtl="0" algn="l">
              <a:lnSpc>
                <a:spcPct val="100000"/>
              </a:lnSpc>
              <a:spcBef>
                <a:spcPts val="320"/>
              </a:spcBef>
              <a:spcAft>
                <a:spcPts val="0"/>
              </a:spcAft>
              <a:buClr>
                <a:srgbClr val="000000"/>
              </a:buClr>
              <a:buSzPts val="1600"/>
              <a:buFont typeface="Courier New"/>
              <a:buAutoNum type="arabicPlain"/>
            </a:pPr>
            <a:r>
              <a:rPr b="0" i="0" lang="en-US" sz="1600" u="none">
                <a:solidFill>
                  <a:schemeClr val="dk1"/>
                </a:solidFill>
                <a:latin typeface="Courier New"/>
                <a:ea typeface="Courier New"/>
                <a:cs typeface="Courier New"/>
                <a:sym typeface="Courier New"/>
              </a:rPr>
              <a:t>        int tempPrimitive;</a:t>
            </a:r>
            <a:endParaRPr/>
          </a:p>
          <a:p>
            <a:pPr indent="-7937" lvl="0" marL="15875" marR="0" rtl="0" algn="l">
              <a:lnSpc>
                <a:spcPct val="100000"/>
              </a:lnSpc>
              <a:spcBef>
                <a:spcPts val="320"/>
              </a:spcBef>
              <a:spcAft>
                <a:spcPts val="0"/>
              </a:spcAft>
              <a:buClr>
                <a:srgbClr val="000000"/>
              </a:buClr>
              <a:buSzPts val="16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1600"/>
              <a:buFont typeface="Courier New"/>
              <a:buAutoNum type="arabicPlain"/>
            </a:pPr>
            <a:r>
              <a:rPr b="0" i="0" lang="en-US" sz="1600" u="none">
                <a:solidFill>
                  <a:schemeClr val="dk1"/>
                </a:solidFill>
                <a:latin typeface="Courier New"/>
                <a:ea typeface="Courier New"/>
                <a:cs typeface="Courier New"/>
                <a:sym typeface="Courier New"/>
              </a:rPr>
              <a:t>        tempInteger = new Integer(intPrimitive);</a:t>
            </a:r>
            <a:endParaRPr/>
          </a:p>
          <a:p>
            <a:pPr indent="-7937" lvl="0" marL="15875" marR="0" rtl="0" algn="l">
              <a:lnSpc>
                <a:spcPct val="100000"/>
              </a:lnSpc>
              <a:spcBef>
                <a:spcPts val="320"/>
              </a:spcBef>
              <a:spcAft>
                <a:spcPts val="0"/>
              </a:spcAft>
              <a:buClr>
                <a:srgbClr val="000000"/>
              </a:buClr>
              <a:buSzPts val="1600"/>
              <a:buFont typeface="Courier New"/>
              <a:buAutoNum type="arabicPlain"/>
            </a:pPr>
            <a:r>
              <a:rPr b="0" i="0" lang="en-US" sz="1600" u="none">
                <a:solidFill>
                  <a:schemeClr val="dk1"/>
                </a:solidFill>
                <a:latin typeface="Courier New"/>
                <a:ea typeface="Courier New"/>
                <a:cs typeface="Courier New"/>
                <a:sym typeface="Courier New"/>
              </a:rPr>
              <a:t>        tempPrimitive = intObject.intValue();</a:t>
            </a:r>
            <a:endParaRPr/>
          </a:p>
          <a:p>
            <a:pPr indent="-7937" lvl="0" marL="15875" marR="0" rtl="0" algn="l">
              <a:lnSpc>
                <a:spcPct val="100000"/>
              </a:lnSpc>
              <a:spcBef>
                <a:spcPts val="320"/>
              </a:spcBef>
              <a:spcAft>
                <a:spcPts val="0"/>
              </a:spcAft>
              <a:buClr>
                <a:srgbClr val="000000"/>
              </a:buClr>
              <a:buSzPts val="16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1600"/>
              <a:buFont typeface="Courier New"/>
              <a:buAutoNum type="arabicPlain"/>
            </a:pPr>
            <a:r>
              <a:rPr b="0" i="0" lang="en-US" sz="1600" u="none">
                <a:solidFill>
                  <a:schemeClr val="dk1"/>
                </a:solidFill>
                <a:latin typeface="Courier New"/>
                <a:ea typeface="Courier New"/>
                <a:cs typeface="Courier New"/>
                <a:sym typeface="Courier New"/>
              </a:rPr>
              <a:t>        tempInteger = intPrimitive; // Auto box</a:t>
            </a:r>
            <a:endParaRPr/>
          </a:p>
          <a:p>
            <a:pPr indent="-7937" lvl="0" marL="15875" marR="0" rtl="0" algn="l">
              <a:lnSpc>
                <a:spcPct val="100000"/>
              </a:lnSpc>
              <a:spcBef>
                <a:spcPts val="320"/>
              </a:spcBef>
              <a:spcAft>
                <a:spcPts val="0"/>
              </a:spcAft>
              <a:buClr>
                <a:srgbClr val="000000"/>
              </a:buClr>
              <a:buSzPts val="1600"/>
              <a:buFont typeface="Courier New"/>
              <a:buAutoNum type="arabicPlain"/>
            </a:pPr>
            <a:r>
              <a:rPr b="0" i="0" lang="en-US" sz="1600" u="none">
                <a:solidFill>
                  <a:schemeClr val="dk1"/>
                </a:solidFill>
                <a:latin typeface="Courier New"/>
                <a:ea typeface="Courier New"/>
                <a:cs typeface="Courier New"/>
                <a:sym typeface="Courier New"/>
              </a:rPr>
              <a:t>        tempPrimitive = intObject;  // Auto unbox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nvSpPr>
        <p:spPr>
          <a:xfrm>
            <a:off x="609600" y="1295400"/>
            <a:ext cx="8001000" cy="4724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public class OldStyleArrayList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public static void main(String args[]){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List partList = new ArrayList(3);</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partList.add(new Integer(1111));</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partList.add(new Integer(2222));</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partList.add(new Integer(3333));</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partList.add("Oops a string!");</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Iterator elements = partList.iterator();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while (elements.hasNext())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Integer partNumberObject = (Integer)(elements.next()); // error?</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int partNumber = partNumberObject.intValue();</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System.out.println("Part number: " + partNumber);</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a:t>
            </a:r>
            <a:endParaRPr/>
          </a:p>
        </p:txBody>
      </p:sp>
      <p:sp>
        <p:nvSpPr>
          <p:cNvPr id="174" name="Google Shape;174;p2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 </a:t>
            </a:r>
            <a:r>
              <a:rPr b="1" i="0" lang="en-US" sz="2600" u="none" cap="none" strike="noStrike">
                <a:solidFill>
                  <a:schemeClr val="dk1"/>
                </a:solidFill>
                <a:latin typeface="Courier New"/>
                <a:ea typeface="Courier New"/>
                <a:cs typeface="Courier New"/>
                <a:sym typeface="Courier New"/>
              </a:rPr>
              <a:t>ArrayList</a:t>
            </a:r>
            <a:r>
              <a:rPr b="1" i="0" lang="en-US" sz="2600" u="none" cap="none" strike="noStrike">
                <a:solidFill>
                  <a:schemeClr val="dk1"/>
                </a:solidFill>
                <a:latin typeface="Arial"/>
                <a:ea typeface="Arial"/>
                <a:cs typeface="Arial"/>
                <a:sym typeface="Arial"/>
              </a:rPr>
              <a:t> Without Generics</a:t>
            </a:r>
            <a:endParaRPr/>
          </a:p>
        </p:txBody>
      </p:sp>
      <p:sp>
        <p:nvSpPr>
          <p:cNvPr id="175" name="Google Shape;175;p24"/>
          <p:cNvSpPr/>
          <p:nvPr/>
        </p:nvSpPr>
        <p:spPr>
          <a:xfrm>
            <a:off x="6172200" y="1447800"/>
            <a:ext cx="1981200" cy="666750"/>
          </a:xfrm>
          <a:prstGeom prst="wedgeRectCallout">
            <a:avLst>
              <a:gd fmla="val -15059" name="adj1"/>
              <a:gd fmla="val 1591"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Java example using syntax prior to</a:t>
            </a:r>
            <a:br>
              <a:rPr b="0" i="0" lang="en-US" sz="1400" u="none">
                <a:solidFill>
                  <a:schemeClr val="dk1"/>
                </a:solidFill>
                <a:latin typeface="Arial"/>
                <a:ea typeface="Arial"/>
                <a:cs typeface="Arial"/>
                <a:sym typeface="Arial"/>
              </a:rPr>
            </a:br>
            <a:r>
              <a:rPr b="0" i="0" lang="en-US" sz="1400" u="none">
                <a:solidFill>
                  <a:schemeClr val="dk1"/>
                </a:solidFill>
                <a:latin typeface="Arial"/>
                <a:ea typeface="Arial"/>
                <a:cs typeface="Arial"/>
                <a:sym typeface="Arial"/>
              </a:rPr>
              <a:t>Java 1.5</a:t>
            </a:r>
            <a:endParaRPr/>
          </a:p>
        </p:txBody>
      </p:sp>
      <p:sp>
        <p:nvSpPr>
          <p:cNvPr id="176" name="Google Shape;176;p24"/>
          <p:cNvSpPr/>
          <p:nvPr/>
        </p:nvSpPr>
        <p:spPr>
          <a:xfrm>
            <a:off x="6324600" y="3200400"/>
            <a:ext cx="2133600" cy="590550"/>
          </a:xfrm>
          <a:prstGeom prst="wedgeRectCallout">
            <a:avLst>
              <a:gd fmla="val -4070" name="adj1"/>
              <a:gd fmla="val 31550"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Runtime error: </a:t>
            </a:r>
            <a:r>
              <a:rPr b="0" i="0" lang="en-US" sz="1400" u="none">
                <a:solidFill>
                  <a:schemeClr val="dk1"/>
                </a:solidFill>
                <a:latin typeface="Courier New"/>
                <a:ea typeface="Courier New"/>
                <a:cs typeface="Courier New"/>
                <a:sym typeface="Courier New"/>
              </a:rPr>
              <a:t>ClassCastException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nvSpPr>
        <p:spPr>
          <a:xfrm>
            <a:off x="600075" y="1295400"/>
            <a:ext cx="8010525" cy="4114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public class GenericArrayList {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public static void main(String args[])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List&lt;Integer&gt; partList = new ArrayList&lt;&gt;(3);</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partList.add(new Integer(1111));</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partList.add(new Integer(2222));</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partList.add(new Integer(3333));</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partList.add("Bad Data");  // compiler error now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Iterator&lt;Integer&gt; elements</a:t>
            </a:r>
            <a:r>
              <a:rPr b="0" i="0" lang="en-US" sz="1400" u="none">
                <a:solidFill>
                  <a:schemeClr val="dk1"/>
                </a:solidFill>
                <a:latin typeface="Courier New"/>
                <a:ea typeface="Courier New"/>
                <a:cs typeface="Courier New"/>
                <a:sym typeface="Courier New"/>
              </a:rPr>
              <a:t> = partList.iterator();</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while (elements.hasNext())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Integer partNumberObject = elements.next();</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int partNumber = partNumberObject.intValue();</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System.out.println("Part number: " + partNumber);</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400" u="none">
              <a:solidFill>
                <a:schemeClr val="dk1"/>
              </a:solidFill>
              <a:latin typeface="Courier New"/>
              <a:ea typeface="Courier New"/>
              <a:cs typeface="Courier New"/>
              <a:sym typeface="Courier New"/>
            </a:endParaRPr>
          </a:p>
        </p:txBody>
      </p:sp>
      <p:sp>
        <p:nvSpPr>
          <p:cNvPr id="183" name="Google Shape;183;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Generic </a:t>
            </a:r>
            <a:r>
              <a:rPr b="1" i="0" lang="en-US" sz="2600" u="none" cap="none" strike="noStrike">
                <a:solidFill>
                  <a:schemeClr val="dk1"/>
                </a:solidFill>
                <a:latin typeface="Courier New"/>
                <a:ea typeface="Courier New"/>
                <a:cs typeface="Courier New"/>
                <a:sym typeface="Courier New"/>
              </a:rPr>
              <a:t>ArrayList</a:t>
            </a:r>
            <a:endParaRPr/>
          </a:p>
        </p:txBody>
      </p:sp>
      <p:sp>
        <p:nvSpPr>
          <p:cNvPr id="184" name="Google Shape;184;p25"/>
          <p:cNvSpPr/>
          <p:nvPr/>
        </p:nvSpPr>
        <p:spPr>
          <a:xfrm>
            <a:off x="6705600" y="3352800"/>
            <a:ext cx="1828800" cy="438150"/>
          </a:xfrm>
          <a:prstGeom prst="wedgeRectCallout">
            <a:avLst>
              <a:gd fmla="val -1739" name="adj1"/>
              <a:gd fmla="val 31755"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No cast required.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nvSpPr>
        <p:spPr>
          <a:xfrm>
            <a:off x="598487" y="1524000"/>
            <a:ext cx="7924800" cy="1447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 name="Google Shape;191;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Generic </a:t>
            </a:r>
            <a:r>
              <a:rPr b="1" i="0" lang="en-US" sz="2600" u="none" cap="none" strike="noStrike">
                <a:solidFill>
                  <a:schemeClr val="dk1"/>
                </a:solidFill>
                <a:latin typeface="Courier New"/>
                <a:ea typeface="Courier New"/>
                <a:cs typeface="Courier New"/>
                <a:sym typeface="Courier New"/>
              </a:rPr>
              <a:t>ArrayList</a:t>
            </a:r>
            <a:r>
              <a:rPr b="1" i="0" lang="en-US" sz="2600" u="none" cap="none" strike="noStrike">
                <a:solidFill>
                  <a:schemeClr val="dk1"/>
                </a:solidFill>
                <a:latin typeface="Arial"/>
                <a:ea typeface="Arial"/>
                <a:cs typeface="Arial"/>
                <a:sym typeface="Arial"/>
              </a:rPr>
              <a:t>: Iteration and Boxing</a:t>
            </a:r>
            <a:endParaRPr/>
          </a:p>
        </p:txBody>
      </p:sp>
      <p:sp>
        <p:nvSpPr>
          <p:cNvPr id="192" name="Google Shape;192;p26"/>
          <p:cNvSpPr txBox="1"/>
          <p:nvPr>
            <p:ph idx="1" type="body"/>
          </p:nvPr>
        </p:nvSpPr>
        <p:spPr>
          <a:xfrm>
            <a:off x="609600" y="3201987"/>
            <a:ext cx="7918450" cy="11096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enhanced </a:t>
            </a:r>
            <a:r>
              <a:rPr b="0" i="0" lang="en-US" sz="2200" u="none" cap="none" strike="noStrike">
                <a:solidFill>
                  <a:schemeClr val="dk1"/>
                </a:solidFill>
                <a:latin typeface="Courier New"/>
                <a:ea typeface="Courier New"/>
                <a:cs typeface="Courier New"/>
                <a:sym typeface="Courier New"/>
              </a:rPr>
              <a:t>for</a:t>
            </a:r>
            <a:r>
              <a:rPr b="0" i="0" lang="en-US" sz="2200" u="none" cap="none" strike="noStrike">
                <a:solidFill>
                  <a:schemeClr val="dk1"/>
                </a:solidFill>
                <a:latin typeface="Arial"/>
                <a:ea typeface="Arial"/>
                <a:cs typeface="Arial"/>
                <a:sym typeface="Arial"/>
              </a:rPr>
              <a:t> loop, or </a:t>
            </a:r>
            <a:r>
              <a:rPr b="0" i="0" lang="en-US" sz="2200" u="none" cap="none" strike="noStrike">
                <a:solidFill>
                  <a:schemeClr val="dk1"/>
                </a:solidFill>
                <a:latin typeface="Courier New"/>
                <a:ea typeface="Courier New"/>
                <a:cs typeface="Courier New"/>
                <a:sym typeface="Courier New"/>
              </a:rPr>
              <a:t>for-each</a:t>
            </a:r>
            <a:r>
              <a:rPr b="0" i="0" lang="en-US" sz="2200" u="none" cap="none" strike="noStrike">
                <a:solidFill>
                  <a:schemeClr val="dk1"/>
                </a:solidFill>
                <a:latin typeface="Arial"/>
                <a:ea typeface="Arial"/>
                <a:cs typeface="Arial"/>
                <a:sym typeface="Arial"/>
              </a:rPr>
              <a:t> loop, provides cleaner code.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No casting is done because of autoboxing and unboxing.</a:t>
            </a:r>
            <a:endParaRPr/>
          </a:p>
        </p:txBody>
      </p:sp>
      <p:sp>
        <p:nvSpPr>
          <p:cNvPr id="193" name="Google Shape;193;p26"/>
          <p:cNvSpPr txBox="1"/>
          <p:nvPr/>
        </p:nvSpPr>
        <p:spPr>
          <a:xfrm>
            <a:off x="84455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for (Integer partNumberObj:partList){</a:t>
            </a:r>
            <a:endParaRPr/>
          </a:p>
          <a:p>
            <a:pPr indent="7938" lvl="0" marL="7936"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int partNumber = partNumberObj; // Demos auto unboxing</a:t>
            </a:r>
            <a:endParaRPr/>
          </a:p>
          <a:p>
            <a:pPr indent="7938" lvl="0" marL="7936"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System.out.println("Part number: " + partNumber);  </a:t>
            </a:r>
            <a:endParaRPr/>
          </a:p>
          <a:p>
            <a:pPr indent="7938" lvl="0" marL="7936"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descr="Duke-New-Series13_1.gif" id="199" name="Google Shape;199;p27"/>
          <p:cNvPicPr preferRelativeResize="0"/>
          <p:nvPr/>
        </p:nvPicPr>
        <p:blipFill rotWithShape="1">
          <a:blip r:embed="rId3">
            <a:alphaModFix/>
          </a:blip>
          <a:srcRect b="0" l="0" r="0" t="0"/>
          <a:stretch/>
        </p:blipFill>
        <p:spPr>
          <a:xfrm>
            <a:off x="5410200" y="4203700"/>
            <a:ext cx="3352800" cy="2120900"/>
          </a:xfrm>
          <a:prstGeom prst="rect">
            <a:avLst/>
          </a:prstGeom>
          <a:noFill/>
          <a:ln>
            <a:noFill/>
          </a:ln>
        </p:spPr>
      </p:pic>
      <p:sp>
        <p:nvSpPr>
          <p:cNvPr id="200" name="Google Shape;200;p2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Set</a:t>
            </a:r>
            <a:r>
              <a:rPr b="1" i="0" lang="en-US" sz="2600" u="none" cap="none" strike="noStrike">
                <a:solidFill>
                  <a:schemeClr val="dk1"/>
                </a:solidFill>
                <a:latin typeface="Arial"/>
                <a:ea typeface="Arial"/>
                <a:cs typeface="Arial"/>
                <a:sym typeface="Arial"/>
              </a:rPr>
              <a:t> Interface</a:t>
            </a:r>
            <a:endParaRPr/>
          </a:p>
        </p:txBody>
      </p:sp>
      <p:sp>
        <p:nvSpPr>
          <p:cNvPr id="201" name="Google Shape;201;p27"/>
          <p:cNvSpPr txBox="1"/>
          <p:nvPr>
            <p:ph idx="1" type="body"/>
          </p:nvPr>
        </p:nvSpPr>
        <p:spPr>
          <a:xfrm>
            <a:off x="609600" y="1447800"/>
            <a:ext cx="7918450" cy="23955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a:t>
            </a:r>
            <a:r>
              <a:rPr b="0" i="0" lang="en-US" sz="2200" u="none" cap="none" strike="noStrike">
                <a:solidFill>
                  <a:schemeClr val="dk1"/>
                </a:solidFill>
                <a:latin typeface="Courier New"/>
                <a:ea typeface="Courier New"/>
                <a:cs typeface="Courier New"/>
                <a:sym typeface="Courier New"/>
              </a:rPr>
              <a:t>Set</a:t>
            </a:r>
            <a:r>
              <a:rPr b="0" i="0" lang="en-US" sz="2200" u="none" cap="none" strike="noStrike">
                <a:solidFill>
                  <a:schemeClr val="dk1"/>
                </a:solidFill>
                <a:latin typeface="Arial"/>
                <a:ea typeface="Arial"/>
                <a:cs typeface="Arial"/>
                <a:sym typeface="Arial"/>
              </a:rPr>
              <a:t> is an interface that contains only unique elements.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a:t>
            </a:r>
            <a:r>
              <a:rPr b="0" i="0" lang="en-US" sz="2200" u="none" cap="none" strike="noStrike">
                <a:solidFill>
                  <a:schemeClr val="dk1"/>
                </a:solidFill>
                <a:latin typeface="Courier New"/>
                <a:ea typeface="Courier New"/>
                <a:cs typeface="Courier New"/>
                <a:sym typeface="Courier New"/>
              </a:rPr>
              <a:t>Set</a:t>
            </a:r>
            <a:r>
              <a:rPr b="0" i="0" lang="en-US" sz="2200" u="none" cap="none" strike="noStrike">
                <a:solidFill>
                  <a:schemeClr val="dk1"/>
                </a:solidFill>
                <a:latin typeface="Arial"/>
                <a:ea typeface="Arial"/>
                <a:cs typeface="Arial"/>
                <a:sym typeface="Arial"/>
              </a:rPr>
              <a:t> has no index.</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Duplicate elements are not allowed.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You can iterate through elements to access them.</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TreeSet</a:t>
            </a:r>
            <a:r>
              <a:rPr b="0" i="0" lang="en-US" sz="2200" u="none" cap="none" strike="noStrike">
                <a:solidFill>
                  <a:schemeClr val="dk1"/>
                </a:solidFill>
                <a:latin typeface="Arial"/>
                <a:ea typeface="Arial"/>
                <a:cs typeface="Arial"/>
                <a:sym typeface="Arial"/>
              </a:rPr>
              <a:t> provides sorted implementation.</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8"/>
          <p:cNvSpPr txBox="1"/>
          <p:nvPr/>
        </p:nvSpPr>
        <p:spPr>
          <a:xfrm>
            <a:off x="598487" y="1676400"/>
            <a:ext cx="7935912" cy="42672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 name="Google Shape;208;p2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Courier New"/>
                <a:ea typeface="Courier New"/>
                <a:cs typeface="Courier New"/>
                <a:sym typeface="Courier New"/>
              </a:rPr>
              <a:t>TreeSet</a:t>
            </a:r>
            <a:r>
              <a:rPr b="1" i="0" lang="en-US" sz="2600" u="none" cap="none" strike="noStrike">
                <a:solidFill>
                  <a:schemeClr val="dk1"/>
                </a:solidFill>
                <a:latin typeface="Arial"/>
                <a:ea typeface="Arial"/>
                <a:cs typeface="Arial"/>
                <a:sym typeface="Arial"/>
              </a:rPr>
              <a:t>: Implementation of </a:t>
            </a:r>
            <a:r>
              <a:rPr b="0" i="0" lang="en-US" sz="2600" u="none" cap="none" strike="noStrike">
                <a:solidFill>
                  <a:schemeClr val="dk1"/>
                </a:solidFill>
                <a:latin typeface="Courier New"/>
                <a:ea typeface="Courier New"/>
                <a:cs typeface="Courier New"/>
                <a:sym typeface="Courier New"/>
              </a:rPr>
              <a:t>Set</a:t>
            </a:r>
            <a:endParaRPr/>
          </a:p>
        </p:txBody>
      </p:sp>
      <p:sp>
        <p:nvSpPr>
          <p:cNvPr id="209" name="Google Shape;209;p28"/>
          <p:cNvSpPr txBox="1"/>
          <p:nvPr>
            <p:ph idx="1" type="body"/>
          </p:nvPr>
        </p:nvSpPr>
        <p:spPr>
          <a:xfrm>
            <a:off x="609600" y="1524000"/>
            <a:ext cx="7918450" cy="44196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class SetExample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static void main(String[] args){</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Set&lt;String&gt; set = new </a:t>
            </a:r>
            <a:r>
              <a:rPr b="1" i="0" lang="en-US" sz="1600" u="none">
                <a:solidFill>
                  <a:schemeClr val="dk1"/>
                </a:solidFill>
                <a:latin typeface="Courier New"/>
                <a:ea typeface="Courier New"/>
                <a:cs typeface="Courier New"/>
                <a:sym typeface="Courier New"/>
              </a:rPr>
              <a:t>TreeSet&lt;</a:t>
            </a:r>
            <a:r>
              <a:rPr b="0" i="0" lang="en-US" sz="1600" u="none">
                <a:solidFill>
                  <a:schemeClr val="dk1"/>
                </a:solidFill>
                <a:latin typeface="Courier New"/>
                <a:ea typeface="Courier New"/>
                <a:cs typeface="Courier New"/>
                <a:sym typeface="Courier New"/>
              </a:rPr>
              <a:t>&gt;();</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set.add("one");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set.add("two");</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set.add("three");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set.add("three"); // not added, only unique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for (String item:set){</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System.out.println("Item: " + item);</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pic>
        <p:nvPicPr>
          <p:cNvPr descr="Duke-with-Dart.gif" id="50" name="Google Shape;50;p11"/>
          <p:cNvPicPr preferRelativeResize="0"/>
          <p:nvPr/>
        </p:nvPicPr>
        <p:blipFill rotWithShape="1">
          <a:blip r:embed="rId3">
            <a:alphaModFix/>
          </a:blip>
          <a:srcRect b="0" l="0" r="0" t="0"/>
          <a:stretch/>
        </p:blipFill>
        <p:spPr>
          <a:xfrm>
            <a:off x="4876800" y="4724400"/>
            <a:ext cx="3829050" cy="1355725"/>
          </a:xfrm>
          <a:prstGeom prst="rect">
            <a:avLst/>
          </a:prstGeom>
          <a:noFill/>
          <a:ln>
            <a:noFill/>
          </a:ln>
        </p:spPr>
      </p:pic>
      <p:sp>
        <p:nvSpPr>
          <p:cNvPr id="51" name="Google Shape;51;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sp>
        <p:nvSpPr>
          <p:cNvPr id="52" name="Google Shape;52;p11"/>
          <p:cNvSpPr txBox="1"/>
          <p:nvPr>
            <p:ph idx="1" type="body"/>
          </p:nvPr>
        </p:nvSpPr>
        <p:spPr>
          <a:xfrm>
            <a:off x="609600" y="1447800"/>
            <a:ext cx="7918450" cy="39592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a:t>
            </a:r>
            <a:endParaRPr/>
          </a:p>
          <a:p>
            <a:pPr indent="-460375" lvl="1" marL="574675" marR="0" rtl="0" algn="l">
              <a:lnSpc>
                <a:spcPct val="98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 custom generic class</a:t>
            </a:r>
            <a:endParaRPr/>
          </a:p>
          <a:p>
            <a:pPr indent="-460375" lvl="1" marL="574675" marR="0" rtl="0" algn="l">
              <a:lnSpc>
                <a:spcPct val="98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type inference diamond to create an object</a:t>
            </a:r>
            <a:endParaRPr/>
          </a:p>
          <a:p>
            <a:pPr indent="-460375" lvl="1" marL="574675" marR="0" rtl="0" algn="l">
              <a:lnSpc>
                <a:spcPct val="98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 collection without using generics</a:t>
            </a:r>
            <a:endParaRPr/>
          </a:p>
          <a:p>
            <a:pPr indent="-460375" lvl="1" marL="574675" marR="0" rtl="0" algn="l">
              <a:lnSpc>
                <a:spcPct val="98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 collection by using generics</a:t>
            </a:r>
            <a:endParaRPr/>
          </a:p>
          <a:p>
            <a:pPr indent="-460375" lvl="1" marL="574675" marR="0" rtl="0" algn="l">
              <a:lnSpc>
                <a:spcPct val="98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 an </a:t>
            </a:r>
            <a:r>
              <a:rPr b="0" i="0" lang="en-US" sz="2200" u="none" cap="none" strike="noStrike">
                <a:solidFill>
                  <a:schemeClr val="dk1"/>
                </a:solidFill>
                <a:latin typeface="Courier New"/>
                <a:ea typeface="Courier New"/>
                <a:cs typeface="Courier New"/>
                <a:sym typeface="Courier New"/>
              </a:rPr>
              <a:t>ArrayList</a:t>
            </a:r>
            <a:endParaRPr/>
          </a:p>
          <a:p>
            <a:pPr indent="-460375" lvl="1" marL="574675" marR="0" rtl="0" algn="l">
              <a:lnSpc>
                <a:spcPct val="98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 a </a:t>
            </a:r>
            <a:r>
              <a:rPr b="0" i="0" lang="en-US" sz="2200" u="none" cap="none" strike="noStrike">
                <a:solidFill>
                  <a:schemeClr val="dk1"/>
                </a:solidFill>
                <a:latin typeface="Courier New"/>
                <a:ea typeface="Courier New"/>
                <a:cs typeface="Courier New"/>
                <a:sym typeface="Courier New"/>
              </a:rPr>
              <a:t>TreeSet</a:t>
            </a:r>
            <a:endParaRPr/>
          </a:p>
          <a:p>
            <a:pPr indent="-460375" lvl="1" marL="574675" marR="0" rtl="0" algn="l">
              <a:lnSpc>
                <a:spcPct val="98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 a </a:t>
            </a:r>
            <a:r>
              <a:rPr b="0" i="0" lang="en-US" sz="2200" u="none" cap="none" strike="noStrike">
                <a:solidFill>
                  <a:schemeClr val="dk1"/>
                </a:solidFill>
                <a:latin typeface="Courier New"/>
                <a:ea typeface="Courier New"/>
                <a:cs typeface="Courier New"/>
                <a:sym typeface="Courier New"/>
              </a:rPr>
              <a:t>HashMap</a:t>
            </a:r>
            <a:endParaRPr/>
          </a:p>
          <a:p>
            <a:pPr indent="-460375" lvl="1" marL="574675" marR="0" rtl="0" algn="l">
              <a:lnSpc>
                <a:spcPct val="98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 a </a:t>
            </a:r>
            <a:r>
              <a:rPr b="0" i="0" lang="en-US" sz="2200" u="none" cap="none" strike="noStrike">
                <a:solidFill>
                  <a:schemeClr val="dk1"/>
                </a:solidFill>
                <a:latin typeface="Courier New"/>
                <a:ea typeface="Courier New"/>
                <a:cs typeface="Courier New"/>
                <a:sym typeface="Courier New"/>
              </a:rPr>
              <a:t>Deque</a:t>
            </a:r>
            <a:endParaRPr/>
          </a:p>
          <a:p>
            <a:pPr indent="-460375" lvl="1" marL="574675" marR="0" rtl="0" algn="l">
              <a:lnSpc>
                <a:spcPct val="98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Order collections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Map</a:t>
            </a:r>
            <a:r>
              <a:rPr b="1" i="0" lang="en-US" sz="2600" u="none" cap="none" strike="noStrike">
                <a:solidFill>
                  <a:schemeClr val="dk1"/>
                </a:solidFill>
                <a:latin typeface="Arial"/>
                <a:ea typeface="Arial"/>
                <a:cs typeface="Arial"/>
                <a:sym typeface="Arial"/>
              </a:rPr>
              <a:t> Interface</a:t>
            </a:r>
            <a:endParaRPr/>
          </a:p>
        </p:txBody>
      </p:sp>
      <p:sp>
        <p:nvSpPr>
          <p:cNvPr id="216" name="Google Shape;216;p29"/>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collection that stores multiple key-value pairs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Key: Unique identifier for each element in a collection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Value: A value stored in the element associated with the key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Called “associative arrays” in other languages</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pic>
        <p:nvPicPr>
          <p:cNvPr descr="Duke-Reading-Map.gif" id="217" name="Google Shape;217;p29"/>
          <p:cNvPicPr preferRelativeResize="0"/>
          <p:nvPr/>
        </p:nvPicPr>
        <p:blipFill rotWithShape="1">
          <a:blip r:embed="rId3">
            <a:alphaModFix/>
          </a:blip>
          <a:srcRect b="0" l="0" r="0" t="0"/>
          <a:stretch/>
        </p:blipFill>
        <p:spPr>
          <a:xfrm>
            <a:off x="6248400" y="3733800"/>
            <a:ext cx="2381250" cy="2352675"/>
          </a:xfrm>
          <a:prstGeom prst="rect">
            <a:avLst/>
          </a:prstGeom>
          <a:noFill/>
          <a:ln>
            <a:noFill/>
          </a:ln>
        </p:spPr>
      </p:pic>
      <p:graphicFrame>
        <p:nvGraphicFramePr>
          <p:cNvPr id="218" name="Google Shape;218;p29"/>
          <p:cNvGraphicFramePr/>
          <p:nvPr/>
        </p:nvGraphicFramePr>
        <p:xfrm>
          <a:off x="685800" y="4343400"/>
          <a:ext cx="3000000" cy="3000000"/>
        </p:xfrm>
        <a:graphic>
          <a:graphicData uri="http://schemas.openxmlformats.org/drawingml/2006/table">
            <a:tbl>
              <a:tblPr>
                <a:noFill/>
                <a:tableStyleId>{7113AE85-F41F-44C9-82BF-8CB8206ABD23}</a:tableStyleId>
              </a:tblPr>
              <a:tblGrid>
                <a:gridCol w="1676400"/>
                <a:gridCol w="2971800"/>
              </a:tblGrid>
              <a:tr h="406400">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Key</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Value</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r>
              <a:tr h="40640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101</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Blue Shirt</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40640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102</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Black Shirt</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40640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103</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Gray Shirt</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Map</a:t>
            </a:r>
            <a:r>
              <a:rPr b="1" i="0" lang="en-US" sz="2600" u="none" cap="none" strike="noStrike">
                <a:solidFill>
                  <a:schemeClr val="dk1"/>
                </a:solidFill>
                <a:latin typeface="Arial"/>
                <a:ea typeface="Arial"/>
                <a:cs typeface="Arial"/>
                <a:sym typeface="Arial"/>
              </a:rPr>
              <a:t> Types</a:t>
            </a:r>
            <a:endParaRPr/>
          </a:p>
        </p:txBody>
      </p:sp>
      <p:sp>
        <p:nvSpPr>
          <p:cNvPr id="225" name="Google Shape;225;p30"/>
          <p:cNvSpPr txBox="1"/>
          <p:nvPr/>
        </p:nvSpPr>
        <p:spPr>
          <a:xfrm>
            <a:off x="838200" y="3124200"/>
            <a:ext cx="2209800" cy="914400"/>
          </a:xfrm>
          <a:prstGeom prst="rect">
            <a:avLst/>
          </a:prstGeom>
          <a:solidFill>
            <a:srgbClr val="D9D9D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800"/>
              <a:buFont typeface="Arial"/>
              <a:buNone/>
            </a:pPr>
            <a:r>
              <a:rPr b="0" i="0" lang="en-US" sz="1800" u="none">
                <a:solidFill>
                  <a:schemeClr val="accent2"/>
                </a:solidFill>
                <a:latin typeface="Arial"/>
                <a:ea typeface="Arial"/>
                <a:cs typeface="Arial"/>
                <a:sym typeface="Arial"/>
              </a:rPr>
              <a:t>&lt;Interface&gt;</a:t>
            </a:r>
            <a:br>
              <a:rPr b="0" i="0" lang="en-US" sz="1800" u="none">
                <a:solidFill>
                  <a:schemeClr val="accent2"/>
                </a:solidFill>
                <a:latin typeface="Arial"/>
                <a:ea typeface="Arial"/>
                <a:cs typeface="Arial"/>
                <a:sym typeface="Arial"/>
              </a:rPr>
            </a:br>
            <a:r>
              <a:rPr b="0" i="0" lang="en-US" sz="1800" u="none">
                <a:solidFill>
                  <a:schemeClr val="dk1"/>
                </a:solidFill>
                <a:latin typeface="Courier New"/>
                <a:ea typeface="Courier New"/>
                <a:cs typeface="Courier New"/>
                <a:sym typeface="Courier New"/>
              </a:rPr>
              <a:t>SortedMap</a:t>
            </a:r>
            <a:endParaRPr/>
          </a:p>
        </p:txBody>
      </p:sp>
      <p:sp>
        <p:nvSpPr>
          <p:cNvPr id="226" name="Google Shape;226;p30"/>
          <p:cNvSpPr txBox="1"/>
          <p:nvPr/>
        </p:nvSpPr>
        <p:spPr>
          <a:xfrm>
            <a:off x="5867400" y="3200400"/>
            <a:ext cx="1676400" cy="457200"/>
          </a:xfrm>
          <a:prstGeom prst="rect">
            <a:avLst/>
          </a:prstGeom>
          <a:solidFill>
            <a:srgbClr val="D9D9D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HashMap</a:t>
            </a:r>
            <a:endParaRPr/>
          </a:p>
        </p:txBody>
      </p:sp>
      <p:sp>
        <p:nvSpPr>
          <p:cNvPr id="227" name="Google Shape;227;p30"/>
          <p:cNvSpPr txBox="1"/>
          <p:nvPr/>
        </p:nvSpPr>
        <p:spPr>
          <a:xfrm>
            <a:off x="1143000" y="5029200"/>
            <a:ext cx="1676400" cy="457200"/>
          </a:xfrm>
          <a:prstGeom prst="rect">
            <a:avLst/>
          </a:prstGeom>
          <a:solidFill>
            <a:srgbClr val="D9D9D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TreeMap</a:t>
            </a:r>
            <a:endParaRPr/>
          </a:p>
        </p:txBody>
      </p:sp>
      <p:sp>
        <p:nvSpPr>
          <p:cNvPr id="228" name="Google Shape;228;p30"/>
          <p:cNvSpPr txBox="1"/>
          <p:nvPr/>
        </p:nvSpPr>
        <p:spPr>
          <a:xfrm>
            <a:off x="2590800" y="1524000"/>
            <a:ext cx="3200400" cy="990600"/>
          </a:xfrm>
          <a:prstGeom prst="rect">
            <a:avLst/>
          </a:prstGeom>
          <a:solidFill>
            <a:srgbClr val="D9D9D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&lt;Interface&gt;</a:t>
            </a:r>
            <a:endParaRPr/>
          </a:p>
          <a:p>
            <a:pPr indent="0" lvl="0" marL="0" marR="0" rtl="0" algn="ctr">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Map</a:t>
            </a:r>
            <a:endParaRPr/>
          </a:p>
        </p:txBody>
      </p:sp>
      <p:cxnSp>
        <p:nvCxnSpPr>
          <p:cNvPr id="229" name="Google Shape;229;p30"/>
          <p:cNvCxnSpPr/>
          <p:nvPr/>
        </p:nvCxnSpPr>
        <p:spPr>
          <a:xfrm rot="-5400000">
            <a:off x="1714500" y="2247900"/>
            <a:ext cx="1104900" cy="647700"/>
          </a:xfrm>
          <a:prstGeom prst="bentConnector2">
            <a:avLst/>
          </a:prstGeom>
          <a:noFill/>
          <a:ln cap="flat" cmpd="sng" w="28575">
            <a:solidFill>
              <a:schemeClr val="dk1"/>
            </a:solidFill>
            <a:prstDash val="solid"/>
            <a:round/>
            <a:headEnd len="med" w="med" type="none"/>
            <a:tailEnd len="med" w="med" type="triangle"/>
          </a:ln>
        </p:spPr>
      </p:cxnSp>
      <p:cxnSp>
        <p:nvCxnSpPr>
          <p:cNvPr id="230" name="Google Shape;230;p30"/>
          <p:cNvCxnSpPr/>
          <p:nvPr/>
        </p:nvCxnSpPr>
        <p:spPr>
          <a:xfrm flipH="1" rot="5400000">
            <a:off x="5832500" y="2168550"/>
            <a:ext cx="1028700" cy="958800"/>
          </a:xfrm>
          <a:prstGeom prst="bentConnector2">
            <a:avLst/>
          </a:prstGeom>
          <a:noFill/>
          <a:ln cap="flat" cmpd="sng" w="28575">
            <a:solidFill>
              <a:schemeClr val="dk1"/>
            </a:solidFill>
            <a:prstDash val="solid"/>
            <a:round/>
            <a:headEnd len="med" w="med" type="none"/>
            <a:tailEnd len="med" w="med" type="triangle"/>
          </a:ln>
        </p:spPr>
      </p:cxnSp>
      <p:cxnSp>
        <p:nvCxnSpPr>
          <p:cNvPr id="231" name="Google Shape;231;p30"/>
          <p:cNvCxnSpPr/>
          <p:nvPr/>
        </p:nvCxnSpPr>
        <p:spPr>
          <a:xfrm>
            <a:off x="1981200" y="4038600"/>
            <a:ext cx="0" cy="914400"/>
          </a:xfrm>
          <a:prstGeom prst="straightConnector1">
            <a:avLst/>
          </a:prstGeom>
          <a:noFill/>
          <a:ln cap="flat" cmpd="sng" w="28575">
            <a:solidFill>
              <a:schemeClr val="dk1"/>
            </a:solidFill>
            <a:prstDash val="solid"/>
            <a:miter lim="800000"/>
            <a:headEnd len="med" w="med" type="triangle"/>
            <a:tailEnd len="med" w="med" type="none"/>
          </a:ln>
        </p:spPr>
      </p:cxnSp>
      <p:sp>
        <p:nvSpPr>
          <p:cNvPr id="232" name="Google Shape;232;p30"/>
          <p:cNvSpPr txBox="1"/>
          <p:nvPr/>
        </p:nvSpPr>
        <p:spPr>
          <a:xfrm>
            <a:off x="3505200" y="3200400"/>
            <a:ext cx="1676400" cy="457200"/>
          </a:xfrm>
          <a:prstGeom prst="rect">
            <a:avLst/>
          </a:prstGeom>
          <a:solidFill>
            <a:srgbClr val="D9D9D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Hashtable</a:t>
            </a:r>
            <a:endParaRPr/>
          </a:p>
        </p:txBody>
      </p:sp>
      <p:cxnSp>
        <p:nvCxnSpPr>
          <p:cNvPr id="233" name="Google Shape;233;p30"/>
          <p:cNvCxnSpPr/>
          <p:nvPr/>
        </p:nvCxnSpPr>
        <p:spPr>
          <a:xfrm>
            <a:off x="4267200" y="2514600"/>
            <a:ext cx="0" cy="685800"/>
          </a:xfrm>
          <a:prstGeom prst="straightConnector1">
            <a:avLst/>
          </a:prstGeom>
          <a:noFill/>
          <a:ln cap="flat" cmpd="sng" w="28575">
            <a:solidFill>
              <a:schemeClr val="dk1"/>
            </a:solidFill>
            <a:prstDash val="solid"/>
            <a:miter lim="800000"/>
            <a:headEnd len="med" w="med" type="triangl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nvSpPr>
        <p:spPr>
          <a:xfrm>
            <a:off x="598487" y="1371600"/>
            <a:ext cx="7935912" cy="4495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 name="Google Shape;240;p3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TreeMap</a:t>
            </a:r>
            <a:r>
              <a:rPr b="1" i="0" lang="en-US" sz="2600" u="none" cap="none" strike="noStrike">
                <a:solidFill>
                  <a:schemeClr val="dk1"/>
                </a:solidFill>
                <a:latin typeface="Arial"/>
                <a:ea typeface="Arial"/>
                <a:cs typeface="Arial"/>
                <a:sym typeface="Arial"/>
              </a:rPr>
              <a:t>: Implementation of </a:t>
            </a:r>
            <a:r>
              <a:rPr b="1" i="0" lang="en-US" sz="2600" u="none" cap="none" strike="noStrike">
                <a:solidFill>
                  <a:schemeClr val="dk1"/>
                </a:solidFill>
                <a:latin typeface="Courier New"/>
                <a:ea typeface="Courier New"/>
                <a:cs typeface="Courier New"/>
                <a:sym typeface="Courier New"/>
              </a:rPr>
              <a:t>Map</a:t>
            </a:r>
            <a:endParaRPr/>
          </a:p>
        </p:txBody>
      </p:sp>
      <p:sp>
        <p:nvSpPr>
          <p:cNvPr id="241" name="Google Shape;241;p31"/>
          <p:cNvSpPr txBox="1"/>
          <p:nvPr>
            <p:ph idx="1" type="body"/>
          </p:nvPr>
        </p:nvSpPr>
        <p:spPr>
          <a:xfrm>
            <a:off x="609600" y="1219200"/>
            <a:ext cx="7918450" cy="46355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public class MapExample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public static void main(String[] args){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Map &lt;String, String&gt; partList = new </a:t>
            </a:r>
            <a:r>
              <a:rPr b="1" i="0" lang="en-US" sz="1400" u="none">
                <a:solidFill>
                  <a:schemeClr val="dk1"/>
                </a:solidFill>
                <a:latin typeface="Courier New"/>
                <a:ea typeface="Courier New"/>
                <a:cs typeface="Courier New"/>
                <a:sym typeface="Courier New"/>
              </a:rPr>
              <a:t>TreeMap&lt;&gt;();</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partList.put(“S001", "Blue Polo Shirt");</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partList.put(“S002", "Black Polo Shirt");</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partList.put(“H001", "Duke Hat");</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partList.put(“S002", "Black T-Shirt"); // Overwrite value</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Set&lt;String&gt; keys = partList.keySet();</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System.out.println("=== Part List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for (String key:keys){</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System.out.println("Part#: " + key + " " +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partList.get(key));</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descr="Duke-New-Series13_1.gif" id="247" name="Google Shape;247;p32"/>
          <p:cNvPicPr preferRelativeResize="0"/>
          <p:nvPr/>
        </p:nvPicPr>
        <p:blipFill rotWithShape="1">
          <a:blip r:embed="rId3">
            <a:alphaModFix/>
          </a:blip>
          <a:srcRect b="0" l="0" r="0" t="0"/>
          <a:stretch/>
        </p:blipFill>
        <p:spPr>
          <a:xfrm>
            <a:off x="4343400" y="3670300"/>
            <a:ext cx="4343400" cy="2654300"/>
          </a:xfrm>
          <a:prstGeom prst="rect">
            <a:avLst/>
          </a:prstGeom>
          <a:noFill/>
          <a:ln>
            <a:noFill/>
          </a:ln>
        </p:spPr>
      </p:pic>
      <p:sp>
        <p:nvSpPr>
          <p:cNvPr id="248" name="Google Shape;248;p3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Deque</a:t>
            </a:r>
            <a:r>
              <a:rPr b="1" i="0" lang="en-US" sz="2600" u="none" cap="none" strike="noStrike">
                <a:solidFill>
                  <a:schemeClr val="dk1"/>
                </a:solidFill>
                <a:latin typeface="Arial"/>
                <a:ea typeface="Arial"/>
                <a:cs typeface="Arial"/>
                <a:sym typeface="Arial"/>
              </a:rPr>
              <a:t> Interface</a:t>
            </a:r>
            <a:endParaRPr/>
          </a:p>
        </p:txBody>
      </p:sp>
      <p:sp>
        <p:nvSpPr>
          <p:cNvPr id="249" name="Google Shape;249;p32"/>
          <p:cNvSpPr txBox="1"/>
          <p:nvPr>
            <p:ph idx="1" type="body"/>
          </p:nvPr>
        </p:nvSpPr>
        <p:spPr>
          <a:xfrm>
            <a:off x="609600" y="1447800"/>
            <a:ext cx="7918450" cy="3067050"/>
          </a:xfrm>
          <a:prstGeom prst="rect">
            <a:avLst/>
          </a:prstGeom>
          <a:noFill/>
          <a:ln>
            <a:noFill/>
          </a:ln>
        </p:spPr>
        <p:txBody>
          <a:bodyPr anchorCtr="0" anchor="t" bIns="12700" lIns="12700" spcFirstLastPara="1" rIns="12700" wrap="square" tIns="12700">
            <a:noAutofit/>
          </a:bodyPr>
          <a:lstStyle/>
          <a:p>
            <a:pPr indent="-574675" lvl="1" marL="574675" marR="0" rtl="0" algn="l">
              <a:lnSpc>
                <a:spcPct val="100000"/>
              </a:lnSpc>
              <a:spcBef>
                <a:spcPts val="0"/>
              </a:spcBef>
              <a:spcAft>
                <a:spcPts val="0"/>
              </a:spcAft>
              <a:buClr>
                <a:srgbClr val="FF0000"/>
              </a:buClr>
              <a:buSzPts val="2200"/>
              <a:buFont typeface="Arial"/>
              <a:buNone/>
            </a:pPr>
            <a:r>
              <a:rPr b="0" i="0" lang="en-US" sz="2200" u="none" cap="none" strike="noStrike">
                <a:solidFill>
                  <a:schemeClr val="dk1"/>
                </a:solidFill>
                <a:latin typeface="Arial"/>
                <a:ea typeface="Arial"/>
                <a:cs typeface="Arial"/>
                <a:sym typeface="Arial"/>
              </a:rPr>
              <a:t>A collection that can be used as a stack or a queue</a:t>
            </a:r>
            <a:endParaRPr/>
          </a:p>
          <a:p>
            <a:pPr indent="-5746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It means a “double-ended queue” (and is pronounced “deck”).</a:t>
            </a:r>
            <a:endParaRPr/>
          </a:p>
          <a:p>
            <a:pPr indent="-5746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queue provides FIFO (first in, first out) operations: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add(e)</a:t>
            </a:r>
            <a:r>
              <a:rPr b="0" i="0" lang="en-US" sz="2000" u="none" cap="none" strike="noStrike">
                <a:solidFill>
                  <a:schemeClr val="dk1"/>
                </a:solidFill>
                <a:latin typeface="Arial"/>
                <a:ea typeface="Arial"/>
                <a:cs typeface="Arial"/>
                <a:sym typeface="Arial"/>
              </a:rPr>
              <a:t> and </a:t>
            </a:r>
            <a:r>
              <a:rPr b="0" i="0" lang="en-US" sz="2000" u="none" cap="none" strike="noStrike">
                <a:solidFill>
                  <a:schemeClr val="dk1"/>
                </a:solidFill>
                <a:latin typeface="Courier New"/>
                <a:ea typeface="Courier New"/>
                <a:cs typeface="Courier New"/>
                <a:sym typeface="Courier New"/>
              </a:rPr>
              <a:t>remove() </a:t>
            </a:r>
            <a:r>
              <a:rPr b="0" i="0" lang="en-US" sz="2000" u="none" cap="none" strike="noStrike">
                <a:solidFill>
                  <a:schemeClr val="dk1"/>
                </a:solidFill>
                <a:latin typeface="Arial"/>
                <a:ea typeface="Arial"/>
                <a:cs typeface="Arial"/>
                <a:sym typeface="Arial"/>
              </a:rPr>
              <a:t>methods</a:t>
            </a:r>
            <a:endParaRPr/>
          </a:p>
          <a:p>
            <a:pPr indent="-5746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stack provides LIFO (last in, first out) operations: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push(e)</a:t>
            </a:r>
            <a:r>
              <a:rPr b="0" i="0" lang="en-US" sz="2000" u="none" cap="none" strike="noStrike">
                <a:solidFill>
                  <a:schemeClr val="dk1"/>
                </a:solidFill>
                <a:latin typeface="Arial"/>
                <a:ea typeface="Arial"/>
                <a:cs typeface="Arial"/>
                <a:sym typeface="Arial"/>
              </a:rPr>
              <a:t> and </a:t>
            </a:r>
            <a:r>
              <a:rPr b="0" i="0" lang="en-US" sz="2000" u="none" cap="none" strike="noStrike">
                <a:solidFill>
                  <a:schemeClr val="dk1"/>
                </a:solidFill>
                <a:latin typeface="Courier New"/>
                <a:ea typeface="Courier New"/>
                <a:cs typeface="Courier New"/>
                <a:sym typeface="Courier New"/>
              </a:rPr>
              <a:t>pop() </a:t>
            </a:r>
            <a:r>
              <a:rPr b="0" i="0" lang="en-US" sz="2000" u="none" cap="none" strike="noStrike">
                <a:solidFill>
                  <a:schemeClr val="dk1"/>
                </a:solidFill>
                <a:latin typeface="Arial"/>
                <a:ea typeface="Arial"/>
                <a:cs typeface="Arial"/>
                <a:sym typeface="Arial"/>
              </a:rPr>
              <a:t>methods</a:t>
            </a:r>
            <a:endParaRPr/>
          </a:p>
          <a:p>
            <a:pPr indent="7938" lvl="0" marL="7938" marR="0" rtl="0" algn="l">
              <a:spcBef>
                <a:spcPts val="40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txBox="1"/>
          <p:nvPr/>
        </p:nvSpPr>
        <p:spPr>
          <a:xfrm>
            <a:off x="598487" y="1524000"/>
            <a:ext cx="7931150" cy="4419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6" name="Google Shape;256;p3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Stack with </a:t>
            </a:r>
            <a:r>
              <a:rPr b="1" i="0" lang="en-US" sz="2600" u="none" cap="none" strike="noStrike">
                <a:solidFill>
                  <a:schemeClr val="dk1"/>
                </a:solidFill>
                <a:latin typeface="Courier New"/>
                <a:ea typeface="Courier New"/>
                <a:cs typeface="Courier New"/>
                <a:sym typeface="Courier New"/>
              </a:rPr>
              <a:t>Deque</a:t>
            </a:r>
            <a:r>
              <a:rPr b="1" i="0" lang="en-US" sz="2600" u="none" cap="none" strike="noStrike">
                <a:solidFill>
                  <a:schemeClr val="dk1"/>
                </a:solidFill>
                <a:latin typeface="Arial"/>
                <a:ea typeface="Arial"/>
                <a:cs typeface="Arial"/>
                <a:sym typeface="Arial"/>
              </a:rPr>
              <a:t>: Example</a:t>
            </a:r>
            <a:endParaRPr/>
          </a:p>
        </p:txBody>
      </p:sp>
      <p:sp>
        <p:nvSpPr>
          <p:cNvPr id="257" name="Google Shape;257;p33"/>
          <p:cNvSpPr txBox="1"/>
          <p:nvPr>
            <p:ph idx="1" type="body"/>
          </p:nvPr>
        </p:nvSpPr>
        <p:spPr>
          <a:xfrm>
            <a:off x="692150" y="1601787"/>
            <a:ext cx="7918450" cy="1751012"/>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class TestStack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static void main(String[] args){</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Deque&lt;String&gt; stack = new ArrayDeque&lt;&gt;();</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stack.push("one");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stack.push("two");</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stack.push("three");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int size = stack.size() - 1;</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while (size &gt;= 0 )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System.out.println(stack.pop());</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size--;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Ordering Collections</a:t>
            </a:r>
            <a:endParaRPr/>
          </a:p>
        </p:txBody>
      </p:sp>
      <p:sp>
        <p:nvSpPr>
          <p:cNvPr id="264" name="Google Shape;264;p34"/>
          <p:cNvSpPr txBox="1"/>
          <p:nvPr>
            <p:ph idx="1" type="body"/>
          </p:nvPr>
        </p:nvSpPr>
        <p:spPr>
          <a:xfrm>
            <a:off x="609600" y="1447800"/>
            <a:ext cx="7918450" cy="413702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Comparable</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Comparator</a:t>
            </a:r>
            <a:r>
              <a:rPr b="0" i="0" lang="en-US" sz="2200" u="none" cap="none" strike="noStrike">
                <a:solidFill>
                  <a:schemeClr val="dk1"/>
                </a:solidFill>
                <a:latin typeface="Arial"/>
                <a:ea typeface="Arial"/>
                <a:cs typeface="Arial"/>
                <a:sym typeface="Arial"/>
              </a:rPr>
              <a:t> interfaces are used to sort collections.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Both are implemented by using generics.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Using the </a:t>
            </a:r>
            <a:r>
              <a:rPr b="0" i="0" lang="en-US" sz="2200" u="none" cap="none" strike="noStrike">
                <a:solidFill>
                  <a:schemeClr val="dk1"/>
                </a:solidFill>
                <a:latin typeface="Courier New"/>
                <a:ea typeface="Courier New"/>
                <a:cs typeface="Courier New"/>
                <a:sym typeface="Courier New"/>
              </a:rPr>
              <a:t>Comparable</a:t>
            </a:r>
            <a:r>
              <a:rPr b="0" i="0" lang="en-US" sz="2200" u="none" cap="none" strike="noStrike">
                <a:solidFill>
                  <a:schemeClr val="dk1"/>
                </a:solidFill>
                <a:latin typeface="Arial"/>
                <a:ea typeface="Arial"/>
                <a:cs typeface="Arial"/>
                <a:sym typeface="Arial"/>
              </a:rPr>
              <a:t> interface: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Overrides the </a:t>
            </a:r>
            <a:r>
              <a:rPr b="0" i="0" lang="en-US" sz="2000" u="none" cap="none" strike="noStrike">
                <a:solidFill>
                  <a:schemeClr val="dk1"/>
                </a:solidFill>
                <a:latin typeface="Courier New"/>
                <a:ea typeface="Courier New"/>
                <a:cs typeface="Courier New"/>
                <a:sym typeface="Courier New"/>
              </a:rPr>
              <a:t>compareTo</a:t>
            </a:r>
            <a:r>
              <a:rPr b="0" i="0" lang="en-US" sz="2000" u="none" cap="none" strike="noStrike">
                <a:solidFill>
                  <a:schemeClr val="dk1"/>
                </a:solidFill>
                <a:latin typeface="Arial"/>
                <a:ea typeface="Arial"/>
                <a:cs typeface="Arial"/>
                <a:sym typeface="Arial"/>
              </a:rPr>
              <a:t> method</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Provides only one sort option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Comparator</a:t>
            </a:r>
            <a:r>
              <a:rPr b="0" i="0" lang="en-US" sz="2200" u="none" cap="none" strike="noStrike">
                <a:solidFill>
                  <a:schemeClr val="dk1"/>
                </a:solidFill>
                <a:latin typeface="Arial"/>
                <a:ea typeface="Arial"/>
                <a:cs typeface="Arial"/>
                <a:sym typeface="Arial"/>
              </a:rPr>
              <a:t> interface: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Is implemented by using the </a:t>
            </a:r>
            <a:r>
              <a:rPr b="0" i="0" lang="en-US" sz="2000" u="none" cap="none" strike="noStrike">
                <a:solidFill>
                  <a:schemeClr val="dk1"/>
                </a:solidFill>
                <a:latin typeface="Courier New"/>
                <a:ea typeface="Courier New"/>
                <a:cs typeface="Courier New"/>
                <a:sym typeface="Courier New"/>
              </a:rPr>
              <a:t>compare</a:t>
            </a:r>
            <a:r>
              <a:rPr b="0" i="0" lang="en-US" sz="2000" u="none" cap="none" strike="noStrike">
                <a:solidFill>
                  <a:schemeClr val="dk1"/>
                </a:solidFill>
                <a:latin typeface="Arial"/>
                <a:ea typeface="Arial"/>
                <a:cs typeface="Arial"/>
                <a:sym typeface="Arial"/>
              </a:rPr>
              <a:t> method</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Enables you to create multiple </a:t>
            </a:r>
            <a:r>
              <a:rPr b="0" i="0" lang="en-US" sz="2000" u="none" cap="none" strike="noStrike">
                <a:solidFill>
                  <a:schemeClr val="dk1"/>
                </a:solidFill>
                <a:latin typeface="Courier New"/>
                <a:ea typeface="Courier New"/>
                <a:cs typeface="Courier New"/>
                <a:sym typeface="Courier New"/>
              </a:rPr>
              <a:t>Comparator</a:t>
            </a:r>
            <a:r>
              <a:rPr b="0" i="0" lang="en-US" sz="2000" u="none" cap="none" strike="noStrike">
                <a:solidFill>
                  <a:schemeClr val="dk1"/>
                </a:solidFill>
                <a:latin typeface="Arial"/>
                <a:ea typeface="Arial"/>
                <a:cs typeface="Arial"/>
                <a:sym typeface="Arial"/>
              </a:rPr>
              <a:t> classes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Enables you to create and use numerous sorting options</a:t>
            </a:r>
            <a:endParaRPr/>
          </a:p>
          <a:p>
            <a:pPr indent="7938" lvl="0" marL="7938" marR="0" rtl="0" algn="l">
              <a:spcBef>
                <a:spcPts val="40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txBox="1"/>
          <p:nvPr/>
        </p:nvSpPr>
        <p:spPr>
          <a:xfrm>
            <a:off x="598487" y="1371600"/>
            <a:ext cx="8088312" cy="4343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1" name="Google Shape;271;p3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Comparable</a:t>
            </a:r>
            <a:r>
              <a:rPr b="1" i="0" lang="en-US" sz="2600" u="none" cap="none" strike="noStrike">
                <a:solidFill>
                  <a:schemeClr val="dk1"/>
                </a:solidFill>
                <a:latin typeface="Arial"/>
                <a:ea typeface="Arial"/>
                <a:cs typeface="Arial"/>
                <a:sym typeface="Arial"/>
              </a:rPr>
              <a:t>: Example</a:t>
            </a:r>
            <a:endParaRPr/>
          </a:p>
        </p:txBody>
      </p:sp>
      <p:sp>
        <p:nvSpPr>
          <p:cNvPr id="272" name="Google Shape;272;p35"/>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public class ComparableStudent implements Comparable&lt;ComparableStudent&gt;{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private String name; private long id = 0; private double gpa = 0.0;</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public ComparableStudent(String name, long id, double gpa){</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 Additional code here</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public String getName(){ return this.name;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 Additional code here</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public int compareTo(ComparableStudent s){</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int result = this.name.compareTo(s.getName());</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if (result &gt; 0) { return 1; }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else if (result &lt; 0){ return -1; }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else { return 0;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rgbClr val="000000"/>
              </a:buClr>
              <a:buSzPts val="100"/>
              <a:buFont typeface="Courier New"/>
              <a:buAutoNum type="arabicPlain"/>
            </a:pPr>
            <a:r>
              <a:rPr b="0" i="0" lang="en-US" sz="1400" u="none">
                <a:solidFill>
                  <a:schemeClr val="dk1"/>
                </a:solidFill>
                <a:latin typeface="Courier New"/>
                <a:ea typeface="Courier New"/>
                <a:cs typeface="Courier New"/>
                <a:sym typeface="Courier New"/>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6"/>
          <p:cNvSpPr txBox="1"/>
          <p:nvPr/>
        </p:nvSpPr>
        <p:spPr>
          <a:xfrm>
            <a:off x="604837" y="1447800"/>
            <a:ext cx="8310562" cy="3352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class TestComparable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static void main(String[] args){</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Set&lt;ComparableStudent&gt; studentList = new TreeSet&lt;&gt;();</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studentList.add(new ComparableStudent("Thomas Jefferson", 1111, 3.8));</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studentList.add(new ComparableStudent("John Adams", 2222, 3.9));</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studentList.add(new ComparableStudent("George Washington", 3333, 3.4));</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for(ComparableStudent student:studentList){</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System.out.println(student);</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400" u="none">
              <a:solidFill>
                <a:schemeClr val="dk1"/>
              </a:solidFill>
              <a:latin typeface="Courier New"/>
              <a:ea typeface="Courier New"/>
              <a:cs typeface="Courier New"/>
              <a:sym typeface="Courier New"/>
            </a:endParaRPr>
          </a:p>
        </p:txBody>
      </p:sp>
      <p:sp>
        <p:nvSpPr>
          <p:cNvPr id="279" name="Google Shape;279;p3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Comparable</a:t>
            </a:r>
            <a:r>
              <a:rPr b="1" i="0" lang="en-US" sz="2600" u="none" cap="none" strike="noStrike">
                <a:solidFill>
                  <a:schemeClr val="dk1"/>
                </a:solidFill>
                <a:latin typeface="Arial"/>
                <a:ea typeface="Arial"/>
                <a:cs typeface="Arial"/>
                <a:sym typeface="Arial"/>
              </a:rPr>
              <a:t> Test: Example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Comparator</a:t>
            </a:r>
            <a:r>
              <a:rPr b="1" i="0" lang="en-US" sz="2600" u="none" cap="none" strike="noStrike">
                <a:solidFill>
                  <a:schemeClr val="dk1"/>
                </a:solidFill>
                <a:latin typeface="Arial"/>
                <a:ea typeface="Arial"/>
                <a:cs typeface="Arial"/>
                <a:sym typeface="Arial"/>
              </a:rPr>
              <a:t> Interface</a:t>
            </a:r>
            <a:endParaRPr/>
          </a:p>
        </p:txBody>
      </p:sp>
      <p:sp>
        <p:nvSpPr>
          <p:cNvPr id="286" name="Google Shape;286;p37"/>
          <p:cNvSpPr txBox="1"/>
          <p:nvPr>
            <p:ph idx="1" type="body"/>
          </p:nvPr>
        </p:nvSpPr>
        <p:spPr>
          <a:xfrm>
            <a:off x="609600" y="1447800"/>
            <a:ext cx="7918450" cy="15827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Is implemented by using the </a:t>
            </a:r>
            <a:r>
              <a:rPr b="0" i="0" lang="en-US" sz="2200" u="none" cap="none" strike="noStrike">
                <a:solidFill>
                  <a:schemeClr val="dk1"/>
                </a:solidFill>
                <a:latin typeface="Courier New"/>
                <a:ea typeface="Courier New"/>
                <a:cs typeface="Courier New"/>
                <a:sym typeface="Courier New"/>
              </a:rPr>
              <a:t>compare</a:t>
            </a:r>
            <a:r>
              <a:rPr b="0" i="0" lang="en-US" sz="2200" u="none" cap="none" strike="noStrike">
                <a:solidFill>
                  <a:schemeClr val="dk1"/>
                </a:solidFill>
                <a:latin typeface="Arial"/>
                <a:ea typeface="Arial"/>
                <a:cs typeface="Arial"/>
                <a:sym typeface="Arial"/>
              </a:rPr>
              <a:t> method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Enables you to create multiple </a:t>
            </a:r>
            <a:r>
              <a:rPr b="0" i="0" lang="en-US" sz="2200" u="none" cap="none" strike="noStrike">
                <a:solidFill>
                  <a:schemeClr val="dk1"/>
                </a:solidFill>
                <a:latin typeface="Courier New"/>
                <a:ea typeface="Courier New"/>
                <a:cs typeface="Courier New"/>
                <a:sym typeface="Courier New"/>
              </a:rPr>
              <a:t>Comparator</a:t>
            </a:r>
            <a:r>
              <a:rPr b="0" i="0" lang="en-US" sz="2200" u="none" cap="none" strike="noStrike">
                <a:solidFill>
                  <a:schemeClr val="dk1"/>
                </a:solidFill>
                <a:latin typeface="Arial"/>
                <a:ea typeface="Arial"/>
                <a:cs typeface="Arial"/>
                <a:sym typeface="Arial"/>
              </a:rPr>
              <a:t> classes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Enables you to create and use numerous sorting options</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8"/>
          <p:cNvSpPr txBox="1"/>
          <p:nvPr/>
        </p:nvSpPr>
        <p:spPr>
          <a:xfrm>
            <a:off x="609600" y="1295400"/>
            <a:ext cx="7924800" cy="23622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3" name="Google Shape;293;p38"/>
          <p:cNvSpPr txBox="1"/>
          <p:nvPr/>
        </p:nvSpPr>
        <p:spPr>
          <a:xfrm>
            <a:off x="609600" y="3810000"/>
            <a:ext cx="7924800" cy="2209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4" name="Google Shape;294;p3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Comparator</a:t>
            </a:r>
            <a:r>
              <a:rPr b="1" i="0" lang="en-US" sz="2600" u="none" cap="none" strike="noStrike">
                <a:solidFill>
                  <a:schemeClr val="dk1"/>
                </a:solidFill>
                <a:latin typeface="Arial"/>
                <a:ea typeface="Arial"/>
                <a:cs typeface="Arial"/>
                <a:sym typeface="Arial"/>
              </a:rPr>
              <a:t>: Example</a:t>
            </a:r>
            <a:endParaRPr/>
          </a:p>
        </p:txBody>
      </p:sp>
      <p:sp>
        <p:nvSpPr>
          <p:cNvPr id="295" name="Google Shape;295;p38"/>
          <p:cNvSpPr txBox="1"/>
          <p:nvPr>
            <p:ph idx="1" type="body"/>
          </p:nvPr>
        </p:nvSpPr>
        <p:spPr>
          <a:xfrm>
            <a:off x="609600" y="12954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public class StudentSortName implements Comparator&lt;Student&gt;{</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public int compare(Student s1, Student s2){</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int result = s1.getName().compareTo(s2.getName());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if (result != 0) { return result;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else {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return 0;  // Or do more comparing</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public class StudentSortGpa implements Comparator&lt;Student&gt;{</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public int compare(Student s1, Student s2){</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if (s1.getGpa() &lt; s2.getGpa()) { return 1;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else if (s1.getGpa() &gt; s2.getGpa()) { return -1;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else { return 0; }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a:t>
            </a:r>
            <a:endParaRPr/>
          </a:p>
        </p:txBody>
      </p:sp>
      <p:sp>
        <p:nvSpPr>
          <p:cNvPr id="296" name="Google Shape;296;p38"/>
          <p:cNvSpPr/>
          <p:nvPr/>
        </p:nvSpPr>
        <p:spPr>
          <a:xfrm>
            <a:off x="5257800" y="5181600"/>
            <a:ext cx="2379662" cy="762000"/>
          </a:xfrm>
          <a:prstGeom prst="wedgeRectCallout">
            <a:avLst>
              <a:gd fmla="val 5894" name="adj1"/>
              <a:gd fmla="val -5126"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Here the compare logic is reversed and results in descending order.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Topics</a:t>
            </a:r>
            <a:endParaRPr/>
          </a:p>
        </p:txBody>
      </p:sp>
      <p:sp>
        <p:nvSpPr>
          <p:cNvPr id="59" name="Google Shape;59;p12"/>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chemeClr val="accent2"/>
              </a:buClr>
              <a:buSzPts val="2200"/>
              <a:buFont typeface="Arial"/>
              <a:buChar char="•"/>
            </a:pPr>
            <a:r>
              <a:rPr b="0" i="0" lang="en-US" sz="2200" u="none" cap="none" strike="noStrike">
                <a:solidFill>
                  <a:schemeClr val="dk1"/>
                </a:solidFill>
                <a:latin typeface="Arial"/>
                <a:ea typeface="Arial"/>
                <a:cs typeface="Arial"/>
                <a:sym typeface="Arial"/>
              </a:rPr>
              <a:t>Generics</a:t>
            </a:r>
            <a:endParaRPr/>
          </a:p>
          <a:p>
            <a:pPr indent="-331787" lvl="2" marL="1020762"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Arial"/>
                <a:ea typeface="Arial"/>
                <a:cs typeface="Arial"/>
                <a:sym typeface="Arial"/>
              </a:rPr>
              <a:t>Generics with Type Inference Diamond</a:t>
            </a:r>
            <a:endParaRPr/>
          </a:p>
          <a:p>
            <a:pPr indent="-460375" lvl="1" marL="574675" marR="0" rtl="0" algn="l">
              <a:lnSpc>
                <a:spcPct val="100000"/>
              </a:lnSpc>
              <a:spcBef>
                <a:spcPts val="440"/>
              </a:spcBef>
              <a:spcAft>
                <a:spcPts val="0"/>
              </a:spcAft>
              <a:buClr>
                <a:schemeClr val="accent2"/>
              </a:buClr>
              <a:buSzPts val="2200"/>
              <a:buFont typeface="Arial"/>
              <a:buChar char="•"/>
            </a:pPr>
            <a:r>
              <a:rPr b="0" i="0" lang="en-US" sz="2200" u="none" cap="none" strike="noStrike">
                <a:solidFill>
                  <a:schemeClr val="dk1"/>
                </a:solidFill>
                <a:latin typeface="Arial"/>
                <a:ea typeface="Arial"/>
                <a:cs typeface="Arial"/>
                <a:sym typeface="Arial"/>
              </a:rPr>
              <a:t>Collections</a:t>
            </a:r>
            <a:endParaRPr/>
          </a:p>
          <a:p>
            <a:pPr indent="-331787" lvl="2" marL="1020762"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Arial"/>
                <a:ea typeface="Arial"/>
                <a:cs typeface="Arial"/>
                <a:sym typeface="Arial"/>
              </a:rPr>
              <a:t>Collection Types</a:t>
            </a:r>
            <a:endParaRPr/>
          </a:p>
          <a:p>
            <a:pPr indent="-331787" lvl="2" marL="1020762"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ourier New"/>
                <a:ea typeface="Courier New"/>
                <a:cs typeface="Courier New"/>
                <a:sym typeface="Courier New"/>
              </a:rPr>
              <a:t>List</a:t>
            </a:r>
            <a:r>
              <a:rPr b="0" i="0" lang="en-US" sz="2000" u="none" cap="none" strike="noStrike">
                <a:solidFill>
                  <a:schemeClr val="dk1"/>
                </a:solidFill>
                <a:latin typeface="Arial"/>
                <a:ea typeface="Arial"/>
                <a:cs typeface="Arial"/>
                <a:sym typeface="Arial"/>
              </a:rPr>
              <a:t> Interface</a:t>
            </a:r>
            <a:endParaRPr/>
          </a:p>
          <a:p>
            <a:pPr indent="-331787" lvl="2" marL="1020762"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ourier New"/>
                <a:ea typeface="Courier New"/>
                <a:cs typeface="Courier New"/>
                <a:sym typeface="Courier New"/>
              </a:rPr>
              <a:t>ArrayList</a:t>
            </a:r>
            <a:r>
              <a:rPr b="0" i="0" lang="en-US" sz="2000" u="none" cap="none" strike="noStrike">
                <a:solidFill>
                  <a:schemeClr val="dk1"/>
                </a:solidFill>
                <a:latin typeface="Arial"/>
                <a:ea typeface="Arial"/>
                <a:cs typeface="Arial"/>
                <a:sym typeface="Arial"/>
              </a:rPr>
              <a:t> Implementation</a:t>
            </a:r>
            <a:endParaRPr/>
          </a:p>
          <a:p>
            <a:pPr indent="-331787" lvl="2" marL="1020762"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Arial"/>
                <a:ea typeface="Arial"/>
                <a:cs typeface="Arial"/>
                <a:sym typeface="Arial"/>
              </a:rPr>
              <a:t>Autoboxing and Unboxing</a:t>
            </a:r>
            <a:endParaRPr/>
          </a:p>
          <a:p>
            <a:pPr indent="-331787" lvl="2" marL="1020762"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ourier New"/>
                <a:ea typeface="Courier New"/>
                <a:cs typeface="Courier New"/>
                <a:sym typeface="Courier New"/>
              </a:rPr>
              <a:t>Set</a:t>
            </a:r>
            <a:r>
              <a:rPr b="0" i="0" lang="en-US" sz="2000" u="none" cap="none" strike="noStrike">
                <a:solidFill>
                  <a:schemeClr val="dk1"/>
                </a:solidFill>
                <a:latin typeface="Arial"/>
                <a:ea typeface="Arial"/>
                <a:cs typeface="Arial"/>
                <a:sym typeface="Arial"/>
              </a:rPr>
              <a:t> Interface</a:t>
            </a:r>
            <a:endParaRPr/>
          </a:p>
          <a:p>
            <a:pPr indent="-331787" lvl="2" marL="1020762"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ourier New"/>
                <a:ea typeface="Courier New"/>
                <a:cs typeface="Courier New"/>
                <a:sym typeface="Courier New"/>
              </a:rPr>
              <a:t>Map</a:t>
            </a:r>
            <a:r>
              <a:rPr b="0" i="0" lang="en-US" sz="2000" u="none" cap="none" strike="noStrike">
                <a:solidFill>
                  <a:schemeClr val="dk1"/>
                </a:solidFill>
                <a:latin typeface="Arial"/>
                <a:ea typeface="Arial"/>
                <a:cs typeface="Arial"/>
                <a:sym typeface="Arial"/>
              </a:rPr>
              <a:t> Interface</a:t>
            </a:r>
            <a:endParaRPr/>
          </a:p>
          <a:p>
            <a:pPr indent="-331787" lvl="2" marL="1020762"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ourier New"/>
                <a:ea typeface="Courier New"/>
                <a:cs typeface="Courier New"/>
                <a:sym typeface="Courier New"/>
              </a:rPr>
              <a:t>Deque</a:t>
            </a:r>
            <a:r>
              <a:rPr b="0" i="0" lang="en-US" sz="2000" u="none" cap="none" strike="noStrike">
                <a:solidFill>
                  <a:schemeClr val="dk1"/>
                </a:solidFill>
                <a:latin typeface="Arial"/>
                <a:ea typeface="Arial"/>
                <a:cs typeface="Arial"/>
                <a:sym typeface="Arial"/>
              </a:rPr>
              <a:t> Interface</a:t>
            </a:r>
            <a:endParaRPr/>
          </a:p>
          <a:p>
            <a:pPr indent="-331787" lvl="2" marL="1020762"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Arial"/>
                <a:ea typeface="Arial"/>
                <a:cs typeface="Arial"/>
                <a:sym typeface="Arial"/>
              </a:rPr>
              <a:t>Ordering Collections</a:t>
            </a:r>
            <a:endParaRPr/>
          </a:p>
          <a:p>
            <a:pPr indent="-331787" lvl="2" marL="1020762"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ourier New"/>
                <a:ea typeface="Courier New"/>
                <a:cs typeface="Courier New"/>
                <a:sym typeface="Courier New"/>
              </a:rPr>
              <a:t>Comparable</a:t>
            </a:r>
            <a:r>
              <a:rPr b="0" i="0" lang="en-US" sz="2000" u="none" cap="none" strike="noStrike">
                <a:solidFill>
                  <a:schemeClr val="dk1"/>
                </a:solidFill>
                <a:latin typeface="Arial"/>
                <a:ea typeface="Arial"/>
                <a:cs typeface="Arial"/>
                <a:sym typeface="Arial"/>
              </a:rPr>
              <a:t> Interface</a:t>
            </a:r>
            <a:endParaRPr/>
          </a:p>
          <a:p>
            <a:pPr indent="-331787" lvl="2" marL="1020762"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ourier New"/>
                <a:ea typeface="Courier New"/>
                <a:cs typeface="Courier New"/>
                <a:sym typeface="Courier New"/>
              </a:rPr>
              <a:t>Comparator</a:t>
            </a:r>
            <a:r>
              <a:rPr b="0" i="0" lang="en-US" sz="2000" u="none" cap="none" strike="noStrike">
                <a:solidFill>
                  <a:schemeClr val="dk1"/>
                </a:solidFill>
                <a:latin typeface="Arial"/>
                <a:ea typeface="Arial"/>
                <a:cs typeface="Arial"/>
                <a:sym typeface="Arial"/>
              </a:rPr>
              <a:t> Interface</a:t>
            </a:r>
            <a:endParaRPr/>
          </a:p>
          <a:p>
            <a:pPr indent="-204787" lvl="2" marL="1020762" marR="0" rtl="0" algn="l">
              <a:lnSpc>
                <a:spcPct val="100000"/>
              </a:lnSpc>
              <a:spcBef>
                <a:spcPts val="400"/>
              </a:spcBef>
              <a:spcAft>
                <a:spcPts val="0"/>
              </a:spcAft>
              <a:buClr>
                <a:schemeClr val="accent2"/>
              </a:buClr>
              <a:buSzPts val="2000"/>
              <a:buFont typeface="Arial"/>
              <a:buNone/>
            </a:pPr>
            <a:r>
              <a:t/>
            </a:r>
            <a:endParaRPr b="0" i="0" sz="2000" u="none" cap="none" strike="noStrike">
              <a:solidFill>
                <a:schemeClr val="dk1"/>
              </a:solidFill>
              <a:latin typeface="Arial"/>
              <a:ea typeface="Arial"/>
              <a:cs typeface="Arial"/>
              <a:sym typeface="Arial"/>
            </a:endParaRPr>
          </a:p>
          <a:p>
            <a:pPr indent="-204787" lvl="2" marL="1020762" marR="0" rtl="0" algn="l">
              <a:lnSpc>
                <a:spcPct val="100000"/>
              </a:lnSpc>
              <a:spcBef>
                <a:spcPts val="400"/>
              </a:spcBef>
              <a:spcAft>
                <a:spcPts val="0"/>
              </a:spcAft>
              <a:buClr>
                <a:schemeClr val="accent2"/>
              </a:buClr>
              <a:buSzPts val="2000"/>
              <a:buFont typeface="Arial"/>
              <a:buNone/>
            </a:pPr>
            <a:r>
              <a:t/>
            </a:r>
            <a:endParaRPr b="0" i="0" sz="20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rgbClr val="999999"/>
              </a:solidFill>
              <a:latin typeface="Arial"/>
              <a:ea typeface="Arial"/>
              <a:cs typeface="Arial"/>
              <a:sym typeface="Arial"/>
            </a:endParaRPr>
          </a:p>
          <a:p>
            <a:pPr indent="7938" lvl="0" marL="7938" marR="0" rtl="0" algn="l">
              <a:spcBef>
                <a:spcPts val="440"/>
              </a:spcBef>
              <a:spcAft>
                <a:spcPts val="0"/>
              </a:spcAft>
              <a:buNone/>
            </a:pPr>
            <a:r>
              <a:t/>
            </a:r>
            <a:endParaRPr b="0" i="0" sz="2200" u="none" cap="none" strike="noStrike">
              <a:solidFill>
                <a:srgbClr val="999999"/>
              </a:solidFill>
              <a:latin typeface="Arial"/>
              <a:ea typeface="Arial"/>
              <a:cs typeface="Arial"/>
              <a:sym typeface="Arial"/>
            </a:endParaRPr>
          </a:p>
        </p:txBody>
      </p:sp>
      <p:pic>
        <p:nvPicPr>
          <p:cNvPr descr="D:\Feb 2012\Icon Creation\Duke-on-Topic-Slide.gif" id="60" name="Google Shape;60;p12"/>
          <p:cNvPicPr preferRelativeResize="0"/>
          <p:nvPr/>
        </p:nvPicPr>
        <p:blipFill rotWithShape="1">
          <a:blip r:embed="rId3">
            <a:alphaModFix/>
          </a:blip>
          <a:srcRect b="0" l="0" r="0" t="0"/>
          <a:stretch/>
        </p:blipFill>
        <p:spPr>
          <a:xfrm>
            <a:off x="6096000" y="4267200"/>
            <a:ext cx="2614612" cy="157003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9"/>
          <p:cNvSpPr txBox="1"/>
          <p:nvPr/>
        </p:nvSpPr>
        <p:spPr>
          <a:xfrm>
            <a:off x="609600" y="1143000"/>
            <a:ext cx="7924800" cy="4953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3" name="Google Shape;303;p3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Comparator</a:t>
            </a:r>
            <a:r>
              <a:rPr b="1" i="0" lang="en-US" sz="2600" u="none" cap="none" strike="noStrike">
                <a:solidFill>
                  <a:schemeClr val="dk1"/>
                </a:solidFill>
                <a:latin typeface="Arial"/>
                <a:ea typeface="Arial"/>
                <a:cs typeface="Arial"/>
                <a:sym typeface="Arial"/>
              </a:rPr>
              <a:t> Test: Example</a:t>
            </a:r>
            <a:endParaRPr/>
          </a:p>
        </p:txBody>
      </p:sp>
      <p:sp>
        <p:nvSpPr>
          <p:cNvPr id="304" name="Google Shape;304;p39"/>
          <p:cNvSpPr txBox="1"/>
          <p:nvPr>
            <p:ph idx="1" type="body"/>
          </p:nvPr>
        </p:nvSpPr>
        <p:spPr>
          <a:xfrm>
            <a:off x="609600" y="1219200"/>
            <a:ext cx="7918450" cy="1751012"/>
          </a:xfrm>
          <a:prstGeom prst="rect">
            <a:avLst/>
          </a:prstGeom>
          <a:noFill/>
          <a:ln>
            <a:noFill/>
          </a:ln>
        </p:spPr>
        <p:txBody>
          <a:bodyPr anchorCtr="0" anchor="t" bIns="12700" lIns="12700" spcFirstLastPara="1" rIns="12700" wrap="square" tIns="12700">
            <a:noAutofit/>
          </a:bodyPr>
          <a:lstStyle/>
          <a:p>
            <a:pPr indent="-7938" lvl="0" marL="15875" marR="0" rtl="0" algn="l">
              <a:lnSpc>
                <a:spcPct val="100000"/>
              </a:lnSpc>
              <a:spcBef>
                <a:spcPts val="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public class TestComparator {</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public static void main(String[] args){</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List&lt;Student&gt; studentList = new ArrayList&lt;&gt;(3);</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Comparator&lt;Student&gt; sortName = new StudentSortName();</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Comparator&lt;Student&gt; sortGpa = new StudentSortGpa();</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 Initialize list here        </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Collections.sort(studentList, sortName);       </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for(Student student:studentList){</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System.out.println(student);</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Collections.sort(studentList, sortGpa);       </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for(Student student:studentList){</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System.out.println(student);</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8" lvl="0" marL="15875" marR="0" rtl="0" algn="l">
              <a:lnSpc>
                <a:spcPct val="100000"/>
              </a:lnSpc>
              <a:spcBef>
                <a:spcPts val="280"/>
              </a:spcBef>
              <a:spcAft>
                <a:spcPts val="0"/>
              </a:spcAft>
              <a:buClr>
                <a:srgbClr val="000000"/>
              </a:buClr>
              <a:buSzPts val="1400"/>
              <a:buFont typeface="Courier New"/>
              <a:buAutoNum type="arabicPlain"/>
            </a:pPr>
            <a:r>
              <a:rPr b="0" i="0" lang="en-US" sz="1400" u="none">
                <a:solidFill>
                  <a:schemeClr val="dk1"/>
                </a:solidFill>
                <a:latin typeface="Courier New"/>
                <a:ea typeface="Courier New"/>
                <a:cs typeface="Courier New"/>
                <a:sym typeface="Courier New"/>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descr="Duke-Summary.gif" id="310" name="Google Shape;310;p40"/>
          <p:cNvPicPr preferRelativeResize="0"/>
          <p:nvPr/>
        </p:nvPicPr>
        <p:blipFill rotWithShape="1">
          <a:blip r:embed="rId3">
            <a:alphaModFix/>
          </a:blip>
          <a:srcRect b="0" l="0" r="0" t="0"/>
          <a:stretch/>
        </p:blipFill>
        <p:spPr>
          <a:xfrm>
            <a:off x="6459537" y="4756150"/>
            <a:ext cx="2074862" cy="1492250"/>
          </a:xfrm>
          <a:prstGeom prst="rect">
            <a:avLst/>
          </a:prstGeom>
          <a:noFill/>
          <a:ln>
            <a:noFill/>
          </a:ln>
        </p:spPr>
      </p:pic>
      <p:sp>
        <p:nvSpPr>
          <p:cNvPr id="311" name="Google Shape;311;p4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
        <p:nvSpPr>
          <p:cNvPr id="312" name="Google Shape;312;p40"/>
          <p:cNvSpPr txBox="1"/>
          <p:nvPr>
            <p:ph idx="1" type="body"/>
          </p:nvPr>
        </p:nvSpPr>
        <p:spPr>
          <a:xfrm>
            <a:off x="609600" y="1447800"/>
            <a:ext cx="7918450" cy="44275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lesson, you should have learned how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 custom generic class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type inference diamond to create an object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 collection without using generics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 collection by using generics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 an </a:t>
            </a:r>
            <a:r>
              <a:rPr b="0" i="0" lang="en-US" sz="2200" u="none" cap="none" strike="noStrike">
                <a:solidFill>
                  <a:schemeClr val="dk1"/>
                </a:solidFill>
                <a:latin typeface="Courier New"/>
                <a:ea typeface="Courier New"/>
                <a:cs typeface="Courier New"/>
                <a:sym typeface="Courier New"/>
              </a:rPr>
              <a:t>ArrayList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 a </a:t>
            </a:r>
            <a:r>
              <a:rPr b="0" i="0" lang="en-US" sz="2200" u="none" cap="none" strike="noStrike">
                <a:solidFill>
                  <a:schemeClr val="dk1"/>
                </a:solidFill>
                <a:latin typeface="Courier New"/>
                <a:ea typeface="Courier New"/>
                <a:cs typeface="Courier New"/>
                <a:sym typeface="Courier New"/>
              </a:rPr>
              <a:t>Set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 a </a:t>
            </a:r>
            <a:r>
              <a:rPr b="0" i="0" lang="en-US" sz="2200" u="none" cap="none" strike="noStrike">
                <a:solidFill>
                  <a:schemeClr val="dk1"/>
                </a:solidFill>
                <a:latin typeface="Courier New"/>
                <a:ea typeface="Courier New"/>
                <a:cs typeface="Courier New"/>
                <a:sym typeface="Courier New"/>
              </a:rPr>
              <a:t>HashMap</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 a </a:t>
            </a:r>
            <a:r>
              <a:rPr b="0" i="0" lang="en-US" sz="2200" u="none" cap="none" strike="noStrike">
                <a:solidFill>
                  <a:schemeClr val="dk1"/>
                </a:solidFill>
                <a:latin typeface="Courier New"/>
                <a:ea typeface="Courier New"/>
                <a:cs typeface="Courier New"/>
                <a:sym typeface="Courier New"/>
              </a:rPr>
              <a:t>Deque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Order collections</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descr="Duke-Practise-Overview.gif" id="318" name="Google Shape;318;p41"/>
          <p:cNvPicPr preferRelativeResize="0"/>
          <p:nvPr/>
        </p:nvPicPr>
        <p:blipFill rotWithShape="1">
          <a:blip r:embed="rId3">
            <a:alphaModFix/>
          </a:blip>
          <a:srcRect b="0" l="0" r="0" t="0"/>
          <a:stretch/>
        </p:blipFill>
        <p:spPr>
          <a:xfrm>
            <a:off x="6705600" y="4343400"/>
            <a:ext cx="1828800" cy="1873250"/>
          </a:xfrm>
          <a:prstGeom prst="rect">
            <a:avLst/>
          </a:prstGeom>
          <a:noFill/>
          <a:ln>
            <a:noFill/>
          </a:ln>
        </p:spPr>
      </p:pic>
      <p:sp>
        <p:nvSpPr>
          <p:cNvPr id="319" name="Google Shape;319;p41"/>
          <p:cNvSpPr txBox="1"/>
          <p:nvPr>
            <p:ph type="title"/>
          </p:nvPr>
        </p:nvSpPr>
        <p:spPr>
          <a:xfrm>
            <a:off x="609600" y="439737"/>
            <a:ext cx="7918450" cy="7032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7-1 Overview: Counting Part Numbers </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by Using a </a:t>
            </a:r>
            <a:r>
              <a:rPr b="1" i="0" lang="en-US" sz="2600" u="none" cap="none" strike="noStrike">
                <a:solidFill>
                  <a:schemeClr val="dk1"/>
                </a:solidFill>
                <a:latin typeface="Courier New"/>
                <a:ea typeface="Courier New"/>
                <a:cs typeface="Courier New"/>
                <a:sym typeface="Courier New"/>
              </a:rPr>
              <a:t>HashMap</a:t>
            </a:r>
            <a:endParaRPr/>
          </a:p>
        </p:txBody>
      </p:sp>
      <p:sp>
        <p:nvSpPr>
          <p:cNvPr id="320" name="Google Shape;320;p41"/>
          <p:cNvSpPr txBox="1"/>
          <p:nvPr>
            <p:ph idx="1" type="body"/>
          </p:nvPr>
        </p:nvSpPr>
        <p:spPr>
          <a:xfrm>
            <a:off x="609600" y="1447800"/>
            <a:ext cx="7918450" cy="15827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Creating a map to store a part number and count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Creating a map to store a part number and description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Processing the list of parts and producing a report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7-2 Overview: Implementing Stack by </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Using a Deque Object</a:t>
            </a:r>
            <a:endParaRPr/>
          </a:p>
        </p:txBody>
      </p:sp>
      <p:sp>
        <p:nvSpPr>
          <p:cNvPr id="327" name="Google Shape;327;p42"/>
          <p:cNvSpPr txBox="1"/>
          <p:nvPr>
            <p:ph idx="1" type="body"/>
          </p:nvPr>
        </p:nvSpPr>
        <p:spPr>
          <a:xfrm>
            <a:off x="609600" y="1447800"/>
            <a:ext cx="7918450" cy="7032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using the </a:t>
            </a:r>
            <a:r>
              <a:rPr b="0" i="0" lang="en-US" sz="2200" u="none">
                <a:solidFill>
                  <a:schemeClr val="dk1"/>
                </a:solidFill>
                <a:latin typeface="Courier New"/>
                <a:ea typeface="Courier New"/>
                <a:cs typeface="Courier New"/>
                <a:sym typeface="Courier New"/>
              </a:rPr>
              <a:t>Deque</a:t>
            </a:r>
            <a:r>
              <a:rPr b="0" i="0" lang="en-US" sz="2200" u="none">
                <a:solidFill>
                  <a:schemeClr val="dk1"/>
                </a:solidFill>
                <a:latin typeface="Arial"/>
                <a:ea typeface="Arial"/>
                <a:cs typeface="Arial"/>
                <a:sym typeface="Arial"/>
              </a:rPr>
              <a:t> object to implement a stack.</a:t>
            </a:r>
            <a:endParaRPr/>
          </a:p>
        </p:txBody>
      </p:sp>
      <p:pic>
        <p:nvPicPr>
          <p:cNvPr descr="Duke-Practise-Overview.gif" id="328" name="Google Shape;328;p42"/>
          <p:cNvPicPr preferRelativeResize="0"/>
          <p:nvPr/>
        </p:nvPicPr>
        <p:blipFill rotWithShape="1">
          <a:blip r:embed="rId3">
            <a:alphaModFix/>
          </a:blip>
          <a:srcRect b="0" l="0" r="0" t="0"/>
          <a:stretch/>
        </p:blipFill>
        <p:spPr>
          <a:xfrm>
            <a:off x="6705600" y="4343400"/>
            <a:ext cx="1828800" cy="1873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335" name="Google Shape;335;p43"/>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Which of the following is </a:t>
            </a:r>
            <a:r>
              <a:rPr b="0" i="1" lang="en-US" sz="2200" u="none">
                <a:solidFill>
                  <a:schemeClr val="dk1"/>
                </a:solidFill>
                <a:latin typeface="Arial"/>
                <a:ea typeface="Arial"/>
                <a:cs typeface="Arial"/>
                <a:sym typeface="Arial"/>
              </a:rPr>
              <a:t>not</a:t>
            </a:r>
            <a:r>
              <a:rPr b="0" i="0" lang="en-US" sz="2200" u="none">
                <a:solidFill>
                  <a:schemeClr val="dk1"/>
                </a:solidFill>
                <a:latin typeface="Arial"/>
                <a:ea typeface="Arial"/>
                <a:cs typeface="Arial"/>
                <a:sym typeface="Arial"/>
              </a:rPr>
              <a:t> a conventional abbreviation for use with generics?</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T</a:t>
            </a:r>
            <a:r>
              <a:rPr b="0" i="0" lang="en-US" sz="2200" u="none" cap="none" strike="noStrike">
                <a:solidFill>
                  <a:schemeClr val="dk1"/>
                </a:solidFill>
                <a:latin typeface="Arial"/>
                <a:ea typeface="Arial"/>
                <a:cs typeface="Arial"/>
                <a:sym typeface="Arial"/>
              </a:rPr>
              <a:t>: Table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E</a:t>
            </a:r>
            <a:r>
              <a:rPr b="0" i="0" lang="en-US" sz="2200" u="none" cap="none" strike="noStrike">
                <a:solidFill>
                  <a:schemeClr val="dk1"/>
                </a:solidFill>
                <a:latin typeface="Arial"/>
                <a:ea typeface="Arial"/>
                <a:cs typeface="Arial"/>
                <a:sym typeface="Arial"/>
              </a:rPr>
              <a:t>: Element</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K</a:t>
            </a:r>
            <a:r>
              <a:rPr b="0" i="0" lang="en-US" sz="2200" u="none" cap="none" strike="noStrike">
                <a:solidFill>
                  <a:schemeClr val="dk1"/>
                </a:solidFill>
                <a:latin typeface="Arial"/>
                <a:ea typeface="Arial"/>
                <a:cs typeface="Arial"/>
                <a:sym typeface="Arial"/>
              </a:rPr>
              <a:t>: Key</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V</a:t>
            </a:r>
            <a:r>
              <a:rPr b="0" i="0" lang="en-US" sz="2200" u="none" cap="none" strike="noStrike">
                <a:solidFill>
                  <a:schemeClr val="dk1"/>
                </a:solidFill>
                <a:latin typeface="Arial"/>
                <a:ea typeface="Arial"/>
                <a:cs typeface="Arial"/>
                <a:sym typeface="Arial"/>
              </a:rPr>
              <a:t>: Value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342" name="Google Shape;342;p44"/>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Which interface would you use to create multiple sort options for a collection?</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Comparable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Comparison</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Comparator</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Comparinator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Generics</a:t>
            </a:r>
            <a:endParaRPr/>
          </a:p>
        </p:txBody>
      </p:sp>
      <p:sp>
        <p:nvSpPr>
          <p:cNvPr id="67" name="Google Shape;67;p13"/>
          <p:cNvSpPr txBox="1"/>
          <p:nvPr>
            <p:ph idx="1" type="body"/>
          </p:nvPr>
        </p:nvSpPr>
        <p:spPr>
          <a:xfrm>
            <a:off x="609600" y="1447800"/>
            <a:ext cx="7918450" cy="19891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Provide flexible type safety to your code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Move many common errors from run time to compile time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Provide cleaner, easier-to-write code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Reduce the need for casting with collections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Are used heavily in the Java Collections API</a:t>
            </a:r>
            <a:endParaRPr/>
          </a:p>
        </p:txBody>
      </p:sp>
      <p:pic>
        <p:nvPicPr>
          <p:cNvPr descr="Duke-New-Series13_1.gif" id="68" name="Google Shape;68;p13"/>
          <p:cNvPicPr preferRelativeResize="0"/>
          <p:nvPr/>
        </p:nvPicPr>
        <p:blipFill rotWithShape="1">
          <a:blip r:embed="rId3">
            <a:alphaModFix/>
          </a:blip>
          <a:srcRect b="0" l="0" r="0" t="0"/>
          <a:stretch/>
        </p:blipFill>
        <p:spPr>
          <a:xfrm>
            <a:off x="4343400" y="3581400"/>
            <a:ext cx="4343400" cy="265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nvSpPr>
        <p:spPr>
          <a:xfrm>
            <a:off x="4440237" y="3200400"/>
            <a:ext cx="4495800" cy="2895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14"/>
          <p:cNvSpPr txBox="1"/>
          <p:nvPr/>
        </p:nvSpPr>
        <p:spPr>
          <a:xfrm>
            <a:off x="228600" y="990600"/>
            <a:ext cx="4038600" cy="2895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1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Simple Cache Class Without Generics</a:t>
            </a:r>
            <a:endParaRPr/>
          </a:p>
        </p:txBody>
      </p:sp>
      <p:sp>
        <p:nvSpPr>
          <p:cNvPr id="77" name="Google Shape;77;p14"/>
          <p:cNvSpPr txBox="1"/>
          <p:nvPr>
            <p:ph idx="4294967295" type="body"/>
          </p:nvPr>
        </p:nvSpPr>
        <p:spPr>
          <a:xfrm>
            <a:off x="304800" y="1066800"/>
            <a:ext cx="5638800" cy="25685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public class CacheString {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private String message;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public void add(String message){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this.message = message;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public String get(){</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return this.message;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a:t>
            </a:r>
            <a:endParaRPr/>
          </a:p>
        </p:txBody>
      </p:sp>
      <p:sp>
        <p:nvSpPr>
          <p:cNvPr id="78" name="Google Shape;78;p14"/>
          <p:cNvSpPr txBox="1"/>
          <p:nvPr/>
        </p:nvSpPr>
        <p:spPr>
          <a:xfrm>
            <a:off x="4495800" y="2971800"/>
            <a:ext cx="4648200" cy="30845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class CacheShirt {</a:t>
            </a:r>
            <a:endParaRPr/>
          </a:p>
          <a:p>
            <a:pPr indent="7938" lvl="0" marL="7936"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private Shirt shirt;</a:t>
            </a:r>
            <a:endParaRPr/>
          </a:p>
          <a:p>
            <a:pPr indent="7938" lvl="0" marL="7936"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void add(Shirt shirt){</a:t>
            </a:r>
            <a:endParaRPr/>
          </a:p>
          <a:p>
            <a:pPr indent="7938" lvl="0" marL="7936"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this.shirt = shirt;</a:t>
            </a:r>
            <a:endParaRPr/>
          </a:p>
          <a:p>
            <a:pPr indent="7938" lvl="0" marL="7936"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Shirt get(){</a:t>
            </a:r>
            <a:endParaRPr/>
          </a:p>
          <a:p>
            <a:pPr indent="7938" lvl="0" marL="7936"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return this.shirt;</a:t>
            </a:r>
            <a:endParaRPr/>
          </a:p>
          <a:p>
            <a:pPr indent="7938" lvl="0" marL="7936"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a:t>
            </a:r>
            <a:endParaRPr/>
          </a:p>
          <a:p>
            <a:pPr indent="7938" lvl="0" marL="7936"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nvSpPr>
        <p:spPr>
          <a:xfrm>
            <a:off x="614362" y="1447800"/>
            <a:ext cx="7920037" cy="4114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Generic Cache Class</a:t>
            </a:r>
            <a:endParaRPr/>
          </a:p>
        </p:txBody>
      </p:sp>
      <p:sp>
        <p:nvSpPr>
          <p:cNvPr id="86" name="Google Shape;86;p15"/>
          <p:cNvSpPr txBox="1"/>
          <p:nvPr>
            <p:ph idx="1" type="body"/>
          </p:nvPr>
        </p:nvSpPr>
        <p:spPr>
          <a:xfrm>
            <a:off x="609600" y="1447800"/>
            <a:ext cx="7918450" cy="3959225"/>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public class CacheAny &lt;T&gt;{</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private T t;</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public void add(T t){</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this.t = t;</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public T get(){</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return this.t;</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  </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nvSpPr>
        <p:spPr>
          <a:xfrm>
            <a:off x="457200" y="2133600"/>
            <a:ext cx="8305800" cy="3733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Generics in Action</a:t>
            </a:r>
            <a:endParaRPr/>
          </a:p>
        </p:txBody>
      </p:sp>
      <p:sp>
        <p:nvSpPr>
          <p:cNvPr id="94" name="Google Shape;94;p16"/>
          <p:cNvSpPr txBox="1"/>
          <p:nvPr>
            <p:ph idx="1" type="body"/>
          </p:nvPr>
        </p:nvSpPr>
        <p:spPr>
          <a:xfrm>
            <a:off x="609600" y="1219200"/>
            <a:ext cx="7918450" cy="1751012"/>
          </a:xfrm>
          <a:prstGeom prst="rect">
            <a:avLst/>
          </a:prstGeom>
          <a:noFill/>
          <a:ln>
            <a:noFill/>
          </a:ln>
        </p:spPr>
        <p:txBody>
          <a:bodyPr anchorCtr="0" anchor="t" bIns="12700" lIns="12700" spcFirstLastPara="1" rIns="12700" wrap="square" tIns="12700">
            <a:noAutofit/>
          </a:bodyPr>
          <a:lstStyle/>
          <a:p>
            <a:pPr indent="0" lvl="1" marL="0" marR="0" rtl="0" algn="l">
              <a:lnSpc>
                <a:spcPct val="100000"/>
              </a:lnSpc>
              <a:spcBef>
                <a:spcPts val="0"/>
              </a:spcBef>
              <a:spcAft>
                <a:spcPts val="0"/>
              </a:spcAft>
              <a:buClr>
                <a:srgbClr val="FF0000"/>
              </a:buClr>
              <a:buSzPts val="2200"/>
              <a:buFont typeface="Arial"/>
              <a:buNone/>
            </a:pPr>
            <a:r>
              <a:rPr b="0" i="0" lang="en-US" sz="2200" u="none" cap="none" strike="noStrike">
                <a:solidFill>
                  <a:schemeClr val="dk1"/>
                </a:solidFill>
                <a:latin typeface="Arial"/>
                <a:ea typeface="Arial"/>
                <a:cs typeface="Arial"/>
                <a:sym typeface="Arial"/>
              </a:rPr>
              <a:t>Compare the type-restricted objects to their generic alternatives.</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static void main(String args[]){</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CacheString myMessage = new CacheString(); // Type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CacheShirt myShirt = new CacheShirt();     // Type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//Generics</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CacheAny&lt;String&gt; myGenericMessage = new CacheAny&lt;String&gt;();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CacheAny&lt;Shirt&gt; myGenericShirt = new CacheAny&lt;Shirt&gt;();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myMessage.add("Save this for me"); // Type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myGenericMessage.add("Save this for me"); // Generic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p:txBody>
      </p:sp>
      <p:sp>
        <p:nvSpPr>
          <p:cNvPr id="95" name="Google Shape;95;p16"/>
          <p:cNvSpPr txBox="1"/>
          <p:nvPr/>
        </p:nvSpPr>
        <p:spPr>
          <a:xfrm>
            <a:off x="1066800" y="3657600"/>
            <a:ext cx="7391400" cy="6096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nvSpPr>
        <p:spPr>
          <a:xfrm>
            <a:off x="611187" y="4267200"/>
            <a:ext cx="7923212" cy="1066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1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Generics with Type Inference Diamond</a:t>
            </a:r>
            <a:endParaRPr/>
          </a:p>
        </p:txBody>
      </p:sp>
      <p:sp>
        <p:nvSpPr>
          <p:cNvPr id="103" name="Google Shape;103;p17"/>
          <p:cNvSpPr txBox="1"/>
          <p:nvPr>
            <p:ph idx="1" type="body"/>
          </p:nvPr>
        </p:nvSpPr>
        <p:spPr>
          <a:xfrm>
            <a:off x="609600" y="1447800"/>
            <a:ext cx="7918450" cy="25193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Syntax:</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There is no need to repeat types on the right side of the statement.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Angle brackets indicate that type parameters are mirrored.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Simplifies generic declarations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Saves typing</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
        <p:nvSpPr>
          <p:cNvPr id="104" name="Google Shape;104;p17"/>
          <p:cNvSpPr txBox="1"/>
          <p:nvPr/>
        </p:nvSpPr>
        <p:spPr>
          <a:xfrm>
            <a:off x="4192587" y="4613275"/>
            <a:ext cx="2133600" cy="2286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 name="Google Shape;105;p17"/>
          <p:cNvSpPr txBox="1"/>
          <p:nvPr/>
        </p:nvSpPr>
        <p:spPr>
          <a:xfrm>
            <a:off x="687387" y="4343400"/>
            <a:ext cx="8001000" cy="862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//Generics</a:t>
            </a:r>
            <a:endParaRPr/>
          </a:p>
          <a:p>
            <a:pPr indent="7938" lvl="0" marL="7936"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CacheAny&lt;String&gt; myMessage = new CacheAny&lt;&gt;(); </a:t>
            </a:r>
            <a:endParaRPr/>
          </a:p>
          <a:p>
            <a:pPr indent="7938" lvl="0" marL="7936"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descr="Duke-New-Series13_1.gif" id="111" name="Google Shape;111;p18"/>
          <p:cNvPicPr preferRelativeResize="0"/>
          <p:nvPr/>
        </p:nvPicPr>
        <p:blipFill rotWithShape="1">
          <a:blip r:embed="rId3">
            <a:alphaModFix/>
          </a:blip>
          <a:srcRect b="0" l="0" r="0" t="0"/>
          <a:stretch/>
        </p:blipFill>
        <p:spPr>
          <a:xfrm>
            <a:off x="4718050" y="3810000"/>
            <a:ext cx="3968750" cy="2425700"/>
          </a:xfrm>
          <a:prstGeom prst="rect">
            <a:avLst/>
          </a:prstGeom>
          <a:noFill/>
          <a:ln>
            <a:noFill/>
          </a:ln>
        </p:spPr>
      </p:pic>
      <p:sp>
        <p:nvSpPr>
          <p:cNvPr id="112" name="Google Shape;112;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Collections</a:t>
            </a:r>
            <a:endParaRPr/>
          </a:p>
        </p:txBody>
      </p:sp>
      <p:sp>
        <p:nvSpPr>
          <p:cNvPr id="113" name="Google Shape;113;p18"/>
          <p:cNvSpPr txBox="1"/>
          <p:nvPr>
            <p:ph idx="1" type="body"/>
          </p:nvPr>
        </p:nvSpPr>
        <p:spPr>
          <a:xfrm>
            <a:off x="609600" y="1447800"/>
            <a:ext cx="7918450" cy="37068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collection is a single object designed to manage a group of objects.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Objects in a collection are called </a:t>
            </a:r>
            <a:r>
              <a:rPr b="0" i="1" lang="en-US" sz="2000" u="none" cap="none" strike="noStrike">
                <a:solidFill>
                  <a:schemeClr val="dk1"/>
                </a:solidFill>
                <a:latin typeface="Arial"/>
                <a:ea typeface="Arial"/>
                <a:cs typeface="Arial"/>
                <a:sym typeface="Arial"/>
              </a:rPr>
              <a:t>elements.</a:t>
            </a:r>
            <a:endParaRPr/>
          </a:p>
          <a:p>
            <a:pPr indent="-331787" lvl="2" marL="1020762" marR="0" rtl="0" algn="l">
              <a:lnSpc>
                <a:spcPct val="100000"/>
              </a:lnSpc>
              <a:spcBef>
                <a:spcPts val="400"/>
              </a:spcBef>
              <a:spcAft>
                <a:spcPts val="0"/>
              </a:spcAft>
              <a:buClr>
                <a:srgbClr val="FF0000"/>
              </a:buClr>
              <a:buSzPts val="2000"/>
              <a:buFont typeface="Arial"/>
              <a:buChar char="–"/>
            </a:pPr>
            <a:r>
              <a:rPr b="0" i="1" lang="en-US" sz="2000" u="none" cap="none" strike="noStrike">
                <a:solidFill>
                  <a:schemeClr val="dk1"/>
                </a:solidFill>
                <a:latin typeface="Arial"/>
                <a:ea typeface="Arial"/>
                <a:cs typeface="Arial"/>
                <a:sym typeface="Arial"/>
              </a:rPr>
              <a:t>Primitives are not allowed in a collection.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Various collection types implement many common data structures: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Stack, queue, dynamic array, hash</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Collections API relies heavily</a:t>
            </a:r>
            <a:br>
              <a:rPr b="0" i="0" lang="en-US" sz="2200" u="none" cap="none" strike="noStrike">
                <a:solidFill>
                  <a:schemeClr val="dk1"/>
                </a:solidFill>
                <a:latin typeface="Arial"/>
                <a:ea typeface="Arial"/>
                <a:cs typeface="Arial"/>
                <a:sym typeface="Arial"/>
              </a:rPr>
            </a:br>
            <a:r>
              <a:rPr b="0" i="0" lang="en-US" sz="2200" u="none" cap="none" strike="noStrike">
                <a:solidFill>
                  <a:schemeClr val="dk1"/>
                </a:solidFill>
                <a:latin typeface="Arial"/>
                <a:ea typeface="Arial"/>
                <a:cs typeface="Arial"/>
                <a:sym typeface="Arial"/>
              </a:rPr>
              <a:t>on generics for its implementation.</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