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5"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991350" cy="9282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SalesTxn</a:t>
            </a:r>
            <a:r>
              <a:rPr b="0" i="0" lang="en-US" sz="1800" u="none" cap="none" strike="noStrike"/>
              <a:t> class is an additional data set used in the course. Each object includes data about a sales transaction. Some of the data included for each transaction includes:</a:t>
            </a:r>
            <a:endParaRPr/>
          </a:p>
          <a:p>
            <a:pPr indent="0" lvl="2" marL="0" marR="0" rtl="0" algn="l">
              <a:spcBef>
                <a:spcPts val="0"/>
              </a:spcBef>
              <a:spcAft>
                <a:spcPts val="0"/>
              </a:spcAft>
              <a:buSzPts val="1800"/>
              <a:buFont typeface="Arial"/>
              <a:buNone/>
            </a:pPr>
            <a:r>
              <a:rPr b="0" i="0" lang="en-US" sz="1800" u="none" cap="none" strike="noStrike"/>
              <a:t>The name of the sales person who sold the product and the buyer</a:t>
            </a:r>
            <a:endParaRPr/>
          </a:p>
          <a:p>
            <a:pPr indent="0" lvl="2" marL="0" marR="0" rtl="0" algn="l">
              <a:spcBef>
                <a:spcPts val="0"/>
              </a:spcBef>
              <a:spcAft>
                <a:spcPts val="0"/>
              </a:spcAft>
              <a:buSzPts val="1800"/>
              <a:buFont typeface="Arial"/>
              <a:buNone/>
            </a:pPr>
            <a:r>
              <a:rPr b="0" i="0" lang="en-US" sz="1800" u="none" cap="none" strike="noStrike"/>
              <a:t>The transaction date</a:t>
            </a:r>
            <a:endParaRPr/>
          </a:p>
          <a:p>
            <a:pPr indent="0" lvl="2" marL="0" marR="0" rtl="0" algn="l">
              <a:spcBef>
                <a:spcPts val="0"/>
              </a:spcBef>
              <a:spcAft>
                <a:spcPts val="0"/>
              </a:spcAft>
              <a:buSzPts val="1800"/>
              <a:buFont typeface="Arial"/>
              <a:buNone/>
            </a:pPr>
            <a:r>
              <a:rPr b="0" i="0" lang="en-US" sz="1800" u="none" cap="none" strike="noStrike"/>
              <a:t>The number of units sold</a:t>
            </a:r>
            <a:endParaRPr/>
          </a:p>
          <a:p>
            <a:pPr indent="0" lvl="2" marL="0" marR="0" rtl="0" algn="l">
              <a:spcBef>
                <a:spcPts val="0"/>
              </a:spcBef>
              <a:spcAft>
                <a:spcPts val="0"/>
              </a:spcAft>
              <a:buSzPts val="1800"/>
              <a:buFont typeface="Arial"/>
              <a:buNone/>
            </a:pPr>
            <a:r>
              <a:rPr b="0" i="0" lang="en-US" sz="1800" u="none" cap="none" strike="noStrike"/>
              <a:t>The price per unit</a:t>
            </a:r>
            <a:endParaRPr/>
          </a:p>
          <a:p>
            <a:pPr indent="0" lvl="2" marL="0" marR="0" rtl="0" algn="l">
              <a:spcBef>
                <a:spcPts val="0"/>
              </a:spcBef>
              <a:spcAft>
                <a:spcPts val="0"/>
              </a:spcAft>
              <a:buSzPts val="1800"/>
              <a:buFont typeface="Arial"/>
              <a:buNone/>
            </a:pPr>
            <a:r>
              <a:rPr b="0" i="0" lang="en-US" sz="1800" u="none" cap="none" strike="noStrike"/>
              <a:t>Sales tax rates</a:t>
            </a:r>
            <a:endParaRPr/>
          </a:p>
          <a:p>
            <a:pPr indent="0" lvl="2" marL="0" marR="0" rtl="0" algn="l">
              <a:spcBef>
                <a:spcPts val="0"/>
              </a:spcBef>
              <a:spcAft>
                <a:spcPts val="0"/>
              </a:spcAft>
              <a:buSzPts val="1800"/>
              <a:buFont typeface="Arial"/>
              <a:buNone/>
            </a:pPr>
            <a:r>
              <a:rPr b="0" i="0" lang="en-US" sz="1800" u="none" cap="none" strike="noStrike"/>
              <a:t>Any discounts applied to the transaction</a:t>
            </a:r>
            <a:endParaRPr/>
          </a:p>
        </p:txBody>
      </p:sp>
      <p:sp>
        <p:nvSpPr>
          <p:cNvPr id="112" name="Google Shape;112;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1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Streams are a new type of object added to Java SE 8. A stream is a sequence of elements supporting sequential and parallel aggregate operations. These operations can be called consecutively in a single statement. This feature is called “method chaining.”</a:t>
            </a:r>
            <a:endParaRPr/>
          </a:p>
          <a:p>
            <a:pPr indent="0" lvl="0" marL="0" marR="0" rtl="0" algn="l">
              <a:spcBef>
                <a:spcPts val="0"/>
              </a:spcBef>
              <a:spcAft>
                <a:spcPts val="0"/>
              </a:spcAft>
              <a:buSzPts val="1800"/>
              <a:buFont typeface="Arial"/>
              <a:buNone/>
            </a:pPr>
            <a:r>
              <a:rPr b="0" i="0" lang="en-US" sz="1800" u="none" cap="none" strike="noStrike"/>
              <a:t>Collections and streams, while being similar, have different goals. Collections are concerned with the efficient management of and access to their elements. By contrast, streams do not provide a means to directly access or manipulate their elements. Instead, streams are concerned with declaratively describing their source and the computational operations that will be performed in aggregate on that source. </a:t>
            </a:r>
            <a:endParaRPr/>
          </a:p>
        </p:txBody>
      </p:sp>
      <p:sp>
        <p:nvSpPr>
          <p:cNvPr id="119" name="Google Shape;119;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1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filter</a:t>
            </a:r>
            <a:r>
              <a:rPr b="0" i="0" lang="en-US" sz="1800" u="none" cap="none" strike="noStrike"/>
              <a:t> method takes a lambda expression as a parameter and filters the data based on the logical expression provided. This indicates that a </a:t>
            </a:r>
            <a:r>
              <a:rPr b="0" i="0" lang="en-US" sz="1800" u="none" cap="none" strike="noStrike">
                <a:latin typeface="Courier New"/>
                <a:ea typeface="Courier New"/>
                <a:cs typeface="Courier New"/>
                <a:sym typeface="Courier New"/>
              </a:rPr>
              <a:t>Predicate</a:t>
            </a:r>
            <a:r>
              <a:rPr b="0" i="0" lang="en-US" sz="1800" u="none" cap="none" strike="noStrike"/>
              <a:t> is the target type of the filter. The elements that meet the filter criteria are passed to the </a:t>
            </a:r>
            <a:r>
              <a:rPr b="0" i="0" lang="en-US" sz="1800" u="none" cap="none" strike="noStrike">
                <a:latin typeface="Courier New"/>
                <a:ea typeface="Courier New"/>
                <a:cs typeface="Courier New"/>
                <a:sym typeface="Courier New"/>
              </a:rPr>
              <a:t>forEach</a:t>
            </a:r>
            <a:r>
              <a:rPr b="0" i="0" lang="en-US" sz="1800" u="none" cap="none" strike="noStrike"/>
              <a:t> method, which does a </a:t>
            </a:r>
            <a:r>
              <a:rPr b="0" i="0" lang="en-US" sz="1800" u="none" cap="none" strike="noStrike">
                <a:latin typeface="Courier New"/>
                <a:ea typeface="Courier New"/>
                <a:cs typeface="Courier New"/>
                <a:sym typeface="Courier New"/>
              </a:rPr>
              <a:t>roboCall</a:t>
            </a:r>
            <a:r>
              <a:rPr b="0" i="0" lang="en-US" sz="1800" u="none" cap="none" strike="noStrike"/>
              <a:t> on matching elements.</a:t>
            </a:r>
            <a:endParaRPr/>
          </a:p>
          <a:p>
            <a:pPr indent="0" lvl="0" marL="0" marR="0" rtl="0" algn="l">
              <a:spcBef>
                <a:spcPts val="0"/>
              </a:spcBef>
              <a:spcAft>
                <a:spcPts val="0"/>
              </a:spcAft>
              <a:buNone/>
            </a:pPr>
            <a:r>
              <a:t/>
            </a:r>
            <a:endParaRPr b="0" i="0" sz="1800" u="none" cap="none" strike="noStrike"/>
          </a:p>
        </p:txBody>
      </p:sp>
      <p:sp>
        <p:nvSpPr>
          <p:cNvPr id="126" name="Google Shape;126;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1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many situations, a method reference can be substituted for a lambda expression. If a lambda expression merely calls a method on that object, a Method Reference can be substituted.</a:t>
            </a:r>
            <a:endParaRPr/>
          </a:p>
          <a:p>
            <a:pPr indent="0" lvl="0" marL="0" marR="0" rtl="0" algn="l">
              <a:spcBef>
                <a:spcPts val="0"/>
              </a:spcBef>
              <a:spcAft>
                <a:spcPts val="0"/>
              </a:spcAft>
              <a:buNone/>
            </a:pPr>
            <a:r>
              <a:t/>
            </a:r>
            <a:endParaRPr b="0" i="0" sz="1800" u="none" cap="none" strike="noStrike"/>
          </a:p>
        </p:txBody>
      </p:sp>
      <p:sp>
        <p:nvSpPr>
          <p:cNvPr id="134" name="Google Shape;134;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1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Developers are not limited to only one method call. Multiple methods can be chained together in a single statement. This is called "method chaining." The statement structure looks similar to that of the builder pattern.</a:t>
            </a:r>
            <a:endParaRPr/>
          </a:p>
          <a:p>
            <a:pPr indent="0" lvl="1" marL="0" marR="0" rtl="0" algn="l">
              <a:spcBef>
                <a:spcPts val="0"/>
              </a:spcBef>
              <a:spcAft>
                <a:spcPts val="0"/>
              </a:spcAft>
              <a:buSzPts val="1800"/>
              <a:buFont typeface="Arial"/>
              <a:buNone/>
            </a:pPr>
            <a:r>
              <a:rPr b="1" i="0" lang="en-US" sz="1800" u="none" cap="none" strike="noStrike"/>
              <a:t>Analogy:</a:t>
            </a:r>
            <a:r>
              <a:rPr b="0" i="0" lang="en-US" sz="1800" u="none" cap="none" strike="noStrike"/>
              <a:t> If you think about it, these statements are very similar to SQL statements with </a:t>
            </a:r>
            <a:r>
              <a:rPr b="0" i="0" lang="en-US" sz="1800" u="none" cap="none" strike="noStrike">
                <a:latin typeface="Courier New"/>
                <a:ea typeface="Courier New"/>
                <a:cs typeface="Courier New"/>
                <a:sym typeface="Courier New"/>
              </a:rPr>
              <a:t>where</a:t>
            </a:r>
            <a:r>
              <a:rPr b="0" i="0" lang="en-US" sz="1800" u="none" cap="none" strike="noStrike"/>
              <a:t> clauses. The syntax is different, but the idea is very similar.</a:t>
            </a:r>
            <a:endParaRPr/>
          </a:p>
        </p:txBody>
      </p:sp>
      <p:sp>
        <p:nvSpPr>
          <p:cNvPr id="141" name="Google Shape;141;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1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Sometimes method chaining can be an aesthetic choice over a compound logical expression.</a:t>
            </a:r>
            <a:endParaRPr/>
          </a:p>
        </p:txBody>
      </p:sp>
      <p:sp>
        <p:nvSpPr>
          <p:cNvPr id="149" name="Google Shape;149;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In this lesson, streams have only been filtered  and the results printed out. However, some stream methods like </a:t>
            </a:r>
            <a:r>
              <a:rPr b="0" i="0" lang="en-US" sz="1800" u="none" cap="none" strike="noStrike">
                <a:latin typeface="Courier New"/>
                <a:ea typeface="Courier New"/>
                <a:cs typeface="Courier New"/>
                <a:sym typeface="Courier New"/>
              </a:rPr>
              <a:t>map</a:t>
            </a:r>
            <a:r>
              <a:rPr b="0" i="0" lang="en-US" sz="1800" u="none" cap="none" strike="noStrike"/>
              <a:t> can produce a new stream. Connecting these streams of data together in a single statement is called a stream pipeline.</a:t>
            </a:r>
            <a:endParaRPr/>
          </a:p>
          <a:p>
            <a:pPr indent="0" lvl="0" marL="0" marR="0" rtl="0" algn="l">
              <a:spcBef>
                <a:spcPts val="0"/>
              </a:spcBef>
              <a:spcAft>
                <a:spcPts val="0"/>
              </a:spcAft>
              <a:buSzPts val="1800"/>
              <a:buFont typeface="Arial"/>
              <a:buNone/>
            </a:pPr>
            <a:r>
              <a:rPr b="0" i="0" lang="en-US" sz="1800" u="none" cap="none" strike="noStrike"/>
              <a:t>A stream pipeline consists of a source (which might be an array, a collection, a generator function, an I/O channel, etc.), zero or more intermediate operations (which transform a stream into another stream, such as filter(Predicate)), and a terminal operation (which produces a result or side-effect, such as count() or forEach(Consumer)). Streams are lazy; computation on the source data is performed only when the terminal operation is initiated, and source elements are consumed only as needed. </a:t>
            </a:r>
            <a:endParaRPr/>
          </a:p>
        </p:txBody>
      </p:sp>
      <p:sp>
        <p:nvSpPr>
          <p:cNvPr id="157" name="Google Shape;157;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
        <p:nvSpPr>
          <p:cNvPr id="163" name="Google Shape;163;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
        <p:nvSpPr>
          <p:cNvPr id="170" name="Google Shape;170;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8 - </a:t>
            </a:r>
            <a:fld id="{00000000-1234-1234-1234-123412341234}" type="slidenum">
              <a:rPr b="1" i="0" lang="en-US" sz="1100" u="none" cap="none" strike="noStrike">
                <a:solidFill>
                  <a:srgbClr val="000000"/>
                </a:solidFill>
                <a:latin typeface="Arial"/>
                <a:ea typeface="Arial"/>
                <a:cs typeface="Arial"/>
                <a:sym typeface="Arial"/>
              </a:rPr>
              <a:t>‹#›</a:t>
            </a:fld>
            <a:endParaRPr/>
          </a:p>
        </p:txBody>
      </p:sp>
      <p:sp>
        <p:nvSpPr>
          <p:cNvPr id="47" name="Google Shape;47;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56" name="Google Shape;56;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8 -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 name="Google Shape;64;p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The RoboCall App</a:t>
            </a:r>
            <a:endParaRPr/>
          </a:p>
          <a:p>
            <a:pPr indent="0" lvl="0" marL="0" marR="0" rtl="0" algn="l">
              <a:spcBef>
                <a:spcPts val="0"/>
              </a:spcBef>
              <a:spcAft>
                <a:spcPts val="0"/>
              </a:spcAft>
              <a:buSzPts val="1800"/>
              <a:buFont typeface="Arial"/>
              <a:buNone/>
            </a:pPr>
            <a:r>
              <a:rPr b="0" i="0" lang="en-US" sz="1800" u="none" cap="none" strike="noStrike"/>
              <a:t>The RoboCall app is an application for automating the communication with groups of people. It can contact individuals by phone, email, or regular mail. In this example, the app will be used to contact three groups of people.</a:t>
            </a:r>
            <a:endParaRPr/>
          </a:p>
          <a:p>
            <a:pPr indent="0" lvl="0" marL="0" marR="0" rtl="0" algn="l">
              <a:spcBef>
                <a:spcPts val="0"/>
              </a:spcBef>
              <a:spcAft>
                <a:spcPts val="0"/>
              </a:spcAft>
              <a:buSzPts val="1800"/>
              <a:buFont typeface="Arial"/>
              <a:buNone/>
            </a:pPr>
            <a:r>
              <a:rPr b="0" i="0" lang="en-US" sz="1800" u="none" cap="none" strike="noStrike"/>
              <a:t>    Drivers: Persons over the age of 16</a:t>
            </a:r>
            <a:endParaRPr/>
          </a:p>
          <a:p>
            <a:pPr indent="0" lvl="0" marL="0" marR="0" rtl="0" algn="l">
              <a:spcBef>
                <a:spcPts val="0"/>
              </a:spcBef>
              <a:spcAft>
                <a:spcPts val="0"/>
              </a:spcAft>
              <a:buSzPts val="1800"/>
              <a:buFont typeface="Arial"/>
              <a:buNone/>
            </a:pPr>
            <a:r>
              <a:rPr b="0" i="0" lang="en-US" sz="1800" u="none" cap="none" strike="noStrike"/>
              <a:t>    Draftees: Male persons between the ages of 18 and 25</a:t>
            </a:r>
            <a:endParaRPr/>
          </a:p>
          <a:p>
            <a:pPr indent="0" lvl="0" marL="0" marR="0" rtl="0" algn="l">
              <a:spcBef>
                <a:spcPts val="0"/>
              </a:spcBef>
              <a:spcAft>
                <a:spcPts val="0"/>
              </a:spcAft>
              <a:buSzPts val="1800"/>
              <a:buFont typeface="Arial"/>
              <a:buNone/>
            </a:pPr>
            <a:r>
              <a:rPr b="0" i="0" lang="en-US" sz="1800" u="none" cap="none" strike="noStrike"/>
              <a:t>    Pilots (specifically commercial pilots): Persons between the ages of 23 and 65</a:t>
            </a:r>
            <a:endParaRPr/>
          </a:p>
          <a:p>
            <a:pPr indent="0" lvl="0" marL="0" marR="0" rtl="0" algn="l">
              <a:spcBef>
                <a:spcPts val="0"/>
              </a:spcBef>
              <a:spcAft>
                <a:spcPts val="0"/>
              </a:spcAft>
              <a:buSzPts val="1800"/>
              <a:buFont typeface="Arial"/>
              <a:buNone/>
            </a:pPr>
            <a:r>
              <a:rPr b="0" i="0" lang="en-US" sz="1800" u="none" cap="none" strike="noStrike"/>
              <a:t>Person</a:t>
            </a:r>
            <a:endParaRPr/>
          </a:p>
          <a:p>
            <a:pPr indent="0" lvl="0"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Person</a:t>
            </a:r>
            <a:r>
              <a:rPr b="0" i="0" lang="en-US" sz="1800" u="none" cap="none" strike="noStrike"/>
              <a:t> class creates the master list of persons you want to contact. The class uses the builder pattern to create new objects. An </a:t>
            </a:r>
            <a:r>
              <a:rPr b="0" i="0" lang="en-US" sz="1800" u="none" cap="none" strike="noStrike">
                <a:latin typeface="Courier New"/>
                <a:ea typeface="Courier New"/>
                <a:cs typeface="Courier New"/>
                <a:sym typeface="Courier New"/>
              </a:rPr>
              <a:t>ArrayList</a:t>
            </a:r>
            <a:r>
              <a:rPr b="0" i="0" lang="en-US" sz="1800" u="none" cap="none" strike="noStrike"/>
              <a:t> of </a:t>
            </a:r>
            <a:r>
              <a:rPr b="0" i="0" lang="en-US" sz="1800" u="none" cap="none" strike="noStrike">
                <a:latin typeface="Courier New"/>
                <a:ea typeface="Courier New"/>
                <a:cs typeface="Courier New"/>
                <a:sym typeface="Courier New"/>
              </a:rPr>
              <a:t>Person</a:t>
            </a:r>
            <a:r>
              <a:rPr b="0" i="0" lang="en-US" sz="1800" u="none" cap="none" strike="noStrike"/>
              <a:t> objects is used for the examples that follow.</a:t>
            </a:r>
            <a:endParaRPr/>
          </a:p>
          <a:p>
            <a:pPr indent="0" lvl="0" marL="0" marR="0" rtl="0" algn="l">
              <a:spcBef>
                <a:spcPts val="0"/>
              </a:spcBef>
              <a:spcAft>
                <a:spcPts val="0"/>
              </a:spcAft>
              <a:buNone/>
            </a:pPr>
            <a:r>
              <a:t/>
            </a:r>
            <a:endParaRPr b="0" i="0" sz="1800" u="none" cap="none" strike="noStrike"/>
          </a:p>
        </p:txBody>
      </p:sp>
      <p:sp>
        <p:nvSpPr>
          <p:cNvPr id="65" name="Google Shape;65;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8 -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p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These fields are used as criteria in the search examples that follow.</a:t>
            </a:r>
            <a:endParaRPr/>
          </a:p>
        </p:txBody>
      </p:sp>
      <p:sp>
        <p:nvSpPr>
          <p:cNvPr id="72" name="Google Shape;72;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builder pattern has been used in all our collection objects. The pattern uses method chaining to provide an easy way to create objects. Working with lambda expressions and streams is similar to the builder pattern.</a:t>
            </a:r>
            <a:endParaRPr/>
          </a:p>
        </p:txBody>
      </p:sp>
      <p:sp>
        <p:nvSpPr>
          <p:cNvPr id="79" name="Google Shape;79;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
        <p:nvSpPr>
          <p:cNvPr id="80" name="Google Shape;80;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forEach</a:t>
            </a:r>
            <a:r>
              <a:rPr b="0" i="0" lang="en-US" sz="1800" u="none" cap="none" strike="noStrike"/>
              <a:t> method has been added to all collections. This makes iteration much easier and provides a number of benefits. This example merely prints all the Person instances in the list.</a:t>
            </a:r>
            <a:endParaRPr/>
          </a:p>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Collection</a:t>
            </a:r>
            <a:r>
              <a:rPr b="0" i="0" lang="en-US" sz="1800" u="none" cap="none" strike="noStrike"/>
              <a:t> interface extends the </a:t>
            </a:r>
            <a:r>
              <a:rPr b="0" i="0" lang="en-US" sz="1800" u="none" cap="none" strike="noStrike">
                <a:latin typeface="Courier New"/>
                <a:ea typeface="Courier New"/>
                <a:cs typeface="Courier New"/>
                <a:sym typeface="Courier New"/>
              </a:rPr>
              <a:t>Iterable</a:t>
            </a:r>
            <a:r>
              <a:rPr b="0" i="0" lang="en-US" sz="1800" u="none" cap="none" strike="noStrike"/>
              <a:t> interface. The </a:t>
            </a:r>
            <a:r>
              <a:rPr b="0" i="0" lang="en-US" sz="1800" u="none" cap="none" strike="noStrike">
                <a:latin typeface="Courier New"/>
                <a:ea typeface="Courier New"/>
                <a:cs typeface="Courier New"/>
                <a:sym typeface="Courier New"/>
              </a:rPr>
              <a:t>Iterable</a:t>
            </a:r>
            <a:r>
              <a:rPr b="0" i="0" lang="en-US" sz="1800" u="none" cap="none" strike="noStrike"/>
              <a:t> interface defines the </a:t>
            </a:r>
            <a:r>
              <a:rPr b="0" i="0" lang="en-US" sz="1800" u="none" cap="none" strike="noStrike">
                <a:latin typeface="Courier New"/>
                <a:ea typeface="Courier New"/>
                <a:cs typeface="Courier New"/>
                <a:sym typeface="Courier New"/>
              </a:rPr>
              <a:t>forEach</a:t>
            </a:r>
            <a:r>
              <a:rPr b="0" i="0" lang="en-US" sz="1800" u="none" cap="none" strike="noStrike"/>
              <a:t> method.</a:t>
            </a:r>
            <a:endParaRPr/>
          </a:p>
        </p:txBody>
      </p:sp>
      <p:sp>
        <p:nvSpPr>
          <p:cNvPr id="88" name="Google Shape;88;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Adding the </a:t>
            </a:r>
            <a:r>
              <a:rPr b="0" i="0" lang="en-US" sz="1800" u="none" cap="none" strike="noStrike">
                <a:latin typeface="Courier New"/>
                <a:ea typeface="Courier New"/>
                <a:cs typeface="Courier New"/>
                <a:sym typeface="Courier New"/>
              </a:rPr>
              <a:t>stream()</a:t>
            </a:r>
            <a:r>
              <a:rPr b="0" i="0" lang="en-US" sz="1800" u="none" cap="none" strike="noStrike"/>
              <a:t> method to the statement opens up a whole host of new operations on collections. The </a:t>
            </a:r>
            <a:r>
              <a:rPr b="0" i="0" lang="en-US" sz="1800" u="none" cap="none" strike="noStrike">
                <a:latin typeface="Courier New"/>
                <a:ea typeface="Courier New"/>
                <a:cs typeface="Courier New"/>
                <a:sym typeface="Courier New"/>
              </a:rPr>
              <a:t>filter()</a:t>
            </a:r>
            <a:r>
              <a:rPr b="0" i="0" lang="en-US" sz="1800" u="none" cap="none" strike="noStrike"/>
              <a:t> method, shown in the slide, is an example. It takes a </a:t>
            </a:r>
            <a:r>
              <a:rPr b="0" i="0" lang="en-US" sz="1800" u="none" cap="none" strike="noStrike">
                <a:latin typeface="Courier New"/>
                <a:ea typeface="Courier New"/>
                <a:cs typeface="Courier New"/>
                <a:sym typeface="Courier New"/>
              </a:rPr>
              <a:t>Predicate</a:t>
            </a:r>
            <a:r>
              <a:rPr b="0" i="0" lang="en-US" sz="1800" u="none" cap="none" strike="noStrike"/>
              <a:t> as a parameter, and filters the result so that only collection elements that match the </a:t>
            </a:r>
            <a:r>
              <a:rPr b="0" i="0" lang="en-US" sz="1800" u="none" cap="none" strike="noStrike">
                <a:latin typeface="Courier New"/>
                <a:ea typeface="Courier New"/>
                <a:cs typeface="Courier New"/>
                <a:sym typeface="Courier New"/>
              </a:rPr>
              <a:t>Predicate</a:t>
            </a:r>
            <a:r>
              <a:rPr b="0" i="0" lang="en-US" sz="1800" u="none" cap="none" strike="noStrike"/>
              <a:t> criteria are returned to </a:t>
            </a:r>
            <a:r>
              <a:rPr b="0" i="0" lang="en-US" sz="1800" u="none" cap="none" strike="noStrike">
                <a:latin typeface="Courier New"/>
                <a:ea typeface="Courier New"/>
                <a:cs typeface="Courier New"/>
                <a:sym typeface="Courier New"/>
              </a:rPr>
              <a:t>forEach</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This is a big improvement on looping from before. First, the collection statement with a stream really describes what is happening (take this collection, filter out these elements, and return the results.) Second, the looping methods in </a:t>
            </a:r>
            <a:r>
              <a:rPr b="0" i="0" lang="en-US" sz="1800" u="none" cap="none" strike="noStrike">
                <a:latin typeface="Courier New"/>
                <a:ea typeface="Courier New"/>
                <a:cs typeface="Courier New"/>
                <a:sym typeface="Courier New"/>
              </a:rPr>
              <a:t>RoboCall05</a:t>
            </a:r>
            <a:r>
              <a:rPr b="0" i="0" lang="en-US" sz="1800" u="none" cap="none" strike="noStrike"/>
              <a:t> are no longer needed. The selection of elements and their output are handled in one statement.</a:t>
            </a:r>
            <a:endParaRPr/>
          </a:p>
        </p:txBody>
      </p:sp>
      <p:sp>
        <p:nvSpPr>
          <p:cNvPr id="96" name="Google Shape;96;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This once again shows that a lambda expression can be stored in a variable used or reused later. The resulting statements on lines 22 and 23 read very clearly.</a:t>
            </a:r>
            <a:endParaRPr/>
          </a:p>
        </p:txBody>
      </p:sp>
      <p:sp>
        <p:nvSpPr>
          <p:cNvPr id="104" name="Google Shape;104;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8 -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6" name="Google Shape;26;p5"/>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5"/>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30" name="Shape 30"/>
        <p:cNvGrpSpPr/>
        <p:nvPr/>
      </p:nvGrpSpPr>
      <p:grpSpPr>
        <a:xfrm>
          <a:off x="0" y="0"/>
          <a:ext cx="0" cy="0"/>
          <a:chOff x="0" y="0"/>
          <a:chExt cx="0" cy="0"/>
        </a:xfrm>
      </p:grpSpPr>
      <p:sp>
        <p:nvSpPr>
          <p:cNvPr id="31" name="Google Shape;31;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2" name="Google Shape;32;p7"/>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8</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8 -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Collections, Streams, and Filters</a:t>
            </a:r>
            <a:endParaRPr/>
          </a:p>
        </p:txBody>
      </p:sp>
      <p:sp>
        <p:nvSpPr>
          <p:cNvPr id="44" name="Google Shape;44;p10"/>
          <p:cNvSpPr txBox="1"/>
          <p:nvPr>
            <p:ph idx="1" type="subTitle"/>
          </p:nvPr>
        </p:nvSpPr>
        <p:spPr>
          <a:xfrm>
            <a:off x="927100" y="4419600"/>
            <a:ext cx="7302500" cy="363537"/>
          </a:xfrm>
          <a:prstGeom prst="rect">
            <a:avLst/>
          </a:prstGeom>
          <a:noFill/>
          <a:ln>
            <a:noFill/>
          </a:ln>
        </p:spPr>
        <p:txBody>
          <a:bodyPr anchorCtr="0" anchor="t" bIns="12700" lIns="12700" spcFirstLastPara="1" rIns="12700" wrap="square" tIns="12700">
            <a:noAutofit/>
          </a:bodyPr>
          <a:lstStyle/>
          <a:p>
            <a:pPr indent="7938" lvl="0" marL="7938" marR="0" rtl="0" algn="ctr">
              <a:spcBef>
                <a:spcPts val="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SalesTxn</a:t>
            </a:r>
            <a:r>
              <a:rPr b="1" i="0" lang="en-US" sz="2600" u="none" cap="none" strike="noStrike">
                <a:solidFill>
                  <a:schemeClr val="dk1"/>
                </a:solidFill>
                <a:latin typeface="Arial"/>
                <a:ea typeface="Arial"/>
                <a:cs typeface="Arial"/>
                <a:sym typeface="Arial"/>
              </a:rPr>
              <a:t> Class</a:t>
            </a:r>
            <a:endParaRPr/>
          </a:p>
        </p:txBody>
      </p:sp>
      <p:sp>
        <p:nvSpPr>
          <p:cNvPr id="115" name="Google Shape;115;p19"/>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Class used in examples and practices to follow</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Stores information about sales transactions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Seller and buyer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Product quantity and price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Implemented with a Builder class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Buyer class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Simple class to represent buyers and their volume discount level</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Helper enums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BuyerClass: Defines volume discount levels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State: Lists the states where transactions take place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TaxRate: Lists the sales tax rates for different states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Java Streams</a:t>
            </a:r>
            <a:endParaRPr/>
          </a:p>
        </p:txBody>
      </p:sp>
      <p:sp>
        <p:nvSpPr>
          <p:cNvPr id="122" name="Google Shape;122;p20"/>
          <p:cNvSpPr txBox="1"/>
          <p:nvPr>
            <p:ph idx="1" type="body"/>
          </p:nvPr>
        </p:nvSpPr>
        <p:spPr>
          <a:xfrm>
            <a:off x="609600" y="1447800"/>
            <a:ext cx="7918450" cy="46847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Streams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java.util.stream</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 sequence of elements on which various methods can be chained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Method chaining</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Multiple methods can be called in one statement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Stream characteristics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They are immutable.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After the elements are consumed, they are no longer available from the stream.</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 chain of operations can occur only once on a particular stream (a pipeline).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They can be serial (default) or parallel.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nvSpPr>
        <p:spPr>
          <a:xfrm>
            <a:off x="614362" y="3581400"/>
            <a:ext cx="7920037" cy="1371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The Filter Method</a:t>
            </a:r>
            <a:endParaRPr/>
          </a:p>
        </p:txBody>
      </p:sp>
      <p:sp>
        <p:nvSpPr>
          <p:cNvPr id="130" name="Google Shape;130;p21"/>
          <p:cNvSpPr txBox="1"/>
          <p:nvPr>
            <p:ph idx="1" type="body"/>
          </p:nvPr>
        </p:nvSpPr>
        <p:spPr>
          <a:xfrm>
            <a:off x="609600" y="1447800"/>
            <a:ext cx="7918450" cy="420528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Stream class converts collection to a pipeline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Immutable data</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Can only be used once and then tossed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Filter method uses Predicate lambdas to select items.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Syntax:</a:t>
            </a:r>
            <a:endParaRPr/>
          </a:p>
          <a:p>
            <a:pPr indent="-460375" lvl="1" marL="574675" marR="0" rtl="0" algn="l">
              <a:lnSpc>
                <a:spcPct val="100000"/>
              </a:lnSpc>
              <a:spcBef>
                <a:spcPts val="320"/>
              </a:spcBef>
              <a:spcAft>
                <a:spcPts val="0"/>
              </a:spcAft>
              <a:buClr>
                <a:srgbClr val="FF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15         System.out.println("\n== CA Transations Lambda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16         tList.stream()</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17             </a:t>
            </a:r>
            <a:r>
              <a:rPr b="1" i="0" lang="en-US" sz="1600" u="none" cap="none" strike="noStrike">
                <a:solidFill>
                  <a:schemeClr val="dk1"/>
                </a:solidFill>
                <a:latin typeface="Courier New"/>
                <a:ea typeface="Courier New"/>
                <a:cs typeface="Courier New"/>
                <a:sym typeface="Courier New"/>
              </a:rPr>
              <a:t>.filter(t -&gt; t.getState().equals("CA"))</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.forEach(SalesTxn::printSummary);</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Method References</a:t>
            </a:r>
            <a:endParaRPr/>
          </a:p>
        </p:txBody>
      </p:sp>
      <p:sp>
        <p:nvSpPr>
          <p:cNvPr id="137" name="Google Shape;137;p22"/>
          <p:cNvSpPr txBox="1"/>
          <p:nvPr>
            <p:ph idx="1" type="body"/>
          </p:nvPr>
        </p:nvSpPr>
        <p:spPr>
          <a:xfrm>
            <a:off x="685800" y="1295400"/>
            <a:ext cx="7918450" cy="52022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some cases, the lambda expression merely calls a class method.</a:t>
            </a:r>
            <a:endParaRPr/>
          </a:p>
          <a:p>
            <a:pPr indent="-331787" lvl="2" marL="1020762" marR="0" rtl="0" algn="l">
              <a:lnSpc>
                <a:spcPct val="100000"/>
              </a:lnSpc>
              <a:spcBef>
                <a:spcPts val="320"/>
              </a:spcBef>
              <a:spcAft>
                <a:spcPts val="0"/>
              </a:spcAft>
              <a:buClr>
                <a:srgbClr val="FF0000"/>
              </a:buClr>
              <a:buSzPts val="1600"/>
              <a:buFont typeface="Arial"/>
              <a:buChar char="–"/>
            </a:pPr>
            <a:r>
              <a:rPr b="0" i="0" lang="en-US" sz="1600" u="none" cap="none" strike="noStrike">
                <a:solidFill>
                  <a:schemeClr val="dk1"/>
                </a:solidFill>
                <a:latin typeface="Courier New"/>
                <a:ea typeface="Courier New"/>
                <a:cs typeface="Courier New"/>
                <a:sym typeface="Courier New"/>
              </a:rPr>
              <a:t>.forEach(t -&gt; t.printSummary())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Alternatively, you can use a method reference</a:t>
            </a:r>
            <a:endParaRPr/>
          </a:p>
          <a:p>
            <a:pPr indent="-331787" lvl="2" marL="1020762" marR="0" rtl="0" algn="l">
              <a:lnSpc>
                <a:spcPct val="100000"/>
              </a:lnSpc>
              <a:spcBef>
                <a:spcPts val="320"/>
              </a:spcBef>
              <a:spcAft>
                <a:spcPts val="0"/>
              </a:spcAft>
              <a:buClr>
                <a:srgbClr val="FF0000"/>
              </a:buClr>
              <a:buSzPts val="1600"/>
              <a:buFont typeface="Arial"/>
              <a:buChar char="–"/>
            </a:pPr>
            <a:r>
              <a:rPr b="0" i="0" lang="en-US" sz="1600" u="none" cap="none" strike="noStrike">
                <a:solidFill>
                  <a:schemeClr val="dk1"/>
                </a:solidFill>
                <a:latin typeface="Courier New"/>
                <a:ea typeface="Courier New"/>
                <a:cs typeface="Courier New"/>
                <a:sym typeface="Courier New"/>
              </a:rPr>
              <a:t>.forEach(SalesTxn::printSummary));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You can use a method reference in the following situations: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Reference to a static method</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Courier New"/>
                <a:ea typeface="Courier New"/>
                <a:cs typeface="Courier New"/>
                <a:sym typeface="Courier New"/>
              </a:rPr>
              <a:t>ContainingClass::staticMethodName </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Reference to an instance method </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Reference to an instance method of an arbitrary object of a particular type (for example, </a:t>
            </a:r>
            <a:r>
              <a:rPr b="0" i="0" lang="en-US" sz="2000" u="none" cap="none" strike="noStrike">
                <a:solidFill>
                  <a:schemeClr val="dk1"/>
                </a:solidFill>
                <a:latin typeface="Courier New"/>
                <a:ea typeface="Courier New"/>
                <a:cs typeface="Courier New"/>
                <a:sym typeface="Courier New"/>
              </a:rPr>
              <a:t>String::compareToIgnoreCase</a:t>
            </a:r>
            <a:r>
              <a:rPr b="0" i="0" lang="en-US" sz="2000" u="none" cap="none" strike="noStrike">
                <a:solidFill>
                  <a:schemeClr val="dk1"/>
                </a:solidFill>
                <a:latin typeface="Arial"/>
                <a:ea typeface="Arial"/>
                <a:cs typeface="Arial"/>
                <a:sym typeface="Arial"/>
              </a:rPr>
              <a: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Reference to a constructor </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Courier New"/>
                <a:ea typeface="Courier New"/>
                <a:cs typeface="Courier New"/>
                <a:sym typeface="Courier New"/>
              </a:rPr>
              <a:t>ClassName::new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nvSpPr>
        <p:spPr>
          <a:xfrm>
            <a:off x="614362" y="2971800"/>
            <a:ext cx="7920037" cy="1752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2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Method Chaining</a:t>
            </a:r>
            <a:endParaRPr/>
          </a:p>
        </p:txBody>
      </p:sp>
      <p:sp>
        <p:nvSpPr>
          <p:cNvPr id="145" name="Google Shape;145;p23"/>
          <p:cNvSpPr txBox="1"/>
          <p:nvPr>
            <p:ph idx="1" type="body"/>
          </p:nvPr>
        </p:nvSpPr>
        <p:spPr>
          <a:xfrm>
            <a:off x="609600" y="1447800"/>
            <a:ext cx="7918450" cy="324485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Pipelines allow method chaining (like a builder).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Methods include filter and many others.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For example:</a:t>
            </a:r>
            <a:endParaRPr/>
          </a:p>
          <a:p>
            <a:pPr indent="-4603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21         tList.stream()</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22             </a:t>
            </a:r>
            <a:r>
              <a:rPr b="1" i="0" lang="en-US" sz="1800" u="none" cap="none" strike="noStrike">
                <a:solidFill>
                  <a:schemeClr val="dk1"/>
                </a:solidFill>
                <a:latin typeface="Courier New"/>
                <a:ea typeface="Courier New"/>
                <a:cs typeface="Courier New"/>
                <a:sym typeface="Courier New"/>
              </a:rPr>
              <a:t>.filter(t -&gt; t.getState().equals("CA"))</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23             </a:t>
            </a:r>
            <a:r>
              <a:rPr b="1" i="0" lang="en-US" sz="1800" u="none" cap="none" strike="noStrike">
                <a:solidFill>
                  <a:schemeClr val="dk1"/>
                </a:solidFill>
                <a:latin typeface="Courier New"/>
                <a:ea typeface="Courier New"/>
                <a:cs typeface="Courier New"/>
                <a:sym typeface="Courier New"/>
              </a:rPr>
              <a:t>.filter(t -&gt; t.getBuyer().getName()</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24                 </a:t>
            </a:r>
            <a:r>
              <a:rPr b="1" i="0" lang="en-US" sz="1800" u="none" cap="none" strike="noStrike">
                <a:solidFill>
                  <a:schemeClr val="dk1"/>
                </a:solidFill>
                <a:latin typeface="Courier New"/>
                <a:ea typeface="Courier New"/>
                <a:cs typeface="Courier New"/>
                <a:sym typeface="Courier New"/>
              </a:rPr>
              <a:t>.equals("Acme Electronics"))</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25             .forEach(SalesTxn::printSummary);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nvSpPr>
        <p:spPr>
          <a:xfrm>
            <a:off x="614362" y="2514600"/>
            <a:ext cx="7920037" cy="3048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2" name="Google Shape;152;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Method Chaining</a:t>
            </a:r>
            <a:endParaRPr/>
          </a:p>
        </p:txBody>
      </p:sp>
      <p:sp>
        <p:nvSpPr>
          <p:cNvPr id="153" name="Google Shape;153;p24"/>
          <p:cNvSpPr txBox="1"/>
          <p:nvPr>
            <p:ph idx="1" type="body"/>
          </p:nvPr>
        </p:nvSpPr>
        <p:spPr>
          <a:xfrm>
            <a:off x="609600" y="1447800"/>
            <a:ext cx="7918450" cy="40211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You can use compound logical statements.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You select what is best for the situation.</a:t>
            </a:r>
            <a:endParaRPr/>
          </a:p>
          <a:p>
            <a:pPr indent="-4603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15         System.out.println("\n== CA Transations for ACME ==");</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16         tList.stream()</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17             </a:t>
            </a:r>
            <a:r>
              <a:rPr b="1" i="0" lang="en-US" sz="1400" u="none" cap="none" strike="noStrike">
                <a:solidFill>
                  <a:schemeClr val="dk1"/>
                </a:solidFill>
                <a:latin typeface="Courier New"/>
                <a:ea typeface="Courier New"/>
                <a:cs typeface="Courier New"/>
                <a:sym typeface="Courier New"/>
              </a:rPr>
              <a:t>.filter(t -&gt; t.getState().equals("CA") &amp;&amp; </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18                 </a:t>
            </a:r>
            <a:r>
              <a:rPr b="1" i="0" lang="en-US" sz="1400" u="none" cap="none" strike="noStrike">
                <a:solidFill>
                  <a:schemeClr val="dk1"/>
                </a:solidFill>
                <a:latin typeface="Courier New"/>
                <a:ea typeface="Courier New"/>
                <a:cs typeface="Courier New"/>
                <a:sym typeface="Courier New"/>
              </a:rPr>
              <a:t>t.getBuyer().getName().equals("Acme Electronics"))</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19             </a:t>
            </a:r>
            <a:r>
              <a:rPr b="1" i="0" lang="en-US" sz="1400" u="none" cap="none" strike="noStrike">
                <a:solidFill>
                  <a:schemeClr val="dk1"/>
                </a:solidFill>
                <a:latin typeface="Courier New"/>
                <a:ea typeface="Courier New"/>
                <a:cs typeface="Courier New"/>
                <a:sym typeface="Courier New"/>
              </a:rPr>
              <a:t>.forEach(SalesTxn::printSummary);</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20         </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21         tList.stream()</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22             </a:t>
            </a:r>
            <a:r>
              <a:rPr b="1" i="0" lang="en-US" sz="1400" u="none" cap="none" strike="noStrike">
                <a:solidFill>
                  <a:schemeClr val="dk1"/>
                </a:solidFill>
                <a:latin typeface="Courier New"/>
                <a:ea typeface="Courier New"/>
                <a:cs typeface="Courier New"/>
                <a:sym typeface="Courier New"/>
              </a:rPr>
              <a:t>.filter(t -&gt; t.getState().equals("CA"))</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23             </a:t>
            </a:r>
            <a:r>
              <a:rPr b="1" i="0" lang="en-US" sz="1400" u="none" cap="none" strike="noStrike">
                <a:solidFill>
                  <a:schemeClr val="dk1"/>
                </a:solidFill>
                <a:latin typeface="Courier New"/>
                <a:ea typeface="Courier New"/>
                <a:cs typeface="Courier New"/>
                <a:sym typeface="Courier New"/>
              </a:rPr>
              <a:t>.filter(t -&gt; t.getBuyer().getName()</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24                 </a:t>
            </a:r>
            <a:r>
              <a:rPr b="1" i="0" lang="en-US" sz="1400" u="none" cap="none" strike="noStrike">
                <a:solidFill>
                  <a:schemeClr val="dk1"/>
                </a:solidFill>
                <a:latin typeface="Courier New"/>
                <a:ea typeface="Courier New"/>
                <a:cs typeface="Courier New"/>
                <a:sym typeface="Courier New"/>
              </a:rPr>
              <a:t>.equals("Acme Electronics"))</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25             .forEach(SalesTxn::printSummary);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Pipeline Defined</a:t>
            </a:r>
            <a:endParaRPr/>
          </a:p>
        </p:txBody>
      </p:sp>
      <p:sp>
        <p:nvSpPr>
          <p:cNvPr id="160" name="Google Shape;160;p25"/>
          <p:cNvSpPr txBox="1"/>
          <p:nvPr>
            <p:ph idx="1" type="body"/>
          </p:nvPr>
        </p:nvSpPr>
        <p:spPr>
          <a:xfrm>
            <a:off x="609600" y="1447800"/>
            <a:ext cx="7918450" cy="298608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stream pipeline consists of:</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 source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Zero or more intermediate operations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One terminal operation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Source: A Collection (could be a file, a stream, and so 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Intermediate: Filter, Map</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Terminal: </a:t>
            </a:r>
            <a:r>
              <a:rPr b="0" i="0" lang="en-US" sz="2000" u="none" cap="none" strike="noStrike">
                <a:solidFill>
                  <a:schemeClr val="dk1"/>
                </a:solidFill>
                <a:latin typeface="Courier New"/>
                <a:ea typeface="Courier New"/>
                <a:cs typeface="Courier New"/>
                <a:sym typeface="Courier New"/>
              </a:rPr>
              <a:t>forEach</a:t>
            </a:r>
            <a:r>
              <a:rPr b="0" i="0" lang="en-US" sz="2000" u="none" cap="none" strike="noStrike">
                <a:solidFill>
                  <a:schemeClr val="dk1"/>
                </a:solidFill>
                <a:latin typeface="Arial"/>
                <a:ea typeface="Arial"/>
                <a:cs typeface="Arial"/>
                <a:sym typeface="Aria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167" name="Google Shape;167;p26"/>
          <p:cNvSpPr txBox="1"/>
          <p:nvPr>
            <p:ph idx="1" type="body"/>
          </p:nvPr>
        </p:nvSpPr>
        <p:spPr>
          <a:xfrm>
            <a:off x="609600" y="1447800"/>
            <a:ext cx="7918450" cy="32083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After completing this lesson, you should be able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the Builder pattern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Iterate through a collection by using lambda syntax</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the Stream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Filter a collection by using lambda expressions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Call an existing method by using a method reference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Chain multiple methods together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pipelines in terms of lambdas and collections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Overview</a:t>
            </a:r>
            <a:endParaRPr/>
          </a:p>
        </p:txBody>
      </p:sp>
      <p:sp>
        <p:nvSpPr>
          <p:cNvPr id="174" name="Google Shape;174;p27"/>
          <p:cNvSpPr txBox="1"/>
          <p:nvPr>
            <p:ph idx="1" type="body"/>
          </p:nvPr>
        </p:nvSpPr>
        <p:spPr>
          <a:xfrm>
            <a:off x="609600" y="1447800"/>
            <a:ext cx="7918450" cy="26670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Practice 8-1: Update RoboCall to use Streams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Practice 8-2: Mail Sales Executives using Method Chaining</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Practice 8-3: Mail Sales Employees over 50 using Method Chaining</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Practice 8-4: Mail Male Engineering Employees Under 65 Using Method Chaining</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1" name="Google Shape;51;p11"/>
          <p:cNvSpPr txBox="1"/>
          <p:nvPr>
            <p:ph idx="1" type="body"/>
          </p:nvPr>
        </p:nvSpPr>
        <p:spPr>
          <a:xfrm>
            <a:off x="609600" y="1447800"/>
            <a:ext cx="7918450" cy="32083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the Builder pattern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Iterate through a collection by using lambda syntax</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the Stream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Filter a collection by using lambda expressions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Call an existing method by using a method reference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Chain multiple methods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pipelines in terms of lambdas and collections</a:t>
            </a:r>
            <a:endParaRPr/>
          </a:p>
        </p:txBody>
      </p:sp>
      <p:pic>
        <p:nvPicPr>
          <p:cNvPr descr="Duke-with-Dart.gif" id="52" name="Google Shape;52;p11"/>
          <p:cNvPicPr preferRelativeResize="0"/>
          <p:nvPr/>
        </p:nvPicPr>
        <p:blipFill rotWithShape="1">
          <a:blip r:embed="rId3">
            <a:alphaModFix/>
          </a:blip>
          <a:srcRect b="0" l="0" r="0" t="0"/>
          <a:stretch/>
        </p:blipFill>
        <p:spPr>
          <a:xfrm>
            <a:off x="4876800" y="4724400"/>
            <a:ext cx="3829050" cy="1355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Collections, Streams, and Filters</a:t>
            </a:r>
            <a:endParaRPr/>
          </a:p>
        </p:txBody>
      </p:sp>
      <p:sp>
        <p:nvSpPr>
          <p:cNvPr id="59" name="Google Shape;59;p12"/>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Iterate through collections using forEach</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Streams and Filters</a:t>
            </a:r>
            <a:endParaRPr/>
          </a:p>
        </p:txBody>
      </p:sp>
      <p:pic>
        <p:nvPicPr>
          <p:cNvPr descr="Duke - rafting.png" id="60" name="Google Shape;60;p12"/>
          <p:cNvPicPr preferRelativeResize="0"/>
          <p:nvPr/>
        </p:nvPicPr>
        <p:blipFill rotWithShape="1">
          <a:blip r:embed="rId3">
            <a:alphaModFix/>
          </a:blip>
          <a:srcRect b="0" l="0" r="0" t="0"/>
          <a:stretch/>
        </p:blipFill>
        <p:spPr>
          <a:xfrm>
            <a:off x="5105400" y="3657600"/>
            <a:ext cx="3267075" cy="1905000"/>
          </a:xfrm>
          <a:prstGeom prst="rect">
            <a:avLst/>
          </a:prstGeom>
          <a:noFill/>
          <a:ln>
            <a:noFill/>
          </a:ln>
        </p:spPr>
      </p:pic>
      <p:pic>
        <p:nvPicPr>
          <p:cNvPr descr="Duke -Lambda.png" id="61" name="Google Shape;61;p12"/>
          <p:cNvPicPr preferRelativeResize="0"/>
          <p:nvPr/>
        </p:nvPicPr>
        <p:blipFill rotWithShape="1">
          <a:blip r:embed="rId4">
            <a:alphaModFix/>
          </a:blip>
          <a:srcRect b="0" l="0" r="0" t="0"/>
          <a:stretch/>
        </p:blipFill>
        <p:spPr>
          <a:xfrm>
            <a:off x="838200" y="3810000"/>
            <a:ext cx="2873375" cy="21796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The Person Class</a:t>
            </a:r>
            <a:endParaRPr/>
          </a:p>
        </p:txBody>
      </p:sp>
      <p:sp>
        <p:nvSpPr>
          <p:cNvPr id="68" name="Google Shape;68;p13"/>
          <p:cNvSpPr txBox="1"/>
          <p:nvPr>
            <p:ph idx="1" type="body"/>
          </p:nvPr>
        </p:nvSpPr>
        <p:spPr>
          <a:xfrm>
            <a:off x="609600" y="1447800"/>
            <a:ext cx="7918450" cy="45370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Person class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Attributes like name, age, address, etc.</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Class created by using the Builder pattern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Generates a collection persons for examples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RoboCall Example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An app for contacting people via mail, phone, email</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Given a list of people query for certain groups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Used for test and demo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Groups queried for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Drivers: Persons over the age of 16</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Draftees: Male persons between 18 and 25 years old</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Pilots: Persons between 23 and 65 years old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nvSpPr>
        <p:spPr>
          <a:xfrm>
            <a:off x="614362" y="1828800"/>
            <a:ext cx="7920037" cy="3733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Person Properties</a:t>
            </a:r>
            <a:endParaRPr/>
          </a:p>
        </p:txBody>
      </p:sp>
      <p:sp>
        <p:nvSpPr>
          <p:cNvPr id="76" name="Google Shape;76;p14"/>
          <p:cNvSpPr txBox="1"/>
          <p:nvPr>
            <p:ph idx="1" type="body"/>
          </p:nvPr>
        </p:nvSpPr>
        <p:spPr>
          <a:xfrm>
            <a:off x="609600" y="1447800"/>
            <a:ext cx="7918450" cy="405765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Person has the following properties:</a:t>
            </a:r>
            <a:endParaRPr b="0" i="0" sz="2200" u="none" cap="none" strike="noStrike">
              <a:solidFill>
                <a:schemeClr val="dk1"/>
              </a:solidFill>
              <a:latin typeface="Courier New"/>
              <a:ea typeface="Courier New"/>
              <a:cs typeface="Courier New"/>
              <a:sym typeface="Courier New"/>
            </a:endParaRPr>
          </a:p>
          <a:p>
            <a:pPr indent="7938" lvl="0" marL="7936" marR="0" rtl="0" algn="l">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a:t>
            </a:r>
            <a:r>
              <a:rPr b="0" i="0" lang="en-US" sz="1800" u="none" cap="none" strike="noStrike">
                <a:solidFill>
                  <a:schemeClr val="dk1"/>
                </a:solidFill>
                <a:latin typeface="Courier New"/>
                <a:ea typeface="Courier New"/>
                <a:cs typeface="Courier New"/>
                <a:sym typeface="Courier New"/>
              </a:rPr>
              <a:t>9 public class Person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10   private String givenName;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11   private String surName;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12   private int age;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13   private Gender gender;</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14   private String eMail;</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15   private String phone;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16   private String address;</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17   private String city;</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18   private String state;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19   private String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nvSpPr>
        <p:spPr>
          <a:xfrm>
            <a:off x="614362" y="3405187"/>
            <a:ext cx="7920037" cy="2895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Builder Pattern</a:t>
            </a:r>
            <a:endParaRPr/>
          </a:p>
        </p:txBody>
      </p:sp>
      <p:sp>
        <p:nvSpPr>
          <p:cNvPr id="84" name="Google Shape;84;p15"/>
          <p:cNvSpPr txBox="1"/>
          <p:nvPr>
            <p:ph idx="1" type="body"/>
          </p:nvPr>
        </p:nvSpPr>
        <p:spPr>
          <a:xfrm>
            <a:off x="609600" y="1143000"/>
            <a:ext cx="7918450" cy="52022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Allows object creation by using method chaining</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Easier-to-read code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More flexible object creation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Object returns itself</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 fluent approach</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260     people.add(</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261       new Person.Builder()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262             .givenName("Betty")</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263             .surName("Jones")</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264             .age(85)</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265             .gender(Gender.FEMALE)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266             .email("betty.jones@example.com")</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267             .phoneNumber("211-33-1234")</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272             .build()</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273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nvSpPr>
        <p:spPr>
          <a:xfrm>
            <a:off x="614362" y="1876425"/>
            <a:ext cx="7920037" cy="3990975"/>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Collection Iteration and Lambdas</a:t>
            </a:r>
            <a:endParaRPr/>
          </a:p>
        </p:txBody>
      </p:sp>
      <p:sp>
        <p:nvSpPr>
          <p:cNvPr id="92" name="Google Shape;92;p16"/>
          <p:cNvSpPr txBox="1"/>
          <p:nvPr>
            <p:ph idx="1" type="body"/>
          </p:nvPr>
        </p:nvSpPr>
        <p:spPr>
          <a:xfrm>
            <a:off x="609600" y="1447800"/>
            <a:ext cx="7918450" cy="44275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RoboCall06</a:t>
            </a:r>
            <a:r>
              <a:rPr b="0" i="0" lang="en-US" sz="2200" u="none" cap="none" strike="noStrike">
                <a:solidFill>
                  <a:schemeClr val="dk1"/>
                </a:solidFill>
                <a:latin typeface="Arial"/>
                <a:ea typeface="Arial"/>
                <a:cs typeface="Arial"/>
                <a:sym typeface="Arial"/>
              </a:rPr>
              <a:t> Iterating with </a:t>
            </a:r>
            <a:r>
              <a:rPr b="0" i="0" lang="en-US" sz="2200" u="none" cap="none" strike="noStrike">
                <a:solidFill>
                  <a:schemeClr val="dk1"/>
                </a:solidFill>
                <a:latin typeface="Courier New"/>
                <a:ea typeface="Courier New"/>
                <a:cs typeface="Courier New"/>
                <a:sym typeface="Courier New"/>
              </a:rPr>
              <a:t>forEach</a:t>
            </a:r>
            <a:endParaRPr/>
          </a:p>
          <a:p>
            <a:pPr indent="7938" lvl="0" marL="7936" marR="0" rtl="0" algn="l">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9 public class RoboCallTest06 {</a:t>
            </a:r>
            <a:endParaRPr/>
          </a:p>
          <a:p>
            <a:pPr indent="7938" lvl="0" marL="7936" marR="0" rtl="0" algn="l">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10   </a:t>
            </a:r>
            <a:endParaRPr/>
          </a:p>
          <a:p>
            <a:pPr indent="7938" lvl="0" marL="7936" marR="0" rtl="0" algn="l">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11   public static void main(String[] args){ </a:t>
            </a:r>
            <a:endParaRPr/>
          </a:p>
          <a:p>
            <a:pPr indent="7938" lvl="0" marL="7936" marR="0" rtl="0" algn="l">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12 </a:t>
            </a:r>
            <a:endParaRPr/>
          </a:p>
          <a:p>
            <a:pPr indent="7938" lvl="0" marL="7936" marR="0" rtl="0" algn="l">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13     List&lt;Person&gt; pl = Person.createShortList();</a:t>
            </a:r>
            <a:endParaRPr/>
          </a:p>
          <a:p>
            <a:pPr indent="7938" lvl="0" marL="7936" marR="0" rtl="0" algn="l">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14     </a:t>
            </a:r>
            <a:endParaRPr/>
          </a:p>
          <a:p>
            <a:pPr indent="7938" lvl="0" marL="7936" marR="0" rtl="0" algn="l">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15     System.out.println("\n=== Print List ===");</a:t>
            </a:r>
            <a:endParaRPr/>
          </a:p>
          <a:p>
            <a:pPr indent="7938" lvl="0" marL="7936" marR="0" rtl="0" algn="l">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16     pl.</a:t>
            </a:r>
            <a:r>
              <a:rPr b="1" i="0" lang="en-US" sz="2000" u="none" cap="none" strike="noStrike">
                <a:solidFill>
                  <a:schemeClr val="dk1"/>
                </a:solidFill>
                <a:latin typeface="Courier New"/>
                <a:ea typeface="Courier New"/>
                <a:cs typeface="Courier New"/>
                <a:sym typeface="Courier New"/>
              </a:rPr>
              <a:t>forEach</a:t>
            </a:r>
            <a:r>
              <a:rPr b="0" i="0" lang="en-US" sz="2000" u="none" cap="none" strike="noStrike">
                <a:solidFill>
                  <a:schemeClr val="dk1"/>
                </a:solidFill>
                <a:latin typeface="Courier New"/>
                <a:ea typeface="Courier New"/>
                <a:cs typeface="Courier New"/>
                <a:sym typeface="Courier New"/>
              </a:rPr>
              <a:t>(p -&gt; System.out.println(p));</a:t>
            </a:r>
            <a:endParaRPr/>
          </a:p>
          <a:p>
            <a:pPr indent="7938" lvl="0" marL="7936" marR="0" rtl="0" algn="l">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17         </a:t>
            </a:r>
            <a:endParaRPr/>
          </a:p>
          <a:p>
            <a:pPr indent="7938" lvl="0" marL="7936" marR="0" rtl="0" algn="l">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18   }</a:t>
            </a:r>
            <a:endParaRPr/>
          </a:p>
          <a:p>
            <a:pPr indent="7938" lvl="0" marL="7936" marR="0" rtl="0" algn="l">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19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nvSpPr>
        <p:spPr>
          <a:xfrm>
            <a:off x="614362" y="1524000"/>
            <a:ext cx="7920037" cy="4419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RoboCallTest07: Stream and Filter</a:t>
            </a:r>
            <a:endParaRPr/>
          </a:p>
        </p:txBody>
      </p:sp>
      <p:sp>
        <p:nvSpPr>
          <p:cNvPr id="100" name="Google Shape;100;p17"/>
          <p:cNvSpPr txBox="1"/>
          <p:nvPr>
            <p:ph idx="1" type="body"/>
          </p:nvPr>
        </p:nvSpPr>
        <p:spPr>
          <a:xfrm>
            <a:off x="609600" y="1600200"/>
            <a:ext cx="7918450" cy="43592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10 public class RoboCallTest07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11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12   public static void main(String[] args){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13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14     List&lt;Person&gt; pl = Person.createShortList();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15     RoboCall05 robo = new RoboCall05();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16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17     System.out.println("\n=== Calling all Drivers Lambda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18     pl.</a:t>
            </a:r>
            <a:r>
              <a:rPr b="1" i="0" lang="en-US" sz="1600" u="none" cap="none" strike="noStrike">
                <a:solidFill>
                  <a:schemeClr val="dk1"/>
                </a:solidFill>
                <a:latin typeface="Courier New"/>
                <a:ea typeface="Courier New"/>
                <a:cs typeface="Courier New"/>
                <a:sym typeface="Courier New"/>
              </a:rPr>
              <a:t>stream()</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19         </a:t>
            </a:r>
            <a:r>
              <a:rPr b="1" i="0" lang="en-US" sz="1600" u="none" cap="none" strike="noStrike">
                <a:solidFill>
                  <a:schemeClr val="dk1"/>
                </a:solidFill>
                <a:latin typeface="Courier New"/>
                <a:ea typeface="Courier New"/>
                <a:cs typeface="Courier New"/>
                <a:sym typeface="Courier New"/>
              </a:rPr>
              <a:t>.filter(p -&gt; p.getAge() &gt;= 23 &amp;&amp; p.getAge() &lt;= 65)</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20 </a:t>
            </a:r>
            <a:r>
              <a:rPr b="1" i="0" lang="en-US" sz="1600" u="none" cap="none" strike="noStrike">
                <a:solidFill>
                  <a:schemeClr val="dk1"/>
                </a:solidFill>
                <a:latin typeface="Courier New"/>
                <a:ea typeface="Courier New"/>
                <a:cs typeface="Courier New"/>
                <a:sym typeface="Courier New"/>
              </a:rPr>
              <a:t>        .forEach(p -&gt; robo.roboCall(p));</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21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22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23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nvSpPr>
        <p:spPr>
          <a:xfrm>
            <a:off x="614362" y="1447800"/>
            <a:ext cx="7920037" cy="4648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RobocallTest08:  Stream and Filter Again</a:t>
            </a:r>
            <a:endParaRPr/>
          </a:p>
        </p:txBody>
      </p:sp>
      <p:sp>
        <p:nvSpPr>
          <p:cNvPr id="108" name="Google Shape;108;p18"/>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10 public class RoboCallTest08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11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12   public static void main(String[] args){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13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14     List&lt;Person&gt; pl = Person.createShortList();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15     RoboCall05 robo = new RoboCall05();</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16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17     // Predicates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18     </a:t>
            </a:r>
            <a:r>
              <a:rPr b="1" i="0" lang="en-US" sz="1600" u="none" cap="none" strike="noStrike">
                <a:solidFill>
                  <a:schemeClr val="dk1"/>
                </a:solidFill>
                <a:latin typeface="Courier New"/>
                <a:ea typeface="Courier New"/>
                <a:cs typeface="Courier New"/>
                <a:sym typeface="Courier New"/>
              </a:rPr>
              <a:t>Predicate&lt;Person&gt; allPilots = </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19         p -&gt; p.getAge() &gt;= 23 &amp;&amp; p.getAge() &lt;= 65;</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20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21     System.out.println("\n=== Calling all Drivers Variable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22     pl.stream().</a:t>
            </a:r>
            <a:r>
              <a:rPr b="1" i="0" lang="en-US" sz="1600" u="none" cap="none" strike="noStrike">
                <a:solidFill>
                  <a:schemeClr val="dk1"/>
                </a:solidFill>
                <a:latin typeface="Courier New"/>
                <a:ea typeface="Courier New"/>
                <a:cs typeface="Courier New"/>
                <a:sym typeface="Courier New"/>
              </a:rPr>
              <a:t>filter(allPilots)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23         .forEach(p -&gt; robo.roboCall(p));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24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