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6858000" cx="9144000"/>
  <p:notesSz cx="6991350" cy="9282100"/>
  <p:embeddedFontLst>
    <p:embeddedFont>
      <p:font typeface="Shadows Into Light"/>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60">
          <p15:clr>
            <a:srgbClr val="000000"/>
          </p15:clr>
        </p15:guide>
        <p15:guide id="2" orient="horz" pos="480">
          <p15:clr>
            <a:srgbClr val="000000"/>
          </p15:clr>
        </p15:guide>
        <p15:guide id="3" pos="2880">
          <p15:clr>
            <a:srgbClr val="000000"/>
          </p15:clr>
        </p15:guide>
        <p15:guide id="4" pos="768">
          <p15:clr>
            <a:srgbClr val="000000"/>
          </p15:clr>
        </p15:guide>
        <p15:guide id="5" pos="384">
          <p15:clr>
            <a:srgbClr val="000000"/>
          </p15:clr>
        </p15:guide>
        <p15:guide id="6" pos="480">
          <p15:clr>
            <a:srgbClr val="000000"/>
          </p15:clr>
        </p15:guide>
      </p15:sldGuideLst>
    </p:ext>
    <p:ext uri="{2D200454-40CA-4A62-9FC3-DE9A4176ACB9}">
      <p15:notesGuideLst>
        <p15:guide id="1" orient="horz" pos="3355">
          <p15:clr>
            <a:srgbClr val="000000"/>
          </p15:clr>
        </p15:guide>
        <p15:guide id="2" pos="2202">
          <p15:clr>
            <a:srgbClr val="000000"/>
          </p15:clr>
        </p15:guide>
        <p15:guide id="3" pos="378">
          <p15:clr>
            <a:srgbClr val="000000"/>
          </p15:clr>
        </p15:guide>
        <p15:guide id="4" pos="426">
          <p15:clr>
            <a:srgbClr val="000000"/>
          </p15:clr>
        </p15:guide>
        <p15:guide id="5" pos="522">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88DC6EB-A008-47F6-BB5C-F2448A777257}">
  <a:tblStyle styleId="{988DC6EB-A008-47F6-BB5C-F2448A77725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960" orient="horz"/>
        <p:guide pos="480" orient="horz"/>
        <p:guide pos="2880"/>
        <p:guide pos="768"/>
        <p:guide pos="384"/>
        <p:guide pos="480"/>
      </p:guideLst>
    </p:cSldViewPr>
  </p:slideViewPr>
  <p:notesViewPr>
    <p:cSldViewPr snapToGrid="0">
      <p:cViewPr varScale="1">
        <p:scale>
          <a:sx n="100" d="100"/>
          <a:sy n="100" d="100"/>
        </p:scale>
        <p:origin x="0" y="0"/>
      </p:cViewPr>
      <p:guideLst>
        <p:guide pos="3355" orient="horz"/>
        <p:guide pos="2202"/>
        <p:guide pos="378"/>
        <p:guide pos="426"/>
        <p:guide pos="52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ShadowsInto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 name="Google Shape;4;n"/>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11" type="ftr"/>
          </p:nvPr>
        </p:nvSpPr>
        <p:spPr>
          <a:xfrm>
            <a:off x="457200" y="8791575"/>
            <a:ext cx="6076950" cy="228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1"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p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1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Unlike the </a:t>
            </a:r>
            <a:r>
              <a:rPr b="0" i="0" lang="en-US" sz="1800" u="none" cap="none" strike="noStrike">
                <a:solidFill>
                  <a:srgbClr val="000000"/>
                </a:solidFill>
                <a:latin typeface="Courier New"/>
                <a:ea typeface="Courier New"/>
                <a:cs typeface="Courier New"/>
                <a:sym typeface="Courier New"/>
              </a:rPr>
              <a:t>java.io.File</a:t>
            </a:r>
            <a:r>
              <a:rPr b="0" i="0" lang="en-US" sz="1800" u="none" cap="none" strike="noStrike"/>
              <a:t> class, files and directories are represented by instances of </a:t>
            </a:r>
            <a:r>
              <a:rPr b="0" i="0" lang="en-US" sz="1800" u="none" cap="none" strike="noStrike">
                <a:latin typeface="Courier New"/>
                <a:ea typeface="Courier New"/>
                <a:cs typeface="Courier New"/>
                <a:sym typeface="Courier New"/>
              </a:rPr>
              <a:t>Path</a:t>
            </a:r>
            <a:r>
              <a:rPr b="0" i="0" lang="en-US" sz="1800" u="none" cap="none" strike="noStrike"/>
              <a:t> objects in a </a:t>
            </a:r>
            <a:r>
              <a:rPr b="0" i="1" lang="en-US" sz="1800" u="none" cap="none" strike="noStrike"/>
              <a:t>system-dependent</a:t>
            </a:r>
            <a:r>
              <a:rPr b="0" i="0" lang="en-US" sz="1800" u="none" cap="none" strike="noStrike"/>
              <a:t> way.</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Path</a:t>
            </a:r>
            <a:r>
              <a:rPr b="0" i="0" lang="en-US" sz="1800" u="none" cap="none" strike="noStrike"/>
              <a:t> interface provides several methods for reporting information about the path:</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Path getFileName</a:t>
            </a:r>
            <a:r>
              <a:rPr b="0" i="0" lang="en-US" sz="1800" u="none" cap="none" strike="noStrike"/>
              <a:t>: The end point of this </a:t>
            </a:r>
            <a:r>
              <a:rPr b="0" i="0" lang="en-US" sz="1800" u="none" cap="none" strike="noStrike">
                <a:latin typeface="Courier New"/>
                <a:ea typeface="Courier New"/>
                <a:cs typeface="Courier New"/>
                <a:sym typeface="Courier New"/>
              </a:rPr>
              <a:t>Path</a:t>
            </a:r>
            <a:r>
              <a:rPr b="0" i="0" lang="en-US" sz="1800" u="none" cap="none" strike="noStrike"/>
              <a:t>, returned as a </a:t>
            </a:r>
            <a:r>
              <a:rPr b="0" i="0" lang="en-US" sz="1800" u="none" cap="none" strike="noStrike">
                <a:latin typeface="Courier New"/>
                <a:ea typeface="Courier New"/>
                <a:cs typeface="Courier New"/>
                <a:sym typeface="Courier New"/>
              </a:rPr>
              <a:t>Path</a:t>
            </a:r>
            <a:r>
              <a:rPr b="0" i="0" lang="en-US" sz="1800" u="none" cap="none" strike="noStrike"/>
              <a:t> object</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Path getParent</a:t>
            </a:r>
            <a:r>
              <a:rPr b="0" i="0" lang="en-US" sz="1800" u="none" cap="none" strike="noStrike"/>
              <a:t>: The parent path or null. Everything in </a:t>
            </a:r>
            <a:r>
              <a:rPr b="0" i="0" lang="en-US" sz="1800" u="none" cap="none" strike="noStrike">
                <a:latin typeface="Courier New"/>
                <a:ea typeface="Courier New"/>
                <a:cs typeface="Courier New"/>
                <a:sym typeface="Courier New"/>
              </a:rPr>
              <a:t>Path</a:t>
            </a:r>
            <a:r>
              <a:rPr b="0" i="0" lang="en-US" sz="1800" u="none" cap="none" strike="noStrike"/>
              <a:t> up to the file name (file or directory)</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int getNameCount</a:t>
            </a:r>
            <a:r>
              <a:rPr b="0" i="0" lang="en-US" sz="1800" u="none" cap="none" strike="noStrike"/>
              <a:t>: The number of name elements that make up this path</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Path getRoot</a:t>
            </a:r>
            <a:r>
              <a:rPr b="0" i="0" lang="en-US" sz="1800" u="none" cap="none" strike="noStrike"/>
              <a:t>: The root component of this </a:t>
            </a:r>
            <a:r>
              <a:rPr b="0" i="0" lang="en-US" sz="1800" u="none" cap="none" strike="noStrike">
                <a:latin typeface="Courier New"/>
                <a:ea typeface="Courier New"/>
                <a:cs typeface="Courier New"/>
                <a:sym typeface="Courier New"/>
              </a:rPr>
              <a:t>Path</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boolean isAbsolute</a:t>
            </a:r>
            <a:r>
              <a:rPr b="0" i="0" lang="en-US" sz="1800" u="none" cap="none" strike="noStrike"/>
              <a:t>: </a:t>
            </a:r>
            <a:r>
              <a:rPr b="0" i="0" lang="en-US" sz="1800" u="none" cap="none" strike="noStrike">
                <a:latin typeface="Courier New"/>
                <a:ea typeface="Courier New"/>
                <a:cs typeface="Courier New"/>
                <a:sym typeface="Courier New"/>
              </a:rPr>
              <a:t>true</a:t>
            </a:r>
            <a:r>
              <a:rPr b="0" i="0" lang="en-US" sz="1800" u="none" cap="none" strike="noStrike"/>
              <a:t> if this path contains a system-dependent root element. </a:t>
            </a:r>
            <a:r>
              <a:rPr b="1" i="0" lang="en-US" sz="1800" u="none" cap="none" strike="noStrike"/>
              <a:t>Note:</a:t>
            </a:r>
            <a:r>
              <a:rPr b="0" i="0" lang="en-US" sz="1800" u="none" cap="none" strike="noStrike"/>
              <a:t> Because this example is being run on a Windows machine, the </a:t>
            </a:r>
            <a:r>
              <a:rPr b="0" i="1" lang="en-US" sz="1800" u="none" cap="none" strike="noStrike"/>
              <a:t>system-dependent</a:t>
            </a:r>
            <a:r>
              <a:rPr b="0" i="0" lang="en-US" sz="1800" u="none" cap="none" strike="noStrike"/>
              <a:t> root element contains a drive letter and colon. On a UNIX-based OS, </a:t>
            </a:r>
            <a:r>
              <a:rPr b="0" i="0" lang="en-US" sz="1800" u="none" cap="none" strike="noStrike">
                <a:latin typeface="Courier New"/>
                <a:ea typeface="Courier New"/>
                <a:cs typeface="Courier New"/>
                <a:sym typeface="Courier New"/>
              </a:rPr>
              <a:t>isAbsolute</a:t>
            </a:r>
            <a:r>
              <a:rPr b="0" i="0" lang="en-US" sz="1800" u="none" cap="none" strike="noStrike"/>
              <a:t> returns true for any path that begins with a slash.</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Path toAbsolutePath</a:t>
            </a:r>
            <a:r>
              <a:rPr b="0" i="0" lang="en-US" sz="1800" u="none" cap="none" strike="noStrike"/>
              <a:t>: Returns a path representing the absolute path of this path</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java.net.URI toUri</a:t>
            </a:r>
            <a:r>
              <a:rPr b="0" i="0" lang="en-US" sz="1800" u="none" cap="none" strike="noStrike"/>
              <a:t>: Returns an absolute URI</a:t>
            </a:r>
            <a:endParaRPr b="0" i="0" sz="1800" u="none" cap="none" strike="noStrike">
              <a:latin typeface="Courier New"/>
              <a:ea typeface="Courier New"/>
              <a:cs typeface="Courier New"/>
              <a:sym typeface="Courier New"/>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A </a:t>
            </a:r>
            <a:r>
              <a:rPr b="0" i="0" lang="en-US" sz="1800" u="none" cap="none" strike="noStrike">
                <a:latin typeface="Courier New"/>
                <a:ea typeface="Courier New"/>
                <a:cs typeface="Courier New"/>
                <a:sym typeface="Courier New"/>
              </a:rPr>
              <a:t>Path</a:t>
            </a:r>
            <a:r>
              <a:rPr b="0" i="0" lang="en-US" sz="1800" u="none" cap="none" strike="noStrike"/>
              <a:t> object can be created for any path. The actual file or directory need not exist.</a:t>
            </a:r>
            <a:endParaRPr/>
          </a:p>
        </p:txBody>
      </p:sp>
      <p:sp>
        <p:nvSpPr>
          <p:cNvPr id="136" name="Google Shape;136;p1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Many file systems use “</a:t>
            </a:r>
            <a:r>
              <a:rPr b="0" i="0" lang="en-US" sz="1800" u="none" cap="none" strike="noStrike">
                <a:latin typeface="Courier New"/>
                <a:ea typeface="Courier New"/>
                <a:cs typeface="Courier New"/>
                <a:sym typeface="Courier New"/>
              </a:rPr>
              <a:t>.</a:t>
            </a:r>
            <a:r>
              <a:rPr b="0" i="0" lang="en-US" sz="1800" u="none" cap="none" strike="noStrike"/>
              <a:t>” notation to denote the current directory and “</a:t>
            </a:r>
            <a:r>
              <a:rPr b="0" i="0" lang="en-US" sz="1800" u="none" cap="none" strike="noStrike">
                <a:latin typeface="Courier New"/>
                <a:ea typeface="Courier New"/>
                <a:cs typeface="Courier New"/>
                <a:sym typeface="Courier New"/>
              </a:rPr>
              <a:t>..</a:t>
            </a:r>
            <a:r>
              <a:rPr b="0" i="0" lang="en-US" sz="1800" u="none" cap="none" strike="noStrike"/>
              <a:t>” to denote the parent directory. You might have a situation where a </a:t>
            </a:r>
            <a:r>
              <a:rPr b="0" i="0" lang="en-US" sz="1800" u="none" cap="none" strike="noStrike">
                <a:latin typeface="Courier New"/>
                <a:ea typeface="Courier New"/>
                <a:cs typeface="Courier New"/>
                <a:sym typeface="Courier New"/>
              </a:rPr>
              <a:t>Path</a:t>
            </a:r>
            <a:r>
              <a:rPr b="0" i="0" lang="en-US" sz="1800" u="none" cap="none" strike="noStrike"/>
              <a:t> contains redundant directory information. Perhaps a server is configured to save its log files in the “</a:t>
            </a:r>
            <a:r>
              <a:rPr b="0" i="0" lang="en-US" sz="1800" u="none" cap="none" strike="noStrike">
                <a:latin typeface="Courier New"/>
                <a:ea typeface="Courier New"/>
                <a:cs typeface="Courier New"/>
                <a:sym typeface="Courier New"/>
              </a:rPr>
              <a:t>/dir/logs/.</a:t>
            </a:r>
            <a:r>
              <a:rPr b="0" i="0" lang="en-US" sz="1800" u="none" cap="none" strike="noStrike"/>
              <a:t>” directory, and you want to delete the trailing “</a:t>
            </a:r>
            <a:r>
              <a:rPr b="0" i="0" lang="en-US" sz="1800" u="none" cap="none" strike="noStrike">
                <a:latin typeface="Courier New"/>
                <a:ea typeface="Courier New"/>
                <a:cs typeface="Courier New"/>
                <a:sym typeface="Courier New"/>
              </a:rPr>
              <a:t>/.</a:t>
            </a:r>
            <a:r>
              <a:rPr b="0" i="0" lang="en-US" sz="1800" u="none" cap="none" strike="noStrike"/>
              <a:t>” notation from the path.</a:t>
            </a:r>
            <a:endParaRPr/>
          </a:p>
          <a:p>
            <a:pPr indent="0" lvl="1" marL="0" marR="0" rtl="0" algn="l">
              <a:spcBef>
                <a:spcPts val="0"/>
              </a:spcBef>
              <a:spcAft>
                <a:spcPts val="0"/>
              </a:spcAft>
              <a:buSzPts val="1800"/>
              <a:buFont typeface="Arial"/>
              <a:buNone/>
            </a:pPr>
            <a:r>
              <a:rPr b="0" i="0" lang="en-US" sz="1800" u="none" cap="none" strike="noStrike"/>
              <a:t> The </a:t>
            </a:r>
            <a:r>
              <a:rPr b="0" i="0" lang="en-US" sz="1800" u="none" cap="none" strike="noStrike">
                <a:latin typeface="Courier New"/>
                <a:ea typeface="Courier New"/>
                <a:cs typeface="Courier New"/>
                <a:sym typeface="Courier New"/>
              </a:rPr>
              <a:t>normalize</a:t>
            </a:r>
            <a:r>
              <a:rPr b="0" i="0" lang="en-US" sz="1800" u="none" cap="none" strike="noStrike"/>
              <a:t> method removes any redundant elements, which includes any “</a:t>
            </a:r>
            <a:r>
              <a:rPr b="0" i="0" lang="en-US" sz="1800" u="none" cap="none" strike="noStrike">
                <a:latin typeface="Courier New"/>
                <a:ea typeface="Courier New"/>
                <a:cs typeface="Courier New"/>
                <a:sym typeface="Courier New"/>
              </a:rPr>
              <a:t>.</a:t>
            </a:r>
            <a:r>
              <a:rPr b="0" i="0" lang="en-US" sz="1800" u="none" cap="none" strike="noStrike"/>
              <a:t>” or “</a:t>
            </a:r>
            <a:r>
              <a:rPr b="0" i="0" lang="en-US" sz="1800" u="none" cap="none" strike="noStrike">
                <a:latin typeface="Courier New"/>
                <a:ea typeface="Courier New"/>
                <a:cs typeface="Courier New"/>
                <a:sym typeface="Courier New"/>
              </a:rPr>
              <a:t>directory/..</a:t>
            </a:r>
            <a:r>
              <a:rPr b="0" i="0" lang="en-US" sz="1800" u="none" cap="none" strike="noStrike"/>
              <a:t>” occurrences. The slide examples would be normalized to </a:t>
            </a:r>
            <a:r>
              <a:rPr b="0" i="0" lang="en-US" sz="1800" u="none" cap="none" strike="noStrike">
                <a:latin typeface="Courier New"/>
                <a:ea typeface="Courier New"/>
                <a:cs typeface="Courier New"/>
                <a:sym typeface="Courier New"/>
              </a:rPr>
              <a:t>/home/clarence/foo</a:t>
            </a:r>
            <a:r>
              <a:rPr b="0" i="0" lang="en-US" sz="1800" u="none" cap="none" strike="noStrike"/>
              <a:t>.</a:t>
            </a:r>
            <a:endParaRPr/>
          </a:p>
          <a:p>
            <a:pPr indent="0" lvl="1" marL="0" marR="0" rtl="0" algn="l">
              <a:spcBef>
                <a:spcPts val="0"/>
              </a:spcBef>
              <a:spcAft>
                <a:spcPts val="0"/>
              </a:spcAft>
              <a:buSzPts val="1800"/>
              <a:buFont typeface="Arial"/>
              <a:buNone/>
            </a:pPr>
            <a:r>
              <a:rPr b="0" i="0" lang="en-US" sz="1800" u="none" cap="none" strike="noStrike"/>
              <a:t>It is important to note that </a:t>
            </a:r>
            <a:r>
              <a:rPr b="0" i="0" lang="en-US" sz="1800" u="none" cap="none" strike="noStrike">
                <a:latin typeface="Courier New"/>
                <a:ea typeface="Courier New"/>
                <a:cs typeface="Courier New"/>
                <a:sym typeface="Courier New"/>
              </a:rPr>
              <a:t>normalize</a:t>
            </a:r>
            <a:r>
              <a:rPr b="0" i="0" lang="en-US" sz="1800" u="none" cap="none" strike="noStrike"/>
              <a:t> does not check the file system when it cleans up a path. It is a purely syntactic operation. In the second example, if </a:t>
            </a:r>
            <a:r>
              <a:rPr b="0" i="0" lang="en-US" sz="1800" u="none" cap="none" strike="noStrike">
                <a:latin typeface="Courier New"/>
                <a:ea typeface="Courier New"/>
                <a:cs typeface="Courier New"/>
                <a:sym typeface="Courier New"/>
              </a:rPr>
              <a:t>peter</a:t>
            </a:r>
            <a:r>
              <a:rPr b="0" i="0" lang="en-US" sz="1800" u="none" cap="none" strike="noStrike"/>
              <a:t> were a symbolic link, removing </a:t>
            </a:r>
            <a:r>
              <a:rPr b="0" i="0" lang="en-US" sz="1800" u="none" cap="none" strike="noStrike">
                <a:latin typeface="Courier New"/>
                <a:ea typeface="Courier New"/>
                <a:cs typeface="Courier New"/>
                <a:sym typeface="Courier New"/>
              </a:rPr>
              <a:t>peter/..</a:t>
            </a:r>
            <a:r>
              <a:rPr b="0" i="0" lang="en-US" sz="1800" u="none" cap="none" strike="noStrike"/>
              <a:t> might result in a path that no longer locates the intended file.</a:t>
            </a:r>
            <a:endParaRPr/>
          </a:p>
        </p:txBody>
      </p:sp>
      <p:sp>
        <p:nvSpPr>
          <p:cNvPr id="145" name="Google Shape;145;p1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element name closest to the root has index 0.</a:t>
            </a:r>
            <a:endParaRPr/>
          </a:p>
          <a:p>
            <a:pPr indent="0" lvl="1" marL="0" marR="0" rtl="0" algn="l">
              <a:spcBef>
                <a:spcPts val="0"/>
              </a:spcBef>
              <a:spcAft>
                <a:spcPts val="0"/>
              </a:spcAft>
              <a:buSzPts val="1800"/>
              <a:buFont typeface="Arial"/>
              <a:buNone/>
            </a:pPr>
            <a:r>
              <a:rPr b="0" i="0" lang="en-US" sz="1800" u="none" cap="none" strike="noStrike"/>
              <a:t>The element farthest from the root has index </a:t>
            </a:r>
            <a:r>
              <a:rPr b="0" i="0" lang="en-US" sz="1800" u="none" cap="none" strike="noStrike">
                <a:latin typeface="Courier New"/>
                <a:ea typeface="Courier New"/>
                <a:cs typeface="Courier New"/>
                <a:sym typeface="Courier New"/>
              </a:rPr>
              <a:t>count-1</a:t>
            </a:r>
            <a:r>
              <a:rPr b="0" i="0" lang="en-US" sz="1800" u="none" cap="none" strike="noStrike"/>
              <a:t>.</a:t>
            </a:r>
            <a:endParaRPr b="1" i="0" sz="1800" u="none" cap="none" strike="noStrike"/>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The returned </a:t>
            </a:r>
            <a:r>
              <a:rPr b="0" i="0" lang="en-US" sz="1800" u="none" cap="none" strike="noStrike">
                <a:latin typeface="Courier New"/>
                <a:ea typeface="Courier New"/>
                <a:cs typeface="Courier New"/>
                <a:sym typeface="Courier New"/>
              </a:rPr>
              <a:t>Path</a:t>
            </a:r>
            <a:r>
              <a:rPr b="0" i="0" lang="en-US" sz="1800" u="none" cap="none" strike="noStrike"/>
              <a:t> object has the name elements that begin at </a:t>
            </a:r>
            <a:r>
              <a:rPr b="0" i="0" lang="en-US" sz="1800" u="none" cap="none" strike="noStrike">
                <a:latin typeface="Courier New"/>
                <a:ea typeface="Courier New"/>
                <a:cs typeface="Courier New"/>
                <a:sym typeface="Courier New"/>
              </a:rPr>
              <a:t>beginIndex </a:t>
            </a:r>
            <a:r>
              <a:rPr b="0" i="0" lang="en-US" sz="1800" u="none" cap="none" strike="noStrike"/>
              <a:t>and extend to the element at index </a:t>
            </a:r>
            <a:r>
              <a:rPr b="0" i="0" lang="en-US" sz="1800" u="none" cap="none" strike="noStrike">
                <a:latin typeface="Courier New"/>
                <a:ea typeface="Courier New"/>
                <a:cs typeface="Courier New"/>
                <a:sym typeface="Courier New"/>
              </a:rPr>
              <a:t>endIndex-1</a:t>
            </a:r>
            <a:r>
              <a:rPr b="0" i="0" lang="en-US" sz="1800" u="none" cap="none" strike="noStrike"/>
              <a:t>.</a:t>
            </a:r>
            <a:endParaRPr/>
          </a:p>
        </p:txBody>
      </p:sp>
      <p:sp>
        <p:nvSpPr>
          <p:cNvPr id="155" name="Google Shape;155;p1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resolve</a:t>
            </a:r>
            <a:r>
              <a:rPr b="0" i="0" lang="en-US" sz="1800" u="none" cap="none" strike="noStrike"/>
              <a:t> method is used to combine paths. It accepts a partial path, which is a path that does not include a root element, and that partial path is appended to the original path.</a:t>
            </a:r>
            <a:endParaRPr/>
          </a:p>
        </p:txBody>
      </p:sp>
      <p:sp>
        <p:nvSpPr>
          <p:cNvPr id="167" name="Google Shape;167;p1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File system objects are most typically directories or files. Everyone is familiar with these objects. But some file systems also support the notion of symbolic links. A symbolic link is also referred to as a “symlink” or a “soft link.”</a:t>
            </a:r>
            <a:endParaRPr/>
          </a:p>
          <a:p>
            <a:pPr indent="0" lvl="1" marL="0" marR="0" rtl="0" algn="l">
              <a:spcBef>
                <a:spcPts val="0"/>
              </a:spcBef>
              <a:spcAft>
                <a:spcPts val="0"/>
              </a:spcAft>
              <a:buSzPts val="1800"/>
              <a:buFont typeface="Arial"/>
              <a:buNone/>
            </a:pPr>
            <a:r>
              <a:rPr b="0" i="0" lang="en-US" sz="1800" u="none" cap="none" strike="noStrike"/>
              <a:t>A symbolic link is a special file that serves as a reference to another file. A symbolic link is usually transparent to the user. Reading or writing to a symbolic link is the same as reading or writing to any other file or directory.</a:t>
            </a:r>
            <a:endParaRPr/>
          </a:p>
          <a:p>
            <a:pPr indent="0" lvl="1" marL="0" marR="0" rtl="0" algn="l">
              <a:spcBef>
                <a:spcPts val="0"/>
              </a:spcBef>
              <a:spcAft>
                <a:spcPts val="0"/>
              </a:spcAft>
              <a:buSzPts val="1800"/>
              <a:buFont typeface="Arial"/>
              <a:buNone/>
            </a:pPr>
            <a:r>
              <a:rPr b="0" i="0" lang="en-US" sz="1800" u="none" cap="none" strike="noStrike"/>
              <a:t>In the slide’s diagram, </a:t>
            </a:r>
            <a:r>
              <a:rPr b="0" i="0" lang="en-US" sz="1800" u="none" cap="none" strike="noStrike">
                <a:latin typeface="Courier New"/>
                <a:ea typeface="Courier New"/>
                <a:cs typeface="Courier New"/>
                <a:sym typeface="Courier New"/>
              </a:rPr>
              <a:t>logFile</a:t>
            </a:r>
            <a:r>
              <a:rPr b="0" i="0" lang="en-US" sz="1800" u="none" cap="none" strike="noStrike"/>
              <a:t> appears to the user to be a regular file, but it is actually a symbolic link to </a:t>
            </a:r>
            <a:r>
              <a:rPr b="0" i="0" lang="en-US" sz="1800" u="none" cap="none" strike="noStrike">
                <a:latin typeface="Courier New"/>
                <a:ea typeface="Courier New"/>
                <a:cs typeface="Courier New"/>
                <a:sym typeface="Courier New"/>
              </a:rPr>
              <a:t>/var/log/homeLogFile</a:t>
            </a:r>
            <a:r>
              <a:rPr b="0" i="0" lang="en-US" sz="1800" u="none" cap="none" strike="noStrike"/>
              <a:t>. </a:t>
            </a:r>
            <a:r>
              <a:rPr b="0" i="0" lang="en-US" sz="1800" u="none" cap="none" strike="noStrike">
                <a:latin typeface="Courier New"/>
                <a:ea typeface="Courier New"/>
                <a:cs typeface="Courier New"/>
                <a:sym typeface="Courier New"/>
              </a:rPr>
              <a:t>homeLogFile</a:t>
            </a:r>
            <a:r>
              <a:rPr b="0" i="0" lang="en-US" sz="1800" u="none" cap="none" strike="noStrike"/>
              <a:t> is the target of the link.</a:t>
            </a:r>
            <a:endParaRPr/>
          </a:p>
        </p:txBody>
      </p:sp>
      <p:sp>
        <p:nvSpPr>
          <p:cNvPr id="176" name="Google Shape;176;p1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java.nio.file</a:t>
            </a:r>
            <a:r>
              <a:rPr b="0" i="0" lang="en-US" sz="1800" u="none" cap="none" strike="noStrike"/>
              <a:t> package and the </a:t>
            </a:r>
            <a:r>
              <a:rPr b="0" i="0" lang="en-US" sz="1800" u="none" cap="none" strike="noStrike">
                <a:latin typeface="Courier New"/>
                <a:ea typeface="Courier New"/>
                <a:cs typeface="Courier New"/>
                <a:sym typeface="Courier New"/>
              </a:rPr>
              <a:t>Path</a:t>
            </a:r>
            <a:r>
              <a:rPr b="0" i="0" lang="en-US" sz="1800" u="none" cap="none" strike="noStrike"/>
              <a:t> interface in particular are “link aware.” Every </a:t>
            </a:r>
            <a:r>
              <a:rPr b="0" i="0" lang="en-US" sz="1800" u="none" cap="none" strike="noStrike">
                <a:latin typeface="Courier New"/>
                <a:ea typeface="Courier New"/>
                <a:cs typeface="Courier New"/>
                <a:sym typeface="Courier New"/>
              </a:rPr>
              <a:t>Path</a:t>
            </a:r>
            <a:r>
              <a:rPr b="0" i="0" lang="en-US" sz="1800" u="none" cap="none" strike="noStrike"/>
              <a:t> method either detects what to do when a symbolic link is encountered, or it provides an option enabling you to configure the behavior when a symbolic link is encountered.</a:t>
            </a:r>
            <a:endParaRPr/>
          </a:p>
          <a:p>
            <a:pPr indent="0" lvl="1" marL="0" marR="0" rtl="0" algn="l">
              <a:spcBef>
                <a:spcPts val="0"/>
              </a:spcBef>
              <a:spcAft>
                <a:spcPts val="0"/>
              </a:spcAft>
              <a:buSzPts val="1800"/>
              <a:buFont typeface="Arial"/>
              <a:buNone/>
            </a:pPr>
            <a:r>
              <a:rPr b="0" i="0" lang="en-US" sz="1800" u="none" cap="none" strike="noStrike"/>
              <a:t>Some file systems also support hard links. Hard links are more restrictive than symbolic links, as follows:</a:t>
            </a:r>
            <a:endParaRPr/>
          </a:p>
          <a:p>
            <a:pPr indent="0" lvl="2" marL="0" marR="0" rtl="0" algn="l">
              <a:spcBef>
                <a:spcPts val="0"/>
              </a:spcBef>
              <a:spcAft>
                <a:spcPts val="0"/>
              </a:spcAft>
              <a:buSzPts val="1800"/>
              <a:buFont typeface="Arial"/>
              <a:buNone/>
            </a:pPr>
            <a:r>
              <a:rPr b="0" i="0" lang="en-US" sz="1800" u="none" cap="none" strike="noStrike"/>
              <a:t>The target of the link must exist.</a:t>
            </a:r>
            <a:endParaRPr/>
          </a:p>
          <a:p>
            <a:pPr indent="0" lvl="2" marL="0" marR="0" rtl="0" algn="l">
              <a:spcBef>
                <a:spcPts val="0"/>
              </a:spcBef>
              <a:spcAft>
                <a:spcPts val="0"/>
              </a:spcAft>
              <a:buSzPts val="1800"/>
              <a:buFont typeface="Arial"/>
              <a:buNone/>
            </a:pPr>
            <a:r>
              <a:rPr b="0" i="0" lang="en-US" sz="1800" u="none" cap="none" strike="noStrike"/>
              <a:t>Hard links are generally not allowed on directories.</a:t>
            </a:r>
            <a:endParaRPr/>
          </a:p>
          <a:p>
            <a:pPr indent="0" lvl="2" marL="0" marR="0" rtl="0" algn="l">
              <a:spcBef>
                <a:spcPts val="0"/>
              </a:spcBef>
              <a:spcAft>
                <a:spcPts val="0"/>
              </a:spcAft>
              <a:buSzPts val="1800"/>
              <a:buFont typeface="Arial"/>
              <a:buNone/>
            </a:pPr>
            <a:r>
              <a:rPr b="0" i="0" lang="en-US" sz="1800" u="none" cap="none" strike="noStrike"/>
              <a:t>Hard links are not allowed to cross partitions or volumes. Therefore, they cannot exist across file systems.</a:t>
            </a:r>
            <a:endParaRPr/>
          </a:p>
          <a:p>
            <a:pPr indent="0" lvl="2" marL="0" marR="0" rtl="0" algn="l">
              <a:spcBef>
                <a:spcPts val="0"/>
              </a:spcBef>
              <a:spcAft>
                <a:spcPts val="0"/>
              </a:spcAft>
              <a:buSzPts val="1800"/>
              <a:buFont typeface="Arial"/>
              <a:buNone/>
            </a:pPr>
            <a:r>
              <a:rPr b="0" i="0" lang="en-US" sz="1800" u="none" cap="none" strike="noStrike"/>
              <a:t>A hard link looks, and behaves, like a regular file, so they can be hard to find.</a:t>
            </a:r>
            <a:endParaRPr/>
          </a:p>
          <a:p>
            <a:pPr indent="0" lvl="2" marL="0" marR="0" rtl="0" algn="l">
              <a:spcBef>
                <a:spcPts val="0"/>
              </a:spcBef>
              <a:spcAft>
                <a:spcPts val="0"/>
              </a:spcAft>
              <a:buSzPts val="1800"/>
              <a:buFont typeface="Arial"/>
              <a:buNone/>
            </a:pPr>
            <a:r>
              <a:rPr b="0" i="0" lang="en-US" sz="1800" u="none" cap="none" strike="noStrike"/>
              <a:t>A hard link is, for all intents and purposes, the same entity as the original file. They have the same file permissions, time stamps, and so on. All attributes are identical.</a:t>
            </a:r>
            <a:endParaRPr/>
          </a:p>
          <a:p>
            <a:pPr indent="0" lvl="1" marL="0" marR="0" rtl="0" algn="l">
              <a:spcBef>
                <a:spcPts val="0"/>
              </a:spcBef>
              <a:spcAft>
                <a:spcPts val="0"/>
              </a:spcAft>
              <a:buSzPts val="1800"/>
              <a:buFont typeface="Arial"/>
              <a:buNone/>
            </a:pPr>
            <a:r>
              <a:rPr b="0" i="0" lang="en-US" sz="1800" u="none" cap="none" strike="noStrike"/>
              <a:t>Because of these restrictions, hard links are not used as often as symbolic links, but the </a:t>
            </a:r>
            <a:r>
              <a:rPr b="0" i="0" lang="en-US" sz="1800" u="none" cap="none" strike="noStrike">
                <a:latin typeface="Courier New"/>
                <a:ea typeface="Courier New"/>
                <a:cs typeface="Courier New"/>
                <a:sym typeface="Courier New"/>
              </a:rPr>
              <a:t>Path</a:t>
            </a:r>
            <a:r>
              <a:rPr b="0" i="0" lang="en-US" sz="1800" u="none" cap="none" strike="noStrike"/>
              <a:t> methods work seamlessly with hard links.</a:t>
            </a:r>
            <a:endParaRPr/>
          </a:p>
          <a:p>
            <a:pPr indent="0" lvl="0" marL="0" marR="0" rtl="0" algn="l">
              <a:spcBef>
                <a:spcPts val="0"/>
              </a:spcBef>
              <a:spcAft>
                <a:spcPts val="0"/>
              </a:spcAft>
              <a:buNone/>
            </a:pPr>
            <a:r>
              <a:t/>
            </a:r>
            <a:endParaRPr b="0" i="0" sz="1800" u="none" cap="none" strike="noStrike"/>
          </a:p>
        </p:txBody>
      </p:sp>
      <p:sp>
        <p:nvSpPr>
          <p:cNvPr id="209" name="Google Shape;209;p1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1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java.nio.file.Files </a:t>
            </a:r>
            <a:r>
              <a:rPr b="0" i="0" lang="en-US" sz="1800" u="none" cap="none" strike="noStrike"/>
              <a:t>class is the primary entry point for operations on </a:t>
            </a:r>
            <a:r>
              <a:rPr b="0" i="0" lang="en-US" sz="1800" u="none" cap="none" strike="noStrike">
                <a:latin typeface="Courier New"/>
                <a:ea typeface="Courier New"/>
                <a:cs typeface="Courier New"/>
                <a:sym typeface="Courier New"/>
              </a:rPr>
              <a:t>Path</a:t>
            </a:r>
            <a:r>
              <a:rPr b="0" i="0" lang="en-US" sz="1800" u="none" cap="none" strike="noStrike"/>
              <a:t> objects. </a:t>
            </a:r>
            <a:endParaRPr/>
          </a:p>
          <a:p>
            <a:pPr indent="0" lvl="1" marL="0" marR="0" rtl="0" algn="l">
              <a:spcBef>
                <a:spcPts val="0"/>
              </a:spcBef>
              <a:spcAft>
                <a:spcPts val="0"/>
              </a:spcAft>
              <a:buSzPts val="1800"/>
              <a:buFont typeface="Arial"/>
              <a:buNone/>
            </a:pPr>
            <a:r>
              <a:rPr b="0" i="0" lang="en-US" sz="1800" u="none" cap="none" strike="noStrike"/>
              <a:t>Static methods in this class read, write, and manipulate files and directories represented by </a:t>
            </a:r>
            <a:r>
              <a:rPr b="0" i="0" lang="en-US" sz="1800" u="none" cap="none" strike="noStrike">
                <a:latin typeface="Courier New"/>
                <a:ea typeface="Courier New"/>
                <a:cs typeface="Courier New"/>
                <a:sym typeface="Courier New"/>
              </a:rPr>
              <a:t>Path</a:t>
            </a:r>
            <a:r>
              <a:rPr b="0" i="0" lang="en-US" sz="1800" u="none" cap="none" strike="noStrike"/>
              <a:t> objects.</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Files</a:t>
            </a:r>
            <a:r>
              <a:rPr b="0" i="0" lang="en-US" sz="1800" u="none" cap="none" strike="noStrike"/>
              <a:t> class is also link aware—methods detect symbolic links in </a:t>
            </a:r>
            <a:r>
              <a:rPr b="0" i="0" lang="en-US" sz="1800" u="none" cap="none" strike="noStrike">
                <a:latin typeface="Courier New"/>
                <a:ea typeface="Courier New"/>
                <a:cs typeface="Courier New"/>
                <a:sym typeface="Courier New"/>
              </a:rPr>
              <a:t>Path</a:t>
            </a:r>
            <a:r>
              <a:rPr b="0" i="0" lang="en-US" sz="1800" u="none" cap="none" strike="noStrike"/>
              <a:t> objects and automatically manage links or provide options for dealing with links.</a:t>
            </a:r>
            <a:endParaRPr/>
          </a:p>
        </p:txBody>
      </p:sp>
      <p:sp>
        <p:nvSpPr>
          <p:cNvPr id="240" name="Google Shape;240;p1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1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Recall that </a:t>
            </a:r>
            <a:r>
              <a:rPr b="0" i="0" lang="en-US" sz="1800" u="none" cap="none" strike="noStrike">
                <a:latin typeface="Courier New"/>
                <a:ea typeface="Courier New"/>
                <a:cs typeface="Courier New"/>
                <a:sym typeface="Courier New"/>
              </a:rPr>
              <a:t>Path</a:t>
            </a:r>
            <a:r>
              <a:rPr b="0" i="0" lang="en-US" sz="1800" u="none" cap="none" strike="noStrike"/>
              <a:t> objects may point to files or directories that do not exist. The </a:t>
            </a:r>
            <a:r>
              <a:rPr b="0" i="0" lang="en-US" sz="1800" u="none" cap="none" strike="noStrike">
                <a:latin typeface="Courier New"/>
                <a:ea typeface="Courier New"/>
                <a:cs typeface="Courier New"/>
                <a:sym typeface="Courier New"/>
              </a:rPr>
              <a:t>exists()</a:t>
            </a:r>
            <a:r>
              <a:rPr b="0" i="0" lang="en-US" sz="1800" u="none" cap="none" strike="noStrike"/>
              <a:t> and </a:t>
            </a:r>
            <a:r>
              <a:rPr b="0" i="0" lang="en-US" sz="1800" u="none" cap="none" strike="noStrike">
                <a:latin typeface="Courier New"/>
                <a:ea typeface="Courier New"/>
                <a:cs typeface="Courier New"/>
                <a:sym typeface="Courier New"/>
              </a:rPr>
              <a:t>notExists()</a:t>
            </a:r>
            <a:r>
              <a:rPr b="0" i="0" lang="en-US" sz="1800" u="none" cap="none" strike="noStrike"/>
              <a:t> methods are used to determine whether the </a:t>
            </a:r>
            <a:r>
              <a:rPr b="0" i="0" lang="en-US" sz="1800" u="none" cap="none" strike="noStrike">
                <a:latin typeface="Courier New"/>
                <a:ea typeface="Courier New"/>
                <a:cs typeface="Courier New"/>
                <a:sym typeface="Courier New"/>
              </a:rPr>
              <a:t>Path</a:t>
            </a:r>
            <a:r>
              <a:rPr b="0" i="0" lang="en-US" sz="1800" u="none" cap="none" strike="noStrike"/>
              <a:t> points to a legitimate file or directory, and the particulars of that file or directory.</a:t>
            </a:r>
            <a:endParaRPr/>
          </a:p>
          <a:p>
            <a:pPr indent="0" lvl="1" marL="0" marR="0" rtl="0" algn="l">
              <a:spcBef>
                <a:spcPts val="0"/>
              </a:spcBef>
              <a:spcAft>
                <a:spcPts val="0"/>
              </a:spcAft>
              <a:buSzPts val="1800"/>
              <a:buFont typeface="Arial"/>
              <a:buNone/>
            </a:pPr>
            <a:r>
              <a:rPr b="0" i="0" lang="en-US" sz="1800" u="none" cap="none" strike="noStrike"/>
              <a:t>When testing for the existence of a file, there are three outcomes possible:</a:t>
            </a:r>
            <a:endParaRPr/>
          </a:p>
          <a:p>
            <a:pPr indent="0" lvl="2" marL="0" marR="0" rtl="0" algn="l">
              <a:spcBef>
                <a:spcPts val="0"/>
              </a:spcBef>
              <a:spcAft>
                <a:spcPts val="0"/>
              </a:spcAft>
              <a:buSzPts val="1800"/>
              <a:buFont typeface="Arial"/>
              <a:buNone/>
            </a:pPr>
            <a:r>
              <a:rPr b="0" i="0" lang="en-US" sz="1800" u="none" cap="none" strike="noStrike"/>
              <a:t>The file is verified to exist.</a:t>
            </a:r>
            <a:endParaRPr/>
          </a:p>
          <a:p>
            <a:pPr indent="0" lvl="2" marL="0" marR="0" rtl="0" algn="l">
              <a:spcBef>
                <a:spcPts val="0"/>
              </a:spcBef>
              <a:spcAft>
                <a:spcPts val="0"/>
              </a:spcAft>
              <a:buSzPts val="1800"/>
              <a:buFont typeface="Arial"/>
              <a:buNone/>
            </a:pPr>
            <a:r>
              <a:rPr b="0" i="0" lang="en-US" sz="1800" u="none" cap="none" strike="noStrike"/>
              <a:t>The file is verified to not exist.</a:t>
            </a:r>
            <a:endParaRPr/>
          </a:p>
          <a:p>
            <a:pPr indent="0" lvl="2" marL="0" marR="0" rtl="0" algn="l">
              <a:spcBef>
                <a:spcPts val="0"/>
              </a:spcBef>
              <a:spcAft>
                <a:spcPts val="0"/>
              </a:spcAft>
              <a:buSzPts val="1800"/>
              <a:buFont typeface="Arial"/>
              <a:buNone/>
            </a:pPr>
            <a:r>
              <a:rPr b="0" i="0" lang="en-US" sz="1800" u="none" cap="none" strike="noStrike"/>
              <a:t>The file’s status is unknown. This result can occur when the program does not have access to the file. </a:t>
            </a:r>
            <a:endParaRPr/>
          </a:p>
          <a:p>
            <a:pPr indent="0" lvl="1" marL="0" marR="0" rtl="0" algn="l">
              <a:spcBef>
                <a:spcPts val="0"/>
              </a:spcBef>
              <a:spcAft>
                <a:spcPts val="0"/>
              </a:spcAft>
              <a:buSzPts val="1800"/>
              <a:buFont typeface="Arial"/>
              <a:buNone/>
            </a:pPr>
            <a:r>
              <a:rPr b="1" i="0" lang="en-US" sz="1800" u="none" cap="none" strike="noStrike"/>
              <a:t>Note:</a:t>
            </a:r>
            <a:r>
              <a:rPr b="0" i="0" lang="en-US" sz="1800" u="none" cap="none" strike="noStrike"/>
              <a:t> </a:t>
            </a:r>
            <a:r>
              <a:rPr b="0" i="0" lang="en-US" sz="1800" u="none" cap="none" strike="noStrike">
                <a:latin typeface="Courier New"/>
                <a:ea typeface="Courier New"/>
                <a:cs typeface="Courier New"/>
                <a:sym typeface="Courier New"/>
              </a:rPr>
              <a:t>!Files.exists(path)</a:t>
            </a:r>
            <a:r>
              <a:rPr b="0" i="0" lang="en-US" sz="1800" u="none" cap="none" strike="noStrike"/>
              <a:t> is not equivalent to </a:t>
            </a:r>
            <a:r>
              <a:rPr b="0" i="0" lang="en-US" sz="1800" u="none" cap="none" strike="noStrike">
                <a:latin typeface="Courier New"/>
                <a:ea typeface="Courier New"/>
                <a:cs typeface="Courier New"/>
                <a:sym typeface="Courier New"/>
              </a:rPr>
              <a:t>Files.notExists(path)</a:t>
            </a:r>
            <a:r>
              <a:rPr b="0" i="0" lang="en-US" sz="1800" u="none" cap="none" strike="noStrike"/>
              <a:t>. If both </a:t>
            </a:r>
            <a:r>
              <a:rPr b="0" i="0" lang="en-US" sz="1800" u="none" cap="none" strike="noStrike">
                <a:latin typeface="Courier New"/>
                <a:ea typeface="Courier New"/>
                <a:cs typeface="Courier New"/>
                <a:sym typeface="Courier New"/>
              </a:rPr>
              <a:t>exists</a:t>
            </a:r>
            <a:r>
              <a:rPr b="0" i="0" lang="en-US" sz="1800" u="none" cap="none" strike="noStrike"/>
              <a:t> and </a:t>
            </a:r>
            <a:r>
              <a:rPr b="0" i="0" lang="en-US" sz="1800" u="none" cap="none" strike="noStrike">
                <a:latin typeface="Courier New"/>
                <a:ea typeface="Courier New"/>
                <a:cs typeface="Courier New"/>
                <a:sym typeface="Courier New"/>
              </a:rPr>
              <a:t>notExists</a:t>
            </a:r>
            <a:r>
              <a:rPr b="0" i="0" lang="en-US" sz="1800" u="none" cap="none" strike="noStrike"/>
              <a:t> return false, the existence of the file or directory cannot be determined. For example, in Windows, it is possible to achieve this by requesting the status of an offline drive, such as a CD-ROM drive.</a:t>
            </a:r>
            <a:endParaRPr/>
          </a:p>
          <a:p>
            <a:pPr indent="0" lvl="0" marL="0" marR="0" rtl="0" algn="l">
              <a:spcBef>
                <a:spcPts val="0"/>
              </a:spcBef>
              <a:spcAft>
                <a:spcPts val="0"/>
              </a:spcAft>
              <a:buNone/>
            </a:pPr>
            <a:r>
              <a:t/>
            </a:r>
            <a:endParaRPr b="0" i="0" sz="1800" u="none" cap="none" strike="noStrike"/>
          </a:p>
        </p:txBody>
      </p:sp>
      <p:sp>
        <p:nvSpPr>
          <p:cNvPr id="264" name="Google Shape;264;p1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result of any of these tests is immediately outdated once the operation completes. According to the documentation: “Note that result of this method is immediately outdated. There is no guarantee that a subsequent attempt to open the file for writing will succeed (or even that it will access the same file). Care should be taken when using this method in security-sensitive applications.”</a:t>
            </a:r>
            <a:endParaRPr/>
          </a:p>
        </p:txBody>
      </p:sp>
      <p:sp>
        <p:nvSpPr>
          <p:cNvPr id="273" name="Google Shape;273;p1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Files</a:t>
            </a:r>
            <a:r>
              <a:rPr b="0" i="0" lang="en-US" sz="1800" u="none" cap="none" strike="noStrike"/>
              <a:t> class also has methods to create temporary files and directories, hard links, and symbolic links.</a:t>
            </a:r>
            <a:endParaRPr/>
          </a:p>
        </p:txBody>
      </p:sp>
      <p:sp>
        <p:nvSpPr>
          <p:cNvPr id="280" name="Google Shape;280;p1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p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8" name="Google Shape;48;p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14 -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delete(Path)</a:t>
            </a:r>
            <a:r>
              <a:rPr b="0" i="0" lang="en-US" sz="1800" u="none" cap="none" strike="noStrike"/>
              <a:t> method deletes the file or throws an exception if the deletion fails. For example, if the file does not exist, a </a:t>
            </a:r>
            <a:r>
              <a:rPr b="0" i="0" lang="en-US" sz="1800" u="none" cap="none" strike="noStrike">
                <a:latin typeface="Courier New"/>
                <a:ea typeface="Courier New"/>
                <a:cs typeface="Courier New"/>
                <a:sym typeface="Courier New"/>
              </a:rPr>
              <a:t>NoSuchFileException</a:t>
            </a:r>
            <a:r>
              <a:rPr b="0" i="0" lang="en-US" sz="1800" u="none" cap="none" strike="noStrike"/>
              <a:t> is thrown. </a:t>
            </a:r>
            <a:endParaRPr/>
          </a:p>
          <a:p>
            <a:pPr indent="0" lvl="1" marL="0" marR="0" rtl="0" algn="l">
              <a:spcBef>
                <a:spcPts val="0"/>
              </a:spcBef>
              <a:spcAft>
                <a:spcPts val="0"/>
              </a:spcAft>
              <a:buSzPts val="1800"/>
              <a:buFont typeface="Arial"/>
              <a:buNone/>
            </a:pPr>
            <a:r>
              <a:rPr b="0" i="0" lang="en-US" sz="1800" u="none" cap="none" strike="noStrike"/>
              <a:t>The </a:t>
            </a:r>
            <a:r>
              <a:rPr b="0" i="0" lang="en-US" sz="1800" u="none" cap="none" strike="noStrike">
                <a:latin typeface="Courier New"/>
                <a:ea typeface="Courier New"/>
                <a:cs typeface="Courier New"/>
                <a:sym typeface="Courier New"/>
              </a:rPr>
              <a:t>deleteIfExists(Path)</a:t>
            </a:r>
            <a:r>
              <a:rPr b="0" i="0" lang="en-US" sz="1800" u="none" cap="none" strike="noStrike"/>
              <a:t> method also deletes the file, but if the file does not exist, no exception is thrown. Failing silently is useful when you have multiple threads deleting files and you do not want to throw an exception just because one thread did so first.</a:t>
            </a:r>
            <a:endParaRPr/>
          </a:p>
        </p:txBody>
      </p:sp>
      <p:sp>
        <p:nvSpPr>
          <p:cNvPr id="289" name="Google Shape;289;p2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2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You can copy a file or directory by using the </a:t>
            </a:r>
            <a:r>
              <a:rPr b="0" i="0" lang="en-US" sz="1800" u="none" cap="none" strike="noStrike">
                <a:latin typeface="Courier New"/>
                <a:ea typeface="Courier New"/>
                <a:cs typeface="Courier New"/>
                <a:sym typeface="Courier New"/>
              </a:rPr>
              <a:t>copy(Path, Path, CopyOption...)</a:t>
            </a:r>
            <a:r>
              <a:rPr b="0" i="0" lang="en-US" sz="1800" u="none" cap="none" strike="noStrike"/>
              <a:t> method. The copy fails if the target file exists, unless the </a:t>
            </a:r>
            <a:r>
              <a:rPr b="0" i="0" lang="en-US" sz="1800" u="none" cap="none" strike="noStrike">
                <a:latin typeface="Courier New"/>
                <a:ea typeface="Courier New"/>
                <a:cs typeface="Courier New"/>
                <a:sym typeface="Courier New"/>
              </a:rPr>
              <a:t>REPLACE_EXISTING</a:t>
            </a:r>
            <a:r>
              <a:rPr b="0" i="0" lang="en-US" sz="1800" u="none" cap="none" strike="noStrike"/>
              <a:t> option is specified.</a:t>
            </a:r>
            <a:endParaRPr/>
          </a:p>
          <a:p>
            <a:pPr indent="0" lvl="1" marL="0" marR="0" rtl="0" algn="l">
              <a:spcBef>
                <a:spcPts val="0"/>
              </a:spcBef>
              <a:spcAft>
                <a:spcPts val="0"/>
              </a:spcAft>
              <a:buSzPts val="1800"/>
              <a:buFont typeface="Arial"/>
              <a:buNone/>
            </a:pPr>
            <a:r>
              <a:rPr b="0" i="0" lang="en-US" sz="1800" u="none" cap="none" strike="noStrike"/>
              <a:t>Directories can be copied. However, files inside the directory are not copied, so the new directory is empty even when the original directory contains files.</a:t>
            </a:r>
            <a:endParaRPr/>
          </a:p>
          <a:p>
            <a:pPr indent="0" lvl="1" marL="0" marR="0" rtl="0" algn="l">
              <a:spcBef>
                <a:spcPts val="0"/>
              </a:spcBef>
              <a:spcAft>
                <a:spcPts val="0"/>
              </a:spcAft>
              <a:buSzPts val="1800"/>
              <a:buFont typeface="Arial"/>
              <a:buNone/>
            </a:pPr>
            <a:r>
              <a:rPr b="0" i="0" lang="en-US" sz="1800" u="none" cap="none" strike="noStrike"/>
              <a:t>When copying a symbolic link, the target of the link is copied. If you want to copy the link itself, and not the contents of the link, specify either the </a:t>
            </a:r>
            <a:r>
              <a:rPr b="0" i="0" lang="en-US" sz="1800" u="none" cap="none" strike="noStrike">
                <a:latin typeface="Courier New"/>
                <a:ea typeface="Courier New"/>
                <a:cs typeface="Courier New"/>
                <a:sym typeface="Courier New"/>
              </a:rPr>
              <a:t>NOFOLLOW_LINKS</a:t>
            </a:r>
            <a:r>
              <a:rPr b="0" i="0" lang="en-US" sz="1800" u="none" cap="none" strike="noStrike"/>
              <a:t> or </a:t>
            </a:r>
            <a:r>
              <a:rPr b="0" i="0" lang="en-US" sz="1800" u="none" cap="none" strike="noStrike">
                <a:latin typeface="Courier New"/>
                <a:ea typeface="Courier New"/>
                <a:cs typeface="Courier New"/>
                <a:sym typeface="Courier New"/>
              </a:rPr>
              <a:t>REPLACE_EXISTING</a:t>
            </a:r>
            <a:r>
              <a:rPr b="0" i="0" lang="en-US" sz="1800" u="none" cap="none" strike="noStrike"/>
              <a:t> option.</a:t>
            </a:r>
            <a:endParaRPr/>
          </a:p>
          <a:p>
            <a:pPr indent="0" lvl="1" marL="0" marR="0" rtl="0" algn="l">
              <a:spcBef>
                <a:spcPts val="0"/>
              </a:spcBef>
              <a:spcAft>
                <a:spcPts val="0"/>
              </a:spcAft>
              <a:buSzPts val="1800"/>
              <a:buFont typeface="Arial"/>
              <a:buNone/>
            </a:pPr>
            <a:r>
              <a:rPr b="0" i="0" lang="en-US" sz="1800" u="none" cap="none" strike="noStrike"/>
              <a:t>The following </a:t>
            </a:r>
            <a:r>
              <a:rPr b="0" i="0" lang="en-US" sz="1800" u="none" cap="none" strike="noStrike">
                <a:latin typeface="Courier New"/>
                <a:ea typeface="Courier New"/>
                <a:cs typeface="Courier New"/>
                <a:sym typeface="Courier New"/>
              </a:rPr>
              <a:t>StandardCopyOption</a:t>
            </a:r>
            <a:r>
              <a:rPr b="0" i="0" lang="en-US" sz="1800" u="none" cap="none" strike="noStrike"/>
              <a:t> and </a:t>
            </a:r>
            <a:r>
              <a:rPr b="0" i="0" lang="en-US" sz="1800" u="none" cap="none" strike="noStrike">
                <a:latin typeface="Courier New"/>
                <a:ea typeface="Courier New"/>
                <a:cs typeface="Courier New"/>
                <a:sym typeface="Courier New"/>
              </a:rPr>
              <a:t>LinkOption</a:t>
            </a:r>
            <a:r>
              <a:rPr b="0" i="0" lang="en-US" sz="1800" u="none" cap="none" strike="noStrike"/>
              <a:t> enums are supported:</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REPLACE_EXISTING</a:t>
            </a:r>
            <a:r>
              <a:rPr b="1" i="0" lang="en-US" sz="1800" u="none" cap="none" strike="noStrike"/>
              <a:t>:</a:t>
            </a:r>
            <a:r>
              <a:rPr b="0" i="0" lang="en-US" sz="1800" u="none" cap="none" strike="noStrike"/>
              <a:t> Performs the copy even when the target file already exists. If the target is a symbolic link, the link itself is copied (and not the target of the link). If the target is a non-empty directory, the copy fails with the </a:t>
            </a:r>
            <a:r>
              <a:rPr b="0" i="0" lang="en-US" sz="1800" u="none" cap="none" strike="noStrike">
                <a:latin typeface="Courier New"/>
                <a:ea typeface="Courier New"/>
                <a:cs typeface="Courier New"/>
                <a:sym typeface="Courier New"/>
              </a:rPr>
              <a:t>FileAlreadyExistsException</a:t>
            </a:r>
            <a:r>
              <a:rPr b="0" i="0" lang="en-US" sz="1800" u="none" cap="none" strike="noStrike"/>
              <a:t> exception.</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COPY_ATTRIBUTES</a:t>
            </a:r>
            <a:r>
              <a:rPr b="1" i="0" lang="en-US" sz="1800" u="none" cap="none" strike="noStrike"/>
              <a:t>: </a:t>
            </a:r>
            <a:r>
              <a:rPr b="0" i="0" lang="en-US" sz="1800" u="none" cap="none" strike="noStrike"/>
              <a:t>Copies the file attributes associated with the file to the target file. The exact file attributes supported are file system– and platform-dependent, but last-modified-time is supported across platforms and is copied to the target file.</a:t>
            </a:r>
            <a:endParaRPr/>
          </a:p>
          <a:p>
            <a:pPr indent="0" lvl="2" marL="0" marR="0" rtl="0" algn="l">
              <a:spcBef>
                <a:spcPts val="0"/>
              </a:spcBef>
              <a:spcAft>
                <a:spcPts val="0"/>
              </a:spcAft>
              <a:buSzPts val="1800"/>
              <a:buFont typeface="Courier New"/>
              <a:buNone/>
            </a:pPr>
            <a:r>
              <a:rPr b="1" i="0" lang="en-US" sz="1800" u="none" cap="none" strike="noStrike">
                <a:latin typeface="Courier New"/>
                <a:ea typeface="Courier New"/>
                <a:cs typeface="Courier New"/>
                <a:sym typeface="Courier New"/>
              </a:rPr>
              <a:t>NOFOLLOW_LINKS</a:t>
            </a:r>
            <a:r>
              <a:rPr b="1" i="0" lang="en-US" sz="1800" u="none" cap="none" strike="noStrike"/>
              <a:t>:</a:t>
            </a:r>
            <a:r>
              <a:rPr b="0" i="0" lang="en-US" sz="1800" u="none" cap="none" strike="noStrike"/>
              <a:t> Indicates that symbolic links should not be followed. If the file to be copied is a symbolic link, the link is copied (and not the target of the link).</a:t>
            </a:r>
            <a:endParaRPr/>
          </a:p>
          <a:p>
            <a:pPr indent="0" lvl="0" marL="0" marR="0" rtl="0" algn="l">
              <a:spcBef>
                <a:spcPts val="0"/>
              </a:spcBef>
              <a:spcAft>
                <a:spcPts val="0"/>
              </a:spcAft>
              <a:buNone/>
            </a:pPr>
            <a:r>
              <a:t/>
            </a:r>
            <a:endParaRPr b="0" i="0" sz="1800" u="none" cap="none" strike="noStrike"/>
          </a:p>
        </p:txBody>
      </p:sp>
      <p:sp>
        <p:nvSpPr>
          <p:cNvPr id="304" name="Google Shape;304;p2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2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Guidelines for moves:</a:t>
            </a:r>
            <a:endParaRPr/>
          </a:p>
          <a:p>
            <a:pPr indent="0" lvl="2" marL="0" marR="0" rtl="0" algn="l">
              <a:spcBef>
                <a:spcPts val="0"/>
              </a:spcBef>
              <a:spcAft>
                <a:spcPts val="0"/>
              </a:spcAft>
              <a:buSzPts val="1800"/>
              <a:buFont typeface="Arial"/>
              <a:buNone/>
            </a:pPr>
            <a:r>
              <a:rPr b="0" i="0" lang="en-US" sz="1800" u="none" cap="none" strike="noStrike"/>
              <a:t>If the target path is a directory and that directory is empty, the move succeeds if </a:t>
            </a:r>
            <a:r>
              <a:rPr b="0" i="0" lang="en-US" sz="1800" u="none" cap="none" strike="noStrike">
                <a:latin typeface="Courier New"/>
                <a:ea typeface="Courier New"/>
                <a:cs typeface="Courier New"/>
                <a:sym typeface="Courier New"/>
              </a:rPr>
              <a:t>REPLACE_EXISTING</a:t>
            </a:r>
            <a:r>
              <a:rPr b="0" i="0" lang="en-US" sz="1800" u="none" cap="none" strike="noStrike"/>
              <a:t> is set.</a:t>
            </a:r>
            <a:endParaRPr/>
          </a:p>
          <a:p>
            <a:pPr indent="0" lvl="2" marL="0" marR="0" rtl="0" algn="l">
              <a:spcBef>
                <a:spcPts val="0"/>
              </a:spcBef>
              <a:spcAft>
                <a:spcPts val="0"/>
              </a:spcAft>
              <a:buSzPts val="1800"/>
              <a:buFont typeface="Arial"/>
              <a:buNone/>
            </a:pPr>
            <a:r>
              <a:rPr b="0" i="0" lang="en-US" sz="1800" u="none" cap="none" strike="noStrike"/>
              <a:t>If the target directory does not exist, the move succeeds. Essentially, this is a rename of the directory.</a:t>
            </a:r>
            <a:endParaRPr/>
          </a:p>
          <a:p>
            <a:pPr indent="0" lvl="2" marL="0" marR="0" rtl="0" algn="l">
              <a:spcBef>
                <a:spcPts val="0"/>
              </a:spcBef>
              <a:spcAft>
                <a:spcPts val="0"/>
              </a:spcAft>
              <a:buSzPts val="1800"/>
              <a:buFont typeface="Arial"/>
              <a:buNone/>
            </a:pPr>
            <a:r>
              <a:rPr b="0" i="0" lang="en-US" sz="1800" u="none" cap="none" strike="noStrike"/>
              <a:t>If the target directory exists and is not empty, a </a:t>
            </a:r>
            <a:r>
              <a:rPr b="0" i="0" lang="en-US" sz="1800" u="none" cap="none" strike="noStrike">
                <a:latin typeface="Courier New"/>
                <a:ea typeface="Courier New"/>
                <a:cs typeface="Courier New"/>
                <a:sym typeface="Courier New"/>
              </a:rPr>
              <a:t>DirectoryNotEmptyException</a:t>
            </a:r>
            <a:r>
              <a:rPr b="0" i="0" lang="en-US" sz="1800" u="none" cap="none" strike="noStrike"/>
              <a:t> is thrown.</a:t>
            </a:r>
            <a:endParaRPr/>
          </a:p>
          <a:p>
            <a:pPr indent="0" lvl="2" marL="0" marR="0" rtl="0" algn="l">
              <a:spcBef>
                <a:spcPts val="0"/>
              </a:spcBef>
              <a:spcAft>
                <a:spcPts val="0"/>
              </a:spcAft>
              <a:buSzPts val="1800"/>
              <a:buFont typeface="Arial"/>
              <a:buNone/>
            </a:pPr>
            <a:r>
              <a:rPr b="0" i="0" lang="en-US" sz="1800" u="none" cap="none" strike="noStrike"/>
              <a:t>If the source is a file and the target is a directory that exists, and </a:t>
            </a:r>
            <a:r>
              <a:rPr b="0" i="0" lang="en-US" sz="1800" u="none" cap="none" strike="noStrike">
                <a:latin typeface="Courier New"/>
                <a:ea typeface="Courier New"/>
                <a:cs typeface="Courier New"/>
                <a:sym typeface="Courier New"/>
              </a:rPr>
              <a:t>REPLACE_EXISTING</a:t>
            </a:r>
            <a:r>
              <a:rPr b="0" i="0" lang="en-US" sz="1800" u="none" cap="none" strike="noStrike"/>
              <a:t> is set, the move will rename the file to the intended directory name.</a:t>
            </a:r>
            <a:endParaRPr/>
          </a:p>
          <a:p>
            <a:pPr indent="0" lvl="1" marL="0" marR="0" rtl="0" algn="l">
              <a:spcBef>
                <a:spcPts val="0"/>
              </a:spcBef>
              <a:spcAft>
                <a:spcPts val="0"/>
              </a:spcAft>
              <a:buSzPts val="1800"/>
              <a:buFont typeface="Arial"/>
              <a:buNone/>
            </a:pPr>
            <a:r>
              <a:rPr b="0" i="0" lang="en-US" sz="1800" u="none" cap="none" strike="noStrike"/>
              <a:t>To move a directory containing files to another directory, essentially you need to recursively copy the contents of the directory, and then delete the old directory.</a:t>
            </a:r>
            <a:endParaRPr/>
          </a:p>
          <a:p>
            <a:pPr indent="0" lvl="1" marL="0" marR="0" rtl="0" algn="l">
              <a:spcBef>
                <a:spcPts val="0"/>
              </a:spcBef>
              <a:spcAft>
                <a:spcPts val="0"/>
              </a:spcAft>
              <a:buSzPts val="1800"/>
              <a:buFont typeface="Arial"/>
              <a:buNone/>
            </a:pPr>
            <a:r>
              <a:rPr b="0" i="0" lang="en-US" sz="1800" u="none" cap="none" strike="noStrike"/>
              <a:t>You can also perform the move as an atomic file operation using </a:t>
            </a:r>
            <a:r>
              <a:rPr b="0" i="0" lang="en-US" sz="1800" u="none" cap="none" strike="noStrike">
                <a:latin typeface="Courier New"/>
                <a:ea typeface="Courier New"/>
                <a:cs typeface="Courier New"/>
                <a:sym typeface="Courier New"/>
              </a:rPr>
              <a:t>ATOMIC_MOVE</a:t>
            </a:r>
            <a:r>
              <a:rPr b="0" i="0" lang="en-US" sz="1800" u="none" cap="none" strike="noStrike"/>
              <a:t>.</a:t>
            </a:r>
            <a:endParaRPr/>
          </a:p>
          <a:p>
            <a:pPr indent="0" lvl="2" marL="0" marR="0" rtl="0" algn="l">
              <a:spcBef>
                <a:spcPts val="0"/>
              </a:spcBef>
              <a:spcAft>
                <a:spcPts val="0"/>
              </a:spcAft>
              <a:buSzPts val="1800"/>
              <a:buFont typeface="Arial"/>
              <a:buNone/>
            </a:pPr>
            <a:r>
              <a:rPr b="0" i="0" lang="en-US" sz="1800" u="none" cap="none" strike="noStrike"/>
              <a:t>If the file system does not support an atomic move, an exception is thrown. With an </a:t>
            </a:r>
            <a:r>
              <a:rPr b="0" i="0" lang="en-US" sz="1800" u="none" cap="none" strike="noStrike">
                <a:latin typeface="Courier New"/>
                <a:ea typeface="Courier New"/>
                <a:cs typeface="Courier New"/>
                <a:sym typeface="Courier New"/>
              </a:rPr>
              <a:t>ATOMIC_MOVE</a:t>
            </a:r>
            <a:r>
              <a:rPr b="0" i="0" lang="en-US" sz="1800" u="none" cap="none" strike="noStrike"/>
              <a:t> you can move a file into a directory and be guaranteed that any process watching the directory accesses a complete file.</a:t>
            </a:r>
            <a:endParaRPr/>
          </a:p>
          <a:p>
            <a:pPr indent="0" lvl="0" marL="0" marR="0" rtl="0" algn="l">
              <a:spcBef>
                <a:spcPts val="0"/>
              </a:spcBef>
              <a:spcAft>
                <a:spcPts val="0"/>
              </a:spcAft>
              <a:buNone/>
            </a:pPr>
            <a:r>
              <a:t/>
            </a:r>
            <a:endParaRPr b="0" i="0" sz="1800" u="none" cap="none" strike="noStrike"/>
          </a:p>
        </p:txBody>
      </p:sp>
      <p:sp>
        <p:nvSpPr>
          <p:cNvPr id="319" name="Google Shape;319;p2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2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2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35" name="Google Shape;335;p2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2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2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43" name="Google Shape;343;p2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2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51" name="Google Shape;351;p2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2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59" name="Google Shape;359;p2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p2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2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367" name="Google Shape;367;p2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2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2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If a program needs multiple file attributes around the same time, it can be inefficient to use methods that retrieve a single attribute. Repeatedly accessing the file system to retrieve a single attribute can adversely affect performance. For this reason, the </a:t>
            </a:r>
            <a:r>
              <a:rPr b="0" i="0" lang="en-US" sz="1800" u="none" cap="none" strike="noStrike">
                <a:latin typeface="Courier New"/>
                <a:ea typeface="Courier New"/>
                <a:cs typeface="Courier New"/>
                <a:sym typeface="Courier New"/>
              </a:rPr>
              <a:t>Files</a:t>
            </a:r>
            <a:r>
              <a:rPr b="0" i="0" lang="en-US" sz="1800" u="none" cap="none" strike="noStrike"/>
              <a:t> class provides two </a:t>
            </a:r>
            <a:r>
              <a:rPr b="0" i="0" lang="en-US" sz="1800" u="none" cap="none" strike="noStrike">
                <a:latin typeface="Courier New"/>
                <a:ea typeface="Courier New"/>
                <a:cs typeface="Courier New"/>
                <a:sym typeface="Courier New"/>
              </a:rPr>
              <a:t>readAttributes</a:t>
            </a:r>
            <a:r>
              <a:rPr b="0" i="0" lang="en-US" sz="1800" u="none" cap="none" strike="noStrike"/>
              <a:t> methods to fetch a file’s attributes in one bulk operation.</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readAttributes(Path, String, LinkOption...)</a:t>
            </a:r>
            <a:endParaRPr/>
          </a:p>
          <a:p>
            <a:pPr indent="0" lvl="2"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readAttributes(Path, Class&lt;A&gt;, LinkOption...)</a:t>
            </a:r>
            <a:endParaRPr/>
          </a:p>
        </p:txBody>
      </p:sp>
      <p:sp>
        <p:nvSpPr>
          <p:cNvPr id="375" name="Google Shape;375;p2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p2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2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File system objects are most typically directories or files. Everyone is familiar with these objects. But some file systems also support the notion of symbolic links. A symbolic link is also referred to as a “symlink” or a “soft link.”</a:t>
            </a:r>
            <a:endParaRPr/>
          </a:p>
          <a:p>
            <a:pPr indent="0" lvl="1" marL="0" marR="0" rtl="0" algn="l">
              <a:spcBef>
                <a:spcPts val="0"/>
              </a:spcBef>
              <a:spcAft>
                <a:spcPts val="0"/>
              </a:spcAft>
              <a:buSzPts val="1800"/>
              <a:buFont typeface="Arial"/>
              <a:buNone/>
            </a:pPr>
            <a:r>
              <a:rPr b="0" i="0" lang="en-US" sz="1800" u="none" cap="none" strike="noStrike"/>
              <a:t>A symbolic link is a special file that serves as a reference to another file. A symbolic link is usually transparent to the user. Reading or writing to a symbolic link is the same as reading or writing to any other file or directory.</a:t>
            </a:r>
            <a:endParaRPr/>
          </a:p>
          <a:p>
            <a:pPr indent="0" lvl="1" marL="0" marR="0" rtl="0" algn="l">
              <a:spcBef>
                <a:spcPts val="0"/>
              </a:spcBef>
              <a:spcAft>
                <a:spcPts val="0"/>
              </a:spcAft>
              <a:buSzPts val="1800"/>
              <a:buFont typeface="Arial"/>
              <a:buNone/>
            </a:pPr>
            <a:r>
              <a:rPr b="0" i="0" lang="en-US" sz="1800" u="none" cap="none" strike="noStrike"/>
              <a:t>In the slide’s diagram, </a:t>
            </a:r>
            <a:r>
              <a:rPr b="0" i="0" lang="en-US" sz="1800" u="none" cap="none" strike="noStrike">
                <a:latin typeface="Courier New"/>
                <a:ea typeface="Courier New"/>
                <a:cs typeface="Courier New"/>
                <a:sym typeface="Courier New"/>
              </a:rPr>
              <a:t>logFile</a:t>
            </a:r>
            <a:r>
              <a:rPr b="0" i="0" lang="en-US" sz="1800" u="none" cap="none" strike="noStrike"/>
              <a:t> appears to the user to be a regular file, but it is actually a symbolic link to </a:t>
            </a:r>
            <a:r>
              <a:rPr b="0" i="0" lang="en-US" sz="1800" u="none" cap="none" strike="noStrike">
                <a:latin typeface="Courier New"/>
                <a:ea typeface="Courier New"/>
                <a:cs typeface="Courier New"/>
                <a:sym typeface="Courier New"/>
              </a:rPr>
              <a:t>dir/logs/homeLogFile</a:t>
            </a:r>
            <a:r>
              <a:rPr b="0" i="0" lang="en-US" sz="1800" u="none" cap="none" strike="noStrike"/>
              <a:t>. </a:t>
            </a:r>
            <a:r>
              <a:rPr b="0" i="0" lang="en-US" sz="1800" u="none" cap="none" strike="noStrike">
                <a:latin typeface="Courier New"/>
                <a:ea typeface="Courier New"/>
                <a:cs typeface="Courier New"/>
                <a:sym typeface="Courier New"/>
              </a:rPr>
              <a:t>homeLogFile</a:t>
            </a:r>
            <a:r>
              <a:rPr b="0" i="0" lang="en-US" sz="1800" u="none" cap="none" strike="noStrike"/>
              <a:t> is the target of the link.</a:t>
            </a:r>
            <a:endParaRPr/>
          </a:p>
        </p:txBody>
      </p:sp>
      <p:sp>
        <p:nvSpPr>
          <p:cNvPr id="382" name="Google Shape;382;p2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3: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NIO API in JSR 51 established the basis for NIO in Java, focusing on buffers, channels, and charsets. JSR 51 delivered the first piece of the scalable socket I/Os into the platform, providing a non-blocking, multiplexed I/O API, thus allowing the development of highly scalable servers without having to resort to native code.</a:t>
            </a:r>
            <a:endParaRPr/>
          </a:p>
          <a:p>
            <a:pPr indent="0" lvl="1" marL="0" marR="0" rtl="0" algn="l">
              <a:spcBef>
                <a:spcPts val="0"/>
              </a:spcBef>
              <a:spcAft>
                <a:spcPts val="0"/>
              </a:spcAft>
              <a:buSzPts val="1800"/>
              <a:buFont typeface="Arial"/>
              <a:buNone/>
            </a:pPr>
            <a:r>
              <a:rPr b="0" i="0" lang="en-US" sz="1800" u="none" cap="none" strike="noStrike"/>
              <a:t>For many developers, the most significant goal of JSR 203 is to address issues with </a:t>
            </a:r>
            <a:r>
              <a:rPr b="0" i="0" lang="en-US" sz="1800" u="none" cap="none" strike="noStrike">
                <a:latin typeface="Courier New"/>
                <a:ea typeface="Courier New"/>
                <a:cs typeface="Courier New"/>
                <a:sym typeface="Courier New"/>
              </a:rPr>
              <a:t>java.io.File</a:t>
            </a:r>
            <a:r>
              <a:rPr b="0" i="0" lang="en-US" sz="1800" u="none" cap="none" strike="noStrike"/>
              <a:t> by developing a new file system interface. </a:t>
            </a:r>
            <a:endParaRPr/>
          </a:p>
          <a:p>
            <a:pPr indent="0" lvl="1" marL="0" marR="0" rtl="0" algn="l">
              <a:spcBef>
                <a:spcPts val="0"/>
              </a:spcBef>
              <a:spcAft>
                <a:spcPts val="0"/>
              </a:spcAft>
              <a:buSzPts val="1800"/>
              <a:buFont typeface="Arial"/>
              <a:buNone/>
            </a:pPr>
            <a:r>
              <a:rPr b="0" i="0" lang="en-US" sz="1800" u="none" cap="none" strike="noStrike"/>
              <a:t>The new API:</a:t>
            </a:r>
            <a:endParaRPr/>
          </a:p>
          <a:p>
            <a:pPr indent="0" lvl="2" marL="0" marR="0" rtl="0" algn="l">
              <a:spcBef>
                <a:spcPts val="0"/>
              </a:spcBef>
              <a:spcAft>
                <a:spcPts val="0"/>
              </a:spcAft>
              <a:buSzPts val="1800"/>
              <a:buFont typeface="Arial"/>
              <a:buNone/>
            </a:pPr>
            <a:r>
              <a:rPr b="0" i="0" lang="en-US" sz="1800" u="none" cap="none" strike="noStrike"/>
              <a:t>Works more consistently across platforms</a:t>
            </a:r>
            <a:endParaRPr/>
          </a:p>
          <a:p>
            <a:pPr indent="0" lvl="2" marL="0" marR="0" rtl="0" algn="l">
              <a:spcBef>
                <a:spcPts val="0"/>
              </a:spcBef>
              <a:spcAft>
                <a:spcPts val="0"/>
              </a:spcAft>
              <a:buSzPts val="1800"/>
              <a:buFont typeface="Arial"/>
              <a:buNone/>
            </a:pPr>
            <a:r>
              <a:rPr b="0" i="0" lang="en-US" sz="1800" u="none" cap="none" strike="noStrike"/>
              <a:t>Makes it easier to write programs that gracefully handle the failure of file system operations</a:t>
            </a:r>
            <a:endParaRPr/>
          </a:p>
          <a:p>
            <a:pPr indent="0" lvl="2" marL="0" marR="0" rtl="0" algn="l">
              <a:spcBef>
                <a:spcPts val="0"/>
              </a:spcBef>
              <a:spcAft>
                <a:spcPts val="0"/>
              </a:spcAft>
              <a:buSzPts val="1800"/>
              <a:buFont typeface="Arial"/>
              <a:buNone/>
            </a:pPr>
            <a:r>
              <a:rPr b="0" i="0" lang="en-US" sz="1800" u="none" cap="none" strike="noStrike"/>
              <a:t>Provides more efficient access to a larger set of file attributes</a:t>
            </a:r>
            <a:endParaRPr/>
          </a:p>
          <a:p>
            <a:pPr indent="0" lvl="2" marL="0" marR="0" rtl="0" algn="l">
              <a:spcBef>
                <a:spcPts val="0"/>
              </a:spcBef>
              <a:spcAft>
                <a:spcPts val="0"/>
              </a:spcAft>
              <a:buSzPts val="1800"/>
              <a:buFont typeface="Arial"/>
              <a:buNone/>
            </a:pPr>
            <a:r>
              <a:rPr b="0" i="0" lang="en-US" sz="1800" u="none" cap="none" strike="noStrike"/>
              <a:t>Allows developers of sophisticated applications to take advantage of platform-specific features when absolutely necessary</a:t>
            </a:r>
            <a:endParaRPr/>
          </a:p>
          <a:p>
            <a:pPr indent="0" lvl="2" marL="0" marR="0" rtl="0" algn="l">
              <a:spcBef>
                <a:spcPts val="0"/>
              </a:spcBef>
              <a:spcAft>
                <a:spcPts val="0"/>
              </a:spcAft>
              <a:buSzPts val="1800"/>
              <a:buFont typeface="Arial"/>
              <a:buNone/>
            </a:pPr>
            <a:r>
              <a:rPr b="0" i="0" lang="en-US" sz="1800" u="none" cap="none" strike="noStrike"/>
              <a:t>Allows support for non-native file systems, to be “plugged in” to the platform</a:t>
            </a:r>
            <a:endParaRPr/>
          </a:p>
        </p:txBody>
      </p:sp>
      <p:sp>
        <p:nvSpPr>
          <p:cNvPr id="56" name="Google Shape;56;p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14 -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30: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30: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15" name="Google Shape;415;p30: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p31: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31: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23" name="Google Shape;423;p31: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32: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32: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431" name="Google Shape;431;p32: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33: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8" name="Google Shape;438;p33: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b, c</a:t>
            </a:r>
            <a:endParaRPr/>
          </a:p>
          <a:p>
            <a:pPr indent="0" lvl="1" marL="0" marR="0" rtl="0" algn="l">
              <a:spcBef>
                <a:spcPts val="0"/>
              </a:spcBef>
              <a:spcAft>
                <a:spcPts val="0"/>
              </a:spcAft>
              <a:buClr>
                <a:srgbClr val="0000FF"/>
              </a:buClr>
              <a:buSzPts val="1800"/>
              <a:buFont typeface="Arial"/>
              <a:buNone/>
            </a:pPr>
            <a:r>
              <a:rPr b="0" i="0" lang="en-US" sz="1800" u="none" cap="none" strike="noStrike">
                <a:solidFill>
                  <a:srgbClr val="0000FF"/>
                </a:solidFill>
              </a:rPr>
              <a:t>You should use </a:t>
            </a:r>
            <a:r>
              <a:rPr b="0" i="0" lang="en-US" sz="1800" u="none" cap="none" strike="noStrike">
                <a:solidFill>
                  <a:srgbClr val="0000FF"/>
                </a:solidFill>
                <a:latin typeface="Courier New"/>
                <a:ea typeface="Courier New"/>
                <a:cs typeface="Courier New"/>
                <a:sym typeface="Courier New"/>
              </a:rPr>
              <a:t>visitFile</a:t>
            </a:r>
            <a:r>
              <a:rPr b="0" i="0" lang="en-US" sz="1800" u="none" cap="none" strike="noStrike">
                <a:solidFill>
                  <a:srgbClr val="0000FF"/>
                </a:solidFill>
              </a:rPr>
              <a:t> to delete a file discovered in the directory. </a:t>
            </a:r>
            <a:r>
              <a:rPr b="0" i="0" lang="en-US" sz="1800" u="none" cap="none" strike="noStrike">
                <a:solidFill>
                  <a:srgbClr val="0000FF"/>
                </a:solidFill>
                <a:latin typeface="Courier New"/>
                <a:ea typeface="Courier New"/>
                <a:cs typeface="Courier New"/>
                <a:sym typeface="Courier New"/>
              </a:rPr>
              <a:t>postVisitDirectory</a:t>
            </a:r>
            <a:r>
              <a:rPr b="0" i="0" lang="en-US" sz="1800" u="none" cap="none" strike="noStrike">
                <a:solidFill>
                  <a:srgbClr val="0000FF"/>
                </a:solidFill>
              </a:rPr>
              <a:t> can then delete the empty directory.</a:t>
            </a:r>
            <a:endParaRPr/>
          </a:p>
        </p:txBody>
      </p:sp>
      <p:sp>
        <p:nvSpPr>
          <p:cNvPr id="439" name="Google Shape;439;p33: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3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34: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a:t>
            </a:r>
            <a:endParaRPr/>
          </a:p>
        </p:txBody>
      </p:sp>
      <p:sp>
        <p:nvSpPr>
          <p:cNvPr id="446" name="Google Shape;446;p3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3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35: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e</a:t>
            </a:r>
            <a:endParaRPr/>
          </a:p>
        </p:txBody>
      </p:sp>
      <p:sp>
        <p:nvSpPr>
          <p:cNvPr id="453" name="Google Shape;453;p3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3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36: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 d</a:t>
            </a:r>
            <a:endParaRPr/>
          </a:p>
        </p:txBody>
      </p:sp>
      <p:sp>
        <p:nvSpPr>
          <p:cNvPr id="461" name="Google Shape;461;p3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3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37:notes"/>
          <p:cNvSpPr txBox="1"/>
          <p:nvPr>
            <p:ph idx="1" type="body"/>
          </p:nvPr>
        </p:nvSpPr>
        <p:spPr>
          <a:xfrm>
            <a:off x="547687" y="5278437"/>
            <a:ext cx="5942012" cy="3098800"/>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rPr>
              <a:t>Answer: a</a:t>
            </a:r>
            <a:endParaRPr/>
          </a:p>
        </p:txBody>
      </p:sp>
      <p:sp>
        <p:nvSpPr>
          <p:cNvPr id="469" name="Google Shape;469;p3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4: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The Java I/O File API (</a:t>
            </a:r>
            <a:r>
              <a:rPr b="0" i="0" lang="en-US" sz="1800" u="none" cap="none" strike="noStrike">
                <a:latin typeface="Courier New"/>
                <a:ea typeface="Courier New"/>
                <a:cs typeface="Courier New"/>
                <a:sym typeface="Courier New"/>
              </a:rPr>
              <a:t>java.io.File</a:t>
            </a:r>
            <a:r>
              <a:rPr b="0" i="0" lang="en-US" sz="1800" u="none" cap="none" strike="noStrike"/>
              <a:t>) presented challenges for developers. </a:t>
            </a:r>
            <a:endParaRPr/>
          </a:p>
          <a:p>
            <a:pPr indent="0" lvl="2" marL="0" marR="0" rtl="0" algn="l">
              <a:spcBef>
                <a:spcPts val="0"/>
              </a:spcBef>
              <a:spcAft>
                <a:spcPts val="0"/>
              </a:spcAft>
              <a:buSzPts val="1800"/>
              <a:buFont typeface="Arial"/>
              <a:buNone/>
            </a:pPr>
            <a:r>
              <a:rPr b="0" i="0" lang="en-US" sz="1800" u="none" cap="none" strike="noStrike"/>
              <a:t>Many methods did not throw exceptions when they failed, so it was impossible to obtain a useful error message. </a:t>
            </a:r>
            <a:endParaRPr/>
          </a:p>
          <a:p>
            <a:pPr indent="0" lvl="2" marL="0" marR="0" rtl="0" algn="l">
              <a:spcBef>
                <a:spcPts val="0"/>
              </a:spcBef>
              <a:spcAft>
                <a:spcPts val="0"/>
              </a:spcAft>
              <a:buSzPts val="1800"/>
              <a:buFont typeface="Arial"/>
              <a:buNone/>
            </a:pPr>
            <a:r>
              <a:rPr b="0" i="0" lang="en-US" sz="1800" u="none" cap="none" strike="noStrike"/>
              <a:t>Several operations were missing (file copy, move, and so on).</a:t>
            </a:r>
            <a:endParaRPr/>
          </a:p>
          <a:p>
            <a:pPr indent="0" lvl="2" marL="0" marR="0" rtl="0" algn="l">
              <a:spcBef>
                <a:spcPts val="0"/>
              </a:spcBef>
              <a:spcAft>
                <a:spcPts val="0"/>
              </a:spcAft>
              <a:buSzPts val="1800"/>
              <a:buFont typeface="Arial"/>
              <a:buNone/>
            </a:pPr>
            <a:r>
              <a:rPr b="0" i="0" lang="en-US" sz="1800" u="none" cap="none" strike="noStrike"/>
              <a:t>The rename method did not work consistently across platforms.</a:t>
            </a:r>
            <a:endParaRPr/>
          </a:p>
          <a:p>
            <a:pPr indent="0" lvl="2" marL="0" marR="0" rtl="0" algn="l">
              <a:spcBef>
                <a:spcPts val="0"/>
              </a:spcBef>
              <a:spcAft>
                <a:spcPts val="0"/>
              </a:spcAft>
              <a:buSzPts val="1800"/>
              <a:buFont typeface="Arial"/>
              <a:buNone/>
            </a:pPr>
            <a:r>
              <a:rPr b="0" i="0" lang="en-US" sz="1800" u="none" cap="none" strike="noStrike"/>
              <a:t>There was no real support for symbolic links.</a:t>
            </a:r>
            <a:endParaRPr/>
          </a:p>
          <a:p>
            <a:pPr indent="0" lvl="2" marL="0" marR="0" rtl="0" algn="l">
              <a:spcBef>
                <a:spcPts val="0"/>
              </a:spcBef>
              <a:spcAft>
                <a:spcPts val="0"/>
              </a:spcAft>
              <a:buSzPts val="1800"/>
              <a:buFont typeface="Arial"/>
              <a:buNone/>
            </a:pPr>
            <a:r>
              <a:rPr b="0" i="0" lang="en-US" sz="1800" u="none" cap="none" strike="noStrike"/>
              <a:t>More support for metadata was desired, such as file permissions, file owner, and other security attributes.</a:t>
            </a:r>
            <a:endParaRPr/>
          </a:p>
          <a:p>
            <a:pPr indent="0" lvl="2" marL="0" marR="0" rtl="0" algn="l">
              <a:spcBef>
                <a:spcPts val="0"/>
              </a:spcBef>
              <a:spcAft>
                <a:spcPts val="0"/>
              </a:spcAft>
              <a:buSzPts val="1800"/>
              <a:buFont typeface="Arial"/>
              <a:buNone/>
            </a:pPr>
            <a:r>
              <a:rPr b="0" i="0" lang="en-US" sz="1800" u="none" cap="none" strike="noStrike"/>
              <a:t>Accessing file metadata was inefficient—every call for metadata resulted in a system call, which made the operations very inefficient.</a:t>
            </a:r>
            <a:endParaRPr/>
          </a:p>
          <a:p>
            <a:pPr indent="0" lvl="2" marL="0" marR="0" rtl="0" algn="l">
              <a:spcBef>
                <a:spcPts val="0"/>
              </a:spcBef>
              <a:spcAft>
                <a:spcPts val="0"/>
              </a:spcAft>
              <a:buSzPts val="1800"/>
              <a:buFont typeface="Arial"/>
              <a:buNone/>
            </a:pPr>
            <a:r>
              <a:rPr b="0" i="0" lang="en-US" sz="1800" u="none" cap="none" strike="noStrike"/>
              <a:t>Many of the File methods did not scale. Requesting a large directory listing on a server could result in a hang. </a:t>
            </a:r>
            <a:endParaRPr/>
          </a:p>
          <a:p>
            <a:pPr indent="0" lvl="2" marL="0" marR="0" rtl="0" algn="l">
              <a:spcBef>
                <a:spcPts val="0"/>
              </a:spcBef>
              <a:spcAft>
                <a:spcPts val="0"/>
              </a:spcAft>
              <a:buSzPts val="1800"/>
              <a:buFont typeface="Arial"/>
              <a:buNone/>
            </a:pPr>
            <a:r>
              <a:rPr b="0" i="0" lang="en-US" sz="1800" u="none" cap="none" strike="noStrike"/>
              <a:t>It was not possible to write reliable code that could recursively walk a file tree and respond appropriately if there were circular symbolic links. </a:t>
            </a:r>
            <a:endParaRPr/>
          </a:p>
          <a:p>
            <a:pPr indent="0" lvl="1" marL="0" marR="0" rtl="0" algn="l">
              <a:spcBef>
                <a:spcPts val="0"/>
              </a:spcBef>
              <a:spcAft>
                <a:spcPts val="0"/>
              </a:spcAft>
              <a:buSzPts val="1800"/>
              <a:buFont typeface="Arial"/>
              <a:buNone/>
            </a:pPr>
            <a:r>
              <a:rPr b="0" i="0" lang="en-US" sz="1800" u="none" cap="none" strike="noStrike"/>
              <a:t>Further, the overall I/O was not written to be extended. Developers had requested the ability to develop their own file system implementations. For example, by keeping a pseudofile system in memory, or by formatting files as zip files.</a:t>
            </a:r>
            <a:endParaRPr/>
          </a:p>
        </p:txBody>
      </p:sp>
      <p:sp>
        <p:nvSpPr>
          <p:cNvPr id="67" name="Google Shape;67;p4: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14 -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5: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File Systems</a:t>
            </a:r>
            <a:endParaRPr/>
          </a:p>
          <a:p>
            <a:pPr indent="0" lvl="1" marL="0" marR="0" rtl="0" algn="l">
              <a:spcBef>
                <a:spcPts val="0"/>
              </a:spcBef>
              <a:spcAft>
                <a:spcPts val="0"/>
              </a:spcAft>
              <a:buSzPts val="1800"/>
              <a:buFont typeface="Arial"/>
              <a:buNone/>
            </a:pPr>
            <a:r>
              <a:rPr b="0" i="0" lang="en-US" sz="1800" u="none" cap="none" strike="noStrike"/>
              <a:t>Prior to the NIO.2 implementation in JDK 7, files were represented by the </a:t>
            </a:r>
            <a:r>
              <a:rPr b="0" i="0" lang="en-US" sz="1800" u="none" cap="none" strike="noStrike">
                <a:latin typeface="Courier New"/>
                <a:ea typeface="Courier New"/>
                <a:cs typeface="Courier New"/>
                <a:sym typeface="Courier New"/>
              </a:rPr>
              <a:t>java.io.File</a:t>
            </a:r>
            <a:r>
              <a:rPr b="0" i="0" lang="en-US" sz="1800" u="none" cap="none" strike="noStrike"/>
              <a:t> class.</a:t>
            </a:r>
            <a:endParaRPr/>
          </a:p>
          <a:p>
            <a:pPr indent="0" lvl="1" marL="0" marR="0" rtl="0" algn="l">
              <a:spcBef>
                <a:spcPts val="0"/>
              </a:spcBef>
              <a:spcAft>
                <a:spcPts val="0"/>
              </a:spcAft>
              <a:buSzPts val="1800"/>
              <a:buFont typeface="Arial"/>
              <a:buNone/>
            </a:pPr>
            <a:r>
              <a:rPr b="0" i="0" lang="en-US" sz="1800" u="none" cap="none" strike="noStrike"/>
              <a:t>In NIO.2, instances of </a:t>
            </a:r>
            <a:r>
              <a:rPr b="0" i="0" lang="en-US" sz="1800" u="none" cap="none" strike="noStrike">
                <a:latin typeface="Courier New"/>
                <a:ea typeface="Courier New"/>
                <a:cs typeface="Courier New"/>
                <a:sym typeface="Courier New"/>
              </a:rPr>
              <a:t>java.nio.file.Path</a:t>
            </a:r>
            <a:r>
              <a:rPr b="0" i="0" lang="en-US" sz="1800" u="none" cap="none" strike="noStrike"/>
              <a:t> objects are used to represent the relative or absolute location of a file or directory.</a:t>
            </a:r>
            <a:endParaRPr/>
          </a:p>
          <a:p>
            <a:pPr indent="0" lvl="1" marL="0" marR="0" rtl="0" algn="l">
              <a:spcBef>
                <a:spcPts val="0"/>
              </a:spcBef>
              <a:spcAft>
                <a:spcPts val="0"/>
              </a:spcAft>
              <a:buSzPts val="1800"/>
              <a:buFont typeface="Arial"/>
              <a:buNone/>
            </a:pPr>
            <a:r>
              <a:rPr b="0" i="0" lang="en-US" sz="1800" u="none" cap="none" strike="noStrike"/>
              <a:t>File systems are hierarchical (tree) structures. File systems can have one or more root directories. For example, typical Windows machines have at least two disk root nodes: C:\ and D:\.</a:t>
            </a:r>
            <a:endParaRPr/>
          </a:p>
          <a:p>
            <a:pPr indent="0" lvl="1" marL="0" marR="0" rtl="0" algn="l">
              <a:spcBef>
                <a:spcPts val="0"/>
              </a:spcBef>
              <a:spcAft>
                <a:spcPts val="0"/>
              </a:spcAft>
              <a:buSzPts val="1800"/>
              <a:buFont typeface="Arial"/>
              <a:buNone/>
            </a:pPr>
            <a:r>
              <a:rPr b="0" i="0" lang="en-US" sz="1800" u="none" cap="none" strike="noStrike"/>
              <a:t>Note that file systems may also have different characteristics for path separators, as shown in the slide.</a:t>
            </a:r>
            <a:endParaRPr/>
          </a:p>
          <a:p>
            <a:pPr indent="0" lvl="1" marL="0" marR="0" rtl="0" algn="l">
              <a:spcBef>
                <a:spcPts val="0"/>
              </a:spcBef>
              <a:spcAft>
                <a:spcPts val="0"/>
              </a:spcAft>
              <a:buSzPts val="1800"/>
              <a:buFont typeface="Arial"/>
              <a:buNone/>
            </a:pPr>
            <a:r>
              <a:t/>
            </a:r>
            <a:endParaRPr b="0" i="0" sz="1800" u="none" cap="none" strike="noStrike"/>
          </a:p>
          <a:p>
            <a:pPr indent="0" lvl="1" marL="0" marR="0" rtl="0" algn="l">
              <a:spcBef>
                <a:spcPts val="0"/>
              </a:spcBef>
              <a:spcAft>
                <a:spcPts val="0"/>
              </a:spcAft>
              <a:buSzPts val="1800"/>
              <a:buFont typeface="Arial"/>
              <a:buNone/>
            </a:pPr>
            <a:r>
              <a:t/>
            </a:r>
            <a:endParaRPr b="0" i="0" sz="1800" u="none" cap="none" strike="noStrike"/>
          </a:p>
          <a:p>
            <a:pPr indent="0" lvl="0" marL="0" marR="0" rtl="0" algn="l">
              <a:spcBef>
                <a:spcPts val="0"/>
              </a:spcBef>
              <a:spcAft>
                <a:spcPts val="0"/>
              </a:spcAft>
              <a:buNone/>
            </a:pPr>
            <a:r>
              <a:t/>
            </a:r>
            <a:endParaRPr b="0" i="0" sz="1800" u="none" cap="none" strike="noStrike"/>
          </a:p>
        </p:txBody>
      </p:sp>
      <p:sp>
        <p:nvSpPr>
          <p:cNvPr id="84" name="Google Shape;84;p5: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14 -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6: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1" marL="0" marR="0" rtl="0" algn="l">
              <a:spcBef>
                <a:spcPts val="0"/>
              </a:spcBef>
              <a:spcAft>
                <a:spcPts val="0"/>
              </a:spcAft>
              <a:buSzPts val="1800"/>
              <a:buFont typeface="Arial"/>
              <a:buNone/>
            </a:pPr>
            <a:r>
              <a:rPr b="0" i="0" lang="en-US" sz="1800" u="none" cap="none" strike="noStrike"/>
              <a:t>A path can either be relative or absolute. An absolute path always contains the root element and the complete directory list required to locate the file. For example, </a:t>
            </a:r>
            <a:r>
              <a:rPr b="0" i="0" lang="en-US" sz="1800" u="none" cap="none" strike="noStrike">
                <a:latin typeface="Courier New"/>
                <a:ea typeface="Courier New"/>
                <a:cs typeface="Courier New"/>
                <a:sym typeface="Courier New"/>
              </a:rPr>
              <a:t>/home/peter/statusReport</a:t>
            </a:r>
            <a:r>
              <a:rPr b="0" i="0" lang="en-US" sz="1800" u="none" cap="none" strike="noStrike"/>
              <a:t> is an absolute path. All the information needed to locate the file is contained in the path string.</a:t>
            </a:r>
            <a:endParaRPr/>
          </a:p>
          <a:p>
            <a:pPr indent="0" lvl="1" marL="0" marR="0" rtl="0" algn="l">
              <a:spcBef>
                <a:spcPts val="0"/>
              </a:spcBef>
              <a:spcAft>
                <a:spcPts val="0"/>
              </a:spcAft>
              <a:buSzPts val="1800"/>
              <a:buFont typeface="Arial"/>
              <a:buNone/>
            </a:pPr>
            <a:r>
              <a:rPr b="0" i="0" lang="en-US" sz="1800" u="none" cap="none" strike="noStrike"/>
              <a:t>A relative path must be combined with another path in order to access a file. For example, </a:t>
            </a:r>
            <a:r>
              <a:rPr b="0" i="0" lang="en-US" sz="1800" u="none" cap="none" strike="noStrike">
                <a:latin typeface="Courier New"/>
                <a:ea typeface="Courier New"/>
                <a:cs typeface="Courier New"/>
                <a:sym typeface="Courier New"/>
              </a:rPr>
              <a:t>clarence/foo</a:t>
            </a:r>
            <a:r>
              <a:rPr b="0" i="0" lang="en-US" sz="1800" u="none" cap="none" strike="noStrike"/>
              <a:t> is a relative path. Without more information, a program cannot reliably locate the </a:t>
            </a:r>
            <a:r>
              <a:rPr b="0" i="0" lang="en-US" sz="1800" u="none" cap="none" strike="noStrike">
                <a:latin typeface="Courier New"/>
                <a:ea typeface="Courier New"/>
                <a:cs typeface="Courier New"/>
                <a:sym typeface="Courier New"/>
              </a:rPr>
              <a:t>clarence/foo</a:t>
            </a:r>
            <a:r>
              <a:rPr b="0" i="0" lang="en-US" sz="1800" u="none" cap="none" strike="noStrike"/>
              <a:t> directory in the file system.</a:t>
            </a:r>
            <a:endParaRPr/>
          </a:p>
        </p:txBody>
      </p:sp>
      <p:sp>
        <p:nvSpPr>
          <p:cNvPr id="104" name="Google Shape;104;p6: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14 -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7: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Arial"/>
              <a:buNone/>
            </a:pPr>
            <a:r>
              <a:rPr b="0" i="0" lang="en-US" sz="1800" u="none" cap="none" strike="noStrike"/>
              <a:t>Java NIO.2</a:t>
            </a:r>
            <a:endParaRPr/>
          </a:p>
          <a:p>
            <a:pPr indent="0" lvl="1" marL="0" marR="0" rtl="0" algn="l">
              <a:spcBef>
                <a:spcPts val="0"/>
              </a:spcBef>
              <a:spcAft>
                <a:spcPts val="0"/>
              </a:spcAft>
              <a:buSzPts val="1800"/>
              <a:buFont typeface="Arial"/>
              <a:buNone/>
            </a:pPr>
            <a:r>
              <a:rPr b="0" i="0" lang="en-US" sz="1800" u="none" cap="none" strike="noStrike"/>
              <a:t>A significant difference between NIO.2 and </a:t>
            </a:r>
            <a:r>
              <a:rPr b="0" i="0" lang="en-US" sz="1800" u="none" cap="none" strike="noStrike">
                <a:latin typeface="Courier New"/>
                <a:ea typeface="Courier New"/>
                <a:cs typeface="Courier New"/>
                <a:sym typeface="Courier New"/>
              </a:rPr>
              <a:t>java.io.File</a:t>
            </a:r>
            <a:r>
              <a:rPr b="0" i="0" lang="en-US" sz="1800" u="none" cap="none" strike="noStrike"/>
              <a:t> is the architecture of access to the file system. With the </a:t>
            </a:r>
            <a:r>
              <a:rPr b="0" i="0" lang="en-US" sz="1800" u="none" cap="none" strike="noStrike">
                <a:latin typeface="Courier New"/>
                <a:ea typeface="Courier New"/>
                <a:cs typeface="Courier New"/>
                <a:sym typeface="Courier New"/>
              </a:rPr>
              <a:t>java.io.File</a:t>
            </a:r>
            <a:r>
              <a:rPr b="0" i="0" lang="en-US" sz="1800" u="none" cap="none" strike="noStrike"/>
              <a:t> class, the methods used to manipulate path information are in the same class with methods used to read and write files and directories.</a:t>
            </a:r>
            <a:endParaRPr/>
          </a:p>
          <a:p>
            <a:pPr indent="0" lvl="1" marL="0" marR="0" rtl="0" algn="l">
              <a:spcBef>
                <a:spcPts val="0"/>
              </a:spcBef>
              <a:spcAft>
                <a:spcPts val="0"/>
              </a:spcAft>
              <a:buSzPts val="1800"/>
              <a:buFont typeface="Arial"/>
              <a:buNone/>
            </a:pPr>
            <a:r>
              <a:rPr b="0" i="0" lang="en-US" sz="1800" u="none" cap="none" strike="noStrike"/>
              <a:t>In NIO.2, the two concerns are separated. Paths are created and manipulated using the </a:t>
            </a:r>
            <a:r>
              <a:rPr b="0" i="0" lang="en-US" sz="1800" u="none" cap="none" strike="noStrike">
                <a:latin typeface="Courier New"/>
                <a:ea typeface="Courier New"/>
                <a:cs typeface="Courier New"/>
                <a:sym typeface="Courier New"/>
              </a:rPr>
              <a:t>Path</a:t>
            </a:r>
            <a:r>
              <a:rPr b="0" i="0" lang="en-US" sz="1800" u="none" cap="none" strike="noStrike"/>
              <a:t> interface, while operations on files and directories is the responsibility of the </a:t>
            </a:r>
            <a:r>
              <a:rPr b="0" i="0" lang="en-US" sz="1800" u="none" cap="none" strike="noStrike">
                <a:latin typeface="Courier New"/>
                <a:ea typeface="Courier New"/>
                <a:cs typeface="Courier New"/>
                <a:sym typeface="Courier New"/>
              </a:rPr>
              <a:t>Files</a:t>
            </a:r>
            <a:r>
              <a:rPr b="0" i="0" lang="en-US" sz="1800" u="none" cap="none" strike="noStrike"/>
              <a:t> class, which operates only on </a:t>
            </a:r>
            <a:r>
              <a:rPr b="0" i="0" lang="en-US" sz="1800" u="none" cap="none" strike="noStrike">
                <a:latin typeface="Courier New"/>
                <a:ea typeface="Courier New"/>
                <a:cs typeface="Courier New"/>
                <a:sym typeface="Courier New"/>
              </a:rPr>
              <a:t>Path</a:t>
            </a:r>
            <a:r>
              <a:rPr b="0" i="0" lang="en-US" sz="1800" u="none" cap="none" strike="noStrike"/>
              <a:t> objects.</a:t>
            </a:r>
            <a:endParaRPr/>
          </a:p>
          <a:p>
            <a:pPr indent="0" lvl="1" marL="0" marR="0" rtl="0" algn="l">
              <a:spcBef>
                <a:spcPts val="0"/>
              </a:spcBef>
              <a:spcAft>
                <a:spcPts val="0"/>
              </a:spcAft>
              <a:buSzPts val="1800"/>
              <a:buFont typeface="Arial"/>
              <a:buNone/>
            </a:pPr>
            <a:r>
              <a:rPr b="0" i="0" lang="en-US" sz="1800" u="none" cap="none" strike="noStrike"/>
              <a:t>Finally, unlike </a:t>
            </a:r>
            <a:r>
              <a:rPr b="0" i="0" lang="en-US" sz="1800" u="none" cap="none" strike="noStrike">
                <a:latin typeface="Courier New"/>
                <a:ea typeface="Courier New"/>
                <a:cs typeface="Courier New"/>
                <a:sym typeface="Courier New"/>
              </a:rPr>
              <a:t>java.io.File</a:t>
            </a:r>
            <a:r>
              <a:rPr b="0" i="0" lang="en-US" sz="1800" u="none" cap="none" strike="noStrike"/>
              <a:t>, </a:t>
            </a:r>
            <a:r>
              <a:rPr b="0" i="0" lang="en-US" sz="1800" u="none" cap="none" strike="noStrike">
                <a:latin typeface="Courier New"/>
                <a:ea typeface="Courier New"/>
                <a:cs typeface="Courier New"/>
                <a:sym typeface="Courier New"/>
              </a:rPr>
              <a:t>Files</a:t>
            </a:r>
            <a:r>
              <a:rPr b="0" i="0" lang="en-US" sz="1800" u="none" cap="none" strike="noStrike"/>
              <a:t> class methods that operate directly on the file system, throw an </a:t>
            </a:r>
            <a:r>
              <a:rPr b="0" i="0" lang="en-US" sz="1800" u="none" cap="none" strike="noStrike">
                <a:latin typeface="Courier New"/>
                <a:ea typeface="Courier New"/>
                <a:cs typeface="Courier New"/>
                <a:sym typeface="Courier New"/>
              </a:rPr>
              <a:t>IOException</a:t>
            </a:r>
            <a:r>
              <a:rPr b="0" i="0" lang="en-US" sz="1800" u="none" cap="none" strike="noStrike"/>
              <a:t> (or a subclass). Subclasses provide details on what the cause of the exception was.</a:t>
            </a:r>
            <a:endParaRPr/>
          </a:p>
        </p:txBody>
      </p:sp>
      <p:sp>
        <p:nvSpPr>
          <p:cNvPr id="113" name="Google Shape;113;p7: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Java SE 8 Programming   14 - </a:t>
            </a:r>
            <a:fld id="{00000000-1234-1234-1234-123412341234}" type="slidenum">
              <a:rPr b="1" i="0" lang="en-US" sz="11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8: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None/>
            </a:pPr>
            <a:r>
              <a:t/>
            </a:r>
            <a:endParaRPr b="0" i="0" sz="1800" u="none" cap="none" strike="noStrike"/>
          </a:p>
        </p:txBody>
      </p:sp>
      <p:sp>
        <p:nvSpPr>
          <p:cNvPr id="120" name="Google Shape;120;p8: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477837" y="463550"/>
            <a:ext cx="6035675" cy="45259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9:notes"/>
          <p:cNvSpPr txBox="1"/>
          <p:nvPr>
            <p:ph idx="1" type="body"/>
          </p:nvPr>
        </p:nvSpPr>
        <p:spPr>
          <a:xfrm>
            <a:off x="547687" y="5278437"/>
            <a:ext cx="5942012" cy="3198812"/>
          </a:xfrm>
          <a:prstGeom prst="rect">
            <a:avLst/>
          </a:prstGeom>
          <a:noFill/>
          <a:ln>
            <a:noFill/>
          </a:ln>
        </p:spPr>
        <p:txBody>
          <a:bodyPr anchorCtr="0" anchor="t" bIns="12900" lIns="12900" spcFirstLastPara="1" rIns="12900" wrap="square" tIns="12900">
            <a:noAutofit/>
          </a:bodyPr>
          <a:lstStyle/>
          <a:p>
            <a:pPr indent="0" lvl="0"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Path</a:t>
            </a:r>
            <a:r>
              <a:rPr b="0" i="0" lang="en-US" sz="1800" u="none" cap="none" strike="noStrike"/>
              <a:t> Objects Are Like </a:t>
            </a:r>
            <a:r>
              <a:rPr b="0" i="0" lang="en-US" sz="1800" u="none" cap="none" strike="noStrike">
                <a:latin typeface="Courier New"/>
                <a:ea typeface="Courier New"/>
                <a:cs typeface="Courier New"/>
                <a:sym typeface="Courier New"/>
              </a:rPr>
              <a:t>String</a:t>
            </a:r>
            <a:r>
              <a:rPr b="0" i="0" lang="en-US" sz="1800" u="none" cap="none" strike="noStrike"/>
              <a:t> Objects</a:t>
            </a:r>
            <a:endParaRPr/>
          </a:p>
          <a:p>
            <a:pPr indent="0" lvl="1" marL="0" marR="0" rtl="0" algn="l">
              <a:spcBef>
                <a:spcPts val="0"/>
              </a:spcBef>
              <a:spcAft>
                <a:spcPts val="0"/>
              </a:spcAft>
              <a:buSzPts val="1800"/>
              <a:buFont typeface="Arial"/>
              <a:buNone/>
            </a:pPr>
            <a:r>
              <a:rPr b="0" i="0" lang="en-US" sz="1800" u="none" cap="none" strike="noStrike"/>
              <a:t>It is best to think of </a:t>
            </a:r>
            <a:r>
              <a:rPr b="0" i="0" lang="en-US" sz="1800" u="none" cap="none" strike="noStrike">
                <a:latin typeface="Courier New"/>
                <a:ea typeface="Courier New"/>
                <a:cs typeface="Courier New"/>
                <a:sym typeface="Courier New"/>
              </a:rPr>
              <a:t>Path</a:t>
            </a:r>
            <a:r>
              <a:rPr b="0" i="0" lang="en-US" sz="1800" u="none" cap="none" strike="noStrike"/>
              <a:t> objects in the same way you think of </a:t>
            </a:r>
            <a:r>
              <a:rPr b="0" i="0" lang="en-US" sz="1800" u="none" cap="none" strike="noStrike">
                <a:latin typeface="Courier New"/>
                <a:ea typeface="Courier New"/>
                <a:cs typeface="Courier New"/>
                <a:sym typeface="Courier New"/>
              </a:rPr>
              <a:t>String</a:t>
            </a:r>
            <a:r>
              <a:rPr b="0" i="0" lang="en-US" sz="1800" u="none" cap="none" strike="noStrike"/>
              <a:t> objects. </a:t>
            </a:r>
            <a:r>
              <a:rPr b="0" i="0" lang="en-US" sz="1800" u="none" cap="none" strike="noStrike">
                <a:latin typeface="Courier New"/>
                <a:ea typeface="Courier New"/>
                <a:cs typeface="Courier New"/>
                <a:sym typeface="Courier New"/>
              </a:rPr>
              <a:t>Path</a:t>
            </a:r>
            <a:r>
              <a:rPr b="0" i="0" lang="en-US" sz="1800" u="none" cap="none" strike="noStrike"/>
              <a:t> objects can be created from a single text string, or a set of components:</a:t>
            </a:r>
            <a:endParaRPr/>
          </a:p>
          <a:p>
            <a:pPr indent="0" lvl="2" marL="0" marR="0" rtl="0" algn="l">
              <a:spcBef>
                <a:spcPts val="0"/>
              </a:spcBef>
              <a:spcAft>
                <a:spcPts val="0"/>
              </a:spcAft>
              <a:buSzPts val="1800"/>
              <a:buFont typeface="Arial"/>
              <a:buNone/>
            </a:pPr>
            <a:r>
              <a:rPr b="0" i="0" lang="en-US" sz="1800" u="none" cap="none" strike="noStrike"/>
              <a:t>A </a:t>
            </a:r>
            <a:r>
              <a:rPr b="0" i="1" lang="en-US" sz="1800" u="none" cap="none" strike="noStrike"/>
              <a:t>root component</a:t>
            </a:r>
            <a:r>
              <a:rPr b="0" i="0" lang="en-US" sz="1800" u="none" cap="none" strike="noStrike"/>
              <a:t>, that identifies the file system hierarchy</a:t>
            </a:r>
            <a:endParaRPr/>
          </a:p>
          <a:p>
            <a:pPr indent="0" lvl="2" marL="0" marR="0" rtl="0" algn="l">
              <a:spcBef>
                <a:spcPts val="0"/>
              </a:spcBef>
              <a:spcAft>
                <a:spcPts val="0"/>
              </a:spcAft>
              <a:buSzPts val="1800"/>
              <a:buFont typeface="Arial"/>
              <a:buNone/>
            </a:pPr>
            <a:r>
              <a:rPr b="0" i="0" lang="en-US" sz="1800" u="none" cap="none" strike="noStrike"/>
              <a:t>A </a:t>
            </a:r>
            <a:r>
              <a:rPr b="0" i="1" lang="en-US" sz="1800" u="none" cap="none" strike="noStrike"/>
              <a:t>name element</a:t>
            </a:r>
            <a:r>
              <a:rPr b="0" i="0" lang="en-US" sz="1800" u="none" cap="none" strike="noStrike"/>
              <a:t>, farthest from the root element, that defines the file or directory the path points to</a:t>
            </a:r>
            <a:endParaRPr/>
          </a:p>
          <a:p>
            <a:pPr indent="0" lvl="2" marL="0" marR="0" rtl="0" algn="l">
              <a:spcBef>
                <a:spcPts val="0"/>
              </a:spcBef>
              <a:spcAft>
                <a:spcPts val="0"/>
              </a:spcAft>
              <a:buSzPts val="1800"/>
              <a:buFont typeface="Arial"/>
              <a:buNone/>
            </a:pPr>
            <a:r>
              <a:rPr b="0" i="0" lang="en-US" sz="1800" u="none" cap="none" strike="noStrike"/>
              <a:t>Additional elements may be present as well, separated by a special character or delimiter that identify directory names that are part of the hierarchy.</a:t>
            </a:r>
            <a:endParaRPr/>
          </a:p>
          <a:p>
            <a:pPr indent="0" lvl="1" marL="0" marR="0" rtl="0" algn="l">
              <a:spcBef>
                <a:spcPts val="0"/>
              </a:spcBef>
              <a:spcAft>
                <a:spcPts val="0"/>
              </a:spcAft>
              <a:buSzPts val="1800"/>
              <a:buFont typeface="Courier New"/>
              <a:buNone/>
            </a:pPr>
            <a:r>
              <a:rPr b="0" i="0" lang="en-US" sz="1800" u="none" cap="none" strike="noStrike">
                <a:latin typeface="Courier New"/>
                <a:ea typeface="Courier New"/>
                <a:cs typeface="Courier New"/>
                <a:sym typeface="Courier New"/>
              </a:rPr>
              <a:t>Path</a:t>
            </a:r>
            <a:r>
              <a:rPr b="0" i="0" lang="en-US" sz="1800" u="none" cap="none" strike="noStrike"/>
              <a:t> objects are immutable. Once created, operations on </a:t>
            </a:r>
            <a:r>
              <a:rPr b="0" i="0" lang="en-US" sz="1800" u="none" cap="none" strike="noStrike">
                <a:latin typeface="Courier New"/>
                <a:ea typeface="Courier New"/>
                <a:cs typeface="Courier New"/>
                <a:sym typeface="Courier New"/>
              </a:rPr>
              <a:t>Path</a:t>
            </a:r>
            <a:r>
              <a:rPr b="0" i="0" lang="en-US" sz="1800" u="none" cap="none" strike="noStrike"/>
              <a:t> objects return new </a:t>
            </a:r>
            <a:r>
              <a:rPr b="0" i="0" lang="en-US" sz="1800" u="none" cap="none" strike="noStrike">
                <a:latin typeface="Courier New"/>
                <a:ea typeface="Courier New"/>
                <a:cs typeface="Courier New"/>
                <a:sym typeface="Courier New"/>
              </a:rPr>
              <a:t>Path</a:t>
            </a:r>
            <a:r>
              <a:rPr b="0" i="0" lang="en-US" sz="1800" u="none" cap="none" strike="noStrike"/>
              <a:t> objects.</a:t>
            </a:r>
            <a:endParaRPr/>
          </a:p>
        </p:txBody>
      </p:sp>
      <p:sp>
        <p:nvSpPr>
          <p:cNvPr id="129" name="Google Shape;129;p9:notes"/>
          <p:cNvSpPr txBox="1"/>
          <p:nvPr/>
        </p:nvSpPr>
        <p:spPr>
          <a:xfrm>
            <a:off x="457200" y="8791575"/>
            <a:ext cx="6076950" cy="228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a:solidFill>
                  <a:srgbClr val="000000"/>
                </a:solidFill>
                <a:latin typeface="Arial"/>
                <a:ea typeface="Arial"/>
                <a:cs typeface="Arial"/>
                <a:sym typeface="Arial"/>
              </a:rPr>
              <a:t>Java SE 8 Programming   14 - </a:t>
            </a:r>
            <a:fld id="{00000000-1234-1234-1234-123412341234}" type="slidenum">
              <a:rPr b="1" i="0" lang="en-US" sz="11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lvl1pPr lvl="0" marR="0" rtl="0" algn="ctr">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4" name="Google Shape;14;p2"/>
          <p:cNvSpPr txBox="1"/>
          <p:nvPr>
            <p:ph idx="1" type="subTitle"/>
          </p:nvPr>
        </p:nvSpPr>
        <p:spPr>
          <a:xfrm>
            <a:off x="927100" y="4419600"/>
            <a:ext cx="7302500" cy="364202"/>
          </a:xfrm>
          <a:prstGeom prst="rect">
            <a:avLst/>
          </a:prstGeom>
          <a:noFill/>
          <a:ln>
            <a:noFill/>
          </a:ln>
        </p:spPr>
        <p:txBody>
          <a:bodyPr anchorCtr="0" anchor="t" bIns="12700" lIns="12700" spcFirstLastPara="1" rIns="12700" wrap="square" tIns="12700">
            <a:noAutofit/>
          </a:bodyPr>
          <a:lstStyle>
            <a:lvl1pPr lvl="0" marR="0" rtl="0" algn="ctr">
              <a:spcBef>
                <a:spcPts val="44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lvl="2"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lvl="3"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lvl="4"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lvl="5"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lvl="6"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lvl="7"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lvl="8"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 name="Shape 24"/>
        <p:cNvGrpSpPr/>
        <p:nvPr/>
      </p:nvGrpSpPr>
      <p:grpSpPr>
        <a:xfrm>
          <a:off x="0" y="0"/>
          <a:ext cx="0" cy="0"/>
          <a:chOff x="0" y="0"/>
          <a:chExt cx="0" cy="0"/>
        </a:xfrm>
      </p:grpSpPr>
      <p:sp>
        <p:nvSpPr>
          <p:cNvPr id="25" name="Google Shape;25;p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iz">
  <p:cSld name="Quiz">
    <p:spTree>
      <p:nvGrpSpPr>
        <p:cNvPr id="26" name="Shape 26"/>
        <p:cNvGrpSpPr/>
        <p:nvPr/>
      </p:nvGrpSpPr>
      <p:grpSpPr>
        <a:xfrm>
          <a:off x="0" y="0"/>
          <a:ext cx="0" cy="0"/>
          <a:chOff x="0" y="0"/>
          <a:chExt cx="0" cy="0"/>
        </a:xfrm>
      </p:grpSpPr>
      <p:sp>
        <p:nvSpPr>
          <p:cNvPr id="27" name="Google Shape;27;p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28" name="Google Shape;28;p6"/>
          <p:cNvSpPr txBox="1"/>
          <p:nvPr>
            <p:ph idx="1" type="body"/>
          </p:nvPr>
        </p:nvSpPr>
        <p:spPr>
          <a:xfrm>
            <a:off x="609600" y="1447800"/>
            <a:ext cx="7918450" cy="770467"/>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lphaLcPeriod"/>
              <a:defRPr b="0" i="0" sz="22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rgbClr val="FF0000"/>
              </a:buClr>
              <a:buSzPts val="2000"/>
              <a:buFont typeface="Arial"/>
              <a:buNone/>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1" name="Google Shape;31;p7"/>
          <p:cNvSpPr txBox="1"/>
          <p:nvPr>
            <p:ph idx="1" type="body"/>
          </p:nvPr>
        </p:nvSpPr>
        <p:spPr>
          <a:xfrm>
            <a:off x="609600"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
        <p:nvSpPr>
          <p:cNvPr id="32" name="Google Shape;32;p7"/>
          <p:cNvSpPr txBox="1"/>
          <p:nvPr>
            <p:ph idx="2" type="body"/>
          </p:nvPr>
        </p:nvSpPr>
        <p:spPr>
          <a:xfrm>
            <a:off x="4645025" y="1447800"/>
            <a:ext cx="3883025" cy="176766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91464" lvl="5" marL="27432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6pPr>
            <a:lvl7pPr indent="-291464" lvl="6" marL="32004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7pPr>
            <a:lvl8pPr indent="-291465" lvl="7" marL="36576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8pPr>
            <a:lvl9pPr indent="-291465" lvl="8" marL="4114800" marR="0" rtl="0" algn="l">
              <a:spcBef>
                <a:spcPts val="360"/>
              </a:spcBef>
              <a:spcAft>
                <a:spcPts val="0"/>
              </a:spcAft>
              <a:buClr>
                <a:schemeClr val="accent2"/>
              </a:buClr>
              <a:buSzPts val="99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 and Alpha Layout">
  <p:cSld name="Number and Alpha Layout">
    <p:spTree>
      <p:nvGrpSpPr>
        <p:cNvPr id="33" name="Shape 33"/>
        <p:cNvGrpSpPr/>
        <p:nvPr/>
      </p:nvGrpSpPr>
      <p:grpSpPr>
        <a:xfrm>
          <a:off x="0" y="0"/>
          <a:ext cx="0" cy="0"/>
          <a:chOff x="0" y="0"/>
          <a:chExt cx="0" cy="0"/>
        </a:xfrm>
      </p:grpSpPr>
      <p:sp>
        <p:nvSpPr>
          <p:cNvPr id="34" name="Google Shape;34;p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5" name="Google Shape;35;p8"/>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AutoNum type="alphaUcPeriod"/>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Layout">
  <p:cSld name="Numbered Layout">
    <p:spTree>
      <p:nvGrpSpPr>
        <p:cNvPr id="36" name="Shape 36"/>
        <p:cNvGrpSpPr/>
        <p:nvPr/>
      </p:nvGrpSpPr>
      <p:grpSpPr>
        <a:xfrm>
          <a:off x="0" y="0"/>
          <a:ext cx="0" cy="0"/>
          <a:chOff x="0" y="0"/>
          <a:chExt cx="0" cy="0"/>
        </a:xfrm>
      </p:grpSpPr>
      <p:sp>
        <p:nvSpPr>
          <p:cNvPr id="37" name="Google Shape;37;p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38" name="Google Shape;38;p9"/>
          <p:cNvSpPr txBox="1"/>
          <p:nvPr>
            <p:ph idx="1" type="body"/>
          </p:nvPr>
        </p:nvSpPr>
        <p:spPr>
          <a:xfrm>
            <a:off x="609600" y="1447800"/>
            <a:ext cx="7918450" cy="1751013"/>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sz="2200">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AutoNum type="arabicPeriod"/>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Google Shape;7;p1"/>
          <p:cNvSpPr txBox="1"/>
          <p:nvPr/>
        </p:nvSpPr>
        <p:spPr>
          <a:xfrm>
            <a:off x="3505200" y="952500"/>
            <a:ext cx="2057400" cy="4318000"/>
          </a:xfrm>
          <a:prstGeom prst="rect">
            <a:avLst/>
          </a:prstGeom>
          <a:solidFill>
            <a:srgbClr val="FFFFFF"/>
          </a:solidFill>
          <a:ln cap="flat" cmpd="sng" w="9525">
            <a:solidFill>
              <a:srgbClr val="FFFFFF"/>
            </a:solidFill>
            <a:prstDash val="solid"/>
            <a:miter lim="800000"/>
            <a:headEnd len="sm" w="sm" type="none"/>
            <a:tailEnd len="sm" w="sm" type="none"/>
          </a:ln>
        </p:spPr>
        <p:txBody>
          <a:bodyPr anchorCtr="0" anchor="ctr" bIns="12700" lIns="12700" spcFirstLastPara="1" rIns="12700" wrap="square" tIns="12700">
            <a:noAutofit/>
          </a:bodyPr>
          <a:lstStyle/>
          <a:p>
            <a:pPr indent="0" lvl="0" marL="0" marR="0" rtl="0" algn="ctr">
              <a:lnSpc>
                <a:spcPct val="100000"/>
              </a:lnSpc>
              <a:spcBef>
                <a:spcPts val="0"/>
              </a:spcBef>
              <a:spcAft>
                <a:spcPts val="0"/>
              </a:spcAft>
              <a:buClr>
                <a:srgbClr val="CCCCCC"/>
              </a:buClr>
              <a:buSzPts val="27700"/>
              <a:buFont typeface="Times New Roman"/>
              <a:buNone/>
            </a:pPr>
            <a:r>
              <a:rPr b="1" i="0" lang="en-US" sz="27700" u="none" cap="none" strike="noStrike">
                <a:solidFill>
                  <a:srgbClr val="CCCCCC"/>
                </a:solidFill>
                <a:latin typeface="Times New Roman"/>
                <a:ea typeface="Times New Roman"/>
                <a:cs typeface="Times New Roman"/>
                <a:sym typeface="Times New Roman"/>
              </a:rPr>
              <a:t>14</a:t>
            </a:r>
            <a:endParaRPr/>
          </a:p>
        </p:txBody>
      </p:sp>
      <p:pic>
        <p:nvPicPr>
          <p:cNvPr id="8" name="Google Shape;8;p1"/>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9" name="Google Shape;9;p1"/>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10" name="Google Shape;10;p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lvl1pPr lvl="0"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1pPr>
            <a:lvl2pPr lvl="1"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2pPr>
            <a:lvl3pPr lvl="2"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3pPr>
            <a:lvl4pPr lvl="3"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4pPr>
            <a:lvl5pPr lvl="4"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5pPr>
            <a:lvl6pPr lvl="5"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6pPr>
            <a:lvl7pPr lvl="6"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7pPr>
            <a:lvl8pPr lvl="7"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8pPr>
            <a:lvl9pPr lvl="8" marR="0" rtl="0" algn="ctr">
              <a:spcBef>
                <a:spcPts val="520"/>
              </a:spcBef>
              <a:spcAft>
                <a:spcPts val="0"/>
              </a:spcAft>
              <a:buSzPts val="1400"/>
              <a:buNone/>
              <a:defRPr b="1" i="0" sz="2600" u="none" cap="none" strike="noStrike">
                <a:solidFill>
                  <a:schemeClr val="dk1"/>
                </a:solidFill>
                <a:latin typeface="Arial"/>
                <a:ea typeface="Arial"/>
                <a:cs typeface="Arial"/>
                <a:sym typeface="Arial"/>
              </a:defRPr>
            </a:lvl9pPr>
          </a:lstStyle>
          <a:p/>
        </p:txBody>
      </p:sp>
      <p:sp>
        <p:nvSpPr>
          <p:cNvPr id="17" name="Google Shape;17;p3"/>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lvl1pPr indent="-228600" lvl="0" marL="457200" marR="0" rtl="0" algn="l">
              <a:spcBef>
                <a:spcPts val="440"/>
              </a:spcBef>
              <a:spcAft>
                <a:spcPts val="0"/>
              </a:spcAft>
              <a:buSzPts val="1400"/>
              <a:buNone/>
              <a:defRPr b="0" i="0" sz="22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rgbClr val="FF0000"/>
              </a:buClr>
              <a:buSzPts val="2200"/>
              <a:buFont typeface="Arial"/>
              <a:buChar char="•"/>
              <a:defRPr b="0" i="0" sz="22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rgbClr val="FF0000"/>
              </a:buClr>
              <a:buSzPts val="2000"/>
              <a:buFont typeface="Arial"/>
              <a:buChar char="–"/>
              <a:defRPr b="0" i="0" sz="2000" u="none" cap="none" strike="noStrike">
                <a:solidFill>
                  <a:schemeClr val="dk1"/>
                </a:solidFill>
                <a:latin typeface="Arial"/>
                <a:ea typeface="Arial"/>
                <a:cs typeface="Arial"/>
                <a:sym typeface="Arial"/>
              </a:defRPr>
            </a:lvl3pPr>
            <a:lvl4pPr indent="-280035" lvl="3" marL="1828800" marR="0" rtl="0" algn="l">
              <a:spcBef>
                <a:spcPts val="360"/>
              </a:spcBef>
              <a:spcAft>
                <a:spcPts val="0"/>
              </a:spcAft>
              <a:buClr>
                <a:schemeClr val="accent2"/>
              </a:buClr>
              <a:buSzPts val="810"/>
              <a:buFont typeface="Arial"/>
              <a:buChar char="—"/>
              <a:defRPr b="0" i="0" sz="1800" u="none" cap="none" strike="noStrike">
                <a:solidFill>
                  <a:schemeClr val="dk1"/>
                </a:solidFill>
                <a:latin typeface="Arial"/>
                <a:ea typeface="Arial"/>
                <a:cs typeface="Arial"/>
                <a:sym typeface="Arial"/>
              </a:defRPr>
            </a:lvl4pPr>
            <a:lvl5pPr indent="-284479" lvl="4" marL="22860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5pPr>
            <a:lvl6pPr indent="-284479" lvl="5" marL="27432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6pPr>
            <a:lvl7pPr indent="-284479" lvl="6" marL="32004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7pPr>
            <a:lvl8pPr indent="-284479" lvl="7" marL="36576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8pPr>
            <a:lvl9pPr indent="-284479" lvl="8" marL="4114800" marR="0" rtl="0" algn="l">
              <a:spcBef>
                <a:spcPts val="320"/>
              </a:spcBef>
              <a:spcAft>
                <a:spcPts val="0"/>
              </a:spcAft>
              <a:buClr>
                <a:schemeClr val="accent2"/>
              </a:buClr>
              <a:buSzPts val="880"/>
              <a:buFont typeface="Arial"/>
              <a:buChar char="—"/>
              <a:defRPr b="0" i="0" sz="1600" u="none" cap="none" strike="noStrike">
                <a:solidFill>
                  <a:schemeClr val="dk1"/>
                </a:solidFill>
                <a:latin typeface="Arial"/>
                <a:ea typeface="Arial"/>
                <a:cs typeface="Arial"/>
                <a:sym typeface="Arial"/>
              </a:defRPr>
            </a:lvl9pPr>
          </a:lstStyle>
          <a:p/>
        </p:txBody>
      </p:sp>
      <p:pic>
        <p:nvPicPr>
          <p:cNvPr id="18" name="Google Shape;18;p3"/>
          <p:cNvPicPr preferRelativeResize="0"/>
          <p:nvPr/>
        </p:nvPicPr>
        <p:blipFill rotWithShape="1">
          <a:blip r:embed="rId1">
            <a:alphaModFix/>
          </a:blip>
          <a:srcRect b="0" l="0" r="0" t="0"/>
          <a:stretch/>
        </p:blipFill>
        <p:spPr>
          <a:xfrm>
            <a:off x="0" y="6370637"/>
            <a:ext cx="9144000" cy="271462"/>
          </a:xfrm>
          <a:prstGeom prst="rect">
            <a:avLst/>
          </a:prstGeom>
          <a:noFill/>
          <a:ln>
            <a:noFill/>
          </a:ln>
        </p:spPr>
      </p:pic>
      <p:sp>
        <p:nvSpPr>
          <p:cNvPr id="19" name="Google Shape;19;p3"/>
          <p:cNvSpPr txBox="1"/>
          <p:nvPr/>
        </p:nvSpPr>
        <p:spPr>
          <a:xfrm>
            <a:off x="2517775" y="6654800"/>
            <a:ext cx="4102100" cy="190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Copyright © 2014, Oracle and/or its affiliates. All rights reserved.</a:t>
            </a:r>
            <a:endParaRPr/>
          </a:p>
        </p:txBody>
      </p:sp>
      <p:sp>
        <p:nvSpPr>
          <p:cNvPr id="20" name="Google Shape;20;p3"/>
          <p:cNvSpPr txBox="1"/>
          <p:nvPr/>
        </p:nvSpPr>
        <p:spPr>
          <a:xfrm>
            <a:off x="457200" y="6654800"/>
            <a:ext cx="965200" cy="182562"/>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14 - </a:t>
            </a:r>
            <a:fld id="{00000000-1234-1234-1234-123412341234}" type="slidenum">
              <a:rPr b="0" i="0" lang="en-US" sz="1200" u="none" cap="none" strike="noStrike">
                <a:solidFill>
                  <a:schemeClr val="dk1"/>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about:bla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ctrTitle"/>
          </p:nvPr>
        </p:nvSpPr>
        <p:spPr>
          <a:xfrm>
            <a:off x="914400" y="2667000"/>
            <a:ext cx="7315200" cy="6858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Java File I/O (NIO.2)</a:t>
            </a:r>
            <a:endParaRPr/>
          </a:p>
        </p:txBody>
      </p:sp>
      <p:cxnSp>
        <p:nvCxnSpPr>
          <p:cNvPr id="44" name="Google Shape;44;p10"/>
          <p:cNvCxnSpPr/>
          <p:nvPr/>
        </p:nvCxnSpPr>
        <p:spPr>
          <a:xfrm>
            <a:off x="1828800" y="4495800"/>
            <a:ext cx="990600" cy="0"/>
          </a:xfrm>
          <a:prstGeom prst="straightConnector1">
            <a:avLst/>
          </a:prstGeom>
          <a:noFill/>
          <a:ln>
            <a:noFil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nvSpPr>
        <p:spPr>
          <a:xfrm>
            <a:off x="609600" y="4191000"/>
            <a:ext cx="7924800" cy="1905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19"/>
          <p:cNvSpPr txBox="1"/>
          <p:nvPr/>
        </p:nvSpPr>
        <p:spPr>
          <a:xfrm>
            <a:off x="609600" y="1371600"/>
            <a:ext cx="7924800" cy="27432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Path</a:t>
            </a:r>
            <a:r>
              <a:rPr b="1" i="0" lang="en-US" sz="2600" u="none" cap="none" strike="noStrike">
                <a:solidFill>
                  <a:schemeClr val="dk1"/>
                </a:solidFill>
                <a:latin typeface="Arial"/>
                <a:ea typeface="Arial"/>
                <a:cs typeface="Arial"/>
                <a:sym typeface="Arial"/>
              </a:rPr>
              <a:t>: Example</a:t>
            </a:r>
            <a:endParaRPr/>
          </a:p>
        </p:txBody>
      </p:sp>
      <p:sp>
        <p:nvSpPr>
          <p:cNvPr id="141" name="Google Shape;141;p19"/>
          <p:cNvSpPr txBox="1"/>
          <p:nvPr>
            <p:ph idx="1" type="body"/>
          </p:nvPr>
        </p:nvSpPr>
        <p:spPr>
          <a:xfrm>
            <a:off x="609600" y="1447800"/>
            <a:ext cx="7918450" cy="5084762"/>
          </a:xfrm>
          <a:prstGeom prst="rect">
            <a:avLst/>
          </a:prstGeom>
          <a:noFill/>
          <a:ln>
            <a:noFill/>
          </a:ln>
        </p:spPr>
        <p:txBody>
          <a:bodyPr anchorCtr="0" anchor="t" bIns="12700" lIns="12700" spcFirstLastPara="1" rIns="12700" wrap="square" tIns="12700">
            <a:noAutofit/>
          </a:bodyPr>
          <a:lstStyle/>
          <a:p>
            <a:pPr indent="-7937" lvl="0" marL="15875" marR="0" rtl="0" algn="l">
              <a:lnSpc>
                <a:spcPct val="100000"/>
              </a:lnSpc>
              <a:spcBef>
                <a:spcPts val="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class PathTest</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public static void main(String[] args)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Path p1 = Paths.get(args[0]);</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System.out.format("getFileName: %s%n", p1.getFileName());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System.out.format("getParent: %s%n", p1.getParent());</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System.out.format("getNameCount: %d%n", p1.getNameCount());</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System.out.format("getRoot: %s%n", p1.getRoot());</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System.out.format("isAbsolute: %b%n", p1.isAbsolute());</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System.out.format("toAbsolutePath: %s%n", p1.toAbsolutePath());</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System.out.format("toURI: %s%n", p1.toUri());</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7" lvl="0" marL="15875" marR="0" rtl="0" algn="l">
              <a:lnSpc>
                <a:spcPct val="100000"/>
              </a:lnSpc>
              <a:spcBef>
                <a:spcPts val="240"/>
              </a:spcBef>
              <a:spcAft>
                <a:spcPts val="0"/>
              </a:spcAft>
              <a:buClr>
                <a:srgbClr val="000000"/>
              </a:buClr>
              <a:buSzPts val="100"/>
              <a:buFont typeface="Courier New"/>
              <a:buAutoNum type="arabicPlain"/>
            </a:pPr>
            <a:r>
              <a:rPr b="0" i="0" lang="en-US" sz="1200" u="none">
                <a:solidFill>
                  <a:schemeClr val="dk1"/>
                </a:solidFill>
                <a:latin typeface="Courier New"/>
                <a:ea typeface="Courier New"/>
                <a:cs typeface="Courier New"/>
                <a:sym typeface="Courier New"/>
              </a:rPr>
              <a:t> }</a:t>
            </a:r>
            <a:endParaRPr/>
          </a:p>
          <a:p>
            <a:pPr indent="7938" lvl="0" marL="7936" marR="0" rtl="0" algn="l">
              <a:lnSpc>
                <a:spcPct val="100000"/>
              </a:lnSpc>
              <a:spcBef>
                <a:spcPts val="240"/>
              </a:spcBef>
              <a:spcAft>
                <a:spcPts val="0"/>
              </a:spcAft>
              <a:buClr>
                <a:srgbClr val="000000"/>
              </a:buClr>
              <a:buSzPts val="1200"/>
              <a:buFont typeface="Arial"/>
              <a:buNone/>
            </a:pPr>
            <a:r>
              <a:t/>
            </a:r>
            <a:endParaRPr b="0" i="0" sz="1200" u="none">
              <a:solidFill>
                <a:schemeClr val="dk1"/>
              </a:solidFill>
              <a:latin typeface="Courier New"/>
              <a:ea typeface="Courier New"/>
              <a:cs typeface="Courier New"/>
              <a:sym typeface="Courier New"/>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java PathTest /home/oracle/file1.txt</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getFileName: file1.txt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getParent: /home/oracle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getNameCount: 3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getRoot: /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isAbsolute: true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toAbsolutePath: /home/oracle/file1.txt </a:t>
            </a:r>
            <a:endParaRPr/>
          </a:p>
          <a:p>
            <a:pPr indent="7938" lvl="0" marL="7936" marR="0" rtl="0" algn="l">
              <a:lnSpc>
                <a:spcPct val="100000"/>
              </a:lnSpc>
              <a:spcBef>
                <a:spcPts val="240"/>
              </a:spcBef>
              <a:spcAft>
                <a:spcPts val="0"/>
              </a:spcAft>
              <a:buClr>
                <a:srgbClr val="000000"/>
              </a:buClr>
              <a:buSzPts val="1200"/>
              <a:buFont typeface="Arial"/>
              <a:buNone/>
            </a:pPr>
            <a:r>
              <a:rPr b="0" i="0" lang="en-US" sz="1200" u="none">
                <a:solidFill>
                  <a:schemeClr val="dk1"/>
                </a:solidFill>
                <a:latin typeface="Courier New"/>
                <a:ea typeface="Courier New"/>
                <a:cs typeface="Courier New"/>
                <a:sym typeface="Courier New"/>
              </a:rPr>
              <a:t>toURI: </a:t>
            </a:r>
            <a:r>
              <a:rPr b="0" i="0" lang="en-US" sz="1200" u="sng">
                <a:solidFill>
                  <a:schemeClr val="hlink"/>
                </a:solidFill>
                <a:latin typeface="Arial"/>
                <a:ea typeface="Arial"/>
                <a:cs typeface="Arial"/>
                <a:sym typeface="Arial"/>
                <a:hlinkClick r:id="rId3"/>
              </a:rPr>
              <a:t>file:///home/oracle/file1.txt</a:t>
            </a:r>
            <a:endParaRPr/>
          </a:p>
          <a:p>
            <a:pPr indent="7938" lvl="0" marL="7936" marR="0" rtl="0" algn="l">
              <a:lnSpc>
                <a:spcPct val="100000"/>
              </a:lnSpc>
              <a:spcBef>
                <a:spcPts val="240"/>
              </a:spcBef>
              <a:spcAft>
                <a:spcPts val="0"/>
              </a:spcAft>
              <a:buClr>
                <a:srgbClr val="000000"/>
              </a:buClr>
              <a:buSzPts val="1200"/>
              <a:buFont typeface="Arial"/>
              <a:buNone/>
            </a:pPr>
            <a:r>
              <a:t/>
            </a:r>
            <a:endParaRPr b="0" i="0" sz="1200" u="none">
              <a:solidFill>
                <a:schemeClr val="dk1"/>
              </a:solidFill>
              <a:latin typeface="Courier New"/>
              <a:ea typeface="Courier New"/>
              <a:cs typeface="Courier New"/>
              <a:sym typeface="Courier New"/>
            </a:endParaRPr>
          </a:p>
          <a:p>
            <a:pPr indent="7938" lvl="0" marL="7938" marR="0" rtl="0" algn="l">
              <a:spcBef>
                <a:spcPts val="240"/>
              </a:spcBef>
              <a:spcAft>
                <a:spcPts val="0"/>
              </a:spcAft>
              <a:buNone/>
            </a:pPr>
            <a:r>
              <a:t/>
            </a:r>
            <a:endParaRPr b="0" i="0" sz="1200" u="non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nvSpPr>
        <p:spPr>
          <a:xfrm>
            <a:off x="609600" y="5638800"/>
            <a:ext cx="7924800" cy="304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2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Removing Redundancies from a </a:t>
            </a:r>
            <a:r>
              <a:rPr b="1" i="0" lang="en-US" sz="2600" u="none" cap="none" strike="noStrike">
                <a:solidFill>
                  <a:schemeClr val="dk1"/>
                </a:solidFill>
                <a:latin typeface="Courier New"/>
                <a:ea typeface="Courier New"/>
                <a:cs typeface="Courier New"/>
                <a:sym typeface="Courier New"/>
              </a:rPr>
              <a:t>Path</a:t>
            </a:r>
            <a:endParaRPr/>
          </a:p>
        </p:txBody>
      </p:sp>
      <p:sp>
        <p:nvSpPr>
          <p:cNvPr id="149" name="Google Shape;149;p20"/>
          <p:cNvSpPr txBox="1"/>
          <p:nvPr>
            <p:ph idx="1" type="body"/>
          </p:nvPr>
        </p:nvSpPr>
        <p:spPr>
          <a:xfrm>
            <a:off x="609600" y="1447800"/>
            <a:ext cx="7918450" cy="34115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Many file systems use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Arial"/>
                <a:ea typeface="Arial"/>
                <a:cs typeface="Arial"/>
                <a:sym typeface="Arial"/>
              </a:rPr>
              <a:t>” notation to denote the current directory and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Arial"/>
                <a:ea typeface="Arial"/>
                <a:cs typeface="Arial"/>
                <a:sym typeface="Arial"/>
              </a:rPr>
              <a:t>” to denote the parent directory.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following examples both include redundancies:</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normalize</a:t>
            </a:r>
            <a:r>
              <a:rPr b="0" i="0" lang="en-US" sz="2200" u="none" cap="none" strike="noStrike">
                <a:solidFill>
                  <a:schemeClr val="dk1"/>
                </a:solidFill>
                <a:latin typeface="Arial"/>
                <a:ea typeface="Arial"/>
                <a:cs typeface="Arial"/>
                <a:sym typeface="Arial"/>
              </a:rPr>
              <a:t> method removes any redundant elements, which includes any “</a:t>
            </a:r>
            <a:r>
              <a:rPr b="0" i="0" lang="en-US" sz="2200" u="none" cap="none" strike="noStrike">
                <a:solidFill>
                  <a:schemeClr val="dk1"/>
                </a:solidFill>
                <a:latin typeface="Courier New"/>
                <a:ea typeface="Courier New"/>
                <a:cs typeface="Courier New"/>
                <a:sym typeface="Courier New"/>
              </a:rPr>
              <a:t>.</a:t>
            </a:r>
            <a:r>
              <a:rPr b="0" i="0" lang="en-US" sz="2200" u="none" cap="none" strike="noStrike">
                <a:solidFill>
                  <a:schemeClr val="dk1"/>
                </a:solidFill>
                <a:latin typeface="Arial"/>
                <a:ea typeface="Arial"/>
                <a:cs typeface="Arial"/>
                <a:sym typeface="Arial"/>
              </a:rPr>
              <a:t>” or “</a:t>
            </a:r>
            <a:r>
              <a:rPr b="0" i="0" lang="en-US" sz="2200" u="none" cap="none" strike="noStrike">
                <a:solidFill>
                  <a:schemeClr val="dk1"/>
                </a:solidFill>
                <a:latin typeface="Courier New"/>
                <a:ea typeface="Courier New"/>
                <a:cs typeface="Courier New"/>
                <a:sym typeface="Courier New"/>
              </a:rPr>
              <a:t>directory/..</a:t>
            </a:r>
            <a:r>
              <a:rPr b="0" i="0" lang="en-US" sz="2200" u="none" cap="none" strike="noStrike">
                <a:solidFill>
                  <a:schemeClr val="dk1"/>
                </a:solidFill>
                <a:latin typeface="Arial"/>
                <a:ea typeface="Arial"/>
                <a:cs typeface="Arial"/>
                <a:sym typeface="Arial"/>
              </a:rPr>
              <a:t>” occurrences.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p:txBody>
      </p:sp>
      <p:sp>
        <p:nvSpPr>
          <p:cNvPr id="150" name="Google Shape;150;p20"/>
          <p:cNvSpPr txBox="1"/>
          <p:nvPr/>
        </p:nvSpPr>
        <p:spPr>
          <a:xfrm>
            <a:off x="609600" y="2667000"/>
            <a:ext cx="7924800" cy="60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/home/./clarence/foo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/home/peter/../clarence/foo</a:t>
            </a:r>
            <a:endParaRPr/>
          </a:p>
        </p:txBody>
      </p:sp>
      <p:sp>
        <p:nvSpPr>
          <p:cNvPr id="151" name="Google Shape;151;p20"/>
          <p:cNvSpPr txBox="1"/>
          <p:nvPr/>
        </p:nvSpPr>
        <p:spPr>
          <a:xfrm>
            <a:off x="609600" y="4953000"/>
            <a:ext cx="7924800" cy="60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Path p = Paths.get("/home/peter/../clarence/foo");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Path normalizedPath = p.normalize();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/home/clarence/foo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nvSpPr>
        <p:spPr>
          <a:xfrm>
            <a:off x="609600" y="2133600"/>
            <a:ext cx="79248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21"/>
          <p:cNvSpPr txBox="1"/>
          <p:nvPr/>
        </p:nvSpPr>
        <p:spPr>
          <a:xfrm>
            <a:off x="609600" y="4800600"/>
            <a:ext cx="7924800" cy="3048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oracle/Temp</a:t>
            </a:r>
            <a:endParaRPr/>
          </a:p>
        </p:txBody>
      </p:sp>
      <p:sp>
        <p:nvSpPr>
          <p:cNvPr id="159" name="Google Shape;159;p21"/>
          <p:cNvSpPr txBox="1"/>
          <p:nvPr/>
        </p:nvSpPr>
        <p:spPr>
          <a:xfrm>
            <a:off x="609600" y="4038600"/>
            <a:ext cx="7924800" cy="6096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0" name="Google Shape;160;p2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Creating a Subpath</a:t>
            </a:r>
            <a:endParaRPr/>
          </a:p>
        </p:txBody>
      </p:sp>
      <p:sp>
        <p:nvSpPr>
          <p:cNvPr id="161" name="Google Shape;161;p21"/>
          <p:cNvSpPr txBox="1"/>
          <p:nvPr>
            <p:ph idx="1" type="body"/>
          </p:nvPr>
        </p:nvSpPr>
        <p:spPr>
          <a:xfrm>
            <a:off x="609600" y="1447800"/>
            <a:ext cx="7918450" cy="3368675"/>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portion of a path can be obtained by creating a subpath using the </a:t>
            </a:r>
            <a:r>
              <a:rPr b="0" i="0" lang="en-US" sz="2200" u="none" cap="none" strike="noStrike">
                <a:solidFill>
                  <a:schemeClr val="dk1"/>
                </a:solidFill>
                <a:latin typeface="Courier New"/>
                <a:ea typeface="Courier New"/>
                <a:cs typeface="Courier New"/>
                <a:sym typeface="Courier New"/>
              </a:rPr>
              <a:t>subpath</a:t>
            </a:r>
            <a:r>
              <a:rPr b="0" i="0" lang="en-US" sz="2200" u="none" cap="none" strike="noStrike">
                <a:solidFill>
                  <a:schemeClr val="dk1"/>
                </a:solidFill>
                <a:latin typeface="Arial"/>
                <a:ea typeface="Arial"/>
                <a:cs typeface="Arial"/>
                <a:sym typeface="Arial"/>
              </a:rPr>
              <a:t> method:</a:t>
            </a:r>
            <a:endParaRPr/>
          </a:p>
          <a:p>
            <a:pPr indent="-460375" lvl="1" marL="574675" marR="0" rtl="0" algn="l">
              <a:lnSpc>
                <a:spcPct val="100000"/>
              </a:lnSpc>
              <a:spcBef>
                <a:spcPts val="360"/>
              </a:spcBef>
              <a:spcAft>
                <a:spcPts val="0"/>
              </a:spcAft>
              <a:buClr>
                <a:srgbClr val="FF0000"/>
              </a:buClr>
              <a:buSzPts val="1800"/>
              <a:buFont typeface="Arial"/>
              <a:buNone/>
            </a:pPr>
            <a:r>
              <a:rPr b="0" i="0" lang="en-US" sz="1800" u="none" cap="none" strike="noStrike">
                <a:solidFill>
                  <a:schemeClr val="dk1"/>
                </a:solidFill>
                <a:latin typeface="Courier New"/>
                <a:ea typeface="Courier New"/>
                <a:cs typeface="Courier New"/>
                <a:sym typeface="Courier New"/>
              </a:rPr>
              <a:t>   Path subpath(int beginIndex, int endIndex);</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element returned by </a:t>
            </a:r>
            <a:r>
              <a:rPr b="0" i="0" lang="en-US" sz="2200" u="none" cap="none" strike="noStrike">
                <a:solidFill>
                  <a:schemeClr val="dk1"/>
                </a:solidFill>
                <a:latin typeface="Courier New"/>
                <a:ea typeface="Courier New"/>
                <a:cs typeface="Courier New"/>
                <a:sym typeface="Courier New"/>
              </a:rPr>
              <a:t>endIndex</a:t>
            </a:r>
            <a:r>
              <a:rPr b="0" i="0" lang="en-US" sz="2200" u="none" cap="none" strike="noStrike">
                <a:solidFill>
                  <a:schemeClr val="dk1"/>
                </a:solidFill>
                <a:latin typeface="Arial"/>
                <a:ea typeface="Arial"/>
                <a:cs typeface="Arial"/>
                <a:sym typeface="Arial"/>
              </a:rPr>
              <a:t> is one less that the </a:t>
            </a:r>
            <a:r>
              <a:rPr b="0" i="0" lang="en-US" sz="2200" u="none" cap="none" strike="noStrike">
                <a:solidFill>
                  <a:schemeClr val="dk1"/>
                </a:solidFill>
                <a:latin typeface="Courier New"/>
                <a:ea typeface="Courier New"/>
                <a:cs typeface="Courier New"/>
                <a:sym typeface="Courier New"/>
              </a:rPr>
              <a:t>endIndex</a:t>
            </a:r>
            <a:r>
              <a:rPr b="0" i="0" lang="en-US" sz="2200" u="none" cap="none" strike="noStrike">
                <a:solidFill>
                  <a:schemeClr val="dk1"/>
                </a:solidFill>
                <a:latin typeface="Arial"/>
                <a:ea typeface="Arial"/>
                <a:cs typeface="Arial"/>
                <a:sym typeface="Arial"/>
              </a:rPr>
              <a:t> value.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a:p>
            <a:pPr indent="7937" lvl="0" marL="111125"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Courier New"/>
              <a:ea typeface="Courier New"/>
              <a:cs typeface="Courier New"/>
              <a:sym typeface="Courier New"/>
            </a:endParaRPr>
          </a:p>
          <a:p>
            <a:pPr indent="7937" lvl="0" marL="111125"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Path p1 = Paths.get ("/home/oracle/Temp/foo/bar");</a:t>
            </a:r>
            <a:endParaRPr/>
          </a:p>
          <a:p>
            <a:pPr indent="7937" lvl="0" marL="111125"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Path p2 = p1.subpath (1, 3);</a:t>
            </a:r>
            <a:endParaRPr/>
          </a:p>
          <a:p>
            <a:pPr indent="7938" lvl="0" marL="7938" marR="0" rtl="0" algn="l">
              <a:spcBef>
                <a:spcPts val="280"/>
              </a:spcBef>
              <a:spcAft>
                <a:spcPts val="0"/>
              </a:spcAft>
              <a:buNone/>
            </a:pPr>
            <a:r>
              <a:t/>
            </a:r>
            <a:endParaRPr b="0" i="0" sz="1400" u="none">
              <a:solidFill>
                <a:schemeClr val="dk1"/>
              </a:solidFill>
              <a:latin typeface="Courier New"/>
              <a:ea typeface="Courier New"/>
              <a:cs typeface="Courier New"/>
              <a:sym typeface="Courier New"/>
            </a:endParaRPr>
          </a:p>
        </p:txBody>
      </p:sp>
      <p:sp>
        <p:nvSpPr>
          <p:cNvPr id="162" name="Google Shape;162;p21"/>
          <p:cNvSpPr/>
          <p:nvPr/>
        </p:nvSpPr>
        <p:spPr>
          <a:xfrm>
            <a:off x="4038600" y="3124200"/>
            <a:ext cx="1066800" cy="685800"/>
          </a:xfrm>
          <a:prstGeom prst="wedgeRectCallout">
            <a:avLst>
              <a:gd fmla="val -8112" name="adj1"/>
              <a:gd fmla="val 27605" name="adj2"/>
            </a:avLst>
          </a:prstGeom>
          <a:solidFill>
            <a:srgbClr val="FFFFCC"/>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home= 0</a:t>
            </a:r>
            <a:endParaRPr/>
          </a:p>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oracle     = 1</a:t>
            </a:r>
            <a:endParaRPr/>
          </a:p>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Temp    = 2</a:t>
            </a:r>
            <a:endParaRPr/>
          </a:p>
        </p:txBody>
      </p:sp>
      <p:sp>
        <p:nvSpPr>
          <p:cNvPr id="163" name="Google Shape;163;p21"/>
          <p:cNvSpPr/>
          <p:nvPr/>
        </p:nvSpPr>
        <p:spPr>
          <a:xfrm>
            <a:off x="4038600" y="5257800"/>
            <a:ext cx="2438400" cy="304800"/>
          </a:xfrm>
          <a:prstGeom prst="wedgeRectCallout">
            <a:avLst>
              <a:gd fmla="val -5120" name="adj1"/>
              <a:gd fmla="val -53570" name="adj2"/>
            </a:avLst>
          </a:prstGeom>
          <a:solidFill>
            <a:srgbClr val="FFFFCC"/>
          </a:soli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Include the element at index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Joining Two Paths</a:t>
            </a:r>
            <a:endParaRPr/>
          </a:p>
        </p:txBody>
      </p:sp>
      <p:sp>
        <p:nvSpPr>
          <p:cNvPr id="170" name="Google Shape;170;p22"/>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resolve</a:t>
            </a:r>
            <a:r>
              <a:rPr b="0" i="0" lang="en-US" sz="2200" u="none" cap="none" strike="noStrike">
                <a:solidFill>
                  <a:schemeClr val="dk1"/>
                </a:solidFill>
                <a:latin typeface="Arial"/>
                <a:ea typeface="Arial"/>
                <a:cs typeface="Arial"/>
                <a:sym typeface="Arial"/>
              </a:rPr>
              <a:t> method is used to combine two paths.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Passing an absolute path to the </a:t>
            </a:r>
            <a:r>
              <a:rPr b="0" i="0" lang="en-US" sz="2200" u="none" cap="none" strike="noStrike">
                <a:solidFill>
                  <a:schemeClr val="dk1"/>
                </a:solidFill>
                <a:latin typeface="Courier New"/>
                <a:ea typeface="Courier New"/>
                <a:cs typeface="Courier New"/>
                <a:sym typeface="Courier New"/>
              </a:rPr>
              <a:t>resolve</a:t>
            </a:r>
            <a:r>
              <a:rPr b="0" i="0" lang="en-US" sz="2200" u="none" cap="none" strike="noStrike">
                <a:solidFill>
                  <a:schemeClr val="dk1"/>
                </a:solidFill>
                <a:latin typeface="Arial"/>
                <a:ea typeface="Arial"/>
                <a:cs typeface="Arial"/>
                <a:sym typeface="Arial"/>
              </a:rPr>
              <a:t> method returns the passed-in path.</a:t>
            </a:r>
            <a:endParaRPr/>
          </a:p>
        </p:txBody>
      </p:sp>
      <p:sp>
        <p:nvSpPr>
          <p:cNvPr id="171" name="Google Shape;171;p22"/>
          <p:cNvSpPr txBox="1"/>
          <p:nvPr/>
        </p:nvSpPr>
        <p:spPr>
          <a:xfrm>
            <a:off x="622300" y="2362200"/>
            <a:ext cx="7912100" cy="609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Path p1 = Paths.get("/home/clarence/foo");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p1.resolve("bar");	 // Returns /home/clarence/foo/bar</a:t>
            </a:r>
            <a:endParaRPr/>
          </a:p>
        </p:txBody>
      </p:sp>
      <p:sp>
        <p:nvSpPr>
          <p:cNvPr id="172" name="Google Shape;172;p22"/>
          <p:cNvSpPr txBox="1"/>
          <p:nvPr/>
        </p:nvSpPr>
        <p:spPr>
          <a:xfrm>
            <a:off x="609600" y="3856037"/>
            <a:ext cx="7924800" cy="334962"/>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Paths.get("foo").resolve("/home/clarence"); // Returns /home/clarence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Symbolic Links</a:t>
            </a:r>
            <a:endParaRPr/>
          </a:p>
        </p:txBody>
      </p:sp>
      <p:grpSp>
        <p:nvGrpSpPr>
          <p:cNvPr id="179" name="Google Shape;179;p23"/>
          <p:cNvGrpSpPr/>
          <p:nvPr/>
        </p:nvGrpSpPr>
        <p:grpSpPr>
          <a:xfrm>
            <a:off x="762000" y="1655762"/>
            <a:ext cx="7658100" cy="3754437"/>
            <a:chOff x="0" y="0"/>
            <a:chExt cx="2147483647" cy="2147483647"/>
          </a:xfrm>
        </p:grpSpPr>
        <p:grpSp>
          <p:nvGrpSpPr>
            <p:cNvPr id="180" name="Google Shape;180;p23"/>
            <p:cNvGrpSpPr/>
            <p:nvPr/>
          </p:nvGrpSpPr>
          <p:grpSpPr>
            <a:xfrm>
              <a:off x="0" y="0"/>
              <a:ext cx="1517127743" cy="2147483647"/>
              <a:chOff x="0" y="0"/>
              <a:chExt cx="2147483647" cy="2147483647"/>
            </a:xfrm>
          </p:grpSpPr>
          <p:sp>
            <p:nvSpPr>
              <p:cNvPr id="181" name="Google Shape;181;p23"/>
              <p:cNvSpPr/>
              <p:nvPr/>
            </p:nvSpPr>
            <p:spPr>
              <a:xfrm>
                <a:off x="725909911" y="0"/>
                <a:ext cx="622193033" cy="261801603"/>
              </a:xfrm>
              <a:prstGeom prst="roundRect">
                <a:avLst>
                  <a:gd fmla="val 16667" name="adj"/>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182" name="Google Shape;182;p23"/>
              <p:cNvSpPr/>
              <p:nvPr/>
            </p:nvSpPr>
            <p:spPr>
              <a:xfrm>
                <a:off x="733471550" y="613826071"/>
                <a:ext cx="621938748" cy="242442949"/>
              </a:xfrm>
              <a:prstGeom prst="roundRect">
                <a:avLst>
                  <a:gd fmla="val 16667" name="adj"/>
                </a:avLst>
              </a:prstGeom>
              <a:solidFill>
                <a:srgbClr val="D9D9D9"/>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home</a:t>
                </a:r>
                <a:endParaRPr/>
              </a:p>
            </p:txBody>
          </p:sp>
          <p:sp>
            <p:nvSpPr>
              <p:cNvPr id="183" name="Google Shape;183;p23"/>
              <p:cNvSpPr/>
              <p:nvPr/>
            </p:nvSpPr>
            <p:spPr>
              <a:xfrm>
                <a:off x="803116" y="1103898072"/>
                <a:ext cx="622193033" cy="242335288"/>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clarence</a:t>
                </a:r>
                <a:endParaRPr/>
              </a:p>
            </p:txBody>
          </p:sp>
          <p:sp>
            <p:nvSpPr>
              <p:cNvPr id="184" name="Google Shape;184;p23"/>
              <p:cNvSpPr/>
              <p:nvPr/>
            </p:nvSpPr>
            <p:spPr>
              <a:xfrm>
                <a:off x="733298877" y="1108903368"/>
                <a:ext cx="622193033" cy="242335288"/>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peter</a:t>
                </a:r>
                <a:endParaRPr/>
              </a:p>
            </p:txBody>
          </p:sp>
          <p:sp>
            <p:nvSpPr>
              <p:cNvPr id="185" name="Google Shape;185;p23"/>
              <p:cNvSpPr/>
              <p:nvPr/>
            </p:nvSpPr>
            <p:spPr>
              <a:xfrm>
                <a:off x="1466313228" y="1108700747"/>
                <a:ext cx="681170418" cy="242443410"/>
              </a:xfrm>
              <a:custGeom>
                <a:rect b="b" l="l" r="r" t="t"/>
                <a:pathLst>
                  <a:path extrusionOk="0" h="533638" w="2335843">
                    <a:moveTo>
                      <a:pt x="0" y="0"/>
                    </a:moveTo>
                    <a:lnTo>
                      <a:pt x="2246902" y="0"/>
                    </a:lnTo>
                    <a:lnTo>
                      <a:pt x="2335843" y="88941"/>
                    </a:lnTo>
                    <a:lnTo>
                      <a:pt x="2335843" y="533638"/>
                    </a:lnTo>
                    <a:lnTo>
                      <a:pt x="0" y="533638"/>
                    </a:lnTo>
                    <a:close/>
                  </a:path>
                </a:pathLst>
              </a:custGeom>
              <a:solidFill>
                <a:srgbClr val="FBFACE"/>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logFile</a:t>
                </a:r>
                <a:r>
                  <a:rPr b="0" i="0" lang="en-US" sz="1600" u="none">
                    <a:solidFill>
                      <a:schemeClr val="dk1"/>
                    </a:solidFill>
                    <a:latin typeface="Arial"/>
                    <a:ea typeface="Arial"/>
                    <a:cs typeface="Arial"/>
                    <a:sym typeface="Arial"/>
                  </a:rPr>
                  <a:t> (file)</a:t>
                </a:r>
                <a:endParaRPr/>
              </a:p>
            </p:txBody>
          </p:sp>
          <p:sp>
            <p:nvSpPr>
              <p:cNvPr id="186" name="Google Shape;186;p23"/>
              <p:cNvSpPr/>
              <p:nvPr/>
            </p:nvSpPr>
            <p:spPr>
              <a:xfrm>
                <a:off x="0" y="1524335280"/>
                <a:ext cx="622193033" cy="242335288"/>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foo</a:t>
                </a:r>
                <a:endParaRPr/>
              </a:p>
            </p:txBody>
          </p:sp>
          <p:sp>
            <p:nvSpPr>
              <p:cNvPr id="187" name="Google Shape;187;p23"/>
              <p:cNvSpPr/>
              <p:nvPr/>
            </p:nvSpPr>
            <p:spPr>
              <a:xfrm>
                <a:off x="377760009" y="1905147838"/>
                <a:ext cx="644414218" cy="242335288"/>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bar</a:t>
                </a:r>
                <a:endParaRPr/>
              </a:p>
            </p:txBody>
          </p:sp>
          <p:sp>
            <p:nvSpPr>
              <p:cNvPr id="188" name="Google Shape;188;p23"/>
              <p:cNvSpPr/>
              <p:nvPr/>
            </p:nvSpPr>
            <p:spPr>
              <a:xfrm>
                <a:off x="1104618359" y="1905040690"/>
                <a:ext cx="925031238" cy="242442956"/>
              </a:xfrm>
              <a:custGeom>
                <a:rect b="b" l="l" r="r" t="t"/>
                <a:pathLst>
                  <a:path extrusionOk="0" h="533637" w="3172081">
                    <a:moveTo>
                      <a:pt x="0" y="0"/>
                    </a:moveTo>
                    <a:lnTo>
                      <a:pt x="3083140" y="0"/>
                    </a:lnTo>
                    <a:lnTo>
                      <a:pt x="3172081" y="88941"/>
                    </a:lnTo>
                    <a:lnTo>
                      <a:pt x="3172081" y="533637"/>
                    </a:lnTo>
                    <a:lnTo>
                      <a:pt x="0" y="533637"/>
                    </a:lnTo>
                    <a:close/>
                  </a:path>
                </a:pathLst>
              </a:custGeom>
              <a:solidFill>
                <a:srgbClr val="FBFACE"/>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statusReport</a:t>
                </a:r>
                <a:r>
                  <a:rPr b="0" i="0" lang="en-US" sz="1600" u="none">
                    <a:solidFill>
                      <a:schemeClr val="dk1"/>
                    </a:solidFill>
                    <a:latin typeface="Arial"/>
                    <a:ea typeface="Arial"/>
                    <a:cs typeface="Arial"/>
                    <a:sym typeface="Arial"/>
                  </a:rPr>
                  <a:t> (file)</a:t>
                </a:r>
                <a:endParaRPr/>
              </a:p>
            </p:txBody>
          </p:sp>
          <p:cxnSp>
            <p:nvCxnSpPr>
              <p:cNvPr id="189" name="Google Shape;189;p23"/>
              <p:cNvCxnSpPr/>
              <p:nvPr/>
            </p:nvCxnSpPr>
            <p:spPr>
              <a:xfrm>
                <a:off x="1037006383" y="261801579"/>
                <a:ext cx="7434471" cy="352024474"/>
              </a:xfrm>
              <a:prstGeom prst="straightConnector1">
                <a:avLst/>
              </a:prstGeom>
              <a:noFill/>
              <a:ln cap="flat" cmpd="sng" w="28575">
                <a:solidFill>
                  <a:schemeClr val="dk1"/>
                </a:solidFill>
                <a:prstDash val="solid"/>
                <a:miter lim="800000"/>
                <a:headEnd len="med" w="med" type="none"/>
                <a:tailEnd len="med" w="med" type="triangle"/>
              </a:ln>
            </p:spPr>
          </p:cxnSp>
          <p:cxnSp>
            <p:nvCxnSpPr>
              <p:cNvPr id="190" name="Google Shape;190;p23"/>
              <p:cNvCxnSpPr/>
              <p:nvPr/>
            </p:nvCxnSpPr>
            <p:spPr>
              <a:xfrm rot="5400000">
                <a:off x="963140545" y="982312950"/>
                <a:ext cx="162509726" cy="721463"/>
              </a:xfrm>
              <a:prstGeom prst="straightConnector1">
                <a:avLst/>
              </a:prstGeom>
              <a:noFill/>
              <a:ln cap="flat" cmpd="sng" w="28575">
                <a:solidFill>
                  <a:schemeClr val="dk1"/>
                </a:solidFill>
                <a:prstDash val="solid"/>
                <a:miter lim="800000"/>
                <a:headEnd len="med" w="med" type="none"/>
                <a:tailEnd len="med" w="med" type="triangle"/>
              </a:ln>
            </p:spPr>
          </p:cxnSp>
          <p:cxnSp>
            <p:nvCxnSpPr>
              <p:cNvPr id="191" name="Google Shape;191;p23"/>
              <p:cNvCxnSpPr/>
              <p:nvPr/>
            </p:nvCxnSpPr>
            <p:spPr>
              <a:xfrm>
                <a:off x="311096490" y="964585674"/>
                <a:ext cx="1469810521" cy="0"/>
              </a:xfrm>
              <a:prstGeom prst="straightConnector1">
                <a:avLst/>
              </a:prstGeom>
              <a:noFill/>
              <a:ln cap="flat" cmpd="sng" w="28575">
                <a:solidFill>
                  <a:schemeClr val="dk1"/>
                </a:solidFill>
                <a:prstDash val="solid"/>
                <a:miter lim="800000"/>
                <a:headEnd len="med" w="med" type="none"/>
                <a:tailEnd len="med" w="med" type="none"/>
              </a:ln>
            </p:spPr>
          </p:cxnSp>
          <p:cxnSp>
            <p:nvCxnSpPr>
              <p:cNvPr id="192" name="Google Shape;192;p23"/>
              <p:cNvCxnSpPr/>
              <p:nvPr/>
            </p:nvCxnSpPr>
            <p:spPr>
              <a:xfrm rot="5400000">
                <a:off x="1733952509" y="1036744807"/>
                <a:ext cx="92632572" cy="721463"/>
              </a:xfrm>
              <a:prstGeom prst="straightConnector1">
                <a:avLst/>
              </a:prstGeom>
              <a:noFill/>
              <a:ln cap="flat" cmpd="sng" w="28575">
                <a:solidFill>
                  <a:schemeClr val="dk1"/>
                </a:solidFill>
                <a:prstDash val="solid"/>
                <a:miter lim="800000"/>
                <a:headEnd len="med" w="med" type="none"/>
                <a:tailEnd len="med" w="med" type="triangle"/>
              </a:ln>
            </p:spPr>
          </p:cxnSp>
          <p:cxnSp>
            <p:nvCxnSpPr>
              <p:cNvPr id="193" name="Google Shape;193;p23"/>
              <p:cNvCxnSpPr/>
              <p:nvPr/>
            </p:nvCxnSpPr>
            <p:spPr>
              <a:xfrm flipH="1" rot="-5400000">
                <a:off x="270000453" y="1033616244"/>
                <a:ext cx="89420705" cy="1251202"/>
              </a:xfrm>
              <a:prstGeom prst="straightConnector1">
                <a:avLst/>
              </a:prstGeom>
              <a:noFill/>
              <a:ln cap="flat" cmpd="sng" w="28575">
                <a:solidFill>
                  <a:schemeClr val="dk1"/>
                </a:solidFill>
                <a:prstDash val="solid"/>
                <a:miter lim="800000"/>
                <a:headEnd len="med" w="med" type="none"/>
                <a:tailEnd len="med" w="med" type="triangle"/>
              </a:ln>
            </p:spPr>
          </p:cxnSp>
          <p:cxnSp>
            <p:nvCxnSpPr>
              <p:cNvPr id="194" name="Google Shape;194;p23"/>
              <p:cNvCxnSpPr/>
              <p:nvPr/>
            </p:nvCxnSpPr>
            <p:spPr>
              <a:xfrm rot="5400000">
                <a:off x="254339029" y="1434658210"/>
                <a:ext cx="114318631" cy="1251202"/>
              </a:xfrm>
              <a:prstGeom prst="straightConnector1">
                <a:avLst/>
              </a:prstGeom>
              <a:noFill/>
              <a:ln cap="flat" cmpd="sng" w="28575">
                <a:solidFill>
                  <a:schemeClr val="dk1"/>
                </a:solidFill>
                <a:prstDash val="solid"/>
                <a:miter lim="800000"/>
                <a:headEnd len="med" w="med" type="none"/>
                <a:tailEnd len="med" w="med" type="triangle"/>
              </a:ln>
            </p:spPr>
          </p:cxnSp>
          <p:cxnSp>
            <p:nvCxnSpPr>
              <p:cNvPr id="195" name="Google Shape;195;p23"/>
              <p:cNvCxnSpPr/>
              <p:nvPr/>
            </p:nvCxnSpPr>
            <p:spPr>
              <a:xfrm>
                <a:off x="707864993" y="1760830144"/>
                <a:ext cx="714290446" cy="0"/>
              </a:xfrm>
              <a:prstGeom prst="straightConnector1">
                <a:avLst/>
              </a:prstGeom>
              <a:noFill/>
              <a:ln cap="flat" cmpd="sng" w="28575">
                <a:solidFill>
                  <a:schemeClr val="dk1"/>
                </a:solidFill>
                <a:prstDash val="solid"/>
                <a:miter lim="800000"/>
                <a:headEnd len="med" w="med" type="none"/>
                <a:tailEnd len="med" w="med" type="none"/>
              </a:ln>
            </p:spPr>
          </p:cxnSp>
          <p:cxnSp>
            <p:nvCxnSpPr>
              <p:cNvPr id="196" name="Google Shape;196;p23"/>
              <p:cNvCxnSpPr/>
              <p:nvPr/>
            </p:nvCxnSpPr>
            <p:spPr>
              <a:xfrm rot="5400000">
                <a:off x="1371265541" y="1832988585"/>
                <a:ext cx="92633447" cy="721463"/>
              </a:xfrm>
              <a:prstGeom prst="straightConnector1">
                <a:avLst/>
              </a:prstGeom>
              <a:noFill/>
              <a:ln cap="flat" cmpd="sng" w="28575">
                <a:solidFill>
                  <a:schemeClr val="dk1"/>
                </a:solidFill>
                <a:prstDash val="solid"/>
                <a:miter lim="800000"/>
                <a:headEnd len="med" w="med" type="none"/>
                <a:tailEnd len="med" w="med" type="triangle"/>
              </a:ln>
            </p:spPr>
          </p:cxnSp>
          <p:cxnSp>
            <p:nvCxnSpPr>
              <p:cNvPr id="197" name="Google Shape;197;p23"/>
              <p:cNvCxnSpPr/>
              <p:nvPr/>
            </p:nvCxnSpPr>
            <p:spPr>
              <a:xfrm rot="5400000">
                <a:off x="912942991" y="1556034061"/>
                <a:ext cx="262905421" cy="721463"/>
              </a:xfrm>
              <a:prstGeom prst="straightConnector1">
                <a:avLst/>
              </a:prstGeom>
              <a:noFill/>
              <a:ln cap="flat" cmpd="sng" w="28575">
                <a:solidFill>
                  <a:schemeClr val="dk1"/>
                </a:solidFill>
                <a:prstDash val="solid"/>
                <a:miter lim="800000"/>
                <a:headEnd len="med" w="med" type="none"/>
                <a:tailEnd len="med" w="med" type="triangle"/>
              </a:ln>
            </p:spPr>
          </p:cxnSp>
          <p:cxnSp>
            <p:nvCxnSpPr>
              <p:cNvPr id="198" name="Google Shape;198;p23"/>
              <p:cNvCxnSpPr/>
              <p:nvPr/>
            </p:nvCxnSpPr>
            <p:spPr>
              <a:xfrm rot="5400000">
                <a:off x="666546314" y="1832989043"/>
                <a:ext cx="92633447" cy="721463"/>
              </a:xfrm>
              <a:prstGeom prst="straightConnector1">
                <a:avLst/>
              </a:prstGeom>
              <a:noFill/>
              <a:ln cap="flat" cmpd="sng" w="28575">
                <a:solidFill>
                  <a:schemeClr val="dk1"/>
                </a:solidFill>
                <a:prstDash val="solid"/>
                <a:miter lim="800000"/>
                <a:headEnd len="med" w="med" type="none"/>
                <a:tailEnd len="med" w="med" type="triangle"/>
              </a:ln>
            </p:spPr>
          </p:cxnSp>
        </p:grpSp>
        <p:sp>
          <p:nvSpPr>
            <p:cNvPr id="199" name="Google Shape;199;p23"/>
            <p:cNvSpPr/>
            <p:nvPr/>
          </p:nvSpPr>
          <p:spPr>
            <a:xfrm>
              <a:off x="1666258702" y="1030610249"/>
              <a:ext cx="481224944" cy="397716029"/>
            </a:xfrm>
            <a:custGeom>
              <a:rect b="b" l="l" r="r" t="t"/>
              <a:pathLst>
                <a:path extrusionOk="0" h="695227" w="1715970">
                  <a:moveTo>
                    <a:pt x="0" y="0"/>
                  </a:moveTo>
                  <a:lnTo>
                    <a:pt x="1600096" y="0"/>
                  </a:lnTo>
                  <a:lnTo>
                    <a:pt x="1715970" y="115874"/>
                  </a:lnTo>
                  <a:lnTo>
                    <a:pt x="1715970" y="695227"/>
                  </a:lnTo>
                  <a:lnTo>
                    <a:pt x="0" y="695227"/>
                  </a:lnTo>
                  <a:close/>
                </a:path>
              </a:pathLst>
            </a:custGeom>
            <a:solidFill>
              <a:srgbClr val="FBFACE"/>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homeLogFile</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(file)</a:t>
              </a:r>
              <a:endParaRPr/>
            </a:p>
          </p:txBody>
        </p:sp>
        <p:sp>
          <p:nvSpPr>
            <p:cNvPr id="200" name="Google Shape;200;p23"/>
            <p:cNvSpPr/>
            <p:nvPr/>
          </p:nvSpPr>
          <p:spPr>
            <a:xfrm>
              <a:off x="1686224900" y="523097558"/>
              <a:ext cx="439559278" cy="242335356"/>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log</a:t>
              </a:r>
              <a:endParaRPr/>
            </a:p>
          </p:txBody>
        </p:sp>
        <p:sp>
          <p:nvSpPr>
            <p:cNvPr id="201" name="Google Shape;201;p23"/>
            <p:cNvSpPr/>
            <p:nvPr/>
          </p:nvSpPr>
          <p:spPr>
            <a:xfrm>
              <a:off x="1686224900" y="13"/>
              <a:ext cx="439559278" cy="242335356"/>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var</a:t>
              </a:r>
              <a:endParaRPr/>
            </a:p>
          </p:txBody>
        </p:sp>
        <p:cxnSp>
          <p:nvCxnSpPr>
            <p:cNvPr id="202" name="Google Shape;202;p23"/>
            <p:cNvCxnSpPr/>
            <p:nvPr/>
          </p:nvCxnSpPr>
          <p:spPr>
            <a:xfrm>
              <a:off x="1906004580" y="242335353"/>
              <a:ext cx="0" cy="280762184"/>
            </a:xfrm>
            <a:prstGeom prst="straightConnector1">
              <a:avLst/>
            </a:prstGeom>
            <a:noFill/>
            <a:ln cap="flat" cmpd="sng" w="28575">
              <a:solidFill>
                <a:schemeClr val="dk1"/>
              </a:solidFill>
              <a:prstDash val="solid"/>
              <a:miter lim="800000"/>
              <a:headEnd len="med" w="med" type="none"/>
              <a:tailEnd len="med" w="med" type="none"/>
            </a:ln>
          </p:spPr>
        </p:cxnSp>
        <p:cxnSp>
          <p:nvCxnSpPr>
            <p:cNvPr id="203" name="Google Shape;203;p23"/>
            <p:cNvCxnSpPr/>
            <p:nvPr/>
          </p:nvCxnSpPr>
          <p:spPr>
            <a:xfrm flipH="1" rot="-5400000">
              <a:off x="1841452848" y="897111719"/>
              <a:ext cx="130018817" cy="1867224"/>
            </a:xfrm>
            <a:prstGeom prst="straightConnector1">
              <a:avLst/>
            </a:prstGeom>
            <a:noFill/>
            <a:ln cap="flat" cmpd="sng" w="28575">
              <a:solidFill>
                <a:schemeClr val="dk1"/>
              </a:solidFill>
              <a:prstDash val="solid"/>
              <a:miter lim="800000"/>
              <a:headEnd len="med" w="med" type="none"/>
              <a:tailEnd len="med" w="med" type="none"/>
            </a:ln>
          </p:spPr>
        </p:cxnSp>
        <p:cxnSp>
          <p:nvCxnSpPr>
            <p:cNvPr id="204" name="Google Shape;204;p23"/>
            <p:cNvCxnSpPr/>
            <p:nvPr/>
          </p:nvCxnSpPr>
          <p:spPr>
            <a:xfrm flipH="1" rot="10800000">
              <a:off x="1517231128" y="1229590377"/>
              <a:ext cx="149125127" cy="480535"/>
            </a:xfrm>
            <a:prstGeom prst="straightConnector1">
              <a:avLst/>
            </a:prstGeom>
            <a:noFill/>
            <a:ln cap="flat" cmpd="sng" w="28575">
              <a:solidFill>
                <a:schemeClr val="dk1"/>
              </a:solidFill>
              <a:prstDash val="solid"/>
              <a:miter lim="800000"/>
              <a:headEnd len="med" w="med" type="none"/>
              <a:tailEnd len="med" w="med" type="triangle"/>
            </a:ln>
          </p:spPr>
        </p:cxnSp>
      </p:grpSp>
      <p:cxnSp>
        <p:nvCxnSpPr>
          <p:cNvPr id="205" name="Google Shape;205;p23"/>
          <p:cNvCxnSpPr/>
          <p:nvPr/>
        </p:nvCxnSpPr>
        <p:spPr>
          <a:xfrm flipH="1" rot="10800000">
            <a:off x="4157662" y="1866900"/>
            <a:ext cx="2617787" cy="17462"/>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Working with Links</a:t>
            </a:r>
            <a:endParaRPr/>
          </a:p>
        </p:txBody>
      </p:sp>
      <p:sp>
        <p:nvSpPr>
          <p:cNvPr id="212" name="Google Shape;212;p24"/>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Path</a:t>
            </a:r>
            <a:r>
              <a:rPr b="0" i="0" lang="en-US" sz="2200" u="none" cap="none" strike="noStrike">
                <a:solidFill>
                  <a:schemeClr val="dk1"/>
                </a:solidFill>
                <a:latin typeface="Arial"/>
                <a:ea typeface="Arial"/>
                <a:cs typeface="Arial"/>
                <a:sym typeface="Arial"/>
              </a:rPr>
              <a:t> interface is “link aware.”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Every </a:t>
            </a:r>
            <a:r>
              <a:rPr b="0" i="0" lang="en-US" sz="2200" u="none" cap="none" strike="noStrike">
                <a:solidFill>
                  <a:schemeClr val="dk1"/>
                </a:solidFill>
                <a:latin typeface="Courier New"/>
                <a:ea typeface="Courier New"/>
                <a:cs typeface="Courier New"/>
                <a:sym typeface="Courier New"/>
              </a:rPr>
              <a:t>Path</a:t>
            </a:r>
            <a:r>
              <a:rPr b="0" i="0" lang="en-US" sz="2200" u="none" cap="none" strike="noStrike">
                <a:solidFill>
                  <a:schemeClr val="dk1"/>
                </a:solidFill>
                <a:latin typeface="Arial"/>
                <a:ea typeface="Arial"/>
                <a:cs typeface="Arial"/>
                <a:sym typeface="Arial"/>
              </a:rPr>
              <a:t> method either: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Detects what to do when a symbolic link is encountered, or</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Arial"/>
                <a:ea typeface="Arial"/>
                <a:cs typeface="Arial"/>
                <a:sym typeface="Arial"/>
              </a:rPr>
              <a:t>Provides an option enabling you to configure the behavior when a symbolic link is encountered</a:t>
            </a:r>
            <a:endParaRPr/>
          </a:p>
        </p:txBody>
      </p:sp>
      <p:sp>
        <p:nvSpPr>
          <p:cNvPr id="213" name="Google Shape;213;p24"/>
          <p:cNvSpPr txBox="1"/>
          <p:nvPr/>
        </p:nvSpPr>
        <p:spPr>
          <a:xfrm>
            <a:off x="609600" y="3381375"/>
            <a:ext cx="7924800" cy="587375"/>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createSymbolicLink(Path, Path, FileAttribute&lt;?&gt;)</a:t>
            </a:r>
            <a:endParaRPr/>
          </a:p>
        </p:txBody>
      </p:sp>
      <p:sp>
        <p:nvSpPr>
          <p:cNvPr id="214" name="Google Shape;214;p24"/>
          <p:cNvSpPr txBox="1"/>
          <p:nvPr/>
        </p:nvSpPr>
        <p:spPr>
          <a:xfrm>
            <a:off x="609600" y="4648200"/>
            <a:ext cx="2514600" cy="587375"/>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createLink(Path, Path)</a:t>
            </a:r>
            <a:endParaRPr/>
          </a:p>
        </p:txBody>
      </p:sp>
      <p:sp>
        <p:nvSpPr>
          <p:cNvPr id="215" name="Google Shape;215;p24"/>
          <p:cNvSpPr txBox="1"/>
          <p:nvPr/>
        </p:nvSpPr>
        <p:spPr>
          <a:xfrm>
            <a:off x="3319462" y="4648200"/>
            <a:ext cx="2514600" cy="587375"/>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isSymbolicLink(Path)</a:t>
            </a:r>
            <a:endParaRPr/>
          </a:p>
        </p:txBody>
      </p:sp>
      <p:sp>
        <p:nvSpPr>
          <p:cNvPr id="216" name="Google Shape;216;p24"/>
          <p:cNvSpPr txBox="1"/>
          <p:nvPr/>
        </p:nvSpPr>
        <p:spPr>
          <a:xfrm>
            <a:off x="6019800" y="4648200"/>
            <a:ext cx="2514600" cy="587375"/>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readSymbolicLink(Path)</a:t>
            </a:r>
            <a:endParaRPr/>
          </a:p>
        </p:txBody>
      </p:sp>
      <p:sp>
        <p:nvSpPr>
          <p:cNvPr id="217" name="Google Shape;217;p24"/>
          <p:cNvSpPr txBox="1"/>
          <p:nvPr/>
        </p:nvSpPr>
        <p:spPr>
          <a:xfrm rot="-180000">
            <a:off x="2444750" y="4065587"/>
            <a:ext cx="4067175" cy="368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800"/>
              <a:buFont typeface="Shadows Into Light"/>
              <a:buNone/>
            </a:pPr>
            <a:r>
              <a:rPr b="0" i="0" lang="en-US" sz="1800" u="none">
                <a:solidFill>
                  <a:srgbClr val="0033CC"/>
                </a:solidFill>
                <a:latin typeface="Shadows Into Light"/>
                <a:ea typeface="Shadows Into Light"/>
                <a:cs typeface="Shadows Into Light"/>
                <a:sym typeface="Shadows Into Light"/>
              </a:rPr>
              <a:t>Creating a symbolic link</a:t>
            </a:r>
            <a:endParaRPr/>
          </a:p>
        </p:txBody>
      </p:sp>
      <p:grpSp>
        <p:nvGrpSpPr>
          <p:cNvPr id="218" name="Google Shape;218;p24"/>
          <p:cNvGrpSpPr/>
          <p:nvPr/>
        </p:nvGrpSpPr>
        <p:grpSpPr>
          <a:xfrm rot="3480000">
            <a:off x="2658394" y="3962963"/>
            <a:ext cx="636352" cy="341793"/>
            <a:chOff x="0" y="0"/>
            <a:chExt cx="2147483647" cy="1700225086"/>
          </a:xfrm>
        </p:grpSpPr>
        <p:sp>
          <p:nvSpPr>
            <p:cNvPr id="219" name="Google Shape;219;p24"/>
            <p:cNvSpPr/>
            <p:nvPr/>
          </p:nvSpPr>
          <p:spPr>
            <a:xfrm rot="-4380000">
              <a:off x="543826865" y="-223629281"/>
              <a:ext cx="967867225" cy="2147483647"/>
            </a:xfrm>
            <a:custGeom>
              <a:rect b="b" l="l" r="r" t="t"/>
              <a:pathLst>
                <a:path extrusionOk="0" h="434975" w="385762">
                  <a:moveTo>
                    <a:pt x="385762" y="381000"/>
                  </a:moveTo>
                  <a:cubicBezTo>
                    <a:pt x="245268" y="407987"/>
                    <a:pt x="104774" y="434975"/>
                    <a:pt x="52387" y="371475"/>
                  </a:cubicBezTo>
                  <a:cubicBezTo>
                    <a:pt x="0" y="307975"/>
                    <a:pt x="57150" y="60325"/>
                    <a:pt x="71437" y="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0" name="Google Shape;220;p24"/>
            <p:cNvCxnSpPr/>
            <p:nvPr/>
          </p:nvCxnSpPr>
          <p:spPr>
            <a:xfrm rot="5400000">
              <a:off x="1548781029" y="408463518"/>
              <a:ext cx="299351308" cy="346824944"/>
            </a:xfrm>
            <a:prstGeom prst="straightConnector1">
              <a:avLst/>
            </a:prstGeom>
            <a:noFill/>
            <a:ln cap="flat" cmpd="sng" w="28575">
              <a:solidFill>
                <a:schemeClr val="dk1"/>
              </a:solidFill>
              <a:prstDash val="solid"/>
              <a:miter lim="800000"/>
              <a:headEnd len="med" w="med" type="none"/>
              <a:tailEnd len="med" w="med" type="none"/>
            </a:ln>
          </p:spPr>
        </p:cxnSp>
        <p:cxnSp>
          <p:nvCxnSpPr>
            <p:cNvPr id="221" name="Google Shape;221;p24"/>
            <p:cNvCxnSpPr/>
            <p:nvPr/>
          </p:nvCxnSpPr>
          <p:spPr>
            <a:xfrm flipH="1" rot="-5400000">
              <a:off x="1698456684" y="581875989"/>
              <a:ext cx="598702617" cy="346824944"/>
            </a:xfrm>
            <a:prstGeom prst="straightConnector1">
              <a:avLst/>
            </a:prstGeom>
            <a:noFill/>
            <a:ln cap="flat" cmpd="sng" w="28575">
              <a:solidFill>
                <a:schemeClr val="dk1"/>
              </a:solidFill>
              <a:prstDash val="solid"/>
              <a:miter lim="800000"/>
              <a:headEnd len="med" w="med" type="none"/>
              <a:tailEnd len="med" w="med" type="none"/>
            </a:ln>
          </p:spPr>
        </p:cxnSp>
      </p:grpSp>
      <p:grpSp>
        <p:nvGrpSpPr>
          <p:cNvPr id="222" name="Google Shape;222;p24"/>
          <p:cNvGrpSpPr/>
          <p:nvPr/>
        </p:nvGrpSpPr>
        <p:grpSpPr>
          <a:xfrm>
            <a:off x="1295400" y="5159375"/>
            <a:ext cx="304800" cy="914400"/>
            <a:chOff x="0" y="0"/>
            <a:chExt cx="2147483647" cy="2147483647"/>
          </a:xfrm>
        </p:grpSpPr>
        <p:sp>
          <p:nvSpPr>
            <p:cNvPr id="223" name="Google Shape;223;p24"/>
            <p:cNvSpPr/>
            <p:nvPr/>
          </p:nvSpPr>
          <p:spPr>
            <a:xfrm>
              <a:off x="0" y="0"/>
              <a:ext cx="1610613084" cy="2147483647"/>
            </a:xfrm>
            <a:custGeom>
              <a:rect b="b" l="l" r="r" t="t"/>
              <a:pathLst>
                <a:path extrusionOk="0" h="914400" w="228600">
                  <a:moveTo>
                    <a:pt x="114301" y="0"/>
                  </a:moveTo>
                  <a:lnTo>
                    <a:pt x="114301" y="0"/>
                  </a:lnTo>
                  <a:cubicBezTo>
                    <a:pt x="129310" y="0"/>
                    <a:pt x="144174" y="11827"/>
                    <a:pt x="158041" y="34803"/>
                  </a:cubicBezTo>
                  <a:cubicBezTo>
                    <a:pt x="171908" y="57779"/>
                    <a:pt x="184509" y="91458"/>
                    <a:pt x="195122" y="133912"/>
                  </a:cubicBezTo>
                  <a:cubicBezTo>
                    <a:pt x="205736" y="176366"/>
                    <a:pt x="214155" y="226769"/>
                    <a:pt x="219899" y="282238"/>
                  </a:cubicBezTo>
                  <a:cubicBezTo>
                    <a:pt x="225643" y="337706"/>
                    <a:pt x="228600" y="397161"/>
                    <a:pt x="228600" y="457200"/>
                  </a:cubicBezTo>
                  <a:lnTo>
                    <a:pt x="114300" y="457200"/>
                  </a:lnTo>
                  <a:close/>
                </a:path>
                <a:path extrusionOk="0" fill="none" h="914400" w="228600">
                  <a:moveTo>
                    <a:pt x="114301" y="0"/>
                  </a:moveTo>
                  <a:lnTo>
                    <a:pt x="114301" y="0"/>
                  </a:lnTo>
                  <a:cubicBezTo>
                    <a:pt x="129310" y="0"/>
                    <a:pt x="144174" y="11827"/>
                    <a:pt x="158041" y="34803"/>
                  </a:cubicBezTo>
                  <a:cubicBezTo>
                    <a:pt x="171908" y="57779"/>
                    <a:pt x="184509" y="91458"/>
                    <a:pt x="195122" y="133912"/>
                  </a:cubicBezTo>
                  <a:cubicBezTo>
                    <a:pt x="205736" y="176366"/>
                    <a:pt x="214155" y="226769"/>
                    <a:pt x="219899" y="282238"/>
                  </a:cubicBezTo>
                  <a:cubicBezTo>
                    <a:pt x="225643" y="337706"/>
                    <a:pt x="228600" y="397161"/>
                    <a:pt x="228600" y="45720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4" name="Google Shape;224;p24"/>
            <p:cNvCxnSpPr/>
            <p:nvPr/>
          </p:nvCxnSpPr>
          <p:spPr>
            <a:xfrm rot="-5400000">
              <a:off x="1342177140" y="805306675"/>
              <a:ext cx="1073742012" cy="178956963"/>
            </a:xfrm>
            <a:prstGeom prst="straightConnector1">
              <a:avLst/>
            </a:prstGeom>
            <a:noFill/>
            <a:ln cap="flat" cmpd="sng" w="28575">
              <a:solidFill>
                <a:schemeClr val="dk1"/>
              </a:solidFill>
              <a:prstDash val="solid"/>
              <a:miter lim="800000"/>
              <a:headEnd len="med" w="med" type="none"/>
              <a:tailEnd len="med" w="med" type="none"/>
            </a:ln>
          </p:spPr>
        </p:cxnSp>
        <p:cxnSp>
          <p:nvCxnSpPr>
            <p:cNvPr id="225" name="Google Shape;225;p24"/>
            <p:cNvCxnSpPr/>
            <p:nvPr/>
          </p:nvCxnSpPr>
          <p:spPr>
            <a:xfrm flipH="1" rot="5400000">
              <a:off x="536870628" y="715828193"/>
              <a:ext cx="1073742012" cy="357913926"/>
            </a:xfrm>
            <a:prstGeom prst="straightConnector1">
              <a:avLst/>
            </a:prstGeom>
            <a:noFill/>
            <a:ln cap="flat" cmpd="sng" w="28575">
              <a:solidFill>
                <a:schemeClr val="dk1"/>
              </a:solidFill>
              <a:prstDash val="solid"/>
              <a:miter lim="800000"/>
              <a:headEnd len="med" w="med" type="none"/>
              <a:tailEnd len="med" w="med" type="none"/>
            </a:ln>
          </p:spPr>
        </p:cxnSp>
      </p:grpSp>
      <p:sp>
        <p:nvSpPr>
          <p:cNvPr id="226" name="Google Shape;226;p24"/>
          <p:cNvSpPr txBox="1"/>
          <p:nvPr/>
        </p:nvSpPr>
        <p:spPr>
          <a:xfrm rot="-180000">
            <a:off x="225425" y="5732462"/>
            <a:ext cx="36195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800"/>
              <a:buFont typeface="Shadows Into Light"/>
              <a:buNone/>
            </a:pPr>
            <a:r>
              <a:rPr b="0" i="0" lang="en-US" sz="1800" u="none">
                <a:solidFill>
                  <a:srgbClr val="0033CC"/>
                </a:solidFill>
                <a:latin typeface="Shadows Into Light"/>
                <a:ea typeface="Shadows Into Light"/>
                <a:cs typeface="Shadows Into Light"/>
                <a:sym typeface="Shadows Into Light"/>
              </a:rPr>
              <a:t>Creating a hard link</a:t>
            </a:r>
            <a:endParaRPr/>
          </a:p>
        </p:txBody>
      </p:sp>
      <p:grpSp>
        <p:nvGrpSpPr>
          <p:cNvPr id="227" name="Google Shape;227;p24"/>
          <p:cNvGrpSpPr/>
          <p:nvPr/>
        </p:nvGrpSpPr>
        <p:grpSpPr>
          <a:xfrm>
            <a:off x="4038600" y="5159375"/>
            <a:ext cx="304800" cy="700087"/>
            <a:chOff x="0" y="0"/>
            <a:chExt cx="2147483647" cy="2147483647"/>
          </a:xfrm>
        </p:grpSpPr>
        <p:sp>
          <p:nvSpPr>
            <p:cNvPr id="228" name="Google Shape;228;p24"/>
            <p:cNvSpPr/>
            <p:nvPr/>
          </p:nvSpPr>
          <p:spPr>
            <a:xfrm>
              <a:off x="0" y="0"/>
              <a:ext cx="1610613084" cy="2147483647"/>
            </a:xfrm>
            <a:custGeom>
              <a:rect b="b" l="l" r="r" t="t"/>
              <a:pathLst>
                <a:path extrusionOk="0" h="914400" w="228600">
                  <a:moveTo>
                    <a:pt x="114301" y="0"/>
                  </a:moveTo>
                  <a:lnTo>
                    <a:pt x="114301" y="0"/>
                  </a:lnTo>
                  <a:cubicBezTo>
                    <a:pt x="129310" y="0"/>
                    <a:pt x="144174" y="11827"/>
                    <a:pt x="158041" y="34803"/>
                  </a:cubicBezTo>
                  <a:cubicBezTo>
                    <a:pt x="171908" y="57779"/>
                    <a:pt x="184509" y="91458"/>
                    <a:pt x="195122" y="133912"/>
                  </a:cubicBezTo>
                  <a:cubicBezTo>
                    <a:pt x="205736" y="176366"/>
                    <a:pt x="214155" y="226769"/>
                    <a:pt x="219899" y="282238"/>
                  </a:cubicBezTo>
                  <a:cubicBezTo>
                    <a:pt x="225643" y="337706"/>
                    <a:pt x="228600" y="397161"/>
                    <a:pt x="228600" y="457200"/>
                  </a:cubicBezTo>
                  <a:lnTo>
                    <a:pt x="114300" y="457200"/>
                  </a:lnTo>
                  <a:close/>
                </a:path>
                <a:path extrusionOk="0" fill="none" h="914400" w="228600">
                  <a:moveTo>
                    <a:pt x="114301" y="0"/>
                  </a:moveTo>
                  <a:lnTo>
                    <a:pt x="114301" y="0"/>
                  </a:lnTo>
                  <a:cubicBezTo>
                    <a:pt x="129310" y="0"/>
                    <a:pt x="144174" y="11827"/>
                    <a:pt x="158041" y="34803"/>
                  </a:cubicBezTo>
                  <a:cubicBezTo>
                    <a:pt x="171908" y="57779"/>
                    <a:pt x="184509" y="91458"/>
                    <a:pt x="195122" y="133912"/>
                  </a:cubicBezTo>
                  <a:cubicBezTo>
                    <a:pt x="205736" y="176366"/>
                    <a:pt x="214155" y="226769"/>
                    <a:pt x="219899" y="282238"/>
                  </a:cubicBezTo>
                  <a:cubicBezTo>
                    <a:pt x="225643" y="337706"/>
                    <a:pt x="228600" y="397161"/>
                    <a:pt x="228600" y="45720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29" name="Google Shape;229;p24"/>
            <p:cNvCxnSpPr/>
            <p:nvPr/>
          </p:nvCxnSpPr>
          <p:spPr>
            <a:xfrm rot="-5400000">
              <a:off x="1342177140" y="805306675"/>
              <a:ext cx="1073742012" cy="178956963"/>
            </a:xfrm>
            <a:prstGeom prst="straightConnector1">
              <a:avLst/>
            </a:prstGeom>
            <a:noFill/>
            <a:ln cap="flat" cmpd="sng" w="28575">
              <a:solidFill>
                <a:schemeClr val="dk1"/>
              </a:solidFill>
              <a:prstDash val="solid"/>
              <a:miter lim="800000"/>
              <a:headEnd len="med" w="med" type="none"/>
              <a:tailEnd len="med" w="med" type="none"/>
            </a:ln>
          </p:spPr>
        </p:cxnSp>
        <p:cxnSp>
          <p:nvCxnSpPr>
            <p:cNvPr id="230" name="Google Shape;230;p24"/>
            <p:cNvCxnSpPr/>
            <p:nvPr/>
          </p:nvCxnSpPr>
          <p:spPr>
            <a:xfrm flipH="1" rot="5400000">
              <a:off x="536870628" y="715828193"/>
              <a:ext cx="1073742012" cy="357913926"/>
            </a:xfrm>
            <a:prstGeom prst="straightConnector1">
              <a:avLst/>
            </a:prstGeom>
            <a:noFill/>
            <a:ln cap="flat" cmpd="sng" w="28575">
              <a:solidFill>
                <a:schemeClr val="dk1"/>
              </a:solidFill>
              <a:prstDash val="solid"/>
              <a:miter lim="800000"/>
              <a:headEnd len="med" w="med" type="none"/>
              <a:tailEnd len="med" w="med" type="none"/>
            </a:ln>
          </p:spPr>
        </p:cxnSp>
      </p:grpSp>
      <p:sp>
        <p:nvSpPr>
          <p:cNvPr id="231" name="Google Shape;231;p24"/>
          <p:cNvSpPr txBox="1"/>
          <p:nvPr/>
        </p:nvSpPr>
        <p:spPr>
          <a:xfrm rot="180000">
            <a:off x="2520950" y="5499100"/>
            <a:ext cx="40671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800"/>
              <a:buFont typeface="Shadows Into Light"/>
              <a:buNone/>
            </a:pPr>
            <a:r>
              <a:rPr b="0" i="0" lang="en-US" sz="1800" u="none">
                <a:solidFill>
                  <a:srgbClr val="0033CC"/>
                </a:solidFill>
                <a:latin typeface="Shadows Into Light"/>
                <a:ea typeface="Shadows Into Light"/>
                <a:cs typeface="Shadows Into Light"/>
                <a:sym typeface="Shadows Into Light"/>
              </a:rPr>
              <a:t>Detecting a symbolic link</a:t>
            </a:r>
            <a:endParaRPr/>
          </a:p>
        </p:txBody>
      </p:sp>
      <p:grpSp>
        <p:nvGrpSpPr>
          <p:cNvPr id="232" name="Google Shape;232;p24"/>
          <p:cNvGrpSpPr/>
          <p:nvPr/>
        </p:nvGrpSpPr>
        <p:grpSpPr>
          <a:xfrm>
            <a:off x="6397625" y="5197475"/>
            <a:ext cx="304800" cy="914400"/>
            <a:chOff x="0" y="0"/>
            <a:chExt cx="2147483647" cy="2147483647"/>
          </a:xfrm>
        </p:grpSpPr>
        <p:sp>
          <p:nvSpPr>
            <p:cNvPr id="233" name="Google Shape;233;p24"/>
            <p:cNvSpPr/>
            <p:nvPr/>
          </p:nvSpPr>
          <p:spPr>
            <a:xfrm>
              <a:off x="0" y="0"/>
              <a:ext cx="1610613084" cy="2147483647"/>
            </a:xfrm>
            <a:custGeom>
              <a:rect b="b" l="l" r="r" t="t"/>
              <a:pathLst>
                <a:path extrusionOk="0" h="914400" w="228600">
                  <a:moveTo>
                    <a:pt x="114301" y="0"/>
                  </a:moveTo>
                  <a:lnTo>
                    <a:pt x="114301" y="0"/>
                  </a:lnTo>
                  <a:cubicBezTo>
                    <a:pt x="129310" y="0"/>
                    <a:pt x="144174" y="11827"/>
                    <a:pt x="158041" y="34803"/>
                  </a:cubicBezTo>
                  <a:cubicBezTo>
                    <a:pt x="171908" y="57779"/>
                    <a:pt x="184509" y="91458"/>
                    <a:pt x="195122" y="133912"/>
                  </a:cubicBezTo>
                  <a:cubicBezTo>
                    <a:pt x="205736" y="176366"/>
                    <a:pt x="214155" y="226769"/>
                    <a:pt x="219899" y="282238"/>
                  </a:cubicBezTo>
                  <a:cubicBezTo>
                    <a:pt x="225643" y="337706"/>
                    <a:pt x="228600" y="397161"/>
                    <a:pt x="228600" y="457200"/>
                  </a:cubicBezTo>
                  <a:lnTo>
                    <a:pt x="114300" y="457200"/>
                  </a:lnTo>
                  <a:close/>
                </a:path>
                <a:path extrusionOk="0" fill="none" h="914400" w="228600">
                  <a:moveTo>
                    <a:pt x="114301" y="0"/>
                  </a:moveTo>
                  <a:lnTo>
                    <a:pt x="114301" y="0"/>
                  </a:lnTo>
                  <a:cubicBezTo>
                    <a:pt x="129310" y="0"/>
                    <a:pt x="144174" y="11827"/>
                    <a:pt x="158041" y="34803"/>
                  </a:cubicBezTo>
                  <a:cubicBezTo>
                    <a:pt x="171908" y="57779"/>
                    <a:pt x="184509" y="91458"/>
                    <a:pt x="195122" y="133912"/>
                  </a:cubicBezTo>
                  <a:cubicBezTo>
                    <a:pt x="205736" y="176366"/>
                    <a:pt x="214155" y="226769"/>
                    <a:pt x="219899" y="282238"/>
                  </a:cubicBezTo>
                  <a:cubicBezTo>
                    <a:pt x="225643" y="337706"/>
                    <a:pt x="228600" y="397161"/>
                    <a:pt x="228600" y="45720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4" name="Google Shape;234;p24"/>
            <p:cNvCxnSpPr/>
            <p:nvPr/>
          </p:nvCxnSpPr>
          <p:spPr>
            <a:xfrm rot="-5400000">
              <a:off x="1342177140" y="805306675"/>
              <a:ext cx="1073742012" cy="178956963"/>
            </a:xfrm>
            <a:prstGeom prst="straightConnector1">
              <a:avLst/>
            </a:prstGeom>
            <a:noFill/>
            <a:ln cap="flat" cmpd="sng" w="28575">
              <a:solidFill>
                <a:schemeClr val="dk1"/>
              </a:solidFill>
              <a:prstDash val="solid"/>
              <a:miter lim="800000"/>
              <a:headEnd len="med" w="med" type="none"/>
              <a:tailEnd len="med" w="med" type="none"/>
            </a:ln>
          </p:spPr>
        </p:cxnSp>
        <p:cxnSp>
          <p:nvCxnSpPr>
            <p:cNvPr id="235" name="Google Shape;235;p24"/>
            <p:cNvCxnSpPr/>
            <p:nvPr/>
          </p:nvCxnSpPr>
          <p:spPr>
            <a:xfrm flipH="1" rot="5400000">
              <a:off x="536870628" y="715828193"/>
              <a:ext cx="1073742012" cy="357913926"/>
            </a:xfrm>
            <a:prstGeom prst="straightConnector1">
              <a:avLst/>
            </a:prstGeom>
            <a:noFill/>
            <a:ln cap="flat" cmpd="sng" w="28575">
              <a:solidFill>
                <a:schemeClr val="dk1"/>
              </a:solidFill>
              <a:prstDash val="solid"/>
              <a:miter lim="800000"/>
              <a:headEnd len="med" w="med" type="none"/>
              <a:tailEnd len="med" w="med" type="none"/>
            </a:ln>
          </p:spPr>
        </p:cxnSp>
      </p:grpSp>
      <p:sp>
        <p:nvSpPr>
          <p:cNvPr id="236" name="Google Shape;236;p24"/>
          <p:cNvSpPr txBox="1"/>
          <p:nvPr/>
        </p:nvSpPr>
        <p:spPr>
          <a:xfrm rot="-240000">
            <a:off x="5035550" y="5843587"/>
            <a:ext cx="40671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800"/>
              <a:buFont typeface="Shadows Into Light"/>
              <a:buNone/>
            </a:pPr>
            <a:r>
              <a:rPr b="0" i="0" lang="en-US" sz="1800" u="none">
                <a:solidFill>
                  <a:srgbClr val="0033CC"/>
                </a:solidFill>
                <a:latin typeface="Shadows Into Light"/>
                <a:ea typeface="Shadows Into Light"/>
                <a:cs typeface="Shadows Into Light"/>
                <a:sym typeface="Shadows Into Light"/>
              </a:rPr>
              <a:t>Finding the target of a link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File</a:t>
            </a:r>
            <a:r>
              <a:rPr b="1" i="0" lang="en-US" sz="2600" u="none" cap="none" strike="noStrike">
                <a:solidFill>
                  <a:schemeClr val="dk1"/>
                </a:solidFill>
                <a:latin typeface="Arial"/>
                <a:ea typeface="Arial"/>
                <a:cs typeface="Arial"/>
                <a:sym typeface="Arial"/>
              </a:rPr>
              <a:t> Operations</a:t>
            </a:r>
            <a:endParaRPr/>
          </a:p>
        </p:txBody>
      </p:sp>
      <p:cxnSp>
        <p:nvCxnSpPr>
          <p:cNvPr id="243" name="Google Shape;243;p25"/>
          <p:cNvCxnSpPr/>
          <p:nvPr/>
        </p:nvCxnSpPr>
        <p:spPr>
          <a:xfrm>
            <a:off x="3886200" y="1524000"/>
            <a:ext cx="4038600" cy="0"/>
          </a:xfrm>
          <a:prstGeom prst="straightConnector1">
            <a:avLst/>
          </a:prstGeom>
          <a:noFill/>
          <a:ln cap="flat" cmpd="sng" w="28575">
            <a:solidFill>
              <a:srgbClr val="6394B1"/>
            </a:solidFill>
            <a:prstDash val="solid"/>
            <a:miter lim="800000"/>
            <a:headEnd len="med" w="med" type="none"/>
            <a:tailEnd len="med" w="med" type="none"/>
          </a:ln>
        </p:spPr>
      </p:cxnSp>
      <p:sp>
        <p:nvSpPr>
          <p:cNvPr id="244" name="Google Shape;244;p25"/>
          <p:cNvSpPr txBox="1"/>
          <p:nvPr/>
        </p:nvSpPr>
        <p:spPr>
          <a:xfrm>
            <a:off x="4219575" y="1600200"/>
            <a:ext cx="303212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Checking a File or Directory</a:t>
            </a:r>
            <a:endParaRPr/>
          </a:p>
        </p:txBody>
      </p:sp>
      <p:sp>
        <p:nvSpPr>
          <p:cNvPr id="245" name="Google Shape;245;p25"/>
          <p:cNvSpPr txBox="1"/>
          <p:nvPr/>
        </p:nvSpPr>
        <p:spPr>
          <a:xfrm>
            <a:off x="4494212" y="2144712"/>
            <a:ext cx="291623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Deleting a File or Directory</a:t>
            </a:r>
            <a:endParaRPr/>
          </a:p>
        </p:txBody>
      </p:sp>
      <p:sp>
        <p:nvSpPr>
          <p:cNvPr id="246" name="Google Shape;246;p25"/>
          <p:cNvSpPr txBox="1"/>
          <p:nvPr/>
        </p:nvSpPr>
        <p:spPr>
          <a:xfrm>
            <a:off x="4438650" y="2667000"/>
            <a:ext cx="29146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Copying a File or Directory</a:t>
            </a:r>
            <a:endParaRPr/>
          </a:p>
        </p:txBody>
      </p:sp>
      <p:sp>
        <p:nvSpPr>
          <p:cNvPr id="247" name="Google Shape;247;p25"/>
          <p:cNvSpPr txBox="1"/>
          <p:nvPr/>
        </p:nvSpPr>
        <p:spPr>
          <a:xfrm>
            <a:off x="4410075" y="3200400"/>
            <a:ext cx="281305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Moving a File or Directory</a:t>
            </a:r>
            <a:endParaRPr/>
          </a:p>
        </p:txBody>
      </p:sp>
      <p:sp>
        <p:nvSpPr>
          <p:cNvPr id="248" name="Google Shape;248;p25"/>
          <p:cNvSpPr txBox="1"/>
          <p:nvPr/>
        </p:nvSpPr>
        <p:spPr>
          <a:xfrm>
            <a:off x="4714875" y="3733800"/>
            <a:ext cx="2224087"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Managing Metadata</a:t>
            </a:r>
            <a:endParaRPr/>
          </a:p>
        </p:txBody>
      </p:sp>
      <p:sp>
        <p:nvSpPr>
          <p:cNvPr id="249" name="Google Shape;249;p25"/>
          <p:cNvSpPr txBox="1"/>
          <p:nvPr/>
        </p:nvSpPr>
        <p:spPr>
          <a:xfrm>
            <a:off x="4038600" y="4267200"/>
            <a:ext cx="38862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Reading, Writing, and Creating Files</a:t>
            </a:r>
            <a:endParaRPr/>
          </a:p>
        </p:txBody>
      </p:sp>
      <p:sp>
        <p:nvSpPr>
          <p:cNvPr id="250" name="Google Shape;250;p25"/>
          <p:cNvSpPr txBox="1"/>
          <p:nvPr/>
        </p:nvSpPr>
        <p:spPr>
          <a:xfrm>
            <a:off x="4724400" y="4800600"/>
            <a:ext cx="2451100"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Random Access Files</a:t>
            </a:r>
            <a:endParaRPr/>
          </a:p>
        </p:txBody>
      </p:sp>
      <p:cxnSp>
        <p:nvCxnSpPr>
          <p:cNvPr id="251" name="Google Shape;251;p25"/>
          <p:cNvCxnSpPr/>
          <p:nvPr/>
        </p:nvCxnSpPr>
        <p:spPr>
          <a:xfrm>
            <a:off x="3886200" y="2057400"/>
            <a:ext cx="4038600" cy="0"/>
          </a:xfrm>
          <a:prstGeom prst="straightConnector1">
            <a:avLst/>
          </a:prstGeom>
          <a:noFill/>
          <a:ln cap="flat" cmpd="sng" w="28575">
            <a:solidFill>
              <a:srgbClr val="6394B1"/>
            </a:solidFill>
            <a:prstDash val="solid"/>
            <a:miter lim="800000"/>
            <a:headEnd len="med" w="med" type="none"/>
            <a:tailEnd len="med" w="med" type="none"/>
          </a:ln>
        </p:spPr>
      </p:cxnSp>
      <p:cxnSp>
        <p:nvCxnSpPr>
          <p:cNvPr id="252" name="Google Shape;252;p25"/>
          <p:cNvCxnSpPr/>
          <p:nvPr/>
        </p:nvCxnSpPr>
        <p:spPr>
          <a:xfrm>
            <a:off x="3886200" y="2590800"/>
            <a:ext cx="4038600" cy="0"/>
          </a:xfrm>
          <a:prstGeom prst="straightConnector1">
            <a:avLst/>
          </a:prstGeom>
          <a:noFill/>
          <a:ln cap="flat" cmpd="sng" w="28575">
            <a:solidFill>
              <a:srgbClr val="6394B1"/>
            </a:solidFill>
            <a:prstDash val="solid"/>
            <a:miter lim="800000"/>
            <a:headEnd len="med" w="med" type="none"/>
            <a:tailEnd len="med" w="med" type="none"/>
          </a:ln>
        </p:spPr>
      </p:cxnSp>
      <p:cxnSp>
        <p:nvCxnSpPr>
          <p:cNvPr id="253" name="Google Shape;253;p25"/>
          <p:cNvCxnSpPr/>
          <p:nvPr/>
        </p:nvCxnSpPr>
        <p:spPr>
          <a:xfrm>
            <a:off x="3886200" y="3124200"/>
            <a:ext cx="4038600" cy="0"/>
          </a:xfrm>
          <a:prstGeom prst="straightConnector1">
            <a:avLst/>
          </a:prstGeom>
          <a:noFill/>
          <a:ln cap="flat" cmpd="sng" w="28575">
            <a:solidFill>
              <a:srgbClr val="6394B1"/>
            </a:solidFill>
            <a:prstDash val="solid"/>
            <a:miter lim="800000"/>
            <a:headEnd len="med" w="med" type="none"/>
            <a:tailEnd len="med" w="med" type="none"/>
          </a:ln>
        </p:spPr>
      </p:cxnSp>
      <p:cxnSp>
        <p:nvCxnSpPr>
          <p:cNvPr id="254" name="Google Shape;254;p25"/>
          <p:cNvCxnSpPr/>
          <p:nvPr/>
        </p:nvCxnSpPr>
        <p:spPr>
          <a:xfrm>
            <a:off x="3886200" y="3657600"/>
            <a:ext cx="4038600" cy="0"/>
          </a:xfrm>
          <a:prstGeom prst="straightConnector1">
            <a:avLst/>
          </a:prstGeom>
          <a:noFill/>
          <a:ln cap="flat" cmpd="sng" w="28575">
            <a:solidFill>
              <a:srgbClr val="6394B1"/>
            </a:solidFill>
            <a:prstDash val="solid"/>
            <a:miter lim="800000"/>
            <a:headEnd len="med" w="med" type="none"/>
            <a:tailEnd len="med" w="med" type="none"/>
          </a:ln>
        </p:spPr>
      </p:cxnSp>
      <p:cxnSp>
        <p:nvCxnSpPr>
          <p:cNvPr id="255" name="Google Shape;255;p25"/>
          <p:cNvCxnSpPr/>
          <p:nvPr/>
        </p:nvCxnSpPr>
        <p:spPr>
          <a:xfrm>
            <a:off x="3886200" y="4191000"/>
            <a:ext cx="4038600" cy="0"/>
          </a:xfrm>
          <a:prstGeom prst="straightConnector1">
            <a:avLst/>
          </a:prstGeom>
          <a:noFill/>
          <a:ln cap="flat" cmpd="sng" w="28575">
            <a:solidFill>
              <a:srgbClr val="6394B1"/>
            </a:solidFill>
            <a:prstDash val="solid"/>
            <a:miter lim="800000"/>
            <a:headEnd len="med" w="med" type="none"/>
            <a:tailEnd len="med" w="med" type="none"/>
          </a:ln>
        </p:spPr>
      </p:cxnSp>
      <p:sp>
        <p:nvSpPr>
          <p:cNvPr id="256" name="Google Shape;256;p25"/>
          <p:cNvSpPr txBox="1"/>
          <p:nvPr/>
        </p:nvSpPr>
        <p:spPr>
          <a:xfrm>
            <a:off x="4151312" y="5334000"/>
            <a:ext cx="3597275" cy="369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Creating and Reading Directories</a:t>
            </a:r>
            <a:endParaRPr/>
          </a:p>
        </p:txBody>
      </p:sp>
      <p:cxnSp>
        <p:nvCxnSpPr>
          <p:cNvPr id="257" name="Google Shape;257;p25"/>
          <p:cNvCxnSpPr/>
          <p:nvPr/>
        </p:nvCxnSpPr>
        <p:spPr>
          <a:xfrm>
            <a:off x="3886200" y="4724400"/>
            <a:ext cx="4038600" cy="0"/>
          </a:xfrm>
          <a:prstGeom prst="straightConnector1">
            <a:avLst/>
          </a:prstGeom>
          <a:noFill/>
          <a:ln cap="flat" cmpd="sng" w="28575">
            <a:solidFill>
              <a:srgbClr val="6394B1"/>
            </a:solidFill>
            <a:prstDash val="solid"/>
            <a:miter lim="800000"/>
            <a:headEnd len="med" w="med" type="none"/>
            <a:tailEnd len="med" w="med" type="none"/>
          </a:ln>
        </p:spPr>
      </p:cxnSp>
      <p:cxnSp>
        <p:nvCxnSpPr>
          <p:cNvPr id="258" name="Google Shape;258;p25"/>
          <p:cNvCxnSpPr/>
          <p:nvPr/>
        </p:nvCxnSpPr>
        <p:spPr>
          <a:xfrm>
            <a:off x="3886200" y="5257800"/>
            <a:ext cx="4038600" cy="0"/>
          </a:xfrm>
          <a:prstGeom prst="straightConnector1">
            <a:avLst/>
          </a:prstGeom>
          <a:noFill/>
          <a:ln cap="flat" cmpd="sng" w="28575">
            <a:solidFill>
              <a:srgbClr val="6394B1"/>
            </a:solidFill>
            <a:prstDash val="solid"/>
            <a:miter lim="800000"/>
            <a:headEnd len="med" w="med" type="none"/>
            <a:tailEnd len="med" w="med" type="none"/>
          </a:ln>
        </p:spPr>
      </p:cxnSp>
      <p:cxnSp>
        <p:nvCxnSpPr>
          <p:cNvPr id="259" name="Google Shape;259;p25"/>
          <p:cNvCxnSpPr/>
          <p:nvPr/>
        </p:nvCxnSpPr>
        <p:spPr>
          <a:xfrm>
            <a:off x="3886200" y="5791200"/>
            <a:ext cx="4038600" cy="0"/>
          </a:xfrm>
          <a:prstGeom prst="straightConnector1">
            <a:avLst/>
          </a:prstGeom>
          <a:noFill/>
          <a:ln cap="flat" cmpd="sng" w="28575">
            <a:solidFill>
              <a:srgbClr val="6394B1"/>
            </a:solidFill>
            <a:prstDash val="solid"/>
            <a:miter lim="800000"/>
            <a:headEnd len="med" w="med" type="none"/>
            <a:tailEnd len="med" w="med" type="none"/>
          </a:ln>
        </p:spPr>
      </p:cxnSp>
      <p:pic>
        <p:nvPicPr>
          <p:cNvPr descr="HRMS_Icons: Assignment, Person, Terms and Conditions, Open Folder " id="260" name="Google Shape;260;p25"/>
          <p:cNvPicPr preferRelativeResize="0"/>
          <p:nvPr/>
        </p:nvPicPr>
        <p:blipFill rotWithShape="1">
          <a:blip r:embed="rId3">
            <a:alphaModFix/>
          </a:blip>
          <a:srcRect b="0" l="0" r="0" t="0"/>
          <a:stretch/>
        </p:blipFill>
        <p:spPr>
          <a:xfrm>
            <a:off x="1066800" y="2667000"/>
            <a:ext cx="2371725" cy="209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6"/>
          <p:cNvSpPr txBox="1"/>
          <p:nvPr/>
        </p:nvSpPr>
        <p:spPr>
          <a:xfrm>
            <a:off x="609600" y="5387975"/>
            <a:ext cx="7924800" cy="914400"/>
          </a:xfrm>
          <a:prstGeom prst="rect">
            <a:avLst/>
          </a:prstGeom>
          <a:solidFill>
            <a:srgbClr val="DDDDDD"/>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7" name="Google Shape;267;p2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Checking a File or Directory</a:t>
            </a:r>
            <a:endParaRPr/>
          </a:p>
        </p:txBody>
      </p:sp>
      <p:sp>
        <p:nvSpPr>
          <p:cNvPr id="268" name="Google Shape;268;p26"/>
          <p:cNvSpPr txBox="1"/>
          <p:nvPr>
            <p:ph idx="1" type="body"/>
          </p:nvPr>
        </p:nvSpPr>
        <p:spPr>
          <a:xfrm>
            <a:off x="609600" y="1447800"/>
            <a:ext cx="7918450" cy="48387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 </a:t>
            </a:r>
            <a:r>
              <a:rPr b="0" i="0" lang="en-US" sz="2200" u="none">
                <a:solidFill>
                  <a:schemeClr val="dk1"/>
                </a:solidFill>
                <a:latin typeface="Courier New"/>
                <a:ea typeface="Courier New"/>
                <a:cs typeface="Courier New"/>
                <a:sym typeface="Courier New"/>
              </a:rPr>
              <a:t>Path</a:t>
            </a:r>
            <a:r>
              <a:rPr b="0" i="0" lang="en-US" sz="2200" u="none">
                <a:solidFill>
                  <a:schemeClr val="dk1"/>
                </a:solidFill>
                <a:latin typeface="Arial"/>
                <a:ea typeface="Arial"/>
                <a:cs typeface="Arial"/>
                <a:sym typeface="Arial"/>
              </a:rPr>
              <a:t> object represents the concept of a file or a directory location. Before you can access a file or directory, you should first access the file system to determine whether it exists using the following </a:t>
            </a:r>
            <a:r>
              <a:rPr b="0" i="0" lang="en-US" sz="2200" u="none">
                <a:solidFill>
                  <a:schemeClr val="dk1"/>
                </a:solidFill>
                <a:latin typeface="Courier New"/>
                <a:ea typeface="Courier New"/>
                <a:cs typeface="Courier New"/>
                <a:sym typeface="Courier New"/>
              </a:rPr>
              <a:t>Files</a:t>
            </a:r>
            <a:r>
              <a:rPr b="0" i="0" lang="en-US" sz="2200" u="none">
                <a:solidFill>
                  <a:schemeClr val="dk1"/>
                </a:solidFill>
                <a:latin typeface="Arial"/>
                <a:ea typeface="Arial"/>
                <a:cs typeface="Arial"/>
                <a:sym typeface="Arial"/>
              </a:rPr>
              <a:t>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exists(Path p, LinkOption... option)</a:t>
            </a:r>
            <a:br>
              <a:rPr b="0" i="0" lang="en-US" sz="2200" u="none" cap="none" strike="noStrike">
                <a:solidFill>
                  <a:schemeClr val="dk1"/>
                </a:solidFill>
                <a:latin typeface="Courier New"/>
                <a:ea typeface="Courier New"/>
                <a:cs typeface="Courier New"/>
                <a:sym typeface="Courier New"/>
              </a:rPr>
            </a:br>
            <a:r>
              <a:rPr b="0" i="0" lang="en-US" sz="2200" u="none" cap="none" strike="noStrike">
                <a:solidFill>
                  <a:schemeClr val="dk1"/>
                </a:solidFill>
                <a:latin typeface="Arial"/>
                <a:ea typeface="Arial"/>
                <a:cs typeface="Arial"/>
                <a:sym typeface="Arial"/>
              </a:rPr>
              <a:t>Tests to see whether a file exists. By default, symbolic links are followed.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notExists(Path p, LinkOption... option)</a:t>
            </a:r>
            <a:br>
              <a:rPr b="0" i="0" lang="en-US" sz="2200" u="none" cap="none" strike="noStrike">
                <a:solidFill>
                  <a:schemeClr val="dk1"/>
                </a:solidFill>
                <a:latin typeface="Courier New"/>
                <a:ea typeface="Courier New"/>
                <a:cs typeface="Courier New"/>
                <a:sym typeface="Courier New"/>
              </a:rPr>
            </a:br>
            <a:r>
              <a:rPr b="0" i="0" lang="en-US" sz="2200" u="none" cap="none" strike="noStrike">
                <a:solidFill>
                  <a:schemeClr val="dk1"/>
                </a:solidFill>
                <a:latin typeface="Arial"/>
                <a:ea typeface="Arial"/>
                <a:cs typeface="Arial"/>
                <a:sym typeface="Arial"/>
              </a:rPr>
              <a:t>Tests to see whether a file does not exist. By default, symbolic links are followed.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Path p = Paths.get(args[0]);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System.out.format("Path %s exists: %b%n", p, </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                    Files.exists(p, LinkOption.NOFOLLOW_LINKS));</a:t>
            </a:r>
            <a:endParaRPr/>
          </a:p>
        </p:txBody>
      </p:sp>
      <p:sp>
        <p:nvSpPr>
          <p:cNvPr id="269" name="Google Shape;269;p26"/>
          <p:cNvSpPr/>
          <p:nvPr/>
        </p:nvSpPr>
        <p:spPr>
          <a:xfrm>
            <a:off x="6477000" y="5181600"/>
            <a:ext cx="1600200" cy="457200"/>
          </a:xfrm>
          <a:prstGeom prst="wedgeRectCallout">
            <a:avLst>
              <a:gd fmla="val 6142" name="adj1"/>
              <a:gd fmla="val 38146" name="adj2"/>
            </a:avLst>
          </a:prstGeom>
          <a:solidFill>
            <a:srgbClr val="FFFFCC"/>
          </a:solidFill>
          <a:ln cap="flat" cmpd="sng" w="9525">
            <a:solidFill>
              <a:srgbClr val="808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Optional argument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Checking a File or Directory</a:t>
            </a:r>
            <a:endParaRPr/>
          </a:p>
        </p:txBody>
      </p:sp>
      <p:sp>
        <p:nvSpPr>
          <p:cNvPr id="276" name="Google Shape;276;p27"/>
          <p:cNvSpPr txBox="1"/>
          <p:nvPr>
            <p:ph idx="1" type="body"/>
          </p:nvPr>
        </p:nvSpPr>
        <p:spPr>
          <a:xfrm>
            <a:off x="609600" y="1447800"/>
            <a:ext cx="7918450" cy="44275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To verify that a file can be accessed, the </a:t>
            </a:r>
            <a:r>
              <a:rPr b="0" i="0" lang="en-US" sz="2200" u="none">
                <a:solidFill>
                  <a:schemeClr val="dk1"/>
                </a:solidFill>
                <a:latin typeface="Courier New"/>
                <a:ea typeface="Courier New"/>
                <a:cs typeface="Courier New"/>
                <a:sym typeface="Courier New"/>
              </a:rPr>
              <a:t>Files</a:t>
            </a:r>
            <a:r>
              <a:rPr b="0" i="0" lang="en-US" sz="2200" u="none">
                <a:solidFill>
                  <a:schemeClr val="dk1"/>
                </a:solidFill>
                <a:latin typeface="Arial"/>
                <a:ea typeface="Arial"/>
                <a:cs typeface="Arial"/>
                <a:sym typeface="Arial"/>
              </a:rPr>
              <a:t> class provides the following </a:t>
            </a:r>
            <a:r>
              <a:rPr b="0" i="0" lang="en-US" sz="2200" u="none">
                <a:solidFill>
                  <a:schemeClr val="dk1"/>
                </a:solidFill>
                <a:latin typeface="Courier New"/>
                <a:ea typeface="Courier New"/>
                <a:cs typeface="Courier New"/>
                <a:sym typeface="Courier New"/>
              </a:rPr>
              <a:t>boolean</a:t>
            </a:r>
            <a:r>
              <a:rPr b="0" i="0" lang="en-US" sz="2200" u="none">
                <a:solidFill>
                  <a:schemeClr val="dk1"/>
                </a:solidFill>
                <a:latin typeface="Arial"/>
                <a:ea typeface="Arial"/>
                <a:cs typeface="Arial"/>
                <a:sym typeface="Arial"/>
              </a:rPr>
              <a:t>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isReadable(Path)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isWritable(Path)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isExecutable(Path)</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Note that these tests are not atomic with respect to other file system operations. Therefore, the results of these tests may not be reliable once the methods complete.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isSameFile (Path, Path)</a:t>
            </a:r>
            <a:r>
              <a:rPr b="0" i="0" lang="en-US" sz="2200" u="none" cap="none" strike="noStrike">
                <a:solidFill>
                  <a:schemeClr val="dk1"/>
                </a:solidFill>
                <a:latin typeface="Arial"/>
                <a:ea typeface="Arial"/>
                <a:cs typeface="Arial"/>
                <a:sym typeface="Arial"/>
              </a:rPr>
              <a:t> method tests to see whether two paths point to the same file. This is particularly useful in file systems that support symbolic links.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8"/>
          <p:cNvSpPr txBox="1"/>
          <p:nvPr/>
        </p:nvSpPr>
        <p:spPr>
          <a:xfrm>
            <a:off x="609600" y="2243137"/>
            <a:ext cx="7924800" cy="728662"/>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28"/>
          <p:cNvSpPr txBox="1"/>
          <p:nvPr/>
        </p:nvSpPr>
        <p:spPr>
          <a:xfrm>
            <a:off x="609600" y="3863975"/>
            <a:ext cx="7924800" cy="3810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4" name="Google Shape;284;p2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Creating Files and Directories</a:t>
            </a:r>
            <a:endParaRPr/>
          </a:p>
        </p:txBody>
      </p:sp>
      <p:sp>
        <p:nvSpPr>
          <p:cNvPr id="285" name="Google Shape;285;p28"/>
          <p:cNvSpPr txBox="1"/>
          <p:nvPr>
            <p:ph idx="1" type="body"/>
          </p:nvPr>
        </p:nvSpPr>
        <p:spPr>
          <a:xfrm>
            <a:off x="609600" y="1447800"/>
            <a:ext cx="7918450" cy="31464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Files and directories can be created using one of the following methods:</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Arial"/>
              <a:ea typeface="Arial"/>
              <a:cs typeface="Arial"/>
              <a:sym typeface="Arial"/>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Files.createFile (Path dir);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Files.createDirectory (Path dir);</a:t>
            </a:r>
            <a:endParaRPr/>
          </a:p>
          <a:p>
            <a:pPr indent="7938" lvl="0" marL="7936" marR="0" rtl="0" algn="l">
              <a:lnSpc>
                <a:spcPct val="100000"/>
              </a:lnSpc>
              <a:spcBef>
                <a:spcPts val="160"/>
              </a:spcBef>
              <a:spcAft>
                <a:spcPts val="0"/>
              </a:spcAft>
              <a:buClr>
                <a:srgbClr val="000000"/>
              </a:buClr>
              <a:buSzPts val="800"/>
              <a:buFont typeface="Arial"/>
              <a:buNone/>
            </a:pPr>
            <a:r>
              <a:t/>
            </a:r>
            <a:endParaRPr b="0" i="0" sz="800" u="none">
              <a:solidFill>
                <a:schemeClr val="dk1"/>
              </a:solidFill>
              <a:latin typeface="Courier New"/>
              <a:ea typeface="Courier New"/>
              <a:cs typeface="Courier New"/>
              <a:sym typeface="Courier New"/>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createDirectories</a:t>
            </a:r>
            <a:r>
              <a:rPr b="0" i="0" lang="en-US" sz="2200" u="none" cap="none" strike="noStrike">
                <a:solidFill>
                  <a:schemeClr val="dk1"/>
                </a:solidFill>
                <a:latin typeface="Arial"/>
                <a:ea typeface="Arial"/>
                <a:cs typeface="Arial"/>
                <a:sym typeface="Arial"/>
              </a:rPr>
              <a:t> method can be used to create directories that do not exist, from top to bottom:</a:t>
            </a:r>
            <a:endParaRPr/>
          </a:p>
          <a:p>
            <a:pPr indent="-409575" lvl="1" marL="574675" marR="0" rtl="0" algn="l">
              <a:lnSpc>
                <a:spcPct val="100000"/>
              </a:lnSpc>
              <a:spcBef>
                <a:spcPts val="160"/>
              </a:spcBef>
              <a:spcAft>
                <a:spcPts val="0"/>
              </a:spcAft>
              <a:buClr>
                <a:srgbClr val="FF0000"/>
              </a:buClr>
              <a:buSzPts val="800"/>
              <a:buFont typeface="Arial"/>
              <a:buNone/>
            </a:pPr>
            <a:r>
              <a:t/>
            </a:r>
            <a:endParaRPr b="0" i="0" sz="800" u="none" cap="none" strike="noStrike">
              <a:solidFill>
                <a:schemeClr val="dk1"/>
              </a:solidFill>
              <a:latin typeface="Arial"/>
              <a:ea typeface="Arial"/>
              <a:cs typeface="Arial"/>
              <a:sym typeface="Arial"/>
            </a:endParaRPr>
          </a:p>
          <a:p>
            <a:pPr indent="7938" lvl="0" marL="7936" marR="0" rtl="0" algn="l">
              <a:lnSpc>
                <a:spcPct val="100000"/>
              </a:lnSpc>
              <a:spcBef>
                <a:spcPts val="280"/>
              </a:spcBef>
              <a:spcAft>
                <a:spcPts val="0"/>
              </a:spcAft>
              <a:buClr>
                <a:srgbClr val="000000"/>
              </a:buClr>
              <a:buSzPts val="1400"/>
              <a:buFont typeface="Arial"/>
              <a:buNone/>
            </a:pPr>
            <a:r>
              <a:rPr b="0" i="0" lang="en-US" sz="1400" u="none">
                <a:solidFill>
                  <a:schemeClr val="dk1"/>
                </a:solidFill>
                <a:latin typeface="Courier New"/>
                <a:ea typeface="Courier New"/>
                <a:cs typeface="Courier New"/>
                <a:sym typeface="Courier New"/>
              </a:rPr>
              <a:t>Files.createDirectories(Paths.get("/home/oracle/Temp/foo/bar/example"));</a:t>
            </a:r>
            <a:endParaRPr/>
          </a:p>
          <a:p>
            <a:pPr indent="7938" lvl="0" marL="7938" marR="0" rtl="0" algn="l">
              <a:spcBef>
                <a:spcPts val="280"/>
              </a:spcBef>
              <a:spcAft>
                <a:spcPts val="0"/>
              </a:spcAft>
              <a:buNone/>
            </a:pPr>
            <a:r>
              <a:t/>
            </a:r>
            <a:endParaRPr b="0" i="0" sz="1400" u="non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pic>
        <p:nvPicPr>
          <p:cNvPr descr="Duke-with-Dart.gif" id="50" name="Google Shape;50;p11"/>
          <p:cNvPicPr preferRelativeResize="0"/>
          <p:nvPr/>
        </p:nvPicPr>
        <p:blipFill rotWithShape="1">
          <a:blip r:embed="rId3">
            <a:alphaModFix/>
          </a:blip>
          <a:srcRect b="0" l="0" r="0" t="0"/>
          <a:stretch/>
        </p:blipFill>
        <p:spPr>
          <a:xfrm>
            <a:off x="4876800" y="4876800"/>
            <a:ext cx="3829050" cy="1355725"/>
          </a:xfrm>
          <a:prstGeom prst="rect">
            <a:avLst/>
          </a:prstGeom>
          <a:noFill/>
          <a:ln>
            <a:noFill/>
          </a:ln>
        </p:spPr>
      </p:pic>
      <p:sp>
        <p:nvSpPr>
          <p:cNvPr id="51" name="Google Shape;51;p1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Objectives</a:t>
            </a:r>
            <a:endParaRPr/>
          </a:p>
        </p:txBody>
      </p:sp>
      <p:sp>
        <p:nvSpPr>
          <p:cNvPr id="52" name="Google Shape;52;p11"/>
          <p:cNvSpPr txBox="1"/>
          <p:nvPr>
            <p:ph idx="1" type="body"/>
          </p:nvPr>
        </p:nvSpPr>
        <p:spPr>
          <a:xfrm>
            <a:off x="609600" y="1447800"/>
            <a:ext cx="7918450" cy="26670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Arial"/>
                <a:ea typeface="Arial"/>
                <a:cs typeface="Arial"/>
                <a:sym typeface="Arial"/>
              </a:rPr>
              <a:t>After completing this lesson, you should be able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Path</a:t>
            </a:r>
            <a:r>
              <a:rPr b="0" i="0" lang="en-US" sz="2200" u="none" cap="none" strike="noStrike">
                <a:solidFill>
                  <a:schemeClr val="dk1"/>
                </a:solidFill>
                <a:latin typeface="Arial"/>
                <a:ea typeface="Arial"/>
                <a:cs typeface="Arial"/>
                <a:sym typeface="Arial"/>
              </a:rPr>
              <a:t> interface to operate on file and directory paths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Files</a:t>
            </a:r>
            <a:r>
              <a:rPr b="0" i="0" lang="en-US" sz="2200" u="none" cap="none" strike="noStrike">
                <a:solidFill>
                  <a:schemeClr val="dk1"/>
                </a:solidFill>
                <a:latin typeface="Arial"/>
                <a:ea typeface="Arial"/>
                <a:cs typeface="Arial"/>
                <a:sym typeface="Arial"/>
              </a:rPr>
              <a:t> class to check, delete, copy, or move a file or directory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Stream API with NIO2</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Deleting a File or Directory</a:t>
            </a:r>
            <a:endParaRPr/>
          </a:p>
        </p:txBody>
      </p:sp>
      <p:sp>
        <p:nvSpPr>
          <p:cNvPr id="292" name="Google Shape;292;p29"/>
          <p:cNvSpPr txBox="1"/>
          <p:nvPr>
            <p:ph idx="1" type="body"/>
          </p:nvPr>
        </p:nvSpPr>
        <p:spPr>
          <a:xfrm>
            <a:off x="609600" y="1447800"/>
            <a:ext cx="7918450" cy="19208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You can delete files, directories, or links. The </a:t>
            </a:r>
            <a:r>
              <a:rPr b="0" i="0" lang="en-US" sz="2200" u="none">
                <a:solidFill>
                  <a:schemeClr val="dk1"/>
                </a:solidFill>
                <a:latin typeface="Courier New"/>
                <a:ea typeface="Courier New"/>
                <a:cs typeface="Courier New"/>
                <a:sym typeface="Courier New"/>
              </a:rPr>
              <a:t>Files</a:t>
            </a:r>
            <a:r>
              <a:rPr b="0" i="0" lang="en-US" sz="2200" u="none">
                <a:solidFill>
                  <a:schemeClr val="dk1"/>
                </a:solidFill>
                <a:latin typeface="Arial"/>
                <a:ea typeface="Arial"/>
                <a:cs typeface="Arial"/>
                <a:sym typeface="Arial"/>
              </a:rPr>
              <a:t> class provides two methods: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delete(Path)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deleteIfExists(Path)</a:t>
            </a:r>
            <a:endParaRPr/>
          </a:p>
          <a:p>
            <a:pPr indent="7938" lvl="0" marL="7938" marR="0" rtl="0" algn="l">
              <a:spcBef>
                <a:spcPts val="440"/>
              </a:spcBef>
              <a:spcAft>
                <a:spcPts val="0"/>
              </a:spcAft>
              <a:buNone/>
            </a:pPr>
            <a:r>
              <a:t/>
            </a:r>
            <a:endParaRPr b="0" i="0" sz="2200" u="none" cap="none" strike="noStrike">
              <a:solidFill>
                <a:schemeClr val="dk1"/>
              </a:solidFill>
              <a:latin typeface="Courier New"/>
              <a:ea typeface="Courier New"/>
              <a:cs typeface="Courier New"/>
              <a:sym typeface="Courier New"/>
            </a:endParaRPr>
          </a:p>
        </p:txBody>
      </p:sp>
      <p:sp>
        <p:nvSpPr>
          <p:cNvPr id="293" name="Google Shape;293;p29"/>
          <p:cNvSpPr txBox="1"/>
          <p:nvPr/>
        </p:nvSpPr>
        <p:spPr>
          <a:xfrm>
            <a:off x="609600" y="2971800"/>
            <a:ext cx="7924800"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Files.delete(path);</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p:txBody>
      </p:sp>
      <p:sp>
        <p:nvSpPr>
          <p:cNvPr id="294" name="Google Shape;294;p29"/>
          <p:cNvSpPr txBox="1"/>
          <p:nvPr/>
        </p:nvSpPr>
        <p:spPr>
          <a:xfrm rot="-180000">
            <a:off x="2617787" y="3976687"/>
            <a:ext cx="4067175" cy="101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2000"/>
              <a:buFont typeface="Shadows Into Light"/>
              <a:buNone/>
            </a:pPr>
            <a:r>
              <a:rPr b="0" i="0" lang="en-US" sz="2000" u="none">
                <a:solidFill>
                  <a:srgbClr val="0033CC"/>
                </a:solidFill>
                <a:latin typeface="Shadows Into Light"/>
                <a:ea typeface="Shadows Into Light"/>
                <a:cs typeface="Shadows Into Light"/>
                <a:sym typeface="Shadows Into Light"/>
              </a:rPr>
              <a:t>Throws a NoSuchFileException, </a:t>
            </a:r>
            <a:endParaRPr/>
          </a:p>
          <a:p>
            <a:pPr indent="0" lvl="0" marL="0" marR="0" rtl="0" algn="ctr">
              <a:lnSpc>
                <a:spcPct val="100000"/>
              </a:lnSpc>
              <a:spcBef>
                <a:spcPts val="0"/>
              </a:spcBef>
              <a:spcAft>
                <a:spcPts val="0"/>
              </a:spcAft>
              <a:buClr>
                <a:srgbClr val="0033CC"/>
              </a:buClr>
              <a:buSzPts val="2000"/>
              <a:buFont typeface="Shadows Into Light"/>
              <a:buNone/>
            </a:pPr>
            <a:r>
              <a:rPr b="0" i="0" lang="en-US" sz="2000" u="none">
                <a:solidFill>
                  <a:srgbClr val="0033CC"/>
                </a:solidFill>
                <a:latin typeface="Shadows Into Light"/>
                <a:ea typeface="Shadows Into Light"/>
                <a:cs typeface="Shadows Into Light"/>
                <a:sym typeface="Shadows Into Light"/>
              </a:rPr>
              <a:t>DirectoryNotEmptyException, or</a:t>
            </a:r>
            <a:endParaRPr/>
          </a:p>
          <a:p>
            <a:pPr indent="0" lvl="0" marL="0" marR="0" rtl="0" algn="ctr">
              <a:lnSpc>
                <a:spcPct val="100000"/>
              </a:lnSpc>
              <a:spcBef>
                <a:spcPts val="0"/>
              </a:spcBef>
              <a:spcAft>
                <a:spcPts val="0"/>
              </a:spcAft>
              <a:buClr>
                <a:srgbClr val="0033CC"/>
              </a:buClr>
              <a:buSzPts val="2000"/>
              <a:buFont typeface="Shadows Into Light"/>
              <a:buNone/>
            </a:pPr>
            <a:r>
              <a:rPr b="0" i="0" lang="en-US" sz="2000" u="none">
                <a:solidFill>
                  <a:srgbClr val="0033CC"/>
                </a:solidFill>
                <a:latin typeface="Shadows Into Light"/>
                <a:ea typeface="Shadows Into Light"/>
                <a:cs typeface="Shadows Into Light"/>
                <a:sym typeface="Shadows Into Light"/>
              </a:rPr>
              <a:t>IOException </a:t>
            </a:r>
            <a:endParaRPr/>
          </a:p>
        </p:txBody>
      </p:sp>
      <p:grpSp>
        <p:nvGrpSpPr>
          <p:cNvPr id="295" name="Google Shape;295;p29"/>
          <p:cNvGrpSpPr/>
          <p:nvPr/>
        </p:nvGrpSpPr>
        <p:grpSpPr>
          <a:xfrm>
            <a:off x="2122242" y="3537404"/>
            <a:ext cx="653456" cy="1033775"/>
            <a:chOff x="0" y="0"/>
            <a:chExt cx="2147483647" cy="2147483647"/>
          </a:xfrm>
        </p:grpSpPr>
        <p:sp>
          <p:nvSpPr>
            <p:cNvPr id="296" name="Google Shape;296;p29"/>
            <p:cNvSpPr/>
            <p:nvPr/>
          </p:nvSpPr>
          <p:spPr>
            <a:xfrm rot="-900000">
              <a:off x="386867723" y="58416373"/>
              <a:ext cx="1127010473" cy="1984093141"/>
            </a:xfrm>
            <a:custGeom>
              <a:rect b="b" l="l" r="r" t="t"/>
              <a:pathLst>
                <a:path extrusionOk="0" h="434975" w="385762">
                  <a:moveTo>
                    <a:pt x="385762" y="381000"/>
                  </a:moveTo>
                  <a:cubicBezTo>
                    <a:pt x="245268" y="407987"/>
                    <a:pt x="104774" y="434975"/>
                    <a:pt x="52387" y="371475"/>
                  </a:cubicBezTo>
                  <a:cubicBezTo>
                    <a:pt x="0" y="307975"/>
                    <a:pt x="57150" y="60325"/>
                    <a:pt x="71437" y="0"/>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97" name="Google Shape;297;p29"/>
            <p:cNvCxnSpPr/>
            <p:nvPr/>
          </p:nvCxnSpPr>
          <p:spPr>
            <a:xfrm rot="8880000">
              <a:off x="1425922851" y="1405870857"/>
              <a:ext cx="348571289" cy="320436943"/>
            </a:xfrm>
            <a:prstGeom prst="straightConnector1">
              <a:avLst/>
            </a:prstGeom>
            <a:noFill/>
            <a:ln cap="flat" cmpd="sng" w="28575">
              <a:solidFill>
                <a:schemeClr val="dk1"/>
              </a:solidFill>
              <a:prstDash val="solid"/>
              <a:miter lim="800000"/>
              <a:headEnd len="med" w="med" type="none"/>
              <a:tailEnd len="med" w="med" type="none"/>
            </a:ln>
          </p:spPr>
        </p:cxnSp>
        <p:cxnSp>
          <p:nvCxnSpPr>
            <p:cNvPr id="298" name="Google Shape;298;p29"/>
            <p:cNvCxnSpPr/>
            <p:nvPr/>
          </p:nvCxnSpPr>
          <p:spPr>
            <a:xfrm flipH="1" rot="-1860000">
              <a:off x="1369621568" y="1736413905"/>
              <a:ext cx="697145885" cy="320436956"/>
            </a:xfrm>
            <a:prstGeom prst="straightConnector1">
              <a:avLst/>
            </a:prstGeom>
            <a:noFill/>
            <a:ln cap="flat" cmpd="sng" w="28575">
              <a:solidFill>
                <a:schemeClr val="dk1"/>
              </a:solidFill>
              <a:prstDash val="solid"/>
              <a:miter lim="800000"/>
              <a:headEnd len="med" w="med" type="none"/>
              <a:tailEnd len="med" w="med" type="none"/>
            </a:ln>
          </p:spPr>
        </p:cxnSp>
      </p:grpSp>
      <p:sp>
        <p:nvSpPr>
          <p:cNvPr id="299" name="Google Shape;299;p29"/>
          <p:cNvSpPr txBox="1"/>
          <p:nvPr/>
        </p:nvSpPr>
        <p:spPr>
          <a:xfrm>
            <a:off x="609600" y="5410200"/>
            <a:ext cx="7907337"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Files.deleteIfExists(Path)</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p:txBody>
      </p:sp>
      <p:sp>
        <p:nvSpPr>
          <p:cNvPr id="300" name="Google Shape;300;p29"/>
          <p:cNvSpPr txBox="1"/>
          <p:nvPr/>
        </p:nvSpPr>
        <p:spPr>
          <a:xfrm rot="-180000">
            <a:off x="3697287" y="5427662"/>
            <a:ext cx="4067175" cy="4000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2000"/>
              <a:buFont typeface="Shadows Into Light"/>
              <a:buNone/>
            </a:pPr>
            <a:r>
              <a:rPr b="0" i="0" lang="en-US" sz="2000" u="none">
                <a:solidFill>
                  <a:srgbClr val="0033CC"/>
                </a:solidFill>
                <a:latin typeface="Shadows Into Light"/>
                <a:ea typeface="Shadows Into Light"/>
                <a:cs typeface="Shadows Into Light"/>
                <a:sym typeface="Shadows Into Light"/>
              </a:rPr>
              <a:t>No exception thrown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Copying a File or Directory</a:t>
            </a:r>
            <a:endParaRPr/>
          </a:p>
        </p:txBody>
      </p:sp>
      <p:sp>
        <p:nvSpPr>
          <p:cNvPr id="307" name="Google Shape;307;p30"/>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copy a file or directory by using the </a:t>
            </a:r>
            <a:r>
              <a:rPr b="0" i="0" lang="en-US" sz="2200" u="none" cap="none" strike="noStrike">
                <a:solidFill>
                  <a:schemeClr val="dk1"/>
                </a:solidFill>
                <a:latin typeface="Courier New"/>
                <a:ea typeface="Courier New"/>
                <a:cs typeface="Courier New"/>
                <a:sym typeface="Courier New"/>
              </a:rPr>
              <a:t>copy(Path, Path, CopyOption...)</a:t>
            </a:r>
            <a:r>
              <a:rPr b="0" i="0" lang="en-US" sz="2200" u="none" cap="none" strike="noStrike">
                <a:solidFill>
                  <a:schemeClr val="dk1"/>
                </a:solidFill>
                <a:latin typeface="Arial"/>
                <a:ea typeface="Arial"/>
                <a:cs typeface="Arial"/>
                <a:sym typeface="Arial"/>
              </a:rPr>
              <a:t>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When directories are copied, the files inside the directory are not copied.</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p:txBody>
      </p:sp>
      <p:sp>
        <p:nvSpPr>
          <p:cNvPr id="308" name="Google Shape;308;p30"/>
          <p:cNvSpPr txBox="1"/>
          <p:nvPr/>
        </p:nvSpPr>
        <p:spPr>
          <a:xfrm>
            <a:off x="660400" y="3048000"/>
            <a:ext cx="5283200" cy="9906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copy(Path, Path, CopyOption...)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p:txBody>
      </p:sp>
      <p:sp>
        <p:nvSpPr>
          <p:cNvPr id="309" name="Google Shape;309;p30"/>
          <p:cNvSpPr txBox="1"/>
          <p:nvPr/>
        </p:nvSpPr>
        <p:spPr>
          <a:xfrm>
            <a:off x="6157912" y="3048000"/>
            <a:ext cx="2362200" cy="990600"/>
          </a:xfrm>
          <a:prstGeom prst="rect">
            <a:avLst/>
          </a:prstGeom>
          <a:solidFill>
            <a:srgbClr val="E5CCB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REPLACE_EXISTING</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COPY_ATTRIBUTES</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NOFOLLOW_LINKS</a:t>
            </a:r>
            <a:endParaRPr/>
          </a:p>
        </p:txBody>
      </p:sp>
      <p:grpSp>
        <p:nvGrpSpPr>
          <p:cNvPr id="310" name="Google Shape;310;p30"/>
          <p:cNvGrpSpPr/>
          <p:nvPr/>
        </p:nvGrpSpPr>
        <p:grpSpPr>
          <a:xfrm>
            <a:off x="6323782" y="4011114"/>
            <a:ext cx="261984" cy="386975"/>
            <a:chOff x="0" y="0"/>
            <a:chExt cx="2147483647" cy="2147483647"/>
          </a:xfrm>
        </p:grpSpPr>
        <p:cxnSp>
          <p:nvCxnSpPr>
            <p:cNvPr id="311" name="Google Shape;311;p30"/>
            <p:cNvCxnSpPr/>
            <p:nvPr/>
          </p:nvCxnSpPr>
          <p:spPr>
            <a:xfrm rot="8880000">
              <a:off x="444168955" y="90859568"/>
              <a:ext cx="871849625" cy="854989398"/>
            </a:xfrm>
            <a:prstGeom prst="straightConnector1">
              <a:avLst/>
            </a:prstGeom>
            <a:noFill/>
            <a:ln cap="flat" cmpd="sng" w="28575">
              <a:solidFill>
                <a:schemeClr val="dk1"/>
              </a:solidFill>
              <a:prstDash val="solid"/>
              <a:miter lim="800000"/>
              <a:headEnd len="med" w="med" type="none"/>
              <a:tailEnd len="med" w="med" type="none"/>
            </a:ln>
          </p:spPr>
        </p:cxnSp>
        <p:cxnSp>
          <p:nvCxnSpPr>
            <p:cNvPr id="312" name="Google Shape;312;p30"/>
            <p:cNvCxnSpPr/>
            <p:nvPr/>
          </p:nvCxnSpPr>
          <p:spPr>
            <a:xfrm flipH="1" rot="-1860000">
              <a:off x="201888067" y="1050667947"/>
              <a:ext cx="1743707521" cy="854989433"/>
            </a:xfrm>
            <a:prstGeom prst="straightConnector1">
              <a:avLst/>
            </a:prstGeom>
            <a:noFill/>
            <a:ln cap="flat" cmpd="sng" w="28575">
              <a:solidFill>
                <a:schemeClr val="dk1"/>
              </a:solidFill>
              <a:prstDash val="solid"/>
              <a:miter lim="800000"/>
              <a:headEnd len="med" w="med" type="none"/>
              <a:tailEnd len="med" w="med" type="none"/>
            </a:ln>
          </p:spPr>
        </p:cxnSp>
      </p:grpSp>
      <p:sp>
        <p:nvSpPr>
          <p:cNvPr id="313" name="Google Shape;313;p30"/>
          <p:cNvSpPr/>
          <p:nvPr/>
        </p:nvSpPr>
        <p:spPr>
          <a:xfrm>
            <a:off x="3584575" y="3598862"/>
            <a:ext cx="2917825" cy="890587"/>
          </a:xfrm>
          <a:custGeom>
            <a:rect b="b" l="l" r="r" t="t"/>
            <a:pathLst>
              <a:path extrusionOk="0" h="890210" w="2917371">
                <a:moveTo>
                  <a:pt x="0" y="0"/>
                </a:moveTo>
                <a:cubicBezTo>
                  <a:pt x="874486" y="353181"/>
                  <a:pt x="1748972" y="706362"/>
                  <a:pt x="2235200" y="798286"/>
                </a:cubicBezTo>
                <a:cubicBezTo>
                  <a:pt x="2721428" y="890210"/>
                  <a:pt x="2808514" y="590248"/>
                  <a:pt x="2917371" y="55154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4" name="Google Shape;314;p30"/>
          <p:cNvSpPr txBox="1"/>
          <p:nvPr/>
        </p:nvSpPr>
        <p:spPr>
          <a:xfrm>
            <a:off x="4953000" y="2667000"/>
            <a:ext cx="35052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800"/>
              <a:buFont typeface="Shadows Into Light"/>
              <a:buNone/>
            </a:pPr>
            <a:r>
              <a:rPr b="0" i="0" lang="en-US" sz="1800" u="none">
                <a:solidFill>
                  <a:srgbClr val="0033CC"/>
                </a:solidFill>
                <a:latin typeface="Shadows Into Light"/>
                <a:ea typeface="Shadows Into Light"/>
                <a:cs typeface="Shadows Into Light"/>
                <a:sym typeface="Shadows Into Light"/>
              </a:rPr>
              <a:t>StandardCopyOption parameters</a:t>
            </a:r>
            <a:endParaRPr/>
          </a:p>
        </p:txBody>
      </p:sp>
      <p:sp>
        <p:nvSpPr>
          <p:cNvPr id="315" name="Google Shape;315;p30"/>
          <p:cNvSpPr txBox="1"/>
          <p:nvPr/>
        </p:nvSpPr>
        <p:spPr>
          <a:xfrm>
            <a:off x="609600" y="5105400"/>
            <a:ext cx="7924800"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import static java.nio.file.StandardCopyOption.*;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Files.copy(source, target, REPLACE_EXISTING, NOFOLLOW_LINKS);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Moving a File or Directory</a:t>
            </a:r>
            <a:endParaRPr/>
          </a:p>
        </p:txBody>
      </p:sp>
      <p:sp>
        <p:nvSpPr>
          <p:cNvPr id="322" name="Google Shape;322;p31"/>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You can move a file or directory by using the </a:t>
            </a:r>
            <a:r>
              <a:rPr b="0" i="0" lang="en-US" sz="2200" u="none" cap="none" strike="noStrike">
                <a:solidFill>
                  <a:schemeClr val="dk1"/>
                </a:solidFill>
                <a:latin typeface="Courier New"/>
                <a:ea typeface="Courier New"/>
                <a:cs typeface="Courier New"/>
                <a:sym typeface="Courier New"/>
              </a:rPr>
              <a:t>move(Path, Path, CopyOption...)</a:t>
            </a:r>
            <a:r>
              <a:rPr b="0" i="0" lang="en-US" sz="2200" u="none" cap="none" strike="noStrike">
                <a:solidFill>
                  <a:schemeClr val="dk1"/>
                </a:solidFill>
                <a:latin typeface="Arial"/>
                <a:ea typeface="Arial"/>
                <a:cs typeface="Arial"/>
                <a:sym typeface="Arial"/>
              </a:rPr>
              <a:t> method.</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Moving a directory will not move the contents of the directory.</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Courier New"/>
              <a:ea typeface="Courier New"/>
              <a:cs typeface="Courier New"/>
              <a:sym typeface="Courier New"/>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p:txBody>
      </p:sp>
      <p:sp>
        <p:nvSpPr>
          <p:cNvPr id="323" name="Google Shape;323;p31"/>
          <p:cNvSpPr txBox="1"/>
          <p:nvPr/>
        </p:nvSpPr>
        <p:spPr>
          <a:xfrm>
            <a:off x="660400" y="3048000"/>
            <a:ext cx="5283200"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move(Path, Path, CopyOption...)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p:txBody>
      </p:sp>
      <p:sp>
        <p:nvSpPr>
          <p:cNvPr id="324" name="Google Shape;324;p31"/>
          <p:cNvSpPr txBox="1"/>
          <p:nvPr/>
        </p:nvSpPr>
        <p:spPr>
          <a:xfrm>
            <a:off x="6157912" y="3048000"/>
            <a:ext cx="2362200" cy="990600"/>
          </a:xfrm>
          <a:prstGeom prst="rect">
            <a:avLst/>
          </a:prstGeom>
          <a:solidFill>
            <a:srgbClr val="E5CCB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REPLACE_EXISTING</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ATOMIC_MOVE</a:t>
            </a:r>
            <a:endParaRPr/>
          </a:p>
        </p:txBody>
      </p:sp>
      <p:grpSp>
        <p:nvGrpSpPr>
          <p:cNvPr id="325" name="Google Shape;325;p31"/>
          <p:cNvGrpSpPr/>
          <p:nvPr/>
        </p:nvGrpSpPr>
        <p:grpSpPr>
          <a:xfrm>
            <a:off x="3584575" y="3598862"/>
            <a:ext cx="2609036" cy="592137"/>
            <a:chOff x="0" y="0"/>
            <a:chExt cx="2147483647" cy="2147483646"/>
          </a:xfrm>
        </p:grpSpPr>
        <p:grpSp>
          <p:nvGrpSpPr>
            <p:cNvPr id="326" name="Google Shape;326;p31"/>
            <p:cNvGrpSpPr/>
            <p:nvPr/>
          </p:nvGrpSpPr>
          <p:grpSpPr>
            <a:xfrm>
              <a:off x="1960022712" y="994068499"/>
              <a:ext cx="187460934" cy="933117170"/>
              <a:chOff x="0" y="0"/>
              <a:chExt cx="2147483647" cy="2147483647"/>
            </a:xfrm>
          </p:grpSpPr>
          <p:cxnSp>
            <p:nvCxnSpPr>
              <p:cNvPr id="327" name="Google Shape;327;p31"/>
              <p:cNvCxnSpPr/>
              <p:nvPr/>
            </p:nvCxnSpPr>
            <p:spPr>
              <a:xfrm rot="8880000">
                <a:off x="444168955" y="90859568"/>
                <a:ext cx="871849625" cy="854989398"/>
              </a:xfrm>
              <a:prstGeom prst="straightConnector1">
                <a:avLst/>
              </a:prstGeom>
              <a:noFill/>
              <a:ln cap="flat" cmpd="sng" w="28575">
                <a:solidFill>
                  <a:schemeClr val="dk1"/>
                </a:solidFill>
                <a:prstDash val="solid"/>
                <a:miter lim="800000"/>
                <a:headEnd len="med" w="med" type="none"/>
                <a:tailEnd len="med" w="med" type="none"/>
              </a:ln>
            </p:spPr>
          </p:cxnSp>
          <p:cxnSp>
            <p:nvCxnSpPr>
              <p:cNvPr id="328" name="Google Shape;328;p31"/>
              <p:cNvCxnSpPr/>
              <p:nvPr/>
            </p:nvCxnSpPr>
            <p:spPr>
              <a:xfrm flipH="1" rot="-1860000">
                <a:off x="201888067" y="1050667947"/>
                <a:ext cx="1743707521" cy="854989433"/>
              </a:xfrm>
              <a:prstGeom prst="straightConnector1">
                <a:avLst/>
              </a:prstGeom>
              <a:noFill/>
              <a:ln cap="flat" cmpd="sng" w="28575">
                <a:solidFill>
                  <a:schemeClr val="dk1"/>
                </a:solidFill>
                <a:prstDash val="solid"/>
                <a:miter lim="800000"/>
                <a:headEnd len="med" w="med" type="none"/>
                <a:tailEnd len="med" w="med" type="none"/>
              </a:ln>
            </p:spPr>
          </p:cxnSp>
        </p:grpSp>
        <p:sp>
          <p:nvSpPr>
            <p:cNvPr id="329" name="Google Shape;329;p31"/>
            <p:cNvSpPr/>
            <p:nvPr/>
          </p:nvSpPr>
          <p:spPr>
            <a:xfrm>
              <a:off x="0" y="0"/>
              <a:ext cx="2087830403" cy="2147483646"/>
            </a:xfrm>
            <a:custGeom>
              <a:rect b="b" l="l" r="r" t="t"/>
              <a:pathLst>
                <a:path extrusionOk="0" h="890210" w="2917371">
                  <a:moveTo>
                    <a:pt x="0" y="0"/>
                  </a:moveTo>
                  <a:cubicBezTo>
                    <a:pt x="874486" y="353181"/>
                    <a:pt x="1748972" y="706362"/>
                    <a:pt x="2235200" y="798286"/>
                  </a:cubicBezTo>
                  <a:cubicBezTo>
                    <a:pt x="2721428" y="890210"/>
                    <a:pt x="2808514" y="590248"/>
                    <a:pt x="2917371" y="55154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30" name="Google Shape;330;p31"/>
          <p:cNvSpPr txBox="1"/>
          <p:nvPr/>
        </p:nvSpPr>
        <p:spPr>
          <a:xfrm>
            <a:off x="4876800" y="2590800"/>
            <a:ext cx="35052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33CC"/>
              </a:buClr>
              <a:buSzPts val="1800"/>
              <a:buFont typeface="Shadows Into Light"/>
              <a:buNone/>
            </a:pPr>
            <a:r>
              <a:rPr b="0" i="0" lang="en-US" sz="1800" u="none">
                <a:solidFill>
                  <a:srgbClr val="0033CC"/>
                </a:solidFill>
                <a:latin typeface="Shadows Into Light"/>
                <a:ea typeface="Shadows Into Light"/>
                <a:cs typeface="Shadows Into Light"/>
                <a:sym typeface="Shadows Into Light"/>
              </a:rPr>
              <a:t>StandardCopyOption parameters</a:t>
            </a:r>
            <a:endParaRPr/>
          </a:p>
        </p:txBody>
      </p:sp>
      <p:sp>
        <p:nvSpPr>
          <p:cNvPr id="331" name="Google Shape;331;p31"/>
          <p:cNvSpPr txBox="1"/>
          <p:nvPr/>
        </p:nvSpPr>
        <p:spPr>
          <a:xfrm>
            <a:off x="609600" y="5105400"/>
            <a:ext cx="7924800"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import static java.nio.file.StandardCopyOption.*;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Files.move(source, target, REPLACE_EXISTING);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List the Contents of a Directory</a:t>
            </a:r>
            <a:endParaRPr/>
          </a:p>
        </p:txBody>
      </p:sp>
      <p:sp>
        <p:nvSpPr>
          <p:cNvPr id="338" name="Google Shape;338;p32"/>
          <p:cNvSpPr txBox="1"/>
          <p:nvPr>
            <p:ph idx="1" type="body"/>
          </p:nvPr>
        </p:nvSpPr>
        <p:spPr>
          <a:xfrm>
            <a:off x="609600" y="1447800"/>
            <a:ext cx="7918450" cy="703262"/>
          </a:xfrm>
          <a:prstGeom prst="rect">
            <a:avLst/>
          </a:prstGeom>
          <a:noFill/>
          <a:ln>
            <a:noFill/>
          </a:ln>
        </p:spPr>
        <p:txBody>
          <a:bodyPr anchorCtr="0" anchor="t" bIns="12700" lIns="12700" spcFirstLastPara="1" rIns="12700" wrap="square" tIns="12700">
            <a:noAutofit/>
          </a:bodyPr>
          <a:lstStyle/>
          <a:p>
            <a:pPr indent="-1587" lvl="1" marL="115887"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To get a list of the files in the current directory, use the </a:t>
            </a:r>
            <a:r>
              <a:rPr b="0" i="0" lang="en-US" sz="2200" u="none" cap="none" strike="noStrike">
                <a:solidFill>
                  <a:schemeClr val="dk1"/>
                </a:solidFill>
                <a:latin typeface="Courier New"/>
                <a:ea typeface="Courier New"/>
                <a:cs typeface="Courier New"/>
                <a:sym typeface="Courier New"/>
              </a:rPr>
              <a:t>Files.list() </a:t>
            </a:r>
            <a:r>
              <a:rPr b="0" i="0" lang="en-US" sz="2200" u="none" cap="none" strike="noStrike">
                <a:solidFill>
                  <a:schemeClr val="dk1"/>
                </a:solidFill>
                <a:latin typeface="Arial"/>
                <a:ea typeface="Arial"/>
                <a:cs typeface="Arial"/>
                <a:sym typeface="Arial"/>
              </a:rPr>
              <a:t>method.</a:t>
            </a:r>
            <a:endParaRPr/>
          </a:p>
        </p:txBody>
      </p:sp>
      <p:sp>
        <p:nvSpPr>
          <p:cNvPr id="339" name="Google Shape;339;p32"/>
          <p:cNvSpPr txBox="1"/>
          <p:nvPr/>
        </p:nvSpPr>
        <p:spPr>
          <a:xfrm>
            <a:off x="609600" y="2209800"/>
            <a:ext cx="7907337" cy="3505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FileList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try(Stream&lt;Path&gt; files = </a:t>
            </a:r>
            <a:r>
              <a:rPr b="1" i="0" lang="en-US" sz="1600" u="none">
                <a:solidFill>
                  <a:schemeClr val="dk1"/>
                </a:solidFill>
                <a:latin typeface="Courier New"/>
                <a:ea typeface="Courier New"/>
                <a:cs typeface="Courier New"/>
                <a:sym typeface="Courier New"/>
              </a:rPr>
              <a:t>Files.list</a:t>
            </a:r>
            <a:r>
              <a:rPr b="0" i="0" lang="en-US" sz="1600" u="none">
                <a:solidFill>
                  <a:schemeClr val="dk1"/>
                </a:solidFill>
                <a:latin typeface="Courier New"/>
                <a:ea typeface="Courier New"/>
                <a:cs typeface="Courier New"/>
                <a:sym typeface="Courier New"/>
              </a:rPr>
              <a:t>(Paths.get("."))){        </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files</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.forEach(line -&gt; System.out.println(line));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catch (IOException 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System.out.println("Message: " + e.getMessage());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Walk the Directory Structure</a:t>
            </a:r>
            <a:endParaRPr/>
          </a:p>
        </p:txBody>
      </p:sp>
      <p:sp>
        <p:nvSpPr>
          <p:cNvPr id="346" name="Google Shape;346;p33"/>
          <p:cNvSpPr txBox="1"/>
          <p:nvPr>
            <p:ph idx="1" type="body"/>
          </p:nvPr>
        </p:nvSpPr>
        <p:spPr>
          <a:xfrm>
            <a:off x="609600" y="1447800"/>
            <a:ext cx="7918450" cy="11763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Files.walk()</a:t>
            </a:r>
            <a:r>
              <a:rPr b="0" i="0" lang="en-US" sz="2200" u="none" cap="none" strike="noStrike">
                <a:solidFill>
                  <a:schemeClr val="dk1"/>
                </a:solidFill>
                <a:latin typeface="Arial"/>
                <a:ea typeface="Arial"/>
                <a:cs typeface="Arial"/>
                <a:sym typeface="Arial"/>
              </a:rPr>
              <a:t> method walks a directory structure. </a:t>
            </a:r>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sp>
        <p:nvSpPr>
          <p:cNvPr id="347" name="Google Shape;347;p33"/>
          <p:cNvSpPr txBox="1"/>
          <p:nvPr/>
        </p:nvSpPr>
        <p:spPr>
          <a:xfrm>
            <a:off x="609600" y="2209800"/>
            <a:ext cx="7907337" cy="3505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A11FileWalk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try(Stream&lt;Path&gt; files = </a:t>
            </a:r>
            <a:r>
              <a:rPr b="1" i="0" lang="en-US" sz="1600" u="none">
                <a:solidFill>
                  <a:schemeClr val="dk1"/>
                </a:solidFill>
                <a:latin typeface="Courier New"/>
                <a:ea typeface="Courier New"/>
                <a:cs typeface="Courier New"/>
                <a:sym typeface="Courier New"/>
              </a:rPr>
              <a:t>Files.walk</a:t>
            </a:r>
            <a:r>
              <a:rPr b="0" i="0" lang="en-US" sz="1600" u="none">
                <a:solidFill>
                  <a:schemeClr val="dk1"/>
                </a:solidFill>
                <a:latin typeface="Courier New"/>
                <a:ea typeface="Courier New"/>
                <a:cs typeface="Courier New"/>
                <a:sym typeface="Courier New"/>
              </a:rPr>
              <a:t>(Paths.get("."))){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files</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.forEach(line -&gt; System.out.println(line));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catch (Exception 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System.out.println("Message: " + e.getMessage());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BufferedReader File Stream</a:t>
            </a:r>
            <a:endParaRPr/>
          </a:p>
        </p:txBody>
      </p:sp>
      <p:sp>
        <p:nvSpPr>
          <p:cNvPr id="354" name="Google Shape;354;p34"/>
          <p:cNvSpPr txBox="1"/>
          <p:nvPr>
            <p:ph idx="1" type="body"/>
          </p:nvPr>
        </p:nvSpPr>
        <p:spPr>
          <a:xfrm>
            <a:off x="609600" y="1447800"/>
            <a:ext cx="7918450" cy="19208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new </a:t>
            </a:r>
            <a:r>
              <a:rPr b="0" i="0" lang="en-US" sz="2200" u="none">
                <a:solidFill>
                  <a:schemeClr val="dk1"/>
                </a:solidFill>
                <a:latin typeface="Courier New"/>
                <a:ea typeface="Courier New"/>
                <a:cs typeface="Courier New"/>
                <a:sym typeface="Courier New"/>
              </a:rPr>
              <a:t>lines() </a:t>
            </a:r>
            <a:r>
              <a:rPr b="0" i="0" lang="en-US" sz="2200" u="none">
                <a:solidFill>
                  <a:schemeClr val="dk1"/>
                </a:solidFill>
                <a:latin typeface="Arial"/>
                <a:ea typeface="Arial"/>
                <a:cs typeface="Arial"/>
                <a:sym typeface="Arial"/>
              </a:rPr>
              <a:t>method converts a </a:t>
            </a:r>
            <a:r>
              <a:rPr b="0" i="0" lang="en-US" sz="2200" u="none">
                <a:solidFill>
                  <a:schemeClr val="dk1"/>
                </a:solidFill>
                <a:latin typeface="Courier New"/>
                <a:ea typeface="Courier New"/>
                <a:cs typeface="Courier New"/>
                <a:sym typeface="Courier New"/>
              </a:rPr>
              <a:t>BufferedReader</a:t>
            </a:r>
            <a:r>
              <a:rPr b="0" i="0" lang="en-US" sz="2200" u="none">
                <a:solidFill>
                  <a:schemeClr val="dk1"/>
                </a:solidFill>
                <a:latin typeface="Arial"/>
                <a:ea typeface="Arial"/>
                <a:cs typeface="Arial"/>
                <a:sym typeface="Arial"/>
              </a:rPr>
              <a:t> into a stream.</a:t>
            </a:r>
            <a:endParaRPr b="0" i="0" sz="1400" u="none">
              <a:solidFill>
                <a:schemeClr val="dk1"/>
              </a:solidFill>
              <a:latin typeface="Courier New"/>
              <a:ea typeface="Courier New"/>
              <a:cs typeface="Courier New"/>
              <a:sym typeface="Courier New"/>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sp>
        <p:nvSpPr>
          <p:cNvPr id="355" name="Google Shape;355;p34"/>
          <p:cNvSpPr txBox="1"/>
          <p:nvPr/>
        </p:nvSpPr>
        <p:spPr>
          <a:xfrm>
            <a:off x="609600" y="2209800"/>
            <a:ext cx="7907337" cy="3505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BufferedRead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try(BufferedReader bReader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new BufferedReader(new FileReader("tempest.txt"))){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bReader.lines()</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.forEach(line -&gt;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System.out.println("Line: " + line));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catch (IOException 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System.out.println("Message: " + e.getMessage());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NIO File Stream</a:t>
            </a:r>
            <a:endParaRPr/>
          </a:p>
        </p:txBody>
      </p:sp>
      <p:sp>
        <p:nvSpPr>
          <p:cNvPr id="362" name="Google Shape;362;p35"/>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lines() </a:t>
            </a:r>
            <a:r>
              <a:rPr b="0" i="0" lang="en-US" sz="2200" u="none" cap="none" strike="noStrike">
                <a:solidFill>
                  <a:schemeClr val="dk1"/>
                </a:solidFill>
                <a:latin typeface="Arial"/>
                <a:ea typeface="Arial"/>
                <a:cs typeface="Arial"/>
                <a:sym typeface="Arial"/>
              </a:rPr>
              <a:t>method can be called using NIO classes</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
        <p:nvSpPr>
          <p:cNvPr id="363" name="Google Shape;363;p35"/>
          <p:cNvSpPr txBox="1"/>
          <p:nvPr/>
        </p:nvSpPr>
        <p:spPr>
          <a:xfrm>
            <a:off x="609600" y="2209800"/>
            <a:ext cx="7907337" cy="3733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ReadNio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try(Stream&lt;String&gt; lines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Files.lines(Paths.get("tempest.txt"))){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lines.forEach(line -&gt; </a:t>
            </a:r>
            <a:endParaRPr/>
          </a:p>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        System.out.println("Line: " + line));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catch (IOException 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System.out.println("Error: " + e.getMessage());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6"/>
          <p:cNvSpPr txBox="1"/>
          <p:nvPr>
            <p:ph type="title"/>
          </p:nvPr>
        </p:nvSpPr>
        <p:spPr>
          <a:xfrm>
            <a:off x="609600" y="439737"/>
            <a:ext cx="7918450" cy="5508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Read File into </a:t>
            </a:r>
            <a:r>
              <a:rPr b="1" i="0" lang="en-US" sz="2600" u="none" cap="none" strike="noStrike">
                <a:solidFill>
                  <a:schemeClr val="dk1"/>
                </a:solidFill>
                <a:latin typeface="Courier New"/>
                <a:ea typeface="Courier New"/>
                <a:cs typeface="Courier New"/>
                <a:sym typeface="Courier New"/>
              </a:rPr>
              <a:t>ArrayList</a:t>
            </a:r>
            <a:endParaRPr/>
          </a:p>
        </p:txBody>
      </p:sp>
      <p:sp>
        <p:nvSpPr>
          <p:cNvPr id="370" name="Google Shape;370;p36"/>
          <p:cNvSpPr txBox="1"/>
          <p:nvPr>
            <p:ph idx="1" type="body"/>
          </p:nvPr>
        </p:nvSpPr>
        <p:spPr>
          <a:xfrm>
            <a:off x="609600" y="1219200"/>
            <a:ext cx="7918450" cy="10287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None/>
            </a:pPr>
            <a:r>
              <a:rPr b="0" i="0" lang="en-US" sz="2200" u="none" cap="none" strike="noStrike">
                <a:solidFill>
                  <a:schemeClr val="dk1"/>
                </a:solidFill>
                <a:latin typeface="Arial"/>
                <a:ea typeface="Arial"/>
                <a:cs typeface="Arial"/>
                <a:sym typeface="Arial"/>
              </a:rPr>
              <a:t>Use </a:t>
            </a:r>
            <a:r>
              <a:rPr b="0" i="0" lang="en-US" sz="2200" u="none" cap="none" strike="noStrike">
                <a:solidFill>
                  <a:schemeClr val="dk1"/>
                </a:solidFill>
                <a:latin typeface="Courier New"/>
                <a:ea typeface="Courier New"/>
                <a:cs typeface="Courier New"/>
                <a:sym typeface="Courier New"/>
              </a:rPr>
              <a:t>readAllLines()</a:t>
            </a:r>
            <a:r>
              <a:rPr b="0" i="0" lang="en-US" sz="2200" u="none" cap="none" strike="noStrike">
                <a:solidFill>
                  <a:schemeClr val="dk1"/>
                </a:solidFill>
                <a:latin typeface="Arial"/>
                <a:ea typeface="Arial"/>
                <a:cs typeface="Arial"/>
                <a:sym typeface="Arial"/>
              </a:rPr>
              <a:t> to load a file into an </a:t>
            </a:r>
            <a:r>
              <a:rPr b="0" i="0" lang="en-US" sz="2200" u="none" cap="none" strike="noStrike">
                <a:solidFill>
                  <a:schemeClr val="dk1"/>
                </a:solidFill>
                <a:latin typeface="Courier New"/>
                <a:ea typeface="Courier New"/>
                <a:cs typeface="Courier New"/>
                <a:sym typeface="Courier New"/>
              </a:rPr>
              <a:t>ArrayList</a:t>
            </a:r>
            <a:r>
              <a:rPr b="0" i="0" lang="en-US" sz="2200" u="none" cap="none" strike="noStrike">
                <a:solidFill>
                  <a:schemeClr val="dk1"/>
                </a:solidFill>
                <a:latin typeface="Arial"/>
                <a:ea typeface="Arial"/>
                <a:cs typeface="Arial"/>
                <a:sym typeface="Arial"/>
              </a:rPr>
              <a:t>.</a:t>
            </a:r>
            <a:endParaRPr b="0" i="0" sz="2200" u="none" cap="none" strike="noStrike">
              <a:solidFill>
                <a:schemeClr val="dk1"/>
              </a:solidFill>
              <a:latin typeface="Courier New"/>
              <a:ea typeface="Courier New"/>
              <a:cs typeface="Courier New"/>
              <a:sym typeface="Courier New"/>
            </a:endParaRPr>
          </a:p>
          <a:p>
            <a:pPr indent="7938" lvl="0" marL="7936" marR="0" rtl="0" algn="l">
              <a:lnSpc>
                <a:spcPct val="100000"/>
              </a:lnSpc>
              <a:spcBef>
                <a:spcPts val="440"/>
              </a:spcBef>
              <a:spcAft>
                <a:spcPts val="0"/>
              </a:spcAft>
              <a:buClr>
                <a:srgbClr val="000000"/>
              </a:buClr>
              <a:buSzPts val="2200"/>
              <a:buFont typeface="Arial"/>
              <a:buNone/>
            </a:pPr>
            <a:r>
              <a:t/>
            </a:r>
            <a:endParaRPr b="0" i="0" sz="2200" u="none">
              <a:solidFill>
                <a:schemeClr val="dk1"/>
              </a:solidFill>
              <a:latin typeface="Arial"/>
              <a:ea typeface="Arial"/>
              <a:cs typeface="Arial"/>
              <a:sym typeface="Arial"/>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sp>
        <p:nvSpPr>
          <p:cNvPr id="371" name="Google Shape;371;p36"/>
          <p:cNvSpPr txBox="1"/>
          <p:nvPr/>
        </p:nvSpPr>
        <p:spPr>
          <a:xfrm>
            <a:off x="609600" y="1600200"/>
            <a:ext cx="7907337" cy="4572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ReadAllNio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main(String[] args)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Path file = Paths.get("tempest.txt");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List&lt;String&gt; fileArr;</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try{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fileArr = Files.readAllLines(file);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fileArr.stream()</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.filter(line -&gt; line.contains("PROSPERO"))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.forEach(line -&gt; System.out.println(line));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catch (IOException 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System.out.println("Message: " + e.getMessage());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Managing Metadata</a:t>
            </a:r>
            <a:endParaRPr/>
          </a:p>
        </p:txBody>
      </p:sp>
      <p:graphicFrame>
        <p:nvGraphicFramePr>
          <p:cNvPr id="378" name="Google Shape;378;p37"/>
          <p:cNvGraphicFramePr/>
          <p:nvPr/>
        </p:nvGraphicFramePr>
        <p:xfrm>
          <a:off x="609600" y="1371600"/>
          <a:ext cx="3000000" cy="3000000"/>
        </p:xfrm>
        <a:graphic>
          <a:graphicData uri="http://schemas.openxmlformats.org/drawingml/2006/table">
            <a:tbl>
              <a:tblPr>
                <a:noFill/>
                <a:tableStyleId>{988DC6EB-A008-47F6-BB5C-F2448A777257}</a:tableStyleId>
              </a:tblPr>
              <a:tblGrid>
                <a:gridCol w="2693975"/>
                <a:gridCol w="5230800"/>
              </a:tblGrid>
              <a:tr h="506400">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Method</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Explanation</a:t>
                      </a:r>
                      <a:endParaRPr/>
                    </a:p>
                  </a:txBody>
                  <a:tcPr marT="0" marB="0" marR="0" marL="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57150">
                      <a:solidFill>
                        <a:schemeClr val="dk1"/>
                      </a:solidFill>
                      <a:prstDash val="solid"/>
                      <a:round/>
                      <a:headEnd len="sm" w="sm" type="none"/>
                      <a:tailEnd len="sm" w="sm" type="none"/>
                    </a:lnB>
                    <a:solidFill>
                      <a:schemeClr val="accent2"/>
                    </a:solidFill>
                  </a:tcPr>
                </a:tc>
              </a:tr>
              <a:tr h="3905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size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Returns the size of the specified file in bytes</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5715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577850">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isDirectory</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Returns true if the specified </a:t>
                      </a:r>
                      <a:r>
                        <a:rPr b="0" i="0" lang="en-US" sz="1600" u="none" cap="none" strike="noStrike">
                          <a:solidFill>
                            <a:schemeClr val="dk1"/>
                          </a:solidFill>
                          <a:latin typeface="Courier New"/>
                          <a:ea typeface="Courier New"/>
                          <a:cs typeface="Courier New"/>
                          <a:sym typeface="Courier New"/>
                        </a:rPr>
                        <a:t>Path</a:t>
                      </a:r>
                      <a:r>
                        <a:rPr b="0" i="0" lang="en-US" sz="1600" u="none" cap="none" strike="noStrike">
                          <a:solidFill>
                            <a:schemeClr val="dk1"/>
                          </a:solidFill>
                          <a:latin typeface="Arial"/>
                          <a:ea typeface="Arial"/>
                          <a:cs typeface="Arial"/>
                          <a:sym typeface="Arial"/>
                        </a:rPr>
                        <a:t> locates a file that is a directory</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5794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isRegularFile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Returns true if the specified </a:t>
                      </a:r>
                      <a:r>
                        <a:rPr b="0" i="0" lang="en-US" sz="1600" u="none" cap="none" strike="noStrike">
                          <a:solidFill>
                            <a:schemeClr val="dk1"/>
                          </a:solidFill>
                          <a:latin typeface="Courier New"/>
                          <a:ea typeface="Courier New"/>
                          <a:cs typeface="Courier New"/>
                          <a:sym typeface="Courier New"/>
                        </a:rPr>
                        <a:t>Path</a:t>
                      </a:r>
                      <a:r>
                        <a:rPr b="0" i="0" lang="en-US" sz="1600" u="none" cap="none" strike="noStrike">
                          <a:solidFill>
                            <a:schemeClr val="dk1"/>
                          </a:solidFill>
                          <a:latin typeface="Arial"/>
                          <a:ea typeface="Arial"/>
                          <a:cs typeface="Arial"/>
                          <a:sym typeface="Arial"/>
                        </a:rPr>
                        <a:t> locates a file that is a regular file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5794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isSymbolicLink</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Returns true if the specified </a:t>
                      </a:r>
                      <a:r>
                        <a:rPr b="0" i="0" lang="en-US" sz="1600" u="none" cap="none" strike="noStrike">
                          <a:solidFill>
                            <a:schemeClr val="dk1"/>
                          </a:solidFill>
                          <a:latin typeface="Courier New"/>
                          <a:ea typeface="Courier New"/>
                          <a:cs typeface="Courier New"/>
                          <a:sym typeface="Courier New"/>
                        </a:rPr>
                        <a:t>Path</a:t>
                      </a:r>
                      <a:r>
                        <a:rPr b="0" i="0" lang="en-US" sz="1600" u="none" cap="none" strike="noStrike">
                          <a:solidFill>
                            <a:schemeClr val="dk1"/>
                          </a:solidFill>
                          <a:latin typeface="Arial"/>
                          <a:ea typeface="Arial"/>
                          <a:cs typeface="Arial"/>
                          <a:sym typeface="Arial"/>
                        </a:rPr>
                        <a:t> locates a file that is a symbolic link</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5794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isHidden</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Returns true if the specified </a:t>
                      </a:r>
                      <a:r>
                        <a:rPr b="0" i="0" lang="en-US" sz="1600" u="none" cap="none" strike="noStrike">
                          <a:solidFill>
                            <a:schemeClr val="dk1"/>
                          </a:solidFill>
                          <a:latin typeface="Courier New"/>
                          <a:ea typeface="Courier New"/>
                          <a:cs typeface="Courier New"/>
                          <a:sym typeface="Courier New"/>
                        </a:rPr>
                        <a:t>Path</a:t>
                      </a:r>
                      <a:r>
                        <a:rPr b="0" i="0" lang="en-US" sz="1600" u="none" cap="none" strike="noStrike">
                          <a:solidFill>
                            <a:schemeClr val="dk1"/>
                          </a:solidFill>
                          <a:latin typeface="Arial"/>
                          <a:ea typeface="Arial"/>
                          <a:cs typeface="Arial"/>
                          <a:sym typeface="Arial"/>
                        </a:rPr>
                        <a:t> locates a file that is considered hidden by the file system</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3889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getLastModifiedTime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row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Returns or sets the specified file’s last modified time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3905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setLastModifiedTime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vMerge="1"/>
              </a:tr>
              <a:tr h="3905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getAttribute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rowSpan="2">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Returns or sets the value of a file attribute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r>
              <a:tr h="390525">
                <a:tc>
                  <a:txBody>
                    <a:bodyPr/>
                    <a:lstStyle/>
                    <a:p>
                      <a:pPr indent="0" lvl="0" marL="0" marR="0" rtl="0" algn="l">
                        <a:lnSpc>
                          <a:spcPct val="100000"/>
                        </a:lnSpc>
                        <a:spcBef>
                          <a:spcPts val="0"/>
                        </a:spcBef>
                        <a:spcAft>
                          <a:spcPts val="0"/>
                        </a:spcAft>
                        <a:buClr>
                          <a:schemeClr val="dk1"/>
                        </a:buClr>
                        <a:buSzPts val="1600"/>
                        <a:buFont typeface="Courier New"/>
                        <a:buNone/>
                      </a:pPr>
                      <a:r>
                        <a:rPr b="0" i="0" lang="en-US" sz="1600" u="none" cap="none" strike="noStrike">
                          <a:solidFill>
                            <a:schemeClr val="dk1"/>
                          </a:solidFill>
                          <a:latin typeface="Courier New"/>
                          <a:ea typeface="Courier New"/>
                          <a:cs typeface="Courier New"/>
                          <a:sym typeface="Courier New"/>
                        </a:rPr>
                        <a:t>setAttribute</a:t>
                      </a:r>
                      <a:endParaRPr/>
                    </a:p>
                  </a:txBody>
                  <a:tcPr marT="0" marB="0" marR="0" marL="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DDDDD"/>
                    </a:solidFill>
                  </a:tcPr>
                </a:tc>
                <a:tc vMerge="1"/>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Symbolic Links</a:t>
            </a:r>
            <a:endParaRPr/>
          </a:p>
        </p:txBody>
      </p:sp>
      <p:grpSp>
        <p:nvGrpSpPr>
          <p:cNvPr id="385" name="Google Shape;385;p38"/>
          <p:cNvGrpSpPr/>
          <p:nvPr/>
        </p:nvGrpSpPr>
        <p:grpSpPr>
          <a:xfrm>
            <a:off x="762000" y="1655762"/>
            <a:ext cx="7658100" cy="3754437"/>
            <a:chOff x="0" y="0"/>
            <a:chExt cx="2147483647" cy="2147483647"/>
          </a:xfrm>
        </p:grpSpPr>
        <p:grpSp>
          <p:nvGrpSpPr>
            <p:cNvPr id="386" name="Google Shape;386;p38"/>
            <p:cNvGrpSpPr/>
            <p:nvPr/>
          </p:nvGrpSpPr>
          <p:grpSpPr>
            <a:xfrm>
              <a:off x="0" y="0"/>
              <a:ext cx="1517127743" cy="2147483647"/>
              <a:chOff x="0" y="0"/>
              <a:chExt cx="2147483647" cy="2147483647"/>
            </a:xfrm>
          </p:grpSpPr>
          <p:sp>
            <p:nvSpPr>
              <p:cNvPr id="387" name="Google Shape;387;p38"/>
              <p:cNvSpPr/>
              <p:nvPr/>
            </p:nvSpPr>
            <p:spPr>
              <a:xfrm>
                <a:off x="725909911" y="0"/>
                <a:ext cx="622193033" cy="261511765"/>
              </a:xfrm>
              <a:prstGeom prst="roundRect">
                <a:avLst>
                  <a:gd fmla="val 16667" name="adj"/>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t>
                </a:r>
                <a:endParaRPr/>
              </a:p>
            </p:txBody>
          </p:sp>
          <p:sp>
            <p:nvSpPr>
              <p:cNvPr id="388" name="Google Shape;388;p38"/>
              <p:cNvSpPr/>
              <p:nvPr/>
            </p:nvSpPr>
            <p:spPr>
              <a:xfrm>
                <a:off x="733471550" y="613826071"/>
                <a:ext cx="621938748" cy="242442949"/>
              </a:xfrm>
              <a:prstGeom prst="roundRect">
                <a:avLst>
                  <a:gd fmla="val 16667" name="adj"/>
                </a:avLst>
              </a:prstGeom>
              <a:solidFill>
                <a:srgbClr val="D9D9D9"/>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home</a:t>
                </a:r>
                <a:endParaRPr/>
              </a:p>
            </p:txBody>
          </p:sp>
          <p:sp>
            <p:nvSpPr>
              <p:cNvPr id="389" name="Google Shape;389;p38"/>
              <p:cNvSpPr/>
              <p:nvPr/>
            </p:nvSpPr>
            <p:spPr>
              <a:xfrm>
                <a:off x="803116" y="1103898072"/>
                <a:ext cx="622193033" cy="242335288"/>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clarence</a:t>
                </a:r>
                <a:endParaRPr/>
              </a:p>
            </p:txBody>
          </p:sp>
          <p:sp>
            <p:nvSpPr>
              <p:cNvPr id="390" name="Google Shape;390;p38"/>
              <p:cNvSpPr/>
              <p:nvPr/>
            </p:nvSpPr>
            <p:spPr>
              <a:xfrm>
                <a:off x="733298877" y="1108903368"/>
                <a:ext cx="622193033" cy="242335288"/>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peter</a:t>
                </a:r>
                <a:endParaRPr/>
              </a:p>
            </p:txBody>
          </p:sp>
          <p:sp>
            <p:nvSpPr>
              <p:cNvPr id="391" name="Google Shape;391;p38"/>
              <p:cNvSpPr/>
              <p:nvPr/>
            </p:nvSpPr>
            <p:spPr>
              <a:xfrm>
                <a:off x="1466313228" y="1108700747"/>
                <a:ext cx="681170418" cy="242443410"/>
              </a:xfrm>
              <a:custGeom>
                <a:rect b="b" l="l" r="r" t="t"/>
                <a:pathLst>
                  <a:path extrusionOk="0" h="533638" w="2335843">
                    <a:moveTo>
                      <a:pt x="0" y="0"/>
                    </a:moveTo>
                    <a:lnTo>
                      <a:pt x="2246902" y="0"/>
                    </a:lnTo>
                    <a:lnTo>
                      <a:pt x="2335843" y="88941"/>
                    </a:lnTo>
                    <a:lnTo>
                      <a:pt x="2335843" y="533638"/>
                    </a:lnTo>
                    <a:lnTo>
                      <a:pt x="0" y="533638"/>
                    </a:lnTo>
                    <a:close/>
                  </a:path>
                </a:pathLst>
              </a:custGeom>
              <a:solidFill>
                <a:srgbClr val="FBFACE"/>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logFile</a:t>
                </a:r>
                <a:r>
                  <a:rPr b="0" i="0" lang="en-US" sz="1600" u="none">
                    <a:solidFill>
                      <a:schemeClr val="dk1"/>
                    </a:solidFill>
                    <a:latin typeface="Arial"/>
                    <a:ea typeface="Arial"/>
                    <a:cs typeface="Arial"/>
                    <a:sym typeface="Arial"/>
                  </a:rPr>
                  <a:t> (file)</a:t>
                </a:r>
                <a:endParaRPr/>
              </a:p>
            </p:txBody>
          </p:sp>
          <p:sp>
            <p:nvSpPr>
              <p:cNvPr id="392" name="Google Shape;392;p38"/>
              <p:cNvSpPr/>
              <p:nvPr/>
            </p:nvSpPr>
            <p:spPr>
              <a:xfrm>
                <a:off x="0" y="1524335280"/>
                <a:ext cx="622193033" cy="242335288"/>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foo</a:t>
                </a:r>
                <a:endParaRPr/>
              </a:p>
            </p:txBody>
          </p:sp>
          <p:sp>
            <p:nvSpPr>
              <p:cNvPr id="393" name="Google Shape;393;p38"/>
              <p:cNvSpPr/>
              <p:nvPr/>
            </p:nvSpPr>
            <p:spPr>
              <a:xfrm>
                <a:off x="377760009" y="1905147838"/>
                <a:ext cx="644414218" cy="242335288"/>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bar</a:t>
                </a:r>
                <a:endParaRPr/>
              </a:p>
            </p:txBody>
          </p:sp>
          <p:sp>
            <p:nvSpPr>
              <p:cNvPr id="394" name="Google Shape;394;p38"/>
              <p:cNvSpPr/>
              <p:nvPr/>
            </p:nvSpPr>
            <p:spPr>
              <a:xfrm>
                <a:off x="1104618359" y="1905040690"/>
                <a:ext cx="925031238" cy="242442956"/>
              </a:xfrm>
              <a:custGeom>
                <a:rect b="b" l="l" r="r" t="t"/>
                <a:pathLst>
                  <a:path extrusionOk="0" h="533637" w="3172081">
                    <a:moveTo>
                      <a:pt x="0" y="0"/>
                    </a:moveTo>
                    <a:lnTo>
                      <a:pt x="3083140" y="0"/>
                    </a:lnTo>
                    <a:lnTo>
                      <a:pt x="3172081" y="88941"/>
                    </a:lnTo>
                    <a:lnTo>
                      <a:pt x="3172081" y="533637"/>
                    </a:lnTo>
                    <a:lnTo>
                      <a:pt x="0" y="533637"/>
                    </a:lnTo>
                    <a:close/>
                  </a:path>
                </a:pathLst>
              </a:custGeom>
              <a:solidFill>
                <a:srgbClr val="FBFACE"/>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statusReport</a:t>
                </a:r>
                <a:r>
                  <a:rPr b="0" i="0" lang="en-US" sz="1600" u="none">
                    <a:solidFill>
                      <a:schemeClr val="dk1"/>
                    </a:solidFill>
                    <a:latin typeface="Arial"/>
                    <a:ea typeface="Arial"/>
                    <a:cs typeface="Arial"/>
                    <a:sym typeface="Arial"/>
                  </a:rPr>
                  <a:t> (file)</a:t>
                </a:r>
                <a:endParaRPr/>
              </a:p>
            </p:txBody>
          </p:sp>
          <p:cxnSp>
            <p:nvCxnSpPr>
              <p:cNvPr id="395" name="Google Shape;395;p38"/>
              <p:cNvCxnSpPr/>
              <p:nvPr/>
            </p:nvCxnSpPr>
            <p:spPr>
              <a:xfrm>
                <a:off x="1037006383" y="261511728"/>
                <a:ext cx="7434471" cy="352314338"/>
              </a:xfrm>
              <a:prstGeom prst="straightConnector1">
                <a:avLst/>
              </a:prstGeom>
              <a:noFill/>
              <a:ln cap="flat" cmpd="sng" w="28575">
                <a:solidFill>
                  <a:schemeClr val="dk1"/>
                </a:solidFill>
                <a:prstDash val="solid"/>
                <a:miter lim="800000"/>
                <a:headEnd len="med" w="med" type="none"/>
                <a:tailEnd len="med" w="med" type="triangle"/>
              </a:ln>
            </p:spPr>
          </p:cxnSp>
          <p:cxnSp>
            <p:nvCxnSpPr>
              <p:cNvPr id="396" name="Google Shape;396;p38"/>
              <p:cNvCxnSpPr/>
              <p:nvPr/>
            </p:nvCxnSpPr>
            <p:spPr>
              <a:xfrm rot="5400000">
                <a:off x="963140545" y="982312950"/>
                <a:ext cx="162509726" cy="721463"/>
              </a:xfrm>
              <a:prstGeom prst="straightConnector1">
                <a:avLst/>
              </a:prstGeom>
              <a:noFill/>
              <a:ln cap="flat" cmpd="sng" w="28575">
                <a:solidFill>
                  <a:schemeClr val="dk1"/>
                </a:solidFill>
                <a:prstDash val="solid"/>
                <a:miter lim="800000"/>
                <a:headEnd len="med" w="med" type="none"/>
                <a:tailEnd len="med" w="med" type="triangle"/>
              </a:ln>
            </p:spPr>
          </p:cxnSp>
          <p:cxnSp>
            <p:nvCxnSpPr>
              <p:cNvPr id="397" name="Google Shape;397;p38"/>
              <p:cNvCxnSpPr/>
              <p:nvPr/>
            </p:nvCxnSpPr>
            <p:spPr>
              <a:xfrm>
                <a:off x="311096490" y="964585674"/>
                <a:ext cx="1469810521" cy="0"/>
              </a:xfrm>
              <a:prstGeom prst="straightConnector1">
                <a:avLst/>
              </a:prstGeom>
              <a:noFill/>
              <a:ln cap="flat" cmpd="sng" w="28575">
                <a:solidFill>
                  <a:schemeClr val="dk1"/>
                </a:solidFill>
                <a:prstDash val="solid"/>
                <a:miter lim="800000"/>
                <a:headEnd len="med" w="med" type="none"/>
                <a:tailEnd len="med" w="med" type="none"/>
              </a:ln>
            </p:spPr>
          </p:cxnSp>
          <p:cxnSp>
            <p:nvCxnSpPr>
              <p:cNvPr id="398" name="Google Shape;398;p38"/>
              <p:cNvCxnSpPr/>
              <p:nvPr/>
            </p:nvCxnSpPr>
            <p:spPr>
              <a:xfrm rot="5400000">
                <a:off x="1733952509" y="1036744807"/>
                <a:ext cx="92632572" cy="721463"/>
              </a:xfrm>
              <a:prstGeom prst="straightConnector1">
                <a:avLst/>
              </a:prstGeom>
              <a:noFill/>
              <a:ln cap="flat" cmpd="sng" w="28575">
                <a:solidFill>
                  <a:schemeClr val="dk1"/>
                </a:solidFill>
                <a:prstDash val="solid"/>
                <a:miter lim="800000"/>
                <a:headEnd len="med" w="med" type="none"/>
                <a:tailEnd len="med" w="med" type="triangle"/>
              </a:ln>
            </p:spPr>
          </p:cxnSp>
          <p:cxnSp>
            <p:nvCxnSpPr>
              <p:cNvPr id="399" name="Google Shape;399;p38"/>
              <p:cNvCxnSpPr/>
              <p:nvPr/>
            </p:nvCxnSpPr>
            <p:spPr>
              <a:xfrm flipH="1" rot="-5400000">
                <a:off x="270000453" y="1033616244"/>
                <a:ext cx="89420705" cy="1251202"/>
              </a:xfrm>
              <a:prstGeom prst="straightConnector1">
                <a:avLst/>
              </a:prstGeom>
              <a:noFill/>
              <a:ln cap="flat" cmpd="sng" w="28575">
                <a:solidFill>
                  <a:schemeClr val="dk1"/>
                </a:solidFill>
                <a:prstDash val="solid"/>
                <a:miter lim="800000"/>
                <a:headEnd len="med" w="med" type="none"/>
                <a:tailEnd len="med" w="med" type="triangle"/>
              </a:ln>
            </p:spPr>
          </p:cxnSp>
          <p:cxnSp>
            <p:nvCxnSpPr>
              <p:cNvPr id="400" name="Google Shape;400;p38"/>
              <p:cNvCxnSpPr/>
              <p:nvPr/>
            </p:nvCxnSpPr>
            <p:spPr>
              <a:xfrm rot="5400000">
                <a:off x="254339029" y="1434658210"/>
                <a:ext cx="114318631" cy="1251202"/>
              </a:xfrm>
              <a:prstGeom prst="straightConnector1">
                <a:avLst/>
              </a:prstGeom>
              <a:noFill/>
              <a:ln cap="flat" cmpd="sng" w="28575">
                <a:solidFill>
                  <a:schemeClr val="dk1"/>
                </a:solidFill>
                <a:prstDash val="solid"/>
                <a:miter lim="800000"/>
                <a:headEnd len="med" w="med" type="none"/>
                <a:tailEnd len="med" w="med" type="triangle"/>
              </a:ln>
            </p:spPr>
          </p:cxnSp>
          <p:cxnSp>
            <p:nvCxnSpPr>
              <p:cNvPr id="401" name="Google Shape;401;p38"/>
              <p:cNvCxnSpPr/>
              <p:nvPr/>
            </p:nvCxnSpPr>
            <p:spPr>
              <a:xfrm>
                <a:off x="707864993" y="1760830144"/>
                <a:ext cx="714290446" cy="0"/>
              </a:xfrm>
              <a:prstGeom prst="straightConnector1">
                <a:avLst/>
              </a:prstGeom>
              <a:noFill/>
              <a:ln cap="flat" cmpd="sng" w="28575">
                <a:solidFill>
                  <a:schemeClr val="dk1"/>
                </a:solidFill>
                <a:prstDash val="solid"/>
                <a:miter lim="800000"/>
                <a:headEnd len="med" w="med" type="none"/>
                <a:tailEnd len="med" w="med" type="none"/>
              </a:ln>
            </p:spPr>
          </p:cxnSp>
          <p:cxnSp>
            <p:nvCxnSpPr>
              <p:cNvPr id="402" name="Google Shape;402;p38"/>
              <p:cNvCxnSpPr/>
              <p:nvPr/>
            </p:nvCxnSpPr>
            <p:spPr>
              <a:xfrm rot="5400000">
                <a:off x="1371265541" y="1832988585"/>
                <a:ext cx="92633447" cy="721463"/>
              </a:xfrm>
              <a:prstGeom prst="straightConnector1">
                <a:avLst/>
              </a:prstGeom>
              <a:noFill/>
              <a:ln cap="flat" cmpd="sng" w="28575">
                <a:solidFill>
                  <a:schemeClr val="dk1"/>
                </a:solidFill>
                <a:prstDash val="solid"/>
                <a:miter lim="800000"/>
                <a:headEnd len="med" w="med" type="none"/>
                <a:tailEnd len="med" w="med" type="triangle"/>
              </a:ln>
            </p:spPr>
          </p:cxnSp>
          <p:cxnSp>
            <p:nvCxnSpPr>
              <p:cNvPr id="403" name="Google Shape;403;p38"/>
              <p:cNvCxnSpPr/>
              <p:nvPr/>
            </p:nvCxnSpPr>
            <p:spPr>
              <a:xfrm rot="5400000">
                <a:off x="912942991" y="1556034061"/>
                <a:ext cx="262905421" cy="721463"/>
              </a:xfrm>
              <a:prstGeom prst="straightConnector1">
                <a:avLst/>
              </a:prstGeom>
              <a:noFill/>
              <a:ln cap="flat" cmpd="sng" w="28575">
                <a:solidFill>
                  <a:schemeClr val="dk1"/>
                </a:solidFill>
                <a:prstDash val="solid"/>
                <a:miter lim="800000"/>
                <a:headEnd len="med" w="med" type="none"/>
                <a:tailEnd len="med" w="med" type="triangle"/>
              </a:ln>
            </p:spPr>
          </p:cxnSp>
          <p:cxnSp>
            <p:nvCxnSpPr>
              <p:cNvPr id="404" name="Google Shape;404;p38"/>
              <p:cNvCxnSpPr/>
              <p:nvPr/>
            </p:nvCxnSpPr>
            <p:spPr>
              <a:xfrm rot="5400000">
                <a:off x="666546314" y="1832989043"/>
                <a:ext cx="92633447" cy="721463"/>
              </a:xfrm>
              <a:prstGeom prst="straightConnector1">
                <a:avLst/>
              </a:prstGeom>
              <a:noFill/>
              <a:ln cap="flat" cmpd="sng" w="28575">
                <a:solidFill>
                  <a:schemeClr val="dk1"/>
                </a:solidFill>
                <a:prstDash val="solid"/>
                <a:miter lim="800000"/>
                <a:headEnd len="med" w="med" type="none"/>
                <a:tailEnd len="med" w="med" type="triangle"/>
              </a:ln>
            </p:spPr>
          </p:cxnSp>
        </p:grpSp>
        <p:sp>
          <p:nvSpPr>
            <p:cNvPr id="405" name="Google Shape;405;p38"/>
            <p:cNvSpPr/>
            <p:nvPr/>
          </p:nvSpPr>
          <p:spPr>
            <a:xfrm>
              <a:off x="1666258702" y="1030610249"/>
              <a:ext cx="481224944" cy="397716029"/>
            </a:xfrm>
            <a:custGeom>
              <a:rect b="b" l="l" r="r" t="t"/>
              <a:pathLst>
                <a:path extrusionOk="0" h="695227" w="1715970">
                  <a:moveTo>
                    <a:pt x="0" y="0"/>
                  </a:moveTo>
                  <a:lnTo>
                    <a:pt x="1600096" y="0"/>
                  </a:lnTo>
                  <a:lnTo>
                    <a:pt x="1715970" y="115874"/>
                  </a:lnTo>
                  <a:lnTo>
                    <a:pt x="1715970" y="695227"/>
                  </a:lnTo>
                  <a:lnTo>
                    <a:pt x="0" y="695227"/>
                  </a:lnTo>
                  <a:close/>
                </a:path>
              </a:pathLst>
            </a:custGeom>
            <a:solidFill>
              <a:srgbClr val="FBFACE"/>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homeLogFile</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(file)</a:t>
              </a:r>
              <a:endParaRPr/>
            </a:p>
          </p:txBody>
        </p:sp>
        <p:sp>
          <p:nvSpPr>
            <p:cNvPr id="406" name="Google Shape;406;p38"/>
            <p:cNvSpPr/>
            <p:nvPr/>
          </p:nvSpPr>
          <p:spPr>
            <a:xfrm>
              <a:off x="1686224900" y="523097558"/>
              <a:ext cx="439559278" cy="242335356"/>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logs</a:t>
              </a:r>
              <a:endParaRPr/>
            </a:p>
          </p:txBody>
        </p:sp>
        <p:sp>
          <p:nvSpPr>
            <p:cNvPr id="407" name="Google Shape;407;p38"/>
            <p:cNvSpPr/>
            <p:nvPr/>
          </p:nvSpPr>
          <p:spPr>
            <a:xfrm>
              <a:off x="1686224900" y="13"/>
              <a:ext cx="439559278" cy="242335356"/>
            </a:xfrm>
            <a:prstGeom prst="roundRect">
              <a:avLst>
                <a:gd fmla="val 16667" name="adj"/>
              </a:avLst>
            </a:prstGeom>
            <a:solidFill>
              <a:srgbClr val="E4B9B4"/>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var</a:t>
              </a:r>
              <a:endParaRPr/>
            </a:p>
          </p:txBody>
        </p:sp>
        <p:cxnSp>
          <p:nvCxnSpPr>
            <p:cNvPr id="408" name="Google Shape;408;p38"/>
            <p:cNvCxnSpPr/>
            <p:nvPr/>
          </p:nvCxnSpPr>
          <p:spPr>
            <a:xfrm>
              <a:off x="1906004580" y="242335353"/>
              <a:ext cx="0" cy="280762184"/>
            </a:xfrm>
            <a:prstGeom prst="straightConnector1">
              <a:avLst/>
            </a:prstGeom>
            <a:noFill/>
            <a:ln cap="flat" cmpd="sng" w="28575">
              <a:solidFill>
                <a:schemeClr val="dk1"/>
              </a:solidFill>
              <a:prstDash val="solid"/>
              <a:miter lim="800000"/>
              <a:headEnd len="med" w="med" type="none"/>
              <a:tailEnd len="med" w="med" type="none"/>
            </a:ln>
          </p:spPr>
        </p:cxnSp>
        <p:cxnSp>
          <p:nvCxnSpPr>
            <p:cNvPr id="409" name="Google Shape;409;p38"/>
            <p:cNvCxnSpPr/>
            <p:nvPr/>
          </p:nvCxnSpPr>
          <p:spPr>
            <a:xfrm flipH="1" rot="-5400000">
              <a:off x="1841452848" y="897111719"/>
              <a:ext cx="130018817" cy="1867224"/>
            </a:xfrm>
            <a:prstGeom prst="straightConnector1">
              <a:avLst/>
            </a:prstGeom>
            <a:noFill/>
            <a:ln cap="flat" cmpd="sng" w="28575">
              <a:solidFill>
                <a:schemeClr val="dk1"/>
              </a:solidFill>
              <a:prstDash val="solid"/>
              <a:miter lim="800000"/>
              <a:headEnd len="med" w="med" type="none"/>
              <a:tailEnd len="med" w="med" type="none"/>
            </a:ln>
          </p:spPr>
        </p:cxnSp>
        <p:cxnSp>
          <p:nvCxnSpPr>
            <p:cNvPr id="410" name="Google Shape;410;p38"/>
            <p:cNvCxnSpPr/>
            <p:nvPr/>
          </p:nvCxnSpPr>
          <p:spPr>
            <a:xfrm flipH="1" rot="10800000">
              <a:off x="1517231128" y="1229590377"/>
              <a:ext cx="149125127" cy="480535"/>
            </a:xfrm>
            <a:prstGeom prst="straightConnector1">
              <a:avLst/>
            </a:prstGeom>
            <a:noFill/>
            <a:ln cap="flat" cmpd="sng" w="28575">
              <a:solidFill>
                <a:schemeClr val="dk1"/>
              </a:solidFill>
              <a:prstDash val="solid"/>
              <a:miter lim="800000"/>
              <a:headEnd len="med" w="med" type="none"/>
              <a:tailEnd len="med" w="med" type="triangle"/>
            </a:ln>
          </p:spPr>
        </p:cxnSp>
      </p:grpSp>
      <p:cxnSp>
        <p:nvCxnSpPr>
          <p:cNvPr id="411" name="Google Shape;411;p38"/>
          <p:cNvCxnSpPr/>
          <p:nvPr/>
        </p:nvCxnSpPr>
        <p:spPr>
          <a:xfrm flipH="1" rot="10800000">
            <a:off x="4157662" y="1866900"/>
            <a:ext cx="2617787" cy="17462"/>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 New File I/O API (NIO.2)</a:t>
            </a:r>
            <a:endParaRPr/>
          </a:p>
        </p:txBody>
      </p:sp>
      <p:grpSp>
        <p:nvGrpSpPr>
          <p:cNvPr id="59" name="Google Shape;59;p12"/>
          <p:cNvGrpSpPr/>
          <p:nvPr/>
        </p:nvGrpSpPr>
        <p:grpSpPr>
          <a:xfrm>
            <a:off x="685800" y="1600200"/>
            <a:ext cx="8296275" cy="3810000"/>
            <a:chOff x="0" y="0"/>
            <a:chExt cx="2147483646" cy="2147483647"/>
          </a:xfrm>
        </p:grpSpPr>
        <p:pic>
          <p:nvPicPr>
            <p:cNvPr descr="D:\MY WORK\JAVA DUKE ICONS\ALL NEW ICONS\Whole new set\Duke-New-Series12_new.gif" id="60" name="Google Shape;60;p12"/>
            <p:cNvPicPr preferRelativeResize="0"/>
            <p:nvPr/>
          </p:nvPicPr>
          <p:blipFill rotWithShape="1">
            <a:blip r:embed="rId3">
              <a:alphaModFix/>
            </a:blip>
            <a:srcRect b="0" l="0" r="0" t="0"/>
            <a:stretch/>
          </p:blipFill>
          <p:spPr>
            <a:xfrm>
              <a:off x="0" y="0"/>
              <a:ext cx="2005484986" cy="2147483647"/>
            </a:xfrm>
            <a:prstGeom prst="rect">
              <a:avLst/>
            </a:prstGeom>
            <a:noFill/>
            <a:ln>
              <a:noFill/>
            </a:ln>
          </p:spPr>
        </p:pic>
        <p:sp>
          <p:nvSpPr>
            <p:cNvPr id="61" name="Google Shape;61;p12"/>
            <p:cNvSpPr txBox="1"/>
            <p:nvPr/>
          </p:nvSpPr>
          <p:spPr>
            <a:xfrm>
              <a:off x="883484473" y="1100585266"/>
              <a:ext cx="1124285356" cy="1601667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Improved File System Interface</a:t>
              </a:r>
              <a:endParaRPr/>
            </a:p>
          </p:txBody>
        </p:sp>
        <p:sp>
          <p:nvSpPr>
            <p:cNvPr id="62" name="Google Shape;62;p12"/>
            <p:cNvSpPr txBox="1"/>
            <p:nvPr/>
          </p:nvSpPr>
          <p:spPr>
            <a:xfrm>
              <a:off x="756509259" y="1477290039"/>
              <a:ext cx="1390974387" cy="16016620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Complete Socket-Channel Functionality</a:t>
              </a:r>
              <a:endParaRPr/>
            </a:p>
          </p:txBody>
        </p:sp>
        <p:sp>
          <p:nvSpPr>
            <p:cNvPr id="63" name="Google Shape;63;p12"/>
            <p:cNvSpPr txBox="1"/>
            <p:nvPr/>
          </p:nvSpPr>
          <p:spPr>
            <a:xfrm>
              <a:off x="942657287" y="1873679425"/>
              <a:ext cx="1045388048" cy="16285083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Scalable Asynchronous I/O</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pic>
        <p:nvPicPr>
          <p:cNvPr descr="Duke-Summary.gif" id="417" name="Google Shape;417;p39"/>
          <p:cNvPicPr preferRelativeResize="0"/>
          <p:nvPr/>
        </p:nvPicPr>
        <p:blipFill rotWithShape="1">
          <a:blip r:embed="rId3">
            <a:alphaModFix/>
          </a:blip>
          <a:srcRect b="0" l="0" r="0" t="0"/>
          <a:stretch/>
        </p:blipFill>
        <p:spPr>
          <a:xfrm>
            <a:off x="6459537" y="4756150"/>
            <a:ext cx="2074862" cy="1492250"/>
          </a:xfrm>
          <a:prstGeom prst="rect">
            <a:avLst/>
          </a:prstGeom>
          <a:noFill/>
          <a:ln>
            <a:noFill/>
          </a:ln>
        </p:spPr>
      </p:pic>
      <p:sp>
        <p:nvSpPr>
          <p:cNvPr id="418" name="Google Shape;418;p39"/>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Summary</a:t>
            </a:r>
            <a:endParaRPr/>
          </a:p>
        </p:txBody>
      </p:sp>
      <p:sp>
        <p:nvSpPr>
          <p:cNvPr id="419" name="Google Shape;419;p39"/>
          <p:cNvSpPr txBox="1"/>
          <p:nvPr>
            <p:ph idx="1" type="body"/>
          </p:nvPr>
        </p:nvSpPr>
        <p:spPr>
          <a:xfrm>
            <a:off x="609600" y="1447800"/>
            <a:ext cx="7918450" cy="2260600"/>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lesson, you should have learned how to:</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Path</a:t>
            </a:r>
            <a:r>
              <a:rPr b="0" i="0" lang="en-US" sz="2200" u="none" cap="none" strike="noStrike">
                <a:solidFill>
                  <a:schemeClr val="dk1"/>
                </a:solidFill>
                <a:latin typeface="Arial"/>
                <a:ea typeface="Arial"/>
                <a:cs typeface="Arial"/>
                <a:sym typeface="Arial"/>
              </a:rPr>
              <a:t> interface to operate on file and directory paths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Files</a:t>
            </a:r>
            <a:r>
              <a:rPr b="0" i="0" lang="en-US" sz="2200" u="none" cap="none" strike="noStrike">
                <a:solidFill>
                  <a:schemeClr val="dk1"/>
                </a:solidFill>
                <a:latin typeface="Arial"/>
                <a:ea typeface="Arial"/>
                <a:cs typeface="Arial"/>
                <a:sym typeface="Arial"/>
              </a:rPr>
              <a:t> class to check, delete, copy, or move a file or directory</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Use Stream API with NIO2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Overview</a:t>
            </a:r>
            <a:br>
              <a:rPr b="1" i="0" lang="en-US" sz="2600" u="none" cap="none" strike="noStrike">
                <a:solidFill>
                  <a:schemeClr val="dk1"/>
                </a:solidFill>
                <a:latin typeface="Arial"/>
                <a:ea typeface="Arial"/>
                <a:cs typeface="Arial"/>
                <a:sym typeface="Arial"/>
              </a:rPr>
            </a:br>
            <a:endParaRPr/>
          </a:p>
        </p:txBody>
      </p:sp>
      <p:sp>
        <p:nvSpPr>
          <p:cNvPr id="426" name="Google Shape;426;p40"/>
          <p:cNvSpPr txBox="1"/>
          <p:nvPr>
            <p:ph idx="1" type="body"/>
          </p:nvPr>
        </p:nvSpPr>
        <p:spPr>
          <a:xfrm>
            <a:off x="609600" y="1447800"/>
            <a:ext cx="7918450" cy="15160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1" i="0" lang="en-US" sz="2200" u="none">
                <a:solidFill>
                  <a:schemeClr val="dk1"/>
                </a:solidFill>
                <a:latin typeface="Arial"/>
                <a:ea typeface="Arial"/>
                <a:cs typeface="Arial"/>
                <a:sym typeface="Arial"/>
              </a:rPr>
              <a:t>Practice 14-1: Working with Files</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practice, read text files using new features in Java 8 and the lines method.</a:t>
            </a:r>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pic>
        <p:nvPicPr>
          <p:cNvPr descr="Duke-Practise-Overview.gif" id="427" name="Google Shape;427;p40"/>
          <p:cNvPicPr preferRelativeResize="0"/>
          <p:nvPr/>
        </p:nvPicPr>
        <p:blipFill rotWithShape="1">
          <a:blip r:embed="rId3">
            <a:alphaModFix/>
          </a:blip>
          <a:srcRect b="0" l="0" r="0" t="0"/>
          <a:stretch/>
        </p:blipFill>
        <p:spPr>
          <a:xfrm>
            <a:off x="6705600" y="4648200"/>
            <a:ext cx="1828800" cy="1524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41"/>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Practice Overview</a:t>
            </a:r>
            <a:br>
              <a:rPr b="1" i="0" lang="en-US" sz="2600" u="none" cap="none" strike="noStrike">
                <a:solidFill>
                  <a:schemeClr val="dk1"/>
                </a:solidFill>
                <a:latin typeface="Arial"/>
                <a:ea typeface="Arial"/>
                <a:cs typeface="Arial"/>
                <a:sym typeface="Arial"/>
              </a:rPr>
            </a:br>
            <a:endParaRPr/>
          </a:p>
        </p:txBody>
      </p:sp>
      <p:sp>
        <p:nvSpPr>
          <p:cNvPr id="434" name="Google Shape;434;p41"/>
          <p:cNvSpPr txBox="1"/>
          <p:nvPr>
            <p:ph idx="1" type="body"/>
          </p:nvPr>
        </p:nvSpPr>
        <p:spPr>
          <a:xfrm>
            <a:off x="609600" y="1447800"/>
            <a:ext cx="7918450" cy="15160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1" i="0" lang="en-US" sz="2200" u="none">
                <a:solidFill>
                  <a:schemeClr val="dk1"/>
                </a:solidFill>
                <a:latin typeface="Arial"/>
                <a:ea typeface="Arial"/>
                <a:cs typeface="Arial"/>
                <a:sym typeface="Arial"/>
              </a:rPr>
              <a:t>Practice 14-2: Working with Directories</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this practice, list directories and files using new features found in Java 8.</a:t>
            </a:r>
            <a:endParaRPr/>
          </a:p>
          <a:p>
            <a:pPr indent="7938" lvl="0" marL="7938" marR="0" rtl="0" algn="l">
              <a:spcBef>
                <a:spcPts val="440"/>
              </a:spcBef>
              <a:spcAft>
                <a:spcPts val="0"/>
              </a:spcAft>
              <a:buNone/>
            </a:pPr>
            <a:r>
              <a:t/>
            </a:r>
            <a:endParaRPr b="0" i="0" sz="2200" u="none">
              <a:solidFill>
                <a:schemeClr val="dk1"/>
              </a:solidFill>
              <a:latin typeface="Arial"/>
              <a:ea typeface="Arial"/>
              <a:cs typeface="Arial"/>
              <a:sym typeface="Arial"/>
            </a:endParaRPr>
          </a:p>
        </p:txBody>
      </p:sp>
      <p:pic>
        <p:nvPicPr>
          <p:cNvPr descr="Duke-Practise-Overview.gif" id="435" name="Google Shape;435;p41"/>
          <p:cNvPicPr preferRelativeResize="0"/>
          <p:nvPr/>
        </p:nvPicPr>
        <p:blipFill rotWithShape="1">
          <a:blip r:embed="rId3">
            <a:alphaModFix/>
          </a:blip>
          <a:srcRect b="0" l="0" r="0" t="0"/>
          <a:stretch/>
        </p:blipFill>
        <p:spPr>
          <a:xfrm>
            <a:off x="6705600" y="4648200"/>
            <a:ext cx="1828800" cy="1524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2"/>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442" name="Google Shape;442;p42"/>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Given any starting directory path, which </a:t>
            </a:r>
            <a:r>
              <a:rPr b="0" i="0" lang="en-US" sz="2200" u="none">
                <a:solidFill>
                  <a:schemeClr val="dk1"/>
                </a:solidFill>
                <a:latin typeface="Courier New"/>
                <a:ea typeface="Courier New"/>
                <a:cs typeface="Courier New"/>
                <a:sym typeface="Courier New"/>
              </a:rPr>
              <a:t>FileVisitor</a:t>
            </a:r>
            <a:r>
              <a:rPr b="0" i="0" lang="en-US" sz="2200" u="none">
                <a:solidFill>
                  <a:schemeClr val="dk1"/>
                </a:solidFill>
                <a:latin typeface="Arial"/>
                <a:ea typeface="Arial"/>
                <a:cs typeface="Arial"/>
                <a:sym typeface="Arial"/>
              </a:rPr>
              <a:t> method(s) would you use to delete a file tree?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preVisitDirectory()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postVisitDirectory()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visitFile()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visitDirectory()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4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449" name="Google Shape;449;p43"/>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Given a </a:t>
            </a:r>
            <a:r>
              <a:rPr b="0" i="0" lang="en-US" sz="2200" u="none">
                <a:solidFill>
                  <a:schemeClr val="dk1"/>
                </a:solidFill>
                <a:latin typeface="Courier New"/>
                <a:ea typeface="Courier New"/>
                <a:cs typeface="Courier New"/>
                <a:sym typeface="Courier New"/>
              </a:rPr>
              <a:t>Path</a:t>
            </a:r>
            <a:r>
              <a:rPr b="0" i="0" lang="en-US" sz="2200" u="none">
                <a:solidFill>
                  <a:schemeClr val="dk1"/>
                </a:solidFill>
                <a:latin typeface="Arial"/>
                <a:ea typeface="Arial"/>
                <a:cs typeface="Arial"/>
                <a:sym typeface="Arial"/>
              </a:rPr>
              <a:t> object with the following path: </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Courier New"/>
                <a:ea typeface="Courier New"/>
                <a:cs typeface="Courier New"/>
                <a:sym typeface="Courier New"/>
              </a:rPr>
              <a:t>/export/home/duke/../peter/./documents</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What </a:t>
            </a:r>
            <a:r>
              <a:rPr b="0" i="0" lang="en-US" sz="2200" u="none">
                <a:solidFill>
                  <a:schemeClr val="dk1"/>
                </a:solidFill>
                <a:latin typeface="Courier New"/>
                <a:ea typeface="Courier New"/>
                <a:cs typeface="Courier New"/>
                <a:sym typeface="Courier New"/>
              </a:rPr>
              <a:t>Path</a:t>
            </a:r>
            <a:r>
              <a:rPr b="0" i="0" lang="en-US" sz="2200" u="none">
                <a:solidFill>
                  <a:schemeClr val="dk1"/>
                </a:solidFill>
                <a:latin typeface="Arial"/>
                <a:ea typeface="Arial"/>
                <a:cs typeface="Arial"/>
                <a:sym typeface="Arial"/>
              </a:rPr>
              <a:t> method would remove the redundant elements?</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normalize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relativize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resolve</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toAbsolutePath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44"/>
          <p:cNvSpPr txBox="1"/>
          <p:nvPr/>
        </p:nvSpPr>
        <p:spPr>
          <a:xfrm>
            <a:off x="533400" y="1828800"/>
            <a:ext cx="8001000" cy="914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 name="Google Shape;456;p4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457" name="Google Shape;457;p44"/>
          <p:cNvSpPr txBox="1"/>
          <p:nvPr>
            <p:ph idx="1" type="body"/>
          </p:nvPr>
        </p:nvSpPr>
        <p:spPr>
          <a:xfrm>
            <a:off x="609600" y="1447800"/>
            <a:ext cx="7918450" cy="436562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Given the following fragment: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Path p1 = Paths.get("/export/home/peter");</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Path p2 = Paths.get("/export/home/peter2");</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Files.move(p1, p2, StandardCopyOption.REPLACE_EXISTING);</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If the </a:t>
            </a:r>
            <a:r>
              <a:rPr b="0" i="0" lang="en-US" sz="2200" u="none">
                <a:solidFill>
                  <a:schemeClr val="dk1"/>
                </a:solidFill>
                <a:latin typeface="Courier New"/>
                <a:ea typeface="Courier New"/>
                <a:cs typeface="Courier New"/>
                <a:sym typeface="Courier New"/>
              </a:rPr>
              <a:t>peter2</a:t>
            </a:r>
            <a:r>
              <a:rPr b="0" i="0" lang="en-US" sz="2200" u="none">
                <a:solidFill>
                  <a:schemeClr val="dk1"/>
                </a:solidFill>
                <a:latin typeface="Arial"/>
                <a:ea typeface="Arial"/>
                <a:cs typeface="Arial"/>
                <a:sym typeface="Arial"/>
              </a:rPr>
              <a:t> directory does not exist, and the </a:t>
            </a:r>
            <a:r>
              <a:rPr b="0" i="0" lang="en-US" sz="2200" u="none">
                <a:solidFill>
                  <a:schemeClr val="dk1"/>
                </a:solidFill>
                <a:latin typeface="Courier New"/>
                <a:ea typeface="Courier New"/>
                <a:cs typeface="Courier New"/>
                <a:sym typeface="Courier New"/>
              </a:rPr>
              <a:t>peter</a:t>
            </a:r>
            <a:r>
              <a:rPr b="0" i="0" lang="en-US" sz="2200" u="none">
                <a:solidFill>
                  <a:schemeClr val="dk1"/>
                </a:solidFill>
                <a:latin typeface="Arial"/>
                <a:ea typeface="Arial"/>
                <a:cs typeface="Arial"/>
                <a:sym typeface="Arial"/>
              </a:rPr>
              <a:t> directory is populated with subfolders and files, what is the result?</a:t>
            </a:r>
            <a:endParaRPr/>
          </a:p>
          <a:p>
            <a:pPr indent="-460375" lvl="1" marL="574675" marR="0" rtl="0" algn="l">
              <a:lnSpc>
                <a:spcPct val="100000"/>
              </a:lnSpc>
              <a:spcBef>
                <a:spcPts val="440"/>
              </a:spcBef>
              <a:spcAft>
                <a:spcPts val="0"/>
              </a:spcAft>
              <a:buClr>
                <a:schemeClr val="accent2"/>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DirectoryNotEmptyException</a:t>
            </a:r>
            <a:endParaRPr/>
          </a:p>
          <a:p>
            <a:pPr indent="-460375" lvl="1" marL="574675" marR="0" rtl="0" algn="l">
              <a:lnSpc>
                <a:spcPct val="100000"/>
              </a:lnSpc>
              <a:spcBef>
                <a:spcPts val="440"/>
              </a:spcBef>
              <a:spcAft>
                <a:spcPts val="0"/>
              </a:spcAft>
              <a:buClr>
                <a:schemeClr val="accent2"/>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NotDirectoryException</a:t>
            </a:r>
            <a:endParaRPr/>
          </a:p>
          <a:p>
            <a:pPr indent="-460375" lvl="1" marL="574675" marR="0" rtl="0" algn="l">
              <a:lnSpc>
                <a:spcPct val="100000"/>
              </a:lnSpc>
              <a:spcBef>
                <a:spcPts val="440"/>
              </a:spcBef>
              <a:spcAft>
                <a:spcPts val="0"/>
              </a:spcAft>
              <a:buClr>
                <a:schemeClr val="accent2"/>
              </a:buClr>
              <a:buSzPts val="2200"/>
              <a:buFont typeface="Arial"/>
              <a:buAutoNum type="alphaLcPeriod"/>
            </a:pPr>
            <a:r>
              <a:rPr b="0" i="0" lang="en-US" sz="2200" u="none" cap="none" strike="noStrike">
                <a:solidFill>
                  <a:schemeClr val="dk1"/>
                </a:solidFill>
                <a:latin typeface="Arial"/>
                <a:ea typeface="Arial"/>
                <a:cs typeface="Arial"/>
                <a:sym typeface="Arial"/>
              </a:rPr>
              <a:t>Directory </a:t>
            </a:r>
            <a:r>
              <a:rPr b="0" i="0" lang="en-US" sz="2200" u="none" cap="none" strike="noStrike">
                <a:solidFill>
                  <a:schemeClr val="dk1"/>
                </a:solidFill>
                <a:latin typeface="Courier New"/>
                <a:ea typeface="Courier New"/>
                <a:cs typeface="Courier New"/>
                <a:sym typeface="Courier New"/>
              </a:rPr>
              <a:t>peter2</a:t>
            </a:r>
            <a:r>
              <a:rPr b="0" i="0" lang="en-US" sz="2200" u="none" cap="none" strike="noStrike">
                <a:solidFill>
                  <a:schemeClr val="dk1"/>
                </a:solidFill>
                <a:latin typeface="Arial"/>
                <a:ea typeface="Arial"/>
                <a:cs typeface="Arial"/>
                <a:sym typeface="Arial"/>
              </a:rPr>
              <a:t> is created.</a:t>
            </a:r>
            <a:endParaRPr/>
          </a:p>
          <a:p>
            <a:pPr indent="-460375" lvl="1" marL="574675" marR="0" rtl="0" algn="l">
              <a:lnSpc>
                <a:spcPct val="100000"/>
              </a:lnSpc>
              <a:spcBef>
                <a:spcPts val="440"/>
              </a:spcBef>
              <a:spcAft>
                <a:spcPts val="0"/>
              </a:spcAft>
              <a:buClr>
                <a:schemeClr val="accent2"/>
              </a:buClr>
              <a:buSzPts val="2200"/>
              <a:buFont typeface="Arial"/>
              <a:buAutoNum type="alphaLcPeriod"/>
            </a:pPr>
            <a:r>
              <a:rPr b="0" i="0" lang="en-US" sz="2200" u="none" cap="none" strike="noStrike">
                <a:solidFill>
                  <a:schemeClr val="dk1"/>
                </a:solidFill>
                <a:latin typeface="Arial"/>
                <a:ea typeface="Arial"/>
                <a:cs typeface="Arial"/>
                <a:sym typeface="Arial"/>
              </a:rPr>
              <a:t>Directory </a:t>
            </a:r>
            <a:r>
              <a:rPr b="0" i="0" lang="en-US" sz="2200" u="none" cap="none" strike="noStrike">
                <a:solidFill>
                  <a:schemeClr val="dk1"/>
                </a:solidFill>
                <a:latin typeface="Courier New"/>
                <a:ea typeface="Courier New"/>
                <a:cs typeface="Courier New"/>
                <a:sym typeface="Courier New"/>
              </a:rPr>
              <a:t>peter</a:t>
            </a:r>
            <a:r>
              <a:rPr b="0" i="0" lang="en-US" sz="2200" u="none" cap="none" strike="noStrike">
                <a:solidFill>
                  <a:schemeClr val="dk1"/>
                </a:solidFill>
                <a:latin typeface="Arial"/>
                <a:ea typeface="Arial"/>
                <a:cs typeface="Arial"/>
                <a:sym typeface="Arial"/>
              </a:rPr>
              <a:t> is copied to </a:t>
            </a:r>
            <a:r>
              <a:rPr b="0" i="0" lang="en-US" sz="2200" u="none" cap="none" strike="noStrike">
                <a:solidFill>
                  <a:schemeClr val="dk1"/>
                </a:solidFill>
                <a:latin typeface="Courier New"/>
                <a:ea typeface="Courier New"/>
                <a:cs typeface="Courier New"/>
                <a:sym typeface="Courier New"/>
              </a:rPr>
              <a:t>peter2</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chemeClr val="accent2"/>
              </a:buClr>
              <a:buSzPts val="2200"/>
              <a:buFont typeface="Arial"/>
              <a:buAutoNum type="alphaLcPeriod"/>
            </a:pPr>
            <a:r>
              <a:rPr b="0" i="0" lang="en-US" sz="2200" u="none" cap="none" strike="noStrike">
                <a:solidFill>
                  <a:schemeClr val="dk1"/>
                </a:solidFill>
                <a:latin typeface="Arial"/>
                <a:ea typeface="Arial"/>
                <a:cs typeface="Arial"/>
                <a:sym typeface="Arial"/>
              </a:rPr>
              <a:t>Directory </a:t>
            </a:r>
            <a:r>
              <a:rPr b="0" i="0" lang="en-US" sz="2200" u="none" cap="none" strike="noStrike">
                <a:solidFill>
                  <a:schemeClr val="dk1"/>
                </a:solidFill>
                <a:latin typeface="Courier New"/>
                <a:ea typeface="Courier New"/>
                <a:cs typeface="Courier New"/>
                <a:sym typeface="Courier New"/>
              </a:rPr>
              <a:t>peter2</a:t>
            </a:r>
            <a:r>
              <a:rPr b="0" i="0" lang="en-US" sz="2200" u="none" cap="none" strike="noStrike">
                <a:solidFill>
                  <a:schemeClr val="dk1"/>
                </a:solidFill>
                <a:latin typeface="Arial"/>
                <a:ea typeface="Arial"/>
                <a:cs typeface="Arial"/>
                <a:sym typeface="Arial"/>
              </a:rPr>
              <a:t> is created and populated with files and directories from </a:t>
            </a:r>
            <a:r>
              <a:rPr b="0" i="0" lang="en-US" sz="2200" u="none" cap="none" strike="noStrike">
                <a:solidFill>
                  <a:schemeClr val="dk1"/>
                </a:solidFill>
                <a:latin typeface="Courier New"/>
                <a:ea typeface="Courier New"/>
                <a:cs typeface="Courier New"/>
                <a:sym typeface="Courier New"/>
              </a:rPr>
              <a:t>peter</a:t>
            </a:r>
            <a:r>
              <a:rPr b="0" i="0" lang="en-US" sz="2200" u="none" cap="none" strike="noStrike">
                <a:solidFill>
                  <a:schemeClr val="dk1"/>
                </a:solidFill>
                <a:latin typeface="Arial"/>
                <a:ea typeface="Arial"/>
                <a:cs typeface="Arial"/>
                <a:sym typeface="Arial"/>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45"/>
          <p:cNvSpPr txBox="1"/>
          <p:nvPr/>
        </p:nvSpPr>
        <p:spPr>
          <a:xfrm>
            <a:off x="533400" y="1828800"/>
            <a:ext cx="8001000" cy="914400"/>
          </a:xfrm>
          <a:prstGeom prst="rect">
            <a:avLst/>
          </a:prstGeom>
          <a:solidFill>
            <a:srgbClr val="DDDDDD"/>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4" name="Google Shape;464;p4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465" name="Google Shape;465;p45"/>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Given this fragment:</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Path source = Paths.get(args[0]);</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Path target = Paths.get(args[1]);</a:t>
            </a:r>
            <a:endParaRPr/>
          </a:p>
          <a:p>
            <a:pPr indent="7938" lvl="0" marL="7936" marR="0" rtl="0" algn="l">
              <a:lnSpc>
                <a:spcPct val="100000"/>
              </a:lnSpc>
              <a:spcBef>
                <a:spcPts val="320"/>
              </a:spcBef>
              <a:spcAft>
                <a:spcPts val="0"/>
              </a:spcAft>
              <a:buClr>
                <a:srgbClr val="000000"/>
              </a:buClr>
              <a:buSzPts val="1600"/>
              <a:buFont typeface="Arial"/>
              <a:buNone/>
            </a:pPr>
            <a:r>
              <a:rPr b="0" i="0" lang="en-US" sz="1600" u="none">
                <a:solidFill>
                  <a:schemeClr val="dk1"/>
                </a:solidFill>
                <a:latin typeface="Courier New"/>
                <a:ea typeface="Courier New"/>
                <a:cs typeface="Courier New"/>
                <a:sym typeface="Courier New"/>
              </a:rPr>
              <a:t>Files.copy(source, target);</a:t>
            </a:r>
            <a:endParaRPr/>
          </a:p>
          <a:p>
            <a:pPr indent="7938" lvl="0" marL="7936" marR="0" rtl="0" algn="l">
              <a:lnSpc>
                <a:spcPct val="100000"/>
              </a:lnSpc>
              <a:spcBef>
                <a:spcPts val="44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Assuming </a:t>
            </a:r>
            <a:r>
              <a:rPr b="0" i="0" lang="en-US" sz="2200" u="none">
                <a:solidFill>
                  <a:schemeClr val="dk1"/>
                </a:solidFill>
                <a:latin typeface="Courier New"/>
                <a:ea typeface="Courier New"/>
                <a:cs typeface="Courier New"/>
                <a:sym typeface="Courier New"/>
              </a:rPr>
              <a:t>source</a:t>
            </a:r>
            <a:r>
              <a:rPr b="0" i="0" lang="en-US" sz="2200" u="none">
                <a:solidFill>
                  <a:schemeClr val="dk1"/>
                </a:solidFill>
                <a:latin typeface="Arial"/>
                <a:ea typeface="Arial"/>
                <a:cs typeface="Arial"/>
                <a:sym typeface="Arial"/>
              </a:rPr>
              <a:t> and </a:t>
            </a:r>
            <a:r>
              <a:rPr b="0" i="0" lang="en-US" sz="2200" u="none">
                <a:solidFill>
                  <a:schemeClr val="dk1"/>
                </a:solidFill>
                <a:latin typeface="Courier New"/>
                <a:ea typeface="Courier New"/>
                <a:cs typeface="Courier New"/>
                <a:sym typeface="Courier New"/>
              </a:rPr>
              <a:t>target</a:t>
            </a:r>
            <a:r>
              <a:rPr b="0" i="0" lang="en-US" sz="2200" u="none">
                <a:solidFill>
                  <a:schemeClr val="dk1"/>
                </a:solidFill>
                <a:latin typeface="Arial"/>
                <a:ea typeface="Arial"/>
                <a:cs typeface="Arial"/>
                <a:sym typeface="Arial"/>
              </a:rPr>
              <a:t> are not directories, how can you prevent this copy operation from generating </a:t>
            </a:r>
            <a:r>
              <a:rPr b="0" i="0" lang="en-US" sz="2200" u="none">
                <a:solidFill>
                  <a:schemeClr val="dk1"/>
                </a:solidFill>
                <a:latin typeface="Courier New"/>
                <a:ea typeface="Courier New"/>
                <a:cs typeface="Courier New"/>
                <a:sym typeface="Courier New"/>
              </a:rPr>
              <a:t>FileAlreadyExistsException</a:t>
            </a:r>
            <a:r>
              <a:rPr b="0" i="0" lang="en-US" sz="2200" u="none">
                <a:solidFill>
                  <a:schemeClr val="dk1"/>
                </a:solidFill>
                <a:latin typeface="Arial"/>
                <a:ea typeface="Arial"/>
                <a:cs typeface="Arial"/>
                <a:sym typeface="Arial"/>
              </a:rPr>
              <a:t>?</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Delete the </a:t>
            </a:r>
            <a:r>
              <a:rPr b="0" i="0" lang="en-US" sz="2200" u="none" cap="none" strike="noStrike">
                <a:solidFill>
                  <a:schemeClr val="dk1"/>
                </a:solidFill>
                <a:latin typeface="Courier New"/>
                <a:ea typeface="Courier New"/>
                <a:cs typeface="Courier New"/>
                <a:sym typeface="Courier New"/>
              </a:rPr>
              <a:t>target</a:t>
            </a:r>
            <a:r>
              <a:rPr b="0" i="0" lang="en-US" sz="2200" u="none" cap="none" strike="noStrike">
                <a:solidFill>
                  <a:schemeClr val="dk1"/>
                </a:solidFill>
                <a:latin typeface="Arial"/>
                <a:ea typeface="Arial"/>
                <a:cs typeface="Arial"/>
                <a:sym typeface="Arial"/>
              </a:rPr>
              <a:t> file before the copy.</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move</a:t>
            </a:r>
            <a:r>
              <a:rPr b="0" i="0" lang="en-US" sz="2200" u="none" cap="none" strike="noStrike">
                <a:solidFill>
                  <a:schemeClr val="dk1"/>
                </a:solidFill>
                <a:latin typeface="Arial"/>
                <a:ea typeface="Arial"/>
                <a:cs typeface="Arial"/>
                <a:sym typeface="Arial"/>
              </a:rPr>
              <a:t> method instead.</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Use the </a:t>
            </a:r>
            <a:r>
              <a:rPr b="0" i="0" lang="en-US" sz="2200" u="none" cap="none" strike="noStrike">
                <a:solidFill>
                  <a:schemeClr val="dk1"/>
                </a:solidFill>
                <a:latin typeface="Courier New"/>
                <a:ea typeface="Courier New"/>
                <a:cs typeface="Courier New"/>
                <a:sym typeface="Courier New"/>
              </a:rPr>
              <a:t>copyExisting</a:t>
            </a:r>
            <a:r>
              <a:rPr b="0" i="0" lang="en-US" sz="2200" u="none" cap="none" strike="noStrike">
                <a:solidFill>
                  <a:schemeClr val="dk1"/>
                </a:solidFill>
                <a:latin typeface="Arial"/>
                <a:ea typeface="Arial"/>
                <a:cs typeface="Arial"/>
                <a:sym typeface="Arial"/>
              </a:rPr>
              <a:t> method instead.</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Arial"/>
                <a:ea typeface="Arial"/>
                <a:cs typeface="Arial"/>
                <a:sym typeface="Arial"/>
              </a:rPr>
              <a:t>Add the </a:t>
            </a:r>
            <a:r>
              <a:rPr b="0" i="0" lang="en-US" sz="2200" u="none" cap="none" strike="noStrike">
                <a:solidFill>
                  <a:schemeClr val="dk1"/>
                </a:solidFill>
                <a:latin typeface="Courier New"/>
                <a:ea typeface="Courier New"/>
                <a:cs typeface="Courier New"/>
                <a:sym typeface="Courier New"/>
              </a:rPr>
              <a:t>REPLACE_EXISTING</a:t>
            </a:r>
            <a:r>
              <a:rPr b="0" i="0" lang="en-US" sz="2200" u="none" cap="none" strike="noStrike">
                <a:solidFill>
                  <a:schemeClr val="dk1"/>
                </a:solidFill>
                <a:latin typeface="Arial"/>
                <a:ea typeface="Arial"/>
                <a:cs typeface="Arial"/>
                <a:sym typeface="Arial"/>
              </a:rPr>
              <a:t> option to the method.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Quiz</a:t>
            </a:r>
            <a:endParaRPr/>
          </a:p>
        </p:txBody>
      </p:sp>
      <p:sp>
        <p:nvSpPr>
          <p:cNvPr id="472" name="Google Shape;472;p46"/>
          <p:cNvSpPr txBox="1"/>
          <p:nvPr>
            <p:ph idx="1" type="body"/>
          </p:nvPr>
        </p:nvSpPr>
        <p:spPr>
          <a:xfrm>
            <a:off x="609600" y="1447800"/>
            <a:ext cx="7918450" cy="769937"/>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To copy, move, or open a file or directory using NIO.2, you must first create an instance of:</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Path</a:t>
            </a:r>
            <a:endParaRPr b="0" i="0" sz="2200" u="none" cap="none" strike="noStrike">
              <a:solidFill>
                <a:schemeClr val="dk1"/>
              </a:solidFill>
              <a:latin typeface="Arial"/>
              <a:ea typeface="Arial"/>
              <a:cs typeface="Arial"/>
              <a:sym typeface="Arial"/>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Files</a:t>
            </a:r>
            <a:endParaRPr b="0" i="0" sz="2200" u="none" cap="none" strike="noStrike">
              <a:solidFill>
                <a:schemeClr val="dk1"/>
              </a:solidFill>
              <a:latin typeface="Arial"/>
              <a:ea typeface="Arial"/>
              <a:cs typeface="Arial"/>
              <a:sym typeface="Arial"/>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FileSystem</a:t>
            </a:r>
            <a:endParaRPr/>
          </a:p>
          <a:p>
            <a:pPr indent="-449262" lvl="1" marL="566737" marR="0" rtl="0" algn="l">
              <a:lnSpc>
                <a:spcPct val="100000"/>
              </a:lnSpc>
              <a:spcBef>
                <a:spcPts val="440"/>
              </a:spcBef>
              <a:spcAft>
                <a:spcPts val="0"/>
              </a:spcAft>
              <a:buClr>
                <a:srgbClr val="FF0000"/>
              </a:buClr>
              <a:buSzPts val="2200"/>
              <a:buFont typeface="Arial"/>
              <a:buAutoNum type="alphaLcPeriod"/>
            </a:pPr>
            <a:r>
              <a:rPr b="0" i="0" lang="en-US" sz="2200" u="none" cap="none" strike="noStrike">
                <a:solidFill>
                  <a:schemeClr val="dk1"/>
                </a:solidFill>
                <a:latin typeface="Courier New"/>
                <a:ea typeface="Courier New"/>
                <a:cs typeface="Courier New"/>
                <a:sym typeface="Courier New"/>
              </a:rPr>
              <a:t>Channel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3"/>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Limitations of </a:t>
            </a:r>
            <a:r>
              <a:rPr b="1" i="0" lang="en-US" sz="2600" u="none" cap="none" strike="noStrike">
                <a:solidFill>
                  <a:schemeClr val="dk1"/>
                </a:solidFill>
                <a:latin typeface="Courier New"/>
                <a:ea typeface="Courier New"/>
                <a:cs typeface="Courier New"/>
                <a:sym typeface="Courier New"/>
              </a:rPr>
              <a:t>java.io.File</a:t>
            </a:r>
            <a:endParaRPr/>
          </a:p>
        </p:txBody>
      </p:sp>
      <p:pic>
        <p:nvPicPr>
          <p:cNvPr descr="C:\Documents and Settings\ctauro\Desktop\D72697GC10 What's New in JDK 7\Duke Java Icons\NyaNya.jpg.png" id="70" name="Google Shape;70;p13"/>
          <p:cNvPicPr preferRelativeResize="0"/>
          <p:nvPr/>
        </p:nvPicPr>
        <p:blipFill rotWithShape="1">
          <a:blip r:embed="rId3">
            <a:alphaModFix/>
          </a:blip>
          <a:srcRect b="0" l="0" r="0" t="0"/>
          <a:stretch/>
        </p:blipFill>
        <p:spPr>
          <a:xfrm>
            <a:off x="3267075" y="2438400"/>
            <a:ext cx="2362200" cy="2689225"/>
          </a:xfrm>
          <a:prstGeom prst="rect">
            <a:avLst/>
          </a:prstGeom>
          <a:noFill/>
          <a:ln>
            <a:noFill/>
          </a:ln>
        </p:spPr>
      </p:pic>
      <p:sp>
        <p:nvSpPr>
          <p:cNvPr id="71" name="Google Shape;71;p13"/>
          <p:cNvSpPr txBox="1"/>
          <p:nvPr/>
        </p:nvSpPr>
        <p:spPr>
          <a:xfrm>
            <a:off x="2570162" y="1752600"/>
            <a:ext cx="451802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Does not work well with symbolic links </a:t>
            </a:r>
            <a:endParaRPr/>
          </a:p>
        </p:txBody>
      </p:sp>
      <p:sp>
        <p:nvSpPr>
          <p:cNvPr id="72" name="Google Shape;72;p13"/>
          <p:cNvSpPr txBox="1"/>
          <p:nvPr/>
        </p:nvSpPr>
        <p:spPr>
          <a:xfrm>
            <a:off x="6275387" y="4024312"/>
            <a:ext cx="2224087" cy="64611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Very limited set of </a:t>
            </a:r>
            <a:endParaRPr/>
          </a:p>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file attributes</a:t>
            </a:r>
            <a:endParaRPr/>
          </a:p>
        </p:txBody>
      </p:sp>
      <p:sp>
        <p:nvSpPr>
          <p:cNvPr id="73" name="Google Shape;73;p13"/>
          <p:cNvSpPr txBox="1"/>
          <p:nvPr/>
        </p:nvSpPr>
        <p:spPr>
          <a:xfrm>
            <a:off x="1066800" y="4202112"/>
            <a:ext cx="24288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Performance issues </a:t>
            </a:r>
            <a:endParaRPr/>
          </a:p>
        </p:txBody>
      </p:sp>
      <p:sp>
        <p:nvSpPr>
          <p:cNvPr id="74" name="Google Shape;74;p13"/>
          <p:cNvSpPr txBox="1"/>
          <p:nvPr/>
        </p:nvSpPr>
        <p:spPr>
          <a:xfrm>
            <a:off x="1135062" y="2830512"/>
            <a:ext cx="2171700"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Scalability issues </a:t>
            </a:r>
            <a:endParaRPr/>
          </a:p>
        </p:txBody>
      </p:sp>
      <p:sp>
        <p:nvSpPr>
          <p:cNvPr id="75" name="Google Shape;75;p13"/>
          <p:cNvSpPr txBox="1"/>
          <p:nvPr/>
        </p:nvSpPr>
        <p:spPr>
          <a:xfrm>
            <a:off x="2124075" y="5334000"/>
            <a:ext cx="4840287"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Very basic file system access functionality</a:t>
            </a:r>
            <a:endParaRPr/>
          </a:p>
        </p:txBody>
      </p:sp>
      <p:pic>
        <p:nvPicPr>
          <p:cNvPr descr="D:\OU_GRAPHICS_LIBRARY\ALL_ICONS\cnt205589.gif" id="76" name="Google Shape;76;p13"/>
          <p:cNvPicPr preferRelativeResize="0"/>
          <p:nvPr/>
        </p:nvPicPr>
        <p:blipFill rotWithShape="1">
          <a:blip r:embed="rId4">
            <a:alphaModFix/>
          </a:blip>
          <a:srcRect b="0" l="0" r="0" t="0"/>
          <a:stretch/>
        </p:blipFill>
        <p:spPr>
          <a:xfrm>
            <a:off x="1743075" y="5330825"/>
            <a:ext cx="404812" cy="404812"/>
          </a:xfrm>
          <a:prstGeom prst="rect">
            <a:avLst/>
          </a:prstGeom>
          <a:noFill/>
          <a:ln>
            <a:noFill/>
          </a:ln>
        </p:spPr>
      </p:pic>
      <p:pic>
        <p:nvPicPr>
          <p:cNvPr descr="D:\OU_GRAPHICS_LIBRARY\ALL_ICONS\cnt205040.gif" id="77" name="Google Shape;77;p13"/>
          <p:cNvPicPr preferRelativeResize="0"/>
          <p:nvPr/>
        </p:nvPicPr>
        <p:blipFill rotWithShape="1">
          <a:blip r:embed="rId5">
            <a:alphaModFix/>
          </a:blip>
          <a:srcRect b="0" l="0" r="0" t="0"/>
          <a:stretch/>
        </p:blipFill>
        <p:spPr>
          <a:xfrm>
            <a:off x="2047875" y="3568700"/>
            <a:ext cx="914400" cy="622300"/>
          </a:xfrm>
          <a:prstGeom prst="rect">
            <a:avLst/>
          </a:prstGeom>
          <a:noFill/>
          <a:ln>
            <a:noFill/>
          </a:ln>
        </p:spPr>
      </p:pic>
      <p:pic>
        <p:nvPicPr>
          <p:cNvPr descr="D:\OU_GRAPHICS_LIBRARY\ALL_ICONS\cnt205049.gif" id="78" name="Google Shape;78;p13"/>
          <p:cNvPicPr preferRelativeResize="0"/>
          <p:nvPr/>
        </p:nvPicPr>
        <p:blipFill rotWithShape="1">
          <a:blip r:embed="rId6">
            <a:alphaModFix/>
          </a:blip>
          <a:srcRect b="0" l="0" r="0" t="0"/>
          <a:stretch/>
        </p:blipFill>
        <p:spPr>
          <a:xfrm>
            <a:off x="1681162" y="2220912"/>
            <a:ext cx="779462" cy="611187"/>
          </a:xfrm>
          <a:prstGeom prst="rect">
            <a:avLst/>
          </a:prstGeom>
          <a:noFill/>
          <a:ln>
            <a:noFill/>
          </a:ln>
        </p:spPr>
      </p:pic>
      <p:pic>
        <p:nvPicPr>
          <p:cNvPr descr="D:\OU_GRAPHICS_LIBRARY\ALL_ICONS\cnt204590.gif" id="79" name="Google Shape;79;p13"/>
          <p:cNvPicPr preferRelativeResize="0"/>
          <p:nvPr/>
        </p:nvPicPr>
        <p:blipFill rotWithShape="1">
          <a:blip r:embed="rId7">
            <a:alphaModFix/>
          </a:blip>
          <a:srcRect b="0" l="0" r="0" t="0"/>
          <a:stretch/>
        </p:blipFill>
        <p:spPr>
          <a:xfrm>
            <a:off x="5857875" y="4038600"/>
            <a:ext cx="376237" cy="750887"/>
          </a:xfrm>
          <a:prstGeom prst="rect">
            <a:avLst/>
          </a:prstGeom>
          <a:noFill/>
          <a:ln>
            <a:noFill/>
          </a:ln>
        </p:spPr>
      </p:pic>
      <p:pic>
        <p:nvPicPr>
          <p:cNvPr id="80" name="Google Shape;80;p13"/>
          <p:cNvPicPr preferRelativeResize="0"/>
          <p:nvPr/>
        </p:nvPicPr>
        <p:blipFill rotWithShape="1">
          <a:blip r:embed="rId8">
            <a:alphaModFix/>
          </a:blip>
          <a:srcRect b="0" l="0" r="0" t="0"/>
          <a:stretch/>
        </p:blipFill>
        <p:spPr>
          <a:xfrm>
            <a:off x="6934200" y="1447800"/>
            <a:ext cx="609600" cy="106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4"/>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File Systems, Paths, Files</a:t>
            </a:r>
            <a:endParaRPr/>
          </a:p>
        </p:txBody>
      </p:sp>
      <p:sp>
        <p:nvSpPr>
          <p:cNvPr id="87" name="Google Shape;87;p14"/>
          <p:cNvSpPr txBox="1"/>
          <p:nvPr>
            <p:ph idx="1" type="body"/>
          </p:nvPr>
        </p:nvSpPr>
        <p:spPr>
          <a:xfrm>
            <a:off x="609600" y="1447800"/>
            <a:ext cx="7918450" cy="70326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In NIO.2, both files and directories are represented by a path, which is the relative or absolute location of the file or directory.</a:t>
            </a:r>
            <a:endParaRPr/>
          </a:p>
        </p:txBody>
      </p:sp>
      <p:sp>
        <p:nvSpPr>
          <p:cNvPr id="88" name="Google Shape;88;p14"/>
          <p:cNvSpPr/>
          <p:nvPr/>
        </p:nvSpPr>
        <p:spPr>
          <a:xfrm>
            <a:off x="2286000" y="2209800"/>
            <a:ext cx="1752600" cy="685800"/>
          </a:xfrm>
          <a:prstGeom prst="roundRect">
            <a:avLst>
              <a:gd fmla="val 16667" name="adj"/>
            </a:avLst>
          </a:prstGeom>
          <a:solidFill>
            <a:srgbClr val="A3E0FF"/>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t>
            </a:r>
            <a:endParaRPr/>
          </a:p>
        </p:txBody>
      </p:sp>
      <p:sp>
        <p:nvSpPr>
          <p:cNvPr id="89" name="Google Shape;89;p14"/>
          <p:cNvSpPr/>
          <p:nvPr/>
        </p:nvSpPr>
        <p:spPr>
          <a:xfrm>
            <a:off x="3276600" y="4572000"/>
            <a:ext cx="1066800" cy="533400"/>
          </a:xfrm>
          <a:prstGeom prst="roundRect">
            <a:avLst>
              <a:gd fmla="val 16667" name="adj"/>
            </a:avLst>
          </a:prstGeom>
          <a:solidFill>
            <a:srgbClr val="FFFF99"/>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admin</a:t>
            </a:r>
            <a:endParaRPr/>
          </a:p>
        </p:txBody>
      </p:sp>
      <p:sp>
        <p:nvSpPr>
          <p:cNvPr id="90" name="Google Shape;90;p14"/>
          <p:cNvSpPr/>
          <p:nvPr/>
        </p:nvSpPr>
        <p:spPr>
          <a:xfrm>
            <a:off x="3314700" y="3581400"/>
            <a:ext cx="3162300" cy="533400"/>
          </a:xfrm>
          <a:prstGeom prst="roundRect">
            <a:avLst>
              <a:gd fmla="val 16667" name="adj"/>
            </a:avLst>
          </a:prstGeom>
          <a:solidFill>
            <a:srgbClr val="FFFF99"/>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home</a:t>
            </a:r>
            <a:endParaRPr/>
          </a:p>
        </p:txBody>
      </p:sp>
      <p:sp>
        <p:nvSpPr>
          <p:cNvPr id="91" name="Google Shape;91;p14"/>
          <p:cNvSpPr/>
          <p:nvPr/>
        </p:nvSpPr>
        <p:spPr>
          <a:xfrm>
            <a:off x="1447800" y="3581400"/>
            <a:ext cx="1066800" cy="533400"/>
          </a:xfrm>
          <a:prstGeom prst="roundRect">
            <a:avLst>
              <a:gd fmla="val 16667" name="adj"/>
            </a:avLst>
          </a:prstGeom>
          <a:solidFill>
            <a:srgbClr val="FFFF99"/>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var</a:t>
            </a:r>
            <a:endParaRPr/>
          </a:p>
        </p:txBody>
      </p:sp>
      <p:sp>
        <p:nvSpPr>
          <p:cNvPr id="92" name="Google Shape;92;p14"/>
          <p:cNvSpPr/>
          <p:nvPr/>
        </p:nvSpPr>
        <p:spPr>
          <a:xfrm>
            <a:off x="5486400" y="4572000"/>
            <a:ext cx="1066800" cy="533400"/>
          </a:xfrm>
          <a:prstGeom prst="roundRect">
            <a:avLst>
              <a:gd fmla="val 16667" name="adj"/>
            </a:avLst>
          </a:prstGeom>
          <a:solidFill>
            <a:srgbClr val="FFFF99"/>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oracle</a:t>
            </a:r>
            <a:endParaRPr/>
          </a:p>
        </p:txBody>
      </p:sp>
      <p:sp>
        <p:nvSpPr>
          <p:cNvPr id="93" name="Google Shape;93;p14"/>
          <p:cNvSpPr/>
          <p:nvPr/>
        </p:nvSpPr>
        <p:spPr>
          <a:xfrm>
            <a:off x="3962400" y="5638800"/>
            <a:ext cx="1752600" cy="533400"/>
          </a:xfrm>
          <a:prstGeom prst="roundRect">
            <a:avLst>
              <a:gd fmla="val 16667" name="adj"/>
            </a:avLst>
          </a:prstGeom>
          <a:solidFill>
            <a:srgbClr val="FFCC66"/>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finance.xls</a:t>
            </a:r>
            <a:endParaRPr/>
          </a:p>
        </p:txBody>
      </p:sp>
      <p:sp>
        <p:nvSpPr>
          <p:cNvPr id="94" name="Google Shape;94;p14"/>
          <p:cNvSpPr/>
          <p:nvPr/>
        </p:nvSpPr>
        <p:spPr>
          <a:xfrm>
            <a:off x="6324600" y="5638800"/>
            <a:ext cx="1752600" cy="533400"/>
          </a:xfrm>
          <a:prstGeom prst="roundRect">
            <a:avLst>
              <a:gd fmla="val 16667" name="adj"/>
            </a:avLst>
          </a:prstGeom>
          <a:solidFill>
            <a:srgbClr val="FFCC66"/>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logfile.txt</a:t>
            </a:r>
            <a:endParaRPr/>
          </a:p>
        </p:txBody>
      </p:sp>
      <p:cxnSp>
        <p:nvCxnSpPr>
          <p:cNvPr id="95" name="Google Shape;95;p14"/>
          <p:cNvCxnSpPr/>
          <p:nvPr/>
        </p:nvCxnSpPr>
        <p:spPr>
          <a:xfrm>
            <a:off x="3162300" y="2895600"/>
            <a:ext cx="1733700" cy="685800"/>
          </a:xfrm>
          <a:prstGeom prst="bentConnector3">
            <a:avLst>
              <a:gd fmla="val 50000" name="adj1"/>
            </a:avLst>
          </a:prstGeom>
          <a:noFill/>
          <a:ln cap="flat" cmpd="sng" w="28575">
            <a:solidFill>
              <a:schemeClr val="dk1"/>
            </a:solidFill>
            <a:prstDash val="solid"/>
            <a:round/>
            <a:headEnd len="med" w="med" type="none"/>
            <a:tailEnd len="med" w="med" type="triangle"/>
          </a:ln>
        </p:spPr>
      </p:cxnSp>
      <p:cxnSp>
        <p:nvCxnSpPr>
          <p:cNvPr id="96" name="Google Shape;96;p14"/>
          <p:cNvCxnSpPr/>
          <p:nvPr/>
        </p:nvCxnSpPr>
        <p:spPr>
          <a:xfrm flipH="1">
            <a:off x="1981200" y="2895600"/>
            <a:ext cx="1181100" cy="685800"/>
          </a:xfrm>
          <a:prstGeom prst="bentConnector3">
            <a:avLst>
              <a:gd fmla="val 50000" name="adj1"/>
            </a:avLst>
          </a:prstGeom>
          <a:noFill/>
          <a:ln cap="flat" cmpd="sng" w="28575">
            <a:solidFill>
              <a:schemeClr val="dk1"/>
            </a:solidFill>
            <a:prstDash val="solid"/>
            <a:round/>
            <a:headEnd len="med" w="med" type="none"/>
            <a:tailEnd len="med" w="med" type="triangle"/>
          </a:ln>
        </p:spPr>
      </p:cxnSp>
      <p:cxnSp>
        <p:nvCxnSpPr>
          <p:cNvPr id="97" name="Google Shape;97;p14"/>
          <p:cNvCxnSpPr/>
          <p:nvPr/>
        </p:nvCxnSpPr>
        <p:spPr>
          <a:xfrm flipH="1">
            <a:off x="3810150" y="4114800"/>
            <a:ext cx="1085700" cy="457200"/>
          </a:xfrm>
          <a:prstGeom prst="bentConnector3">
            <a:avLst>
              <a:gd fmla="val 50000" name="adj1"/>
            </a:avLst>
          </a:prstGeom>
          <a:noFill/>
          <a:ln cap="flat" cmpd="sng" w="28575">
            <a:solidFill>
              <a:schemeClr val="dk1"/>
            </a:solidFill>
            <a:prstDash val="solid"/>
            <a:round/>
            <a:headEnd len="med" w="med" type="none"/>
            <a:tailEnd len="med" w="med" type="triangle"/>
          </a:ln>
        </p:spPr>
      </p:cxnSp>
      <p:cxnSp>
        <p:nvCxnSpPr>
          <p:cNvPr id="98" name="Google Shape;98;p14"/>
          <p:cNvCxnSpPr/>
          <p:nvPr/>
        </p:nvCxnSpPr>
        <p:spPr>
          <a:xfrm>
            <a:off x="4895850" y="4114800"/>
            <a:ext cx="1124100" cy="457200"/>
          </a:xfrm>
          <a:prstGeom prst="bentConnector3">
            <a:avLst>
              <a:gd fmla="val 50000" name="adj1"/>
            </a:avLst>
          </a:prstGeom>
          <a:noFill/>
          <a:ln cap="flat" cmpd="sng" w="28575">
            <a:solidFill>
              <a:schemeClr val="dk1"/>
            </a:solidFill>
            <a:prstDash val="solid"/>
            <a:round/>
            <a:headEnd len="med" w="med" type="none"/>
            <a:tailEnd len="med" w="med" type="triangle"/>
          </a:ln>
        </p:spPr>
      </p:cxnSp>
      <p:cxnSp>
        <p:nvCxnSpPr>
          <p:cNvPr id="99" name="Google Shape;99;p14"/>
          <p:cNvCxnSpPr/>
          <p:nvPr/>
        </p:nvCxnSpPr>
        <p:spPr>
          <a:xfrm>
            <a:off x="6019800" y="5105400"/>
            <a:ext cx="1181100" cy="533400"/>
          </a:xfrm>
          <a:prstGeom prst="bentConnector3">
            <a:avLst>
              <a:gd fmla="val 50000" name="adj1"/>
            </a:avLst>
          </a:prstGeom>
          <a:noFill/>
          <a:ln cap="flat" cmpd="sng" w="28575">
            <a:solidFill>
              <a:schemeClr val="dk1"/>
            </a:solidFill>
            <a:prstDash val="solid"/>
            <a:round/>
            <a:headEnd len="med" w="med" type="none"/>
            <a:tailEnd len="med" w="med" type="triangle"/>
          </a:ln>
        </p:spPr>
      </p:cxnSp>
      <p:cxnSp>
        <p:nvCxnSpPr>
          <p:cNvPr id="100" name="Google Shape;100;p14"/>
          <p:cNvCxnSpPr/>
          <p:nvPr/>
        </p:nvCxnSpPr>
        <p:spPr>
          <a:xfrm flipH="1">
            <a:off x="4838700" y="5105400"/>
            <a:ext cx="1181100" cy="533400"/>
          </a:xfrm>
          <a:prstGeom prst="bentConnector3">
            <a:avLst>
              <a:gd fmla="val 50000" name="adj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Relative Path Versus Absolute Path</a:t>
            </a:r>
            <a:endParaRPr/>
          </a:p>
        </p:txBody>
      </p:sp>
      <p:sp>
        <p:nvSpPr>
          <p:cNvPr id="107" name="Google Shape;107;p15"/>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path is either </a:t>
            </a:r>
            <a:r>
              <a:rPr b="0" i="1" lang="en-US" sz="2200" u="none" cap="none" strike="noStrike">
                <a:solidFill>
                  <a:schemeClr val="dk1"/>
                </a:solidFill>
                <a:latin typeface="Arial"/>
                <a:ea typeface="Arial"/>
                <a:cs typeface="Arial"/>
                <a:sym typeface="Arial"/>
              </a:rPr>
              <a:t>relative</a:t>
            </a:r>
            <a:r>
              <a:rPr b="0" i="0" lang="en-US" sz="2200" u="none" cap="none" strike="noStrike">
                <a:solidFill>
                  <a:schemeClr val="dk1"/>
                </a:solidFill>
                <a:latin typeface="Arial"/>
                <a:ea typeface="Arial"/>
                <a:cs typeface="Arial"/>
                <a:sym typeface="Arial"/>
              </a:rPr>
              <a:t> or </a:t>
            </a:r>
            <a:r>
              <a:rPr b="0" i="1" lang="en-US" sz="2200" u="none" cap="none" strike="noStrike">
                <a:solidFill>
                  <a:schemeClr val="dk1"/>
                </a:solidFill>
                <a:latin typeface="Arial"/>
                <a:ea typeface="Arial"/>
                <a:cs typeface="Arial"/>
                <a:sym typeface="Arial"/>
              </a:rPr>
              <a:t>absolute</a:t>
            </a:r>
            <a:r>
              <a:rPr b="0" i="0" lang="en-US" sz="2200" u="none" cap="none" strike="noStrike">
                <a:solidFill>
                  <a:schemeClr val="dk1"/>
                </a:solidFill>
                <a:latin typeface="Arial"/>
                <a:ea typeface="Arial"/>
                <a:cs typeface="Arial"/>
                <a:sym typeface="Arial"/>
              </a:rPr>
              <a: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An absolute path always contains the root element and the complete directory list required to locate the file.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A relative path must be combined with another path in order to access a file.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Example:</a:t>
            </a:r>
            <a:endParaRPr/>
          </a:p>
        </p:txBody>
      </p:sp>
      <p:sp>
        <p:nvSpPr>
          <p:cNvPr id="108" name="Google Shape;108;p15"/>
          <p:cNvSpPr txBox="1"/>
          <p:nvPr/>
        </p:nvSpPr>
        <p:spPr>
          <a:xfrm>
            <a:off x="609600" y="2971800"/>
            <a:ext cx="7859712"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/home/peter/statusReport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a:t>
            </a:r>
            <a:endParaRPr/>
          </a:p>
        </p:txBody>
      </p:sp>
      <p:sp>
        <p:nvSpPr>
          <p:cNvPr id="109" name="Google Shape;109;p15"/>
          <p:cNvSpPr txBox="1"/>
          <p:nvPr/>
        </p:nvSpPr>
        <p:spPr>
          <a:xfrm>
            <a:off x="598487" y="5334000"/>
            <a:ext cx="7859712" cy="8382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clarence/foo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Arial"/>
                <a:ea typeface="Arial"/>
                <a:cs typeface="Arial"/>
                <a:sym typeface="Arial"/>
              </a:rPr>
              <a:t>Java NIO.2 Concepts</a:t>
            </a:r>
            <a:endParaRPr/>
          </a:p>
        </p:txBody>
      </p:sp>
      <p:sp>
        <p:nvSpPr>
          <p:cNvPr id="116" name="Google Shape;116;p16"/>
          <p:cNvSpPr txBox="1"/>
          <p:nvPr>
            <p:ph idx="1" type="body"/>
          </p:nvPr>
        </p:nvSpPr>
        <p:spPr>
          <a:xfrm>
            <a:off x="609600" y="1447800"/>
            <a:ext cx="7918450" cy="4359275"/>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Prior to JDK 7, the </a:t>
            </a:r>
            <a:r>
              <a:rPr b="0" i="0" lang="en-US" sz="2200" u="none">
                <a:solidFill>
                  <a:schemeClr val="dk1"/>
                </a:solidFill>
                <a:latin typeface="Courier New"/>
                <a:ea typeface="Courier New"/>
                <a:cs typeface="Courier New"/>
                <a:sym typeface="Courier New"/>
              </a:rPr>
              <a:t>java.io.File</a:t>
            </a:r>
            <a:r>
              <a:rPr b="0" i="0" lang="en-US" sz="2200" u="none">
                <a:solidFill>
                  <a:schemeClr val="dk1"/>
                </a:solidFill>
                <a:latin typeface="Arial"/>
                <a:ea typeface="Arial"/>
                <a:cs typeface="Arial"/>
                <a:sym typeface="Arial"/>
              </a:rPr>
              <a:t> class was the entry point for all file and directory operations. With NIO.2, there is a new package and classes: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java.nio.file.Path</a:t>
            </a:r>
            <a:r>
              <a:rPr b="0" i="0" lang="en-US" sz="2200" u="none" cap="none" strike="noStrike">
                <a:solidFill>
                  <a:schemeClr val="dk1"/>
                </a:solidFill>
                <a:latin typeface="Arial"/>
                <a:ea typeface="Arial"/>
                <a:cs typeface="Arial"/>
                <a:sym typeface="Arial"/>
              </a:rPr>
              <a:t>: Locates a file or a directory by using a system-dependent path</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java.nio.file.Files</a:t>
            </a:r>
            <a:r>
              <a:rPr b="0" i="0" lang="en-US" sz="2200" u="none" cap="none" strike="noStrike">
                <a:solidFill>
                  <a:schemeClr val="dk1"/>
                </a:solidFill>
                <a:latin typeface="Arial"/>
                <a:ea typeface="Arial"/>
                <a:cs typeface="Arial"/>
                <a:sym typeface="Arial"/>
              </a:rPr>
              <a:t>: Using a </a:t>
            </a:r>
            <a:r>
              <a:rPr b="0" i="0" lang="en-US" sz="2200" u="none" cap="none" strike="noStrike">
                <a:solidFill>
                  <a:schemeClr val="dk1"/>
                </a:solidFill>
                <a:latin typeface="Courier New"/>
                <a:ea typeface="Courier New"/>
                <a:cs typeface="Courier New"/>
                <a:sym typeface="Courier New"/>
              </a:rPr>
              <a:t>Path</a:t>
            </a:r>
            <a:r>
              <a:rPr b="0" i="0" lang="en-US" sz="2200" u="none" cap="none" strike="noStrike">
                <a:solidFill>
                  <a:schemeClr val="dk1"/>
                </a:solidFill>
                <a:latin typeface="Arial"/>
                <a:ea typeface="Arial"/>
                <a:cs typeface="Arial"/>
                <a:sym typeface="Arial"/>
              </a:rPr>
              <a:t>, performs operations on files and directories</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Courier New"/>
                <a:ea typeface="Courier New"/>
                <a:cs typeface="Courier New"/>
                <a:sym typeface="Courier New"/>
              </a:rPr>
              <a:t>java.nio.file.FileSystem</a:t>
            </a:r>
            <a:r>
              <a:rPr b="0" i="0" lang="en-US" sz="2200" u="none" cap="none" strike="noStrike">
                <a:solidFill>
                  <a:schemeClr val="dk1"/>
                </a:solidFill>
                <a:latin typeface="Arial"/>
                <a:ea typeface="Arial"/>
                <a:cs typeface="Arial"/>
                <a:sym typeface="Arial"/>
              </a:rPr>
              <a:t>: Provides an interface to a file system and a factory for creating a </a:t>
            </a:r>
            <a:r>
              <a:rPr b="0" i="0" lang="en-US" sz="2200" u="none" cap="none" strike="noStrike">
                <a:solidFill>
                  <a:schemeClr val="dk1"/>
                </a:solidFill>
                <a:latin typeface="Courier New"/>
                <a:ea typeface="Courier New"/>
                <a:cs typeface="Courier New"/>
                <a:sym typeface="Courier New"/>
              </a:rPr>
              <a:t>Path</a:t>
            </a:r>
            <a:r>
              <a:rPr b="0" i="0" lang="en-US" sz="2200" u="none" cap="none" strike="noStrike">
                <a:solidFill>
                  <a:schemeClr val="dk1"/>
                </a:solidFill>
                <a:latin typeface="Arial"/>
                <a:ea typeface="Arial"/>
                <a:cs typeface="Arial"/>
                <a:sym typeface="Arial"/>
              </a:rPr>
              <a:t> and other objects that access a file system</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rgbClr val="000000"/>
                </a:solidFill>
                <a:latin typeface="Arial"/>
                <a:ea typeface="Arial"/>
                <a:cs typeface="Arial"/>
                <a:sym typeface="Arial"/>
              </a:rPr>
              <a:t>All the methods that access the file system throw </a:t>
            </a:r>
            <a:r>
              <a:rPr b="0" i="0" lang="en-US" sz="2200" u="none" cap="none" strike="noStrike">
                <a:solidFill>
                  <a:srgbClr val="000000"/>
                </a:solidFill>
                <a:latin typeface="Courier New"/>
                <a:ea typeface="Courier New"/>
                <a:cs typeface="Courier New"/>
                <a:sym typeface="Courier New"/>
              </a:rPr>
              <a:t>IOException</a:t>
            </a:r>
            <a:r>
              <a:rPr b="0" i="0" lang="en-US" sz="2200" u="none" cap="none" strike="noStrike">
                <a:solidFill>
                  <a:srgbClr val="000000"/>
                </a:solidFill>
                <a:latin typeface="Arial"/>
                <a:ea typeface="Arial"/>
                <a:cs typeface="Arial"/>
                <a:sym typeface="Arial"/>
              </a:rPr>
              <a:t> or a subclass.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609600" y="439737"/>
            <a:ext cx="7918450" cy="398462"/>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Path</a:t>
            </a:r>
            <a:r>
              <a:rPr b="1" i="0" lang="en-US" sz="2600" u="none" cap="none" strike="noStrike">
                <a:solidFill>
                  <a:schemeClr val="dk1"/>
                </a:solidFill>
                <a:latin typeface="Arial"/>
                <a:ea typeface="Arial"/>
                <a:cs typeface="Arial"/>
                <a:sym typeface="Arial"/>
              </a:rPr>
              <a:t> Interface</a:t>
            </a:r>
            <a:endParaRPr/>
          </a:p>
        </p:txBody>
      </p:sp>
      <p:sp>
        <p:nvSpPr>
          <p:cNvPr id="123" name="Google Shape;123;p17"/>
          <p:cNvSpPr txBox="1"/>
          <p:nvPr/>
        </p:nvSpPr>
        <p:spPr>
          <a:xfrm>
            <a:off x="762000" y="2514600"/>
            <a:ext cx="7772400" cy="7620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111125"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FileSystem fs = FileSystems.getDefault();</a:t>
            </a:r>
            <a:endParaRPr/>
          </a:p>
          <a:p>
            <a:pPr indent="0" lvl="0" marL="111125" marR="0" rtl="0" algn="l">
              <a:lnSpc>
                <a:spcPct val="100000"/>
              </a:lnSpc>
              <a:spcBef>
                <a:spcPts val="60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Path p1 = fs.getPath (“/home/oracle/labs/resources/myFile.txt");</a:t>
            </a:r>
            <a:endParaRPr/>
          </a:p>
        </p:txBody>
      </p:sp>
      <p:sp>
        <p:nvSpPr>
          <p:cNvPr id="124" name="Google Shape;124;p17"/>
          <p:cNvSpPr txBox="1"/>
          <p:nvPr/>
        </p:nvSpPr>
        <p:spPr>
          <a:xfrm>
            <a:off x="762000" y="4419600"/>
            <a:ext cx="7772400" cy="685800"/>
          </a:xfrm>
          <a:prstGeom prst="rect">
            <a:avLst/>
          </a:prstGeom>
          <a:solidFill>
            <a:srgbClr val="DDDDD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111125"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Path p1 = Paths.get(“/home/oracle/labs/resources/myFile.txt");</a:t>
            </a:r>
            <a:endParaRPr/>
          </a:p>
          <a:p>
            <a:pPr indent="0" lvl="0" marL="111125" marR="0" rtl="0" algn="l">
              <a:lnSpc>
                <a:spcPct val="100000"/>
              </a:lnSpc>
              <a:spcBef>
                <a:spcPts val="60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Path p2 = Paths.get(“/home/oracle", "labs", "resources", "myFile.txt");</a:t>
            </a:r>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
        <p:nvSpPr>
          <p:cNvPr id="125" name="Google Shape;125;p17"/>
          <p:cNvSpPr txBox="1"/>
          <p:nvPr>
            <p:ph idx="1" type="body"/>
          </p:nvPr>
        </p:nvSpPr>
        <p:spPr>
          <a:xfrm>
            <a:off x="609600" y="1447800"/>
            <a:ext cx="7918450" cy="3073400"/>
          </a:xfrm>
          <a:prstGeom prst="rect">
            <a:avLst/>
          </a:prstGeom>
          <a:noFill/>
          <a:ln>
            <a:noFill/>
          </a:ln>
        </p:spPr>
        <p:txBody>
          <a:bodyPr anchorCtr="0" anchor="t" bIns="12700" lIns="12700" spcFirstLastPara="1" rIns="12700" wrap="square" tIns="12700">
            <a:noAutofit/>
          </a:bodyPr>
          <a:lstStyle/>
          <a:p>
            <a:pPr indent="-460375" lvl="1" marL="574675" marR="0" rtl="0" algn="l">
              <a:lnSpc>
                <a:spcPct val="100000"/>
              </a:lnSpc>
              <a:spcBef>
                <a:spcPts val="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The </a:t>
            </a:r>
            <a:r>
              <a:rPr b="0" i="0" lang="en-US" sz="2200" u="none" cap="none" strike="noStrike">
                <a:solidFill>
                  <a:schemeClr val="dk1"/>
                </a:solidFill>
                <a:latin typeface="Courier New"/>
                <a:ea typeface="Courier New"/>
                <a:cs typeface="Courier New"/>
                <a:sym typeface="Courier New"/>
              </a:rPr>
              <a:t>java.nio.file.Path</a:t>
            </a:r>
            <a:r>
              <a:rPr b="0" i="0" lang="en-US" sz="2200" u="none" cap="none" strike="noStrike">
                <a:solidFill>
                  <a:schemeClr val="dk1"/>
                </a:solidFill>
                <a:latin typeface="Arial"/>
                <a:ea typeface="Arial"/>
                <a:cs typeface="Arial"/>
                <a:sym typeface="Arial"/>
              </a:rPr>
              <a:t> interface provides the entry point for the NIO.2 file and directory manipulation.</a:t>
            </a:r>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320675" lvl="1" marL="574675" marR="0" rtl="0" algn="l">
              <a:lnSpc>
                <a:spcPct val="100000"/>
              </a:lnSpc>
              <a:spcBef>
                <a:spcPts val="440"/>
              </a:spcBef>
              <a:spcAft>
                <a:spcPts val="0"/>
              </a:spcAft>
              <a:buClr>
                <a:srgbClr val="FF0000"/>
              </a:buClr>
              <a:buSzPts val="2200"/>
              <a:buFont typeface="Arial"/>
              <a:buNone/>
            </a:pPr>
            <a:r>
              <a:t/>
            </a:r>
            <a:endParaRPr b="0" i="0" sz="2200" u="none" cap="none" strike="noStrike">
              <a:solidFill>
                <a:schemeClr val="dk1"/>
              </a:solidFill>
              <a:latin typeface="Arial"/>
              <a:ea typeface="Arial"/>
              <a:cs typeface="Arial"/>
              <a:sym typeface="Arial"/>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To obtain a </a:t>
            </a:r>
            <a:r>
              <a:rPr b="0" i="0" lang="en-US" sz="2200" u="none" cap="none" strike="noStrike">
                <a:solidFill>
                  <a:schemeClr val="dk1"/>
                </a:solidFill>
                <a:latin typeface="Courier New"/>
                <a:ea typeface="Courier New"/>
                <a:cs typeface="Courier New"/>
                <a:sym typeface="Courier New"/>
              </a:rPr>
              <a:t>Path</a:t>
            </a:r>
            <a:r>
              <a:rPr b="0" i="0" lang="en-US" sz="2200" u="none" cap="none" strike="noStrike">
                <a:solidFill>
                  <a:schemeClr val="dk1"/>
                </a:solidFill>
                <a:latin typeface="Arial"/>
                <a:ea typeface="Arial"/>
                <a:cs typeface="Arial"/>
                <a:sym typeface="Arial"/>
              </a:rPr>
              <a:t> object, obtain an instance of the default file system, and then invoke the </a:t>
            </a:r>
            <a:r>
              <a:rPr b="0" i="0" lang="en-US" sz="2200" u="none" cap="none" strike="noStrike">
                <a:solidFill>
                  <a:schemeClr val="dk1"/>
                </a:solidFill>
                <a:latin typeface="Courier New"/>
                <a:ea typeface="Courier New"/>
                <a:cs typeface="Courier New"/>
                <a:sym typeface="Courier New"/>
              </a:rPr>
              <a:t>getPath</a:t>
            </a:r>
            <a:r>
              <a:rPr b="0" i="0" lang="en-US" sz="2200" u="none" cap="none" strike="noStrike">
                <a:solidFill>
                  <a:schemeClr val="dk1"/>
                </a:solidFill>
                <a:latin typeface="Arial"/>
                <a:ea typeface="Arial"/>
                <a:cs typeface="Arial"/>
                <a:sym typeface="Arial"/>
              </a:rPr>
              <a:t> method:</a:t>
            </a:r>
            <a:endParaRPr/>
          </a:p>
          <a:p>
            <a:pPr indent="7938" lvl="0" marL="7938" marR="0" rtl="0" algn="l">
              <a:spcBef>
                <a:spcPts val="44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609600" y="439737"/>
            <a:ext cx="7918450" cy="876300"/>
          </a:xfrm>
          <a:prstGeom prst="rect">
            <a:avLst/>
          </a:prstGeom>
          <a:noFill/>
          <a:ln>
            <a:noFill/>
          </a:ln>
        </p:spPr>
        <p:txBody>
          <a:bodyPr anchorCtr="0" anchor="t" bIns="12700" lIns="12700" spcFirstLastPara="1" rIns="12700" wrap="square" tIns="12700">
            <a:no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Courier New"/>
                <a:ea typeface="Courier New"/>
                <a:cs typeface="Courier New"/>
                <a:sym typeface="Courier New"/>
              </a:rPr>
              <a:t>Path</a:t>
            </a:r>
            <a:r>
              <a:rPr b="1" i="0" lang="en-US" sz="2600" u="none" cap="none" strike="noStrike">
                <a:solidFill>
                  <a:schemeClr val="dk1"/>
                </a:solidFill>
                <a:latin typeface="Arial"/>
                <a:ea typeface="Arial"/>
                <a:cs typeface="Arial"/>
                <a:sym typeface="Arial"/>
              </a:rPr>
              <a:t> Interface Features</a:t>
            </a:r>
            <a:endParaRPr/>
          </a:p>
        </p:txBody>
      </p:sp>
      <p:sp>
        <p:nvSpPr>
          <p:cNvPr id="132" name="Google Shape;132;p18"/>
          <p:cNvSpPr txBox="1"/>
          <p:nvPr>
            <p:ph idx="1" type="body"/>
          </p:nvPr>
        </p:nvSpPr>
        <p:spPr>
          <a:xfrm>
            <a:off x="609600" y="1447800"/>
            <a:ext cx="7918450" cy="1751012"/>
          </a:xfrm>
          <a:prstGeom prst="rect">
            <a:avLst/>
          </a:prstGeom>
          <a:noFill/>
          <a:ln>
            <a:noFill/>
          </a:ln>
        </p:spPr>
        <p:txBody>
          <a:bodyPr anchorCtr="0" anchor="t" bIns="12700" lIns="12700" spcFirstLastPara="1" rIns="12700" wrap="square" tIns="12700">
            <a:noAutofit/>
          </a:bodyPr>
          <a:lstStyle/>
          <a:p>
            <a:pPr indent="7938" lvl="0" marL="7936" marR="0" rtl="0" algn="l">
              <a:lnSpc>
                <a:spcPct val="100000"/>
              </a:lnSpc>
              <a:spcBef>
                <a:spcPts val="0"/>
              </a:spcBef>
              <a:spcAft>
                <a:spcPts val="0"/>
              </a:spcAft>
              <a:buClr>
                <a:srgbClr val="000000"/>
              </a:buClr>
              <a:buSzPts val="2200"/>
              <a:buFont typeface="Arial"/>
              <a:buNone/>
            </a:pPr>
            <a:r>
              <a:rPr b="0" i="0" lang="en-US" sz="2200" u="none">
                <a:solidFill>
                  <a:schemeClr val="dk1"/>
                </a:solidFill>
                <a:latin typeface="Arial"/>
                <a:ea typeface="Arial"/>
                <a:cs typeface="Arial"/>
                <a:sym typeface="Arial"/>
              </a:rPr>
              <a:t>The </a:t>
            </a:r>
            <a:r>
              <a:rPr b="0" i="0" lang="en-US" sz="2200" u="none">
                <a:solidFill>
                  <a:schemeClr val="dk1"/>
                </a:solidFill>
                <a:latin typeface="Courier New"/>
                <a:ea typeface="Courier New"/>
                <a:cs typeface="Courier New"/>
                <a:sym typeface="Courier New"/>
              </a:rPr>
              <a:t>Path</a:t>
            </a:r>
            <a:r>
              <a:rPr b="0" i="0" lang="en-US" sz="2200" u="none">
                <a:solidFill>
                  <a:schemeClr val="dk1"/>
                </a:solidFill>
                <a:latin typeface="Arial"/>
                <a:ea typeface="Arial"/>
                <a:cs typeface="Arial"/>
                <a:sym typeface="Arial"/>
              </a:rPr>
              <a:t> interface defines the methods used to locate a file or a directory in a file system. These methods include: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To access the components of a path:</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getFileName</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getParent</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getRoot</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getNameCount</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To operate on a path:</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normalize</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toUri</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toAbsolutePath</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subpath</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resolve</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relativize</a:t>
            </a:r>
            <a:endParaRPr/>
          </a:p>
          <a:p>
            <a:pPr indent="-460375" lvl="1" marL="574675" marR="0" rtl="0" algn="l">
              <a:lnSpc>
                <a:spcPct val="100000"/>
              </a:lnSpc>
              <a:spcBef>
                <a:spcPts val="440"/>
              </a:spcBef>
              <a:spcAft>
                <a:spcPts val="0"/>
              </a:spcAft>
              <a:buClr>
                <a:srgbClr val="FF0000"/>
              </a:buClr>
              <a:buSzPts val="2200"/>
              <a:buFont typeface="Arial"/>
              <a:buChar char="•"/>
            </a:pPr>
            <a:r>
              <a:rPr b="0" i="0" lang="en-US" sz="2200" u="none" cap="none" strike="noStrike">
                <a:solidFill>
                  <a:schemeClr val="dk1"/>
                </a:solidFill>
                <a:latin typeface="Arial"/>
                <a:ea typeface="Arial"/>
                <a:cs typeface="Arial"/>
                <a:sym typeface="Arial"/>
              </a:rPr>
              <a:t>To compare paths:</a:t>
            </a:r>
            <a:endParaRPr/>
          </a:p>
          <a:p>
            <a:pPr indent="-331787" lvl="2" marL="1020762" marR="0" rtl="0" algn="l">
              <a:lnSpc>
                <a:spcPct val="100000"/>
              </a:lnSpc>
              <a:spcBef>
                <a:spcPts val="400"/>
              </a:spcBef>
              <a:spcAft>
                <a:spcPts val="0"/>
              </a:spcAft>
              <a:buClr>
                <a:srgbClr val="FF0000"/>
              </a:buClr>
              <a:buSzPts val="2000"/>
              <a:buFont typeface="Arial"/>
              <a:buChar char="–"/>
            </a:pPr>
            <a:r>
              <a:rPr b="0" i="0" lang="en-US" sz="2000" u="none" cap="none" strike="noStrike">
                <a:solidFill>
                  <a:schemeClr val="dk1"/>
                </a:solidFill>
                <a:latin typeface="Courier New"/>
                <a:ea typeface="Courier New"/>
                <a:cs typeface="Courier New"/>
                <a:sym typeface="Courier New"/>
              </a:rPr>
              <a:t>startsWith</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endsWith</a:t>
            </a:r>
            <a:r>
              <a:rPr b="0" i="0" lang="en-US" sz="2000" u="none" cap="none" strike="noStrike">
                <a:solidFill>
                  <a:schemeClr val="dk1"/>
                </a:solidFill>
                <a:latin typeface="Arial"/>
                <a:ea typeface="Arial"/>
                <a:cs typeface="Arial"/>
                <a:sym typeface="Arial"/>
              </a:rPr>
              <a:t>, </a:t>
            </a:r>
            <a:r>
              <a:rPr b="0" i="0" lang="en-US" sz="2000" u="none" cap="none" strike="noStrike">
                <a:solidFill>
                  <a:schemeClr val="dk1"/>
                </a:solidFill>
                <a:latin typeface="Courier New"/>
                <a:ea typeface="Courier New"/>
                <a:cs typeface="Courier New"/>
                <a:sym typeface="Courier New"/>
              </a:rPr>
              <a:t>equals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U6_Jan14">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