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991350" cy="9282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08" name="Google Shape;108;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18" name="Google Shape;118;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28" name="Google Shape;128;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36" name="Google Shape;136;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Waiting on a Future</a:t>
            </a:r>
            <a:endParaRPr/>
          </a:p>
          <a:p>
            <a:pPr indent="0" lvl="1" marL="0" marR="0" rtl="0" algn="l">
              <a:spcBef>
                <a:spcPts val="0"/>
              </a:spcBef>
              <a:spcAft>
                <a:spcPts val="0"/>
              </a:spcAft>
              <a:buSzPts val="1800"/>
              <a:buFont typeface="Arial"/>
              <a:buNone/>
            </a:pPr>
            <a:r>
              <a:rPr b="0" i="0" lang="en-US" sz="1800" u="none" cap="none" strike="noStrike"/>
              <a:t>Because the call to </a:t>
            </a:r>
            <a:r>
              <a:rPr b="0" i="0" lang="en-US" sz="1800" u="none" cap="none" strike="noStrike">
                <a:latin typeface="Courier New"/>
                <a:ea typeface="Courier New"/>
                <a:cs typeface="Courier New"/>
                <a:sym typeface="Courier New"/>
              </a:rPr>
              <a:t>Future.get()</a:t>
            </a:r>
            <a:r>
              <a:rPr b="0" i="0" lang="en-US" sz="1800" u="none" cap="none" strike="noStrike"/>
              <a:t> will block, you must do one of the following:</a:t>
            </a:r>
            <a:endParaRPr/>
          </a:p>
          <a:p>
            <a:pPr indent="0" lvl="2" marL="0" marR="0" rtl="0" algn="l">
              <a:spcBef>
                <a:spcPts val="0"/>
              </a:spcBef>
              <a:spcAft>
                <a:spcPts val="0"/>
              </a:spcAft>
              <a:buSzPts val="1800"/>
              <a:buFont typeface="Arial"/>
              <a:buNone/>
            </a:pPr>
            <a:r>
              <a:rPr b="0" i="0" lang="en-US" sz="1800" u="none" cap="none" strike="noStrike"/>
              <a:t>Submit all your work to the </a:t>
            </a:r>
            <a:r>
              <a:rPr b="0" i="0" lang="en-US" sz="1800" u="none" cap="none" strike="noStrike">
                <a:latin typeface="Courier New"/>
                <a:ea typeface="Courier New"/>
                <a:cs typeface="Courier New"/>
                <a:sym typeface="Courier New"/>
              </a:rPr>
              <a:t>ExecutorService</a:t>
            </a:r>
            <a:r>
              <a:rPr b="0" i="0" lang="en-US" sz="1800" u="none" cap="none" strike="noStrike"/>
              <a:t> before calling any </a:t>
            </a:r>
            <a:r>
              <a:rPr b="0" i="0" lang="en-US" sz="1800" u="none" cap="none" strike="noStrike">
                <a:latin typeface="Courier New"/>
                <a:ea typeface="Courier New"/>
                <a:cs typeface="Courier New"/>
                <a:sym typeface="Courier New"/>
              </a:rPr>
              <a:t>Future.get()</a:t>
            </a:r>
            <a:r>
              <a:rPr b="0" i="0" lang="en-US" sz="1800" u="none" cap="none" strike="noStrike"/>
              <a:t> methods.</a:t>
            </a:r>
            <a:endParaRPr/>
          </a:p>
          <a:p>
            <a:pPr indent="0" lvl="2" marL="0" marR="0" rtl="0" algn="l">
              <a:spcBef>
                <a:spcPts val="0"/>
              </a:spcBef>
              <a:spcAft>
                <a:spcPts val="0"/>
              </a:spcAft>
              <a:buSzPts val="1800"/>
              <a:buFont typeface="Arial"/>
              <a:buNone/>
            </a:pPr>
            <a:r>
              <a:rPr b="0" i="0" lang="en-US" sz="1800" u="none" cap="none" strike="noStrike"/>
              <a:t>Be prepared to wait for that </a:t>
            </a:r>
            <a:r>
              <a:rPr b="0" i="0" lang="en-US" sz="1800" u="none" cap="none" strike="noStrike">
                <a:latin typeface="Courier New"/>
                <a:ea typeface="Courier New"/>
                <a:cs typeface="Courier New"/>
                <a:sym typeface="Courier New"/>
              </a:rPr>
              <a:t>Future</a:t>
            </a:r>
            <a:r>
              <a:rPr b="0" i="0" lang="en-US" sz="1800" u="none" cap="none" strike="noStrike"/>
              <a:t> to obtain the result.</a:t>
            </a:r>
            <a:endParaRPr/>
          </a:p>
          <a:p>
            <a:pPr indent="0" lvl="2" marL="0" marR="0" rtl="0" algn="l">
              <a:spcBef>
                <a:spcPts val="0"/>
              </a:spcBef>
              <a:spcAft>
                <a:spcPts val="0"/>
              </a:spcAft>
              <a:buSzPts val="1800"/>
              <a:buFont typeface="Arial"/>
              <a:buNone/>
            </a:pPr>
            <a:r>
              <a:rPr b="0" i="0" lang="en-US" sz="1800" u="none" cap="none" strike="noStrike"/>
              <a:t>Use a non-blocking method such as </a:t>
            </a:r>
            <a:r>
              <a:rPr b="0" i="0" lang="en-US" sz="1800" u="none" cap="none" strike="noStrike">
                <a:latin typeface="Courier New"/>
                <a:ea typeface="Courier New"/>
                <a:cs typeface="Courier New"/>
                <a:sym typeface="Courier New"/>
              </a:rPr>
              <a:t>Future.isDone()</a:t>
            </a:r>
            <a:r>
              <a:rPr b="0" i="0" lang="en-US" sz="1800" u="none" cap="none" strike="noStrike"/>
              <a:t> before calling </a:t>
            </a:r>
            <a:r>
              <a:rPr b="0" i="0" lang="en-US" sz="1800" u="none" cap="none" strike="noStrike">
                <a:latin typeface="Courier New"/>
                <a:ea typeface="Courier New"/>
                <a:cs typeface="Courier New"/>
                <a:sym typeface="Courier New"/>
              </a:rPr>
              <a:t>Future.get()</a:t>
            </a:r>
            <a:r>
              <a:rPr b="0" i="0" lang="en-US" sz="1800" u="none" cap="none" strike="noStrike"/>
              <a:t> or use </a:t>
            </a:r>
            <a:r>
              <a:rPr b="0" i="0" lang="en-US" sz="1800" u="none" cap="none" strike="noStrike">
                <a:latin typeface="Courier New"/>
                <a:ea typeface="Courier New"/>
                <a:cs typeface="Courier New"/>
                <a:sym typeface="Courier New"/>
              </a:rPr>
              <a:t>Future.get(long timeout, TimeUnit unit)</a:t>
            </a:r>
            <a:r>
              <a:rPr b="0" i="0" lang="en-US" sz="1800" u="none" cap="none" strike="noStrike"/>
              <a:t>, which will throw a </a:t>
            </a:r>
            <a:r>
              <a:rPr b="0" i="0" lang="en-US" sz="1800" u="none" cap="none" strike="noStrike">
                <a:latin typeface="Courier New"/>
                <a:ea typeface="Courier New"/>
                <a:cs typeface="Courier New"/>
                <a:sym typeface="Courier New"/>
              </a:rPr>
              <a:t>TimeoutException</a:t>
            </a:r>
            <a:r>
              <a:rPr b="0" i="0" lang="en-US" sz="1800" u="none" cap="none" strike="noStrike"/>
              <a:t> if the result is not available within a given duration.</a:t>
            </a:r>
            <a:endParaRPr/>
          </a:p>
        </p:txBody>
      </p:sp>
      <p:sp>
        <p:nvSpPr>
          <p:cNvPr id="145" name="Google Shape;145;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1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56" name="Google Shape;156;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Thread safety is really about the ability of a class to perform the same way when it is accessed by one thread, or multiple threads. Fundamentally, a class performs actions and holds data. Using this definition of thread safety – a class is thread safe if the actions the class performs and the data stored are consistent when used accessed by multiple threads.</a:t>
            </a:r>
            <a:endParaRPr/>
          </a:p>
          <a:p>
            <a:pPr indent="0" lvl="1" marL="0" marR="0" rtl="0" algn="l">
              <a:spcBef>
                <a:spcPts val="0"/>
              </a:spcBef>
              <a:spcAft>
                <a:spcPts val="0"/>
              </a:spcAft>
              <a:buSzPts val="1800"/>
              <a:buFont typeface="Arial"/>
              <a:buNone/>
            </a:pPr>
            <a:r>
              <a:rPr b="0" i="0" lang="en-US" sz="1800" u="none" cap="none" strike="noStrike"/>
              <a:t>Deadlock is a situation where thread A is blocked waiting for a condition set by thread B, but thread B is also blocked waiting for a condition set by thread A.</a:t>
            </a:r>
            <a:endParaRPr/>
          </a:p>
          <a:p>
            <a:pPr indent="0" lvl="1" marL="0" marR="0" rtl="0" algn="l">
              <a:spcBef>
                <a:spcPts val="0"/>
              </a:spcBef>
              <a:spcAft>
                <a:spcPts val="0"/>
              </a:spcAft>
              <a:buSzPts val="1800"/>
              <a:buFont typeface="Arial"/>
              <a:buNone/>
            </a:pPr>
            <a:r>
              <a:rPr b="0" i="0" lang="en-US" sz="1800" u="none" cap="none" strike="noStrike"/>
              <a:t>Livelock is a condition where a thread is not blocked, but cannot move forward because an operation it continually retries fails. Livelock is related to another condition, starvation, where a thread attempts to access a resource that it can never access – likely because other higher priority threads are continually accessing the resource.</a:t>
            </a:r>
            <a:endParaRPr/>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165" name="Google Shape;165;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72" name="Google Shape;172;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8: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Debugging Threads</a:t>
            </a:r>
            <a:endParaRPr/>
          </a:p>
          <a:p>
            <a:pPr indent="0" lvl="1" marL="0" marR="0" rtl="0" algn="l">
              <a:spcBef>
                <a:spcPts val="0"/>
              </a:spcBef>
              <a:spcAft>
                <a:spcPts val="0"/>
              </a:spcAft>
              <a:buSzPts val="1800"/>
              <a:buFont typeface="Arial"/>
              <a:buNone/>
            </a:pPr>
            <a:r>
              <a:rPr b="0" i="0" lang="en-US" sz="1800" u="none" cap="none" strike="noStrike"/>
              <a:t>Debugging threads can be difficult because the frequency and duration of time each thread is allocated can vary for many reasons including:</a:t>
            </a:r>
            <a:endParaRPr/>
          </a:p>
          <a:p>
            <a:pPr indent="0" lvl="2" marL="0" marR="0" rtl="0" algn="l">
              <a:spcBef>
                <a:spcPts val="0"/>
              </a:spcBef>
              <a:spcAft>
                <a:spcPts val="0"/>
              </a:spcAft>
              <a:buSzPts val="1800"/>
              <a:buFont typeface="Arial"/>
              <a:buNone/>
            </a:pPr>
            <a:r>
              <a:rPr b="0" i="0" lang="en-US" sz="1800" u="none" cap="none" strike="noStrike"/>
              <a:t>Thread scheduling is handled by an operating system and operating systems may use different scheduling algorithms</a:t>
            </a:r>
            <a:endParaRPr/>
          </a:p>
          <a:p>
            <a:pPr indent="0" lvl="2" marL="0" marR="0" rtl="0" algn="l">
              <a:spcBef>
                <a:spcPts val="0"/>
              </a:spcBef>
              <a:spcAft>
                <a:spcPts val="0"/>
              </a:spcAft>
              <a:buSzPts val="1800"/>
              <a:buFont typeface="Arial"/>
              <a:buNone/>
            </a:pPr>
            <a:r>
              <a:rPr b="0" i="0" lang="en-US" sz="1800" u="none" cap="none" strike="noStrike"/>
              <a:t>Machines have different counts and speeds of CPUs</a:t>
            </a:r>
            <a:endParaRPr/>
          </a:p>
          <a:p>
            <a:pPr indent="0" lvl="2" marL="0" marR="0" rtl="0" algn="l">
              <a:spcBef>
                <a:spcPts val="0"/>
              </a:spcBef>
              <a:spcAft>
                <a:spcPts val="0"/>
              </a:spcAft>
              <a:buSzPts val="1800"/>
              <a:buFont typeface="Arial"/>
              <a:buNone/>
            </a:pPr>
            <a:r>
              <a:rPr b="0" i="0" lang="en-US" sz="1800" u="none" cap="none" strike="noStrike"/>
              <a:t>Other applications may be placing load on the system</a:t>
            </a:r>
            <a:endParaRPr/>
          </a:p>
          <a:p>
            <a:pPr indent="0" lvl="1" marL="0" marR="0" rtl="0" algn="l">
              <a:spcBef>
                <a:spcPts val="0"/>
              </a:spcBef>
              <a:spcAft>
                <a:spcPts val="0"/>
              </a:spcAft>
              <a:buSzPts val="1800"/>
              <a:buFont typeface="Arial"/>
              <a:buNone/>
            </a:pPr>
            <a:r>
              <a:rPr b="0" i="0" lang="en-US" sz="1800" u="none" cap="none" strike="noStrike"/>
              <a:t>This is one of those cases where an application may seem to function perfectly while in development, but strange problems might manifest after it is in production because of scheduling variations. It is your responsibility to safeguard access to shared variables.</a:t>
            </a:r>
            <a:endParaRPr/>
          </a:p>
          <a:p>
            <a:pPr indent="0" lvl="0" marL="0" marR="0" rtl="0" algn="l">
              <a:spcBef>
                <a:spcPts val="0"/>
              </a:spcBef>
              <a:spcAft>
                <a:spcPts val="0"/>
              </a:spcAft>
              <a:buNone/>
            </a:pPr>
            <a:r>
              <a:t/>
            </a:r>
            <a:endParaRPr b="0" i="0" sz="1800" u="none" cap="none" strike="noStrike"/>
          </a:p>
        </p:txBody>
      </p:sp>
      <p:sp>
        <p:nvSpPr>
          <p:cNvPr id="181" name="Google Shape;181;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9: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Shared Thread-Safe Data</a:t>
            </a:r>
            <a:endParaRPr/>
          </a:p>
          <a:p>
            <a:pPr indent="0" lvl="1" marL="0" marR="0" rtl="0" algn="l">
              <a:spcBef>
                <a:spcPts val="0"/>
              </a:spcBef>
              <a:spcAft>
                <a:spcPts val="0"/>
              </a:spcAft>
              <a:buSzPts val="1800"/>
              <a:buFont typeface="Arial"/>
              <a:buNone/>
            </a:pPr>
            <a:r>
              <a:rPr b="0" i="0" lang="en-US" sz="1800" u="none" cap="none" strike="noStrike"/>
              <a:t>Any shared data that is immutable, such as </a:t>
            </a:r>
            <a:r>
              <a:rPr b="0" i="0" lang="en-US" sz="1800" u="none" cap="none" strike="noStrike">
                <a:latin typeface="Courier New"/>
                <a:ea typeface="Courier New"/>
                <a:cs typeface="Courier New"/>
                <a:sym typeface="Courier New"/>
              </a:rPr>
              <a:t>String</a:t>
            </a:r>
            <a:r>
              <a:rPr b="0" i="0" lang="en-US" sz="1800" u="none" cap="none" strike="noStrike"/>
              <a:t> objects or final fields, are thread-safe because they can only be read and not written.</a:t>
            </a:r>
            <a:endParaRPr/>
          </a:p>
        </p:txBody>
      </p:sp>
      <p:sp>
        <p:nvSpPr>
          <p:cNvPr id="190" name="Google Shape;190;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8" name="Google Shape;48;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15 -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20: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Inconsistent Behavior</a:t>
            </a:r>
            <a:endParaRPr/>
          </a:p>
          <a:p>
            <a:pPr indent="0" lvl="1" marL="0" marR="0" rtl="0" algn="l">
              <a:spcBef>
                <a:spcPts val="0"/>
              </a:spcBef>
              <a:spcAft>
                <a:spcPts val="0"/>
              </a:spcAft>
              <a:buSzPts val="1800"/>
              <a:buFont typeface="Arial"/>
              <a:buNone/>
            </a:pPr>
            <a:r>
              <a:rPr b="0" i="0" lang="en-US" sz="1800" u="none" cap="none" strike="noStrike"/>
              <a:t>One possible problem with two threads incrementing the same field is that a lost update might occur. Imagine if both threads read a value of 41 from a field, increment the value by one, and then write their results back to the field. Both threads will have done an increment but the resulting value is only 42. Depending on how the Java Virtual Machine is implemented and the type of physical CPU being used, you may never or rarely see this behavior. However, you must always assume that it could happen.</a:t>
            </a:r>
            <a:endParaRPr/>
          </a:p>
          <a:p>
            <a:pPr indent="0" lvl="1" marL="0" marR="0" rtl="0" algn="l">
              <a:spcBef>
                <a:spcPts val="0"/>
              </a:spcBef>
              <a:spcAft>
                <a:spcPts val="0"/>
              </a:spcAft>
              <a:buSzPts val="1800"/>
              <a:buFont typeface="Arial"/>
              <a:buNone/>
            </a:pPr>
            <a:r>
              <a:rPr b="0" i="0" lang="en-US" sz="1800" u="none" cap="none" strike="noStrike"/>
              <a:t>If you have a long value of </a:t>
            </a:r>
            <a:r>
              <a:rPr b="0" i="0" lang="en-US" sz="1800" u="none" cap="none" strike="noStrike">
                <a:latin typeface="Courier New"/>
                <a:ea typeface="Courier New"/>
                <a:cs typeface="Courier New"/>
                <a:sym typeface="Courier New"/>
              </a:rPr>
              <a:t>0x0000_0000_ffff_ffff</a:t>
            </a:r>
            <a:r>
              <a:rPr b="0" i="0" lang="en-US" sz="1800" u="none" cap="none" strike="noStrike"/>
              <a:t> and increment it by </a:t>
            </a:r>
            <a:r>
              <a:rPr b="0" i="0" lang="en-US" sz="1800" u="none" cap="none" strike="noStrike">
                <a:latin typeface="Courier New"/>
                <a:ea typeface="Courier New"/>
                <a:cs typeface="Courier New"/>
                <a:sym typeface="Courier New"/>
              </a:rPr>
              <a:t>1</a:t>
            </a:r>
            <a:r>
              <a:rPr b="0" i="0" lang="en-US" sz="1800" u="none" cap="none" strike="noStrike"/>
              <a:t>, the result should be </a:t>
            </a:r>
            <a:r>
              <a:rPr b="0" i="0" lang="en-US" sz="1800" u="none" cap="none" strike="noStrike">
                <a:latin typeface="Courier New"/>
                <a:ea typeface="Courier New"/>
                <a:cs typeface="Courier New"/>
                <a:sym typeface="Courier New"/>
              </a:rPr>
              <a:t>0x0000_0001_0000_0000</a:t>
            </a:r>
            <a:r>
              <a:rPr b="0" i="0" lang="en-US" sz="1800" u="none" cap="none" strike="noStrike"/>
              <a:t>. However, because it is legal for a 64-bit field to be accessed using two separate 32-bit writes, there could temporarily be a value of </a:t>
            </a:r>
            <a:r>
              <a:rPr b="0" i="0" lang="en-US" sz="1800" u="none" cap="none" strike="noStrike">
                <a:latin typeface="Courier New"/>
                <a:ea typeface="Courier New"/>
                <a:cs typeface="Courier New"/>
                <a:sym typeface="Courier New"/>
              </a:rPr>
              <a:t>0x0000_0001_ffff_ffff</a:t>
            </a:r>
            <a:r>
              <a:rPr b="0" i="0" lang="en-US" sz="1800" u="none" cap="none" strike="noStrike"/>
              <a:t> or even </a:t>
            </a:r>
            <a:r>
              <a:rPr b="0" i="0" lang="en-US" sz="1800" u="none" cap="none" strike="noStrike">
                <a:latin typeface="Courier New"/>
                <a:ea typeface="Courier New"/>
                <a:cs typeface="Courier New"/>
                <a:sym typeface="Courier New"/>
              </a:rPr>
              <a:t>0x0000_0000_0000_0000</a:t>
            </a:r>
            <a:r>
              <a:rPr b="0" i="0" lang="en-US" sz="1800" u="none" cap="none" strike="noStrike"/>
              <a:t> depending on which bits are modified first. If a second thread was allowed to read a 64-bit field while it was being modified by another thread, an incorrect value could be retrieved.</a:t>
            </a:r>
            <a:endParaRPr/>
          </a:p>
        </p:txBody>
      </p:sp>
      <p:sp>
        <p:nvSpPr>
          <p:cNvPr id="197" name="Google Shape;197;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21: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Synchronizing Actions</a:t>
            </a:r>
            <a:endParaRPr/>
          </a:p>
          <a:p>
            <a:pPr indent="0" lvl="1" marL="0" marR="0" rtl="0" algn="l">
              <a:spcBef>
                <a:spcPts val="0"/>
              </a:spcBef>
              <a:spcAft>
                <a:spcPts val="0"/>
              </a:spcAft>
              <a:buSzPts val="1800"/>
              <a:buFont typeface="Arial"/>
              <a:buNone/>
            </a:pPr>
            <a:r>
              <a:rPr b="0" i="0" lang="en-US" sz="1800" u="none" cap="none" strike="noStrike"/>
              <a:t>Every thread has a </a:t>
            </a:r>
            <a:r>
              <a:rPr b="0" i="1" lang="en-US" sz="1800" u="none" cap="none" strike="noStrike"/>
              <a:t>working memory</a:t>
            </a:r>
            <a:r>
              <a:rPr b="0" i="0" lang="en-US" sz="1800" u="none" cap="none" strike="noStrike"/>
              <a:t> in which it keeps its own </a:t>
            </a:r>
            <a:r>
              <a:rPr b="0" i="1" lang="en-US" sz="1800" u="none" cap="none" strike="noStrike"/>
              <a:t>working copy</a:t>
            </a:r>
            <a:r>
              <a:rPr b="0" i="0" lang="en-US" sz="1800" u="none" cap="none" strike="noStrike"/>
              <a:t> of variables that it must use or assign. As the thread executes a program, it operates on these working copies. There are several actions that will synchronize a thread’s </a:t>
            </a:r>
            <a:r>
              <a:rPr b="0" i="1" lang="en-US" sz="1800" u="none" cap="none" strike="noStrike"/>
              <a:t>working memory</a:t>
            </a:r>
            <a:r>
              <a:rPr b="0" i="0" lang="en-US" sz="1800" u="none" cap="none" strike="noStrike"/>
              <a:t> with main memory:</a:t>
            </a:r>
            <a:endParaRPr/>
          </a:p>
          <a:p>
            <a:pPr indent="0" lvl="2" marL="0" marR="0" rtl="0" algn="l">
              <a:spcBef>
                <a:spcPts val="0"/>
              </a:spcBef>
              <a:spcAft>
                <a:spcPts val="0"/>
              </a:spcAft>
              <a:buSzPts val="1800"/>
              <a:buFont typeface="Arial"/>
              <a:buNone/>
            </a:pPr>
            <a:r>
              <a:rPr b="0" i="0" lang="en-US" sz="1800" u="none" cap="none" strike="noStrike"/>
              <a:t>A volatile read or write of a variable (the </a:t>
            </a:r>
            <a:r>
              <a:rPr b="0" i="0" lang="en-US" sz="1800" u="none" cap="none" strike="noStrike">
                <a:latin typeface="Courier New"/>
                <a:ea typeface="Courier New"/>
                <a:cs typeface="Courier New"/>
                <a:sym typeface="Courier New"/>
              </a:rPr>
              <a:t>volatile</a:t>
            </a:r>
            <a:r>
              <a:rPr b="0" i="0" lang="en-US" sz="1800" u="none" cap="none" strike="noStrike"/>
              <a:t> keyword)</a:t>
            </a:r>
            <a:endParaRPr/>
          </a:p>
          <a:p>
            <a:pPr indent="0" lvl="2" marL="0" marR="0" rtl="0" algn="l">
              <a:spcBef>
                <a:spcPts val="0"/>
              </a:spcBef>
              <a:spcAft>
                <a:spcPts val="0"/>
              </a:spcAft>
              <a:buSzPts val="1800"/>
              <a:buFont typeface="Arial"/>
              <a:buNone/>
            </a:pPr>
            <a:r>
              <a:rPr b="0" i="0" lang="en-US" sz="1800" u="none" cap="none" strike="noStrike"/>
              <a:t>Locking or unlocking a monitor (the </a:t>
            </a:r>
            <a:r>
              <a:rPr b="0" i="0" lang="en-US" sz="1800" u="none" cap="none" strike="noStrike">
                <a:latin typeface="Courier New"/>
                <a:ea typeface="Courier New"/>
                <a:cs typeface="Courier New"/>
                <a:sym typeface="Courier New"/>
              </a:rPr>
              <a:t>synchronized</a:t>
            </a:r>
            <a:r>
              <a:rPr b="0" i="0" lang="en-US" sz="1800" u="none" cap="none" strike="noStrike"/>
              <a:t> keyword)</a:t>
            </a:r>
            <a:endParaRPr/>
          </a:p>
          <a:p>
            <a:pPr indent="0" lvl="2" marL="0" marR="0" rtl="0" algn="l">
              <a:spcBef>
                <a:spcPts val="0"/>
              </a:spcBef>
              <a:spcAft>
                <a:spcPts val="0"/>
              </a:spcAft>
              <a:buSzPts val="1800"/>
              <a:buFont typeface="Arial"/>
              <a:buNone/>
            </a:pPr>
            <a:r>
              <a:rPr b="0" i="0" lang="en-US" sz="1800" u="none" cap="none" strike="noStrike"/>
              <a:t>The first and last action of a thread</a:t>
            </a:r>
            <a:endParaRPr/>
          </a:p>
          <a:p>
            <a:pPr indent="0" lvl="2" marL="0" marR="0" rtl="0" algn="l">
              <a:spcBef>
                <a:spcPts val="0"/>
              </a:spcBef>
              <a:spcAft>
                <a:spcPts val="0"/>
              </a:spcAft>
              <a:buSzPts val="1800"/>
              <a:buFont typeface="Arial"/>
              <a:buNone/>
            </a:pPr>
            <a:r>
              <a:rPr b="0" i="0" lang="en-US" sz="1800" u="none" cap="none" strike="noStrike"/>
              <a:t>Actions that start a thread or detect that a thread has terminated</a:t>
            </a:r>
            <a:endParaRPr/>
          </a:p>
        </p:txBody>
      </p:sp>
      <p:sp>
        <p:nvSpPr>
          <p:cNvPr id="204" name="Google Shape;204;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Synchronized code blocks are used to ensure that data that is not thread-safe will not be accessed concurrently by multiple threads. </a:t>
            </a:r>
            <a:endParaRPr/>
          </a:p>
          <a:p>
            <a:pPr indent="0" lvl="0" marL="0" marR="0" rtl="0" algn="l">
              <a:spcBef>
                <a:spcPts val="0"/>
              </a:spcBef>
              <a:spcAft>
                <a:spcPts val="0"/>
              </a:spcAft>
              <a:buNone/>
            </a:pPr>
            <a:r>
              <a:t/>
            </a:r>
            <a:endParaRPr b="0" i="0" sz="1800" u="none" cap="none" strike="noStrike"/>
          </a:p>
        </p:txBody>
      </p:sp>
      <p:sp>
        <p:nvSpPr>
          <p:cNvPr id="211" name="Google Shape;211;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23: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Synchronized Method Behavior</a:t>
            </a:r>
            <a:endParaRPr/>
          </a:p>
          <a:p>
            <a:pPr indent="0" lvl="1" marL="0" marR="0" rtl="0" algn="l">
              <a:spcBef>
                <a:spcPts val="0"/>
              </a:spcBef>
              <a:spcAft>
                <a:spcPts val="0"/>
              </a:spcAft>
              <a:buSzPts val="1800"/>
              <a:buFont typeface="Arial"/>
              <a:buNone/>
            </a:pPr>
            <a:r>
              <a:rPr b="0" i="0" lang="en-US" sz="1800" u="none" cap="none" strike="noStrike"/>
              <a:t>In the example in the slide, you can call only one method at a time in a </a:t>
            </a:r>
            <a:r>
              <a:rPr b="0" i="0" lang="en-US" sz="1800" u="none" cap="none" strike="noStrike">
                <a:latin typeface="Courier New"/>
                <a:ea typeface="Courier New"/>
                <a:cs typeface="Courier New"/>
                <a:sym typeface="Courier New"/>
              </a:rPr>
              <a:t>SynchronizedCounter </a:t>
            </a:r>
            <a:r>
              <a:rPr b="0" i="0" lang="en-US" sz="1800" u="none" cap="none" strike="noStrike"/>
              <a:t>object because all its methods are </a:t>
            </a:r>
            <a:r>
              <a:rPr b="0" i="0" lang="en-US" sz="1800" u="none" cap="none" strike="noStrike">
                <a:latin typeface="Courier New"/>
                <a:ea typeface="Courier New"/>
                <a:cs typeface="Courier New"/>
                <a:sym typeface="Courier New"/>
              </a:rPr>
              <a:t>synchronized</a:t>
            </a:r>
            <a:r>
              <a:rPr b="0" i="0" lang="en-US" sz="1800" u="none" cap="none" strike="noStrike"/>
              <a:t>. In this example, the synchronization is per </a:t>
            </a:r>
            <a:r>
              <a:rPr b="0" i="0" lang="en-US" sz="1800" u="none" cap="none" strike="noStrike">
                <a:latin typeface="Courier New"/>
                <a:ea typeface="Courier New"/>
                <a:cs typeface="Courier New"/>
                <a:sym typeface="Courier New"/>
              </a:rPr>
              <a:t>SynchronizedCounter</a:t>
            </a:r>
            <a:r>
              <a:rPr b="0" i="0" lang="en-US" sz="1800" u="none" cap="none" strike="noStrike"/>
              <a:t>. Two </a:t>
            </a:r>
            <a:r>
              <a:rPr b="0" i="0" lang="en-US" sz="1800" u="none" cap="none" strike="noStrike">
                <a:latin typeface="Courier New"/>
                <a:ea typeface="Courier New"/>
                <a:cs typeface="Courier New"/>
                <a:sym typeface="Courier New"/>
              </a:rPr>
              <a:t>SynchronizedCounter </a:t>
            </a:r>
            <a:r>
              <a:rPr b="0" i="0" lang="en-US" sz="1800" u="none" cap="none" strike="noStrike"/>
              <a:t>instances could be used concurrently.</a:t>
            </a:r>
            <a:endParaRPr b="1" i="0" sz="1800" u="none" cap="none" strike="noStrike"/>
          </a:p>
          <a:p>
            <a:pPr indent="0" lvl="1" marL="0" marR="0" rtl="0" algn="l">
              <a:spcBef>
                <a:spcPts val="0"/>
              </a:spcBef>
              <a:spcAft>
                <a:spcPts val="0"/>
              </a:spcAft>
              <a:buSzPts val="1800"/>
              <a:buFont typeface="Arial"/>
              <a:buNone/>
            </a:pPr>
            <a:r>
              <a:rPr b="0" i="0" lang="en-US" sz="1800" u="none" cap="none" strike="noStrike"/>
              <a:t>If the methods were not </a:t>
            </a:r>
            <a:r>
              <a:rPr b="0" i="0" lang="en-US" sz="1800" u="none" cap="none" strike="noStrike">
                <a:latin typeface="Courier New"/>
                <a:ea typeface="Courier New"/>
                <a:cs typeface="Courier New"/>
                <a:sym typeface="Courier New"/>
              </a:rPr>
              <a:t>synchronized</a:t>
            </a:r>
            <a:r>
              <a:rPr b="0" i="0" lang="en-US" sz="1800" u="none" cap="none" strike="noStrike"/>
              <a:t>, calling </a:t>
            </a:r>
            <a:r>
              <a:rPr b="0" i="0" lang="en-US" sz="1800" u="none" cap="none" strike="noStrike">
                <a:latin typeface="Courier New"/>
                <a:ea typeface="Courier New"/>
                <a:cs typeface="Courier New"/>
                <a:sym typeface="Courier New"/>
              </a:rPr>
              <a:t>decrement</a:t>
            </a:r>
            <a:r>
              <a:rPr b="0" i="0" lang="en-US" sz="1800" u="none" cap="none" strike="noStrike"/>
              <a:t> while </a:t>
            </a:r>
            <a:r>
              <a:rPr b="0" i="0" lang="en-US" sz="1800" u="none" cap="none" strike="noStrike">
                <a:latin typeface="Courier New"/>
                <a:ea typeface="Courier New"/>
                <a:cs typeface="Courier New"/>
                <a:sym typeface="Courier New"/>
              </a:rPr>
              <a:t>getValue</a:t>
            </a:r>
            <a:r>
              <a:rPr b="0" i="0" lang="en-US" sz="1800" u="none" cap="none" strike="noStrike"/>
              <a:t> is accessed  might result in unpredictable behavior. </a:t>
            </a:r>
            <a:endParaRPr/>
          </a:p>
        </p:txBody>
      </p:sp>
      <p:sp>
        <p:nvSpPr>
          <p:cNvPr id="218" name="Google Shape;218;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4: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Synchronization Bottlenecks</a:t>
            </a:r>
            <a:endParaRPr/>
          </a:p>
          <a:p>
            <a:pPr indent="0" lvl="1" marL="0" marR="0" rtl="0" algn="l">
              <a:spcBef>
                <a:spcPts val="0"/>
              </a:spcBef>
              <a:spcAft>
                <a:spcPts val="0"/>
              </a:spcAft>
              <a:buSzPts val="1800"/>
              <a:buFont typeface="Arial"/>
              <a:buNone/>
            </a:pPr>
            <a:r>
              <a:rPr b="0" i="0" lang="en-US" sz="1800" u="none" cap="none" strike="noStrike"/>
              <a:t>Synchronization in multithreaded applications ensures reliable behavior. Because </a:t>
            </a:r>
            <a:r>
              <a:rPr b="0" i="0" lang="en-US" sz="1800" u="none" cap="none" strike="noStrike">
                <a:latin typeface="Courier New"/>
                <a:ea typeface="Courier New"/>
                <a:cs typeface="Courier New"/>
                <a:sym typeface="Courier New"/>
              </a:rPr>
              <a:t>synchronized</a:t>
            </a:r>
            <a:r>
              <a:rPr b="0" i="0" lang="en-US" sz="1800" u="none" cap="none" strike="noStrike"/>
              <a:t> blocks and methods are used to restrict a section of code to a single thread, you are potentially creating performance bottlenecks. </a:t>
            </a:r>
            <a:r>
              <a:rPr b="0" i="0" lang="en-US" sz="1800" u="none" cap="none" strike="noStrike">
                <a:latin typeface="Courier New"/>
                <a:ea typeface="Courier New"/>
                <a:cs typeface="Courier New"/>
                <a:sym typeface="Courier New"/>
              </a:rPr>
              <a:t>synchronized</a:t>
            </a:r>
            <a:r>
              <a:rPr b="0" i="0" lang="en-US" sz="1800" u="none" cap="none" strike="noStrike"/>
              <a:t> blocks can be used in place of </a:t>
            </a:r>
            <a:r>
              <a:rPr b="0" i="0" lang="en-US" sz="1800" u="none" cap="none" strike="noStrike">
                <a:latin typeface="Courier New"/>
                <a:ea typeface="Courier New"/>
                <a:cs typeface="Courier New"/>
                <a:sym typeface="Courier New"/>
              </a:rPr>
              <a:t>synchronized</a:t>
            </a:r>
            <a:r>
              <a:rPr b="0" i="0" lang="en-US" sz="1800" u="none" cap="none" strike="noStrike"/>
              <a:t> methods to reduce the number of lines that are exclusive to a single thread.</a:t>
            </a:r>
            <a:endParaRPr b="1" i="0" sz="1800" u="none" cap="none" strike="noStrike"/>
          </a:p>
          <a:p>
            <a:pPr indent="0" lvl="1" marL="0" marR="0" rtl="0" algn="l">
              <a:spcBef>
                <a:spcPts val="0"/>
              </a:spcBef>
              <a:spcAft>
                <a:spcPts val="0"/>
              </a:spcAft>
              <a:buSzPts val="1800"/>
              <a:buFont typeface="Arial"/>
              <a:buNone/>
            </a:pPr>
            <a:r>
              <a:rPr b="0" i="0" lang="en-US" sz="1800" u="none" cap="none" strike="noStrike"/>
              <a:t>Use synchronization as little as possible for performance, but as much as needed to guarantee reliability.</a:t>
            </a:r>
            <a:endParaRPr/>
          </a:p>
        </p:txBody>
      </p:sp>
      <p:sp>
        <p:nvSpPr>
          <p:cNvPr id="229" name="Google Shape;229;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25:notes"/>
          <p:cNvSpPr txBox="1"/>
          <p:nvPr>
            <p:ph idx="1" type="body"/>
          </p:nvPr>
        </p:nvSpPr>
        <p:spPr>
          <a:xfrm>
            <a:off x="547687" y="529748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Nested </a:t>
            </a:r>
            <a:r>
              <a:rPr b="0" i="0" lang="en-US" sz="1800" u="none" cap="none" strike="noStrike">
                <a:latin typeface="Courier New"/>
                <a:ea typeface="Courier New"/>
                <a:cs typeface="Courier New"/>
                <a:sym typeface="Courier New"/>
              </a:rPr>
              <a:t>synchronized</a:t>
            </a:r>
            <a:r>
              <a:rPr b="0" i="0" lang="en-US" sz="1800" u="none" cap="none" strike="noStrike"/>
              <a:t> Blocks</a:t>
            </a:r>
            <a:endParaRPr/>
          </a:p>
          <a:p>
            <a:pPr indent="0" lvl="1" marL="0" marR="0" rtl="0" algn="l">
              <a:spcBef>
                <a:spcPts val="0"/>
              </a:spcBef>
              <a:spcAft>
                <a:spcPts val="0"/>
              </a:spcAft>
              <a:buSzPts val="1800"/>
              <a:buFont typeface="Arial"/>
              <a:buNone/>
            </a:pPr>
            <a:r>
              <a:rPr b="0" i="0" lang="en-US" sz="1800" u="none" cap="none" strike="noStrike"/>
              <a:t>A thread can lock multiple monitors simultaneously by using nested </a:t>
            </a:r>
            <a:r>
              <a:rPr b="0" i="0" lang="en-US" sz="1800" u="none" cap="none" strike="noStrike">
                <a:latin typeface="Courier New"/>
                <a:ea typeface="Courier New"/>
                <a:cs typeface="Courier New"/>
                <a:sym typeface="Courier New"/>
              </a:rPr>
              <a:t>synchronized</a:t>
            </a:r>
            <a:r>
              <a:rPr b="0" i="0" lang="en-US" sz="1800" u="none" cap="none" strike="noStrike"/>
              <a:t> blocks. </a:t>
            </a:r>
            <a:endParaRPr/>
          </a:p>
        </p:txBody>
      </p:sp>
      <p:sp>
        <p:nvSpPr>
          <p:cNvPr id="238" name="Google Shape;238;p2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26: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Multithreaded Servers</a:t>
            </a:r>
            <a:endParaRPr/>
          </a:p>
          <a:p>
            <a:pPr indent="0" lvl="1" marL="0" marR="0" rtl="0" algn="l">
              <a:spcBef>
                <a:spcPts val="0"/>
              </a:spcBef>
              <a:spcAft>
                <a:spcPts val="0"/>
              </a:spcAft>
              <a:buSzPts val="1800"/>
              <a:buFont typeface="Arial"/>
              <a:buNone/>
            </a:pPr>
            <a:r>
              <a:rPr b="0" i="0" lang="en-US" sz="1800" u="none" cap="none" strike="noStrike"/>
              <a:t>Even if you do not write code to create new threads of execution, your code might be run in a multithreaded environment. You must be aware of how threads work and how to write </a:t>
            </a:r>
            <a:br>
              <a:rPr b="0" i="0" lang="en-US" sz="1800" u="none" cap="none" strike="noStrike"/>
            </a:br>
            <a:r>
              <a:rPr b="0" i="0" lang="en-US" sz="1800" u="none" cap="none" strike="noStrike"/>
              <a:t>thread-safe code. When creating code to run inside of another piece of software (such as a middleware or application server), you must read the product’s documentation to discover whether threads will be created automatically. For instance, in a Java EE application server, there is a component called a Servlet that is used to handle HTTP requests. Servlets must always be thread-safe because the server starts a new thread for each HTTP request.</a:t>
            </a:r>
            <a:endParaRPr/>
          </a:p>
        </p:txBody>
      </p:sp>
      <p:sp>
        <p:nvSpPr>
          <p:cNvPr id="247" name="Google Shape;247;p2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27: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Starvation and livelock are much less common a problem than deadlock, but are still problems that every designer of concurrent software is likely to encounter.</a:t>
            </a:r>
            <a:endParaRPr/>
          </a:p>
          <a:p>
            <a:pPr indent="0" lvl="1" marL="0" marR="0" rtl="0" algn="l">
              <a:spcBef>
                <a:spcPts val="0"/>
              </a:spcBef>
              <a:spcAft>
                <a:spcPts val="0"/>
              </a:spcAft>
              <a:buSzPts val="1800"/>
              <a:buFont typeface="Arial"/>
              <a:buNone/>
            </a:pPr>
            <a:r>
              <a:rPr b="1" i="0" lang="en-US" sz="1800" u="none" cap="none" strike="noStrike"/>
              <a:t>Starvation</a:t>
            </a:r>
            <a:endParaRPr/>
          </a:p>
          <a:p>
            <a:pPr indent="0" lvl="1" marL="0" marR="0" rtl="0" algn="l">
              <a:spcBef>
                <a:spcPts val="0"/>
              </a:spcBef>
              <a:spcAft>
                <a:spcPts val="0"/>
              </a:spcAft>
              <a:buSzPts val="1800"/>
              <a:buFont typeface="Arial"/>
              <a:buNone/>
            </a:pPr>
            <a:r>
              <a:rPr b="0" i="0" lang="en-US" sz="1800" u="none" cap="none" strike="noStrike"/>
              <a:t>Starvation describes a situation where a thread is unable to gain regular access to shared resources and is unable to make progress. This happens when shared resources are made unavailable for long periods by “greedy” threads. For example, suppose an object provides a synchronized method that often takes a long time to return. If one thread invokes this method frequently, other threads that also need frequent synchronized access to the same object will often be blocked.</a:t>
            </a:r>
            <a:endParaRPr/>
          </a:p>
          <a:p>
            <a:pPr indent="0" lvl="1" marL="0" marR="0" rtl="0" algn="l">
              <a:spcBef>
                <a:spcPts val="0"/>
              </a:spcBef>
              <a:spcAft>
                <a:spcPts val="0"/>
              </a:spcAft>
              <a:buSzPts val="1800"/>
              <a:buFont typeface="Arial"/>
              <a:buNone/>
            </a:pPr>
            <a:r>
              <a:rPr b="1" i="0" lang="en-US" sz="1800" u="none" cap="none" strike="noStrike"/>
              <a:t>Livelock</a:t>
            </a:r>
            <a:endParaRPr/>
          </a:p>
          <a:p>
            <a:pPr indent="0" lvl="1" marL="0" marR="0" rtl="0" algn="l">
              <a:spcBef>
                <a:spcPts val="0"/>
              </a:spcBef>
              <a:spcAft>
                <a:spcPts val="0"/>
              </a:spcAft>
              <a:buSzPts val="1800"/>
              <a:buFont typeface="Arial"/>
              <a:buNone/>
            </a:pPr>
            <a:r>
              <a:rPr b="0" i="0" lang="en-US" sz="1800" u="none" cap="none" strike="noStrike"/>
              <a:t>A thread often acts in response to the action of another thread. If the other thread’s action is also a response to the action of another thread, </a:t>
            </a:r>
            <a:r>
              <a:rPr b="0" i="1" lang="en-US" sz="1800" u="none" cap="none" strike="noStrike"/>
              <a:t>livelock</a:t>
            </a:r>
            <a:r>
              <a:rPr b="0" i="0" lang="en-US" sz="1800" u="none" cap="none" strike="noStrike"/>
              <a:t> may result. As with deadlock, livelocked threads are unable to make further progress. However, the threads are not blocked; they are simply too busy responding to each other to resume work.</a:t>
            </a:r>
            <a:endParaRPr/>
          </a:p>
        </p:txBody>
      </p:sp>
      <p:sp>
        <p:nvSpPr>
          <p:cNvPr id="254" name="Google Shape;254;p2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28:notes"/>
          <p:cNvSpPr txBox="1"/>
          <p:nvPr>
            <p:ph idx="1" type="body"/>
          </p:nvPr>
        </p:nvSpPr>
        <p:spPr>
          <a:xfrm>
            <a:off x="523875" y="5326062"/>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use of synchronized code blocks can result in performance bottlenecks. Several components of the </a:t>
            </a:r>
            <a:r>
              <a:rPr b="0" i="0" lang="en-US" sz="1800" u="none" cap="none" strike="noStrike">
                <a:latin typeface="Courier New"/>
                <a:ea typeface="Courier New"/>
                <a:cs typeface="Courier New"/>
                <a:sym typeface="Courier New"/>
              </a:rPr>
              <a:t>java.util.concurrent</a:t>
            </a:r>
            <a:r>
              <a:rPr b="0" i="0" lang="en-US" sz="1800" u="none" cap="none" strike="noStrike"/>
              <a:t> package provide alternatives to using synchronized code blocks. </a:t>
            </a:r>
            <a:endParaRPr/>
          </a:p>
        </p:txBody>
      </p:sp>
      <p:sp>
        <p:nvSpPr>
          <p:cNvPr id="265" name="Google Shape;265;p2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
        <p:nvSpPr>
          <p:cNvPr id="271" name="Google Shape;271;p2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2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There is no need to use the </a:t>
            </a:r>
            <a:r>
              <a:rPr b="0" i="0" lang="en-US" sz="1800" u="none" cap="none" strike="noStrike">
                <a:latin typeface="Courier New"/>
                <a:ea typeface="Courier New"/>
                <a:cs typeface="Courier New"/>
                <a:sym typeface="Courier New"/>
              </a:rPr>
              <a:t>synchronized</a:t>
            </a:r>
            <a:r>
              <a:rPr b="0" i="0" lang="en-US" sz="1800" u="none" cap="none" strike="noStrike"/>
              <a:t> keyword with atomic variables. Methods exist to increment a value before or after the value is returned.</a:t>
            </a:r>
            <a:endParaRPr/>
          </a:p>
          <a:p>
            <a:pPr indent="0" lvl="1" marL="0" marR="0" rtl="0" algn="l">
              <a:spcBef>
                <a:spcPts val="0"/>
              </a:spcBef>
              <a:spcAft>
                <a:spcPts val="0"/>
              </a:spcAft>
              <a:buSzPts val="1800"/>
              <a:buFont typeface="Arial"/>
              <a:buNone/>
            </a:pPr>
            <a:r>
              <a:rPr b="0" i="0" lang="en-US" sz="1800" u="none" cap="none" strike="noStrike"/>
              <a:t>The output is:</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New value: 6</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New value: 6</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New value: 7</a:t>
            </a:r>
            <a:endParaRPr/>
          </a:p>
          <a:p>
            <a:pPr indent="0" lvl="0" marL="0" marR="0" rtl="0" algn="l">
              <a:spcBef>
                <a:spcPts val="0"/>
              </a:spcBef>
              <a:spcAft>
                <a:spcPts val="0"/>
              </a:spcAft>
              <a:buNone/>
            </a:pPr>
            <a:r>
              <a:t/>
            </a:r>
            <a:endParaRPr b="0" i="0" sz="1800" u="none" cap="none" strike="noStrike">
              <a:latin typeface="Courier New"/>
              <a:ea typeface="Courier New"/>
              <a:cs typeface="Courier New"/>
              <a:sym typeface="Courier New"/>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3: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Preemptive Multitasking</a:t>
            </a:r>
            <a:endParaRPr/>
          </a:p>
          <a:p>
            <a:pPr indent="0" lvl="1" marL="0" marR="0" rtl="0" algn="l">
              <a:spcBef>
                <a:spcPts val="0"/>
              </a:spcBef>
              <a:spcAft>
                <a:spcPts val="0"/>
              </a:spcAft>
              <a:buSzPts val="1800"/>
              <a:buFont typeface="Arial"/>
              <a:buNone/>
            </a:pPr>
            <a:r>
              <a:rPr b="0" i="0" lang="en-US" sz="1800" u="none" cap="none" strike="noStrike"/>
              <a:t>Modern computers often have more tasks to execute than CPUs. Each task is given an amount of time (called a time slice) during which it can execute on a CPU. A time slice is usually measured in milliseconds. When the time slice has elapsed, the task is forcefully removed from the CPU and another task is given a chance to execute.</a:t>
            </a:r>
            <a:endParaRPr/>
          </a:p>
        </p:txBody>
      </p:sp>
      <p:sp>
        <p:nvSpPr>
          <p:cNvPr id="56" name="Google Shape;56;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15 -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3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3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CyclicBarrier</a:t>
            </a:r>
            <a:r>
              <a:rPr b="0" i="0" lang="en-US" sz="1800" u="none" cap="none" strike="noStrike"/>
              <a:t> Behavior</a:t>
            </a:r>
            <a:endParaRPr/>
          </a:p>
          <a:p>
            <a:pPr indent="0" lvl="1" marL="0" marR="0" rtl="0" algn="l">
              <a:spcBef>
                <a:spcPts val="0"/>
              </a:spcBef>
              <a:spcAft>
                <a:spcPts val="0"/>
              </a:spcAft>
              <a:buSzPts val="1800"/>
              <a:buFont typeface="Arial"/>
              <a:buNone/>
            </a:pPr>
            <a:r>
              <a:rPr b="0" i="0" lang="en-US" sz="1800" u="none" cap="none" strike="noStrike"/>
              <a:t>In this example, if only one thread calls </a:t>
            </a:r>
            <a:r>
              <a:rPr b="0" i="0" lang="en-US" sz="1800" u="none" cap="none" strike="noStrike">
                <a:latin typeface="Courier New"/>
                <a:ea typeface="Courier New"/>
                <a:cs typeface="Courier New"/>
                <a:sym typeface="Courier New"/>
              </a:rPr>
              <a:t>await()</a:t>
            </a:r>
            <a:r>
              <a:rPr b="0" i="0" lang="en-US" sz="1800" u="none" cap="none" strike="noStrike"/>
              <a:t> on the barrier, that thread may block forever. After a second thread calls </a:t>
            </a:r>
            <a:r>
              <a:rPr b="0" i="0" lang="en-US" sz="1800" u="none" cap="none" strike="noStrike">
                <a:latin typeface="Courier New"/>
                <a:ea typeface="Courier New"/>
                <a:cs typeface="Courier New"/>
                <a:sym typeface="Courier New"/>
              </a:rPr>
              <a:t>await()</a:t>
            </a:r>
            <a:r>
              <a:rPr b="0" i="0" lang="en-US" sz="1800" u="none" cap="none" strike="noStrike"/>
              <a:t>, any additional call to </a:t>
            </a:r>
            <a:r>
              <a:rPr b="0" i="0" lang="en-US" sz="1800" u="none" cap="none" strike="noStrike">
                <a:latin typeface="Courier New"/>
                <a:ea typeface="Courier New"/>
                <a:cs typeface="Courier New"/>
                <a:sym typeface="Courier New"/>
              </a:rPr>
              <a:t>await()</a:t>
            </a:r>
            <a:r>
              <a:rPr b="0" i="0" lang="en-US" sz="1800" u="none" cap="none" strike="noStrike"/>
              <a:t> will again block until the required number of threads is reached. A </a:t>
            </a:r>
            <a:r>
              <a:rPr b="0" i="0" lang="en-US" sz="1800" u="none" cap="none" strike="noStrike">
                <a:latin typeface="Courier New"/>
                <a:ea typeface="Courier New"/>
                <a:cs typeface="Courier New"/>
                <a:sym typeface="Courier New"/>
              </a:rPr>
              <a:t>CyclicBarrier</a:t>
            </a:r>
            <a:r>
              <a:rPr b="0" i="0" lang="en-US" sz="1800" u="none" cap="none" strike="noStrike"/>
              <a:t> contains a method, </a:t>
            </a:r>
            <a:r>
              <a:rPr b="0" i="0" lang="en-US" sz="1800" u="none" cap="none" strike="noStrike">
                <a:latin typeface="Courier New"/>
                <a:ea typeface="Courier New"/>
                <a:cs typeface="Courier New"/>
                <a:sym typeface="Courier New"/>
              </a:rPr>
              <a:t>await(long timeout, TimeUnit unit)</a:t>
            </a:r>
            <a:r>
              <a:rPr b="0" i="0" lang="en-US" sz="1800" u="none" cap="none" strike="noStrike"/>
              <a:t>, which will block for a specified duration and throw a </a:t>
            </a:r>
            <a:r>
              <a:rPr b="0" i="0" lang="en-US" sz="1800" u="none" cap="none" strike="noStrike">
                <a:latin typeface="Courier New"/>
                <a:ea typeface="Courier New"/>
                <a:cs typeface="Courier New"/>
                <a:sym typeface="Courier New"/>
              </a:rPr>
              <a:t>TimeoutException</a:t>
            </a:r>
            <a:r>
              <a:rPr b="0" i="0" lang="en-US" sz="1800" u="none" cap="none" strike="noStrike"/>
              <a:t> if that duration is reached.</a:t>
            </a:r>
            <a:endParaRPr/>
          </a:p>
          <a:p>
            <a:pPr indent="0" lvl="1" marL="0" marR="0" rtl="0" algn="l">
              <a:spcBef>
                <a:spcPts val="0"/>
              </a:spcBef>
              <a:spcAft>
                <a:spcPts val="0"/>
              </a:spcAft>
              <a:buSzPts val="1800"/>
              <a:buFont typeface="Arial"/>
              <a:buNone/>
            </a:pPr>
            <a:r>
              <a:rPr b="0" i="0" lang="en-US" sz="1800" u="none" cap="none" strike="noStrike"/>
              <a:t>Synchronizers</a:t>
            </a:r>
            <a:endParaRPr/>
          </a:p>
          <a:p>
            <a:pPr indent="0" lvl="1" marL="0" marR="0" rtl="0" algn="l">
              <a:spcBef>
                <a:spcPts val="0"/>
              </a:spcBef>
              <a:spcAft>
                <a:spcPts val="0"/>
              </a:spcAft>
              <a:buSzPts val="1800"/>
              <a:buFont typeface="Arial"/>
              <a:buNone/>
            </a:pPr>
            <a:r>
              <a:rPr b="0" i="0" lang="en-US" sz="1800" u="none" cap="none" strike="noStrike"/>
              <a:t>A framework of classes in the </a:t>
            </a:r>
            <a:r>
              <a:rPr b="0" i="0" lang="en-US" sz="1800" u="none" cap="none" strike="noStrike">
                <a:latin typeface="Courier New"/>
                <a:ea typeface="Courier New"/>
                <a:cs typeface="Courier New"/>
                <a:sym typeface="Courier New"/>
              </a:rPr>
              <a:t>java.util.concurrent</a:t>
            </a:r>
            <a:r>
              <a:rPr b="0" i="0" lang="en-US" sz="1800" u="none" cap="none" strike="noStrike"/>
              <a:t> package that provide mechanics for atomically managing synchronization state, blocking and unblocking threads, and queuing. The </a:t>
            </a:r>
            <a:r>
              <a:rPr b="0" i="0" lang="en-US" sz="1800" u="none" cap="none" strike="noStrike">
                <a:latin typeface="Courier New"/>
                <a:ea typeface="Courier New"/>
                <a:cs typeface="Courier New"/>
                <a:sym typeface="Courier New"/>
              </a:rPr>
              <a:t>CyclicBarrier</a:t>
            </a:r>
            <a:r>
              <a:rPr b="0" i="0" lang="en-US" sz="1800" u="none" cap="none" strike="noStrike"/>
              <a:t> class is an example.</a:t>
            </a:r>
            <a:endParaRPr/>
          </a:p>
          <a:p>
            <a:pPr indent="0" lvl="0" marL="0" marR="0" rtl="0" algn="l">
              <a:spcBef>
                <a:spcPts val="0"/>
              </a:spcBef>
              <a:spcAft>
                <a:spcPts val="0"/>
              </a:spcAft>
              <a:buNone/>
            </a:pPr>
            <a:r>
              <a:t/>
            </a:r>
            <a:endParaRPr b="0" i="0" sz="1800" u="none" cap="none" strike="noStrike"/>
          </a:p>
        </p:txBody>
      </p:sp>
      <p:sp>
        <p:nvSpPr>
          <p:cNvPr id="281" name="Google Shape;281;p3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3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If the main method runs as shown, the application will just wait. If line 18 is uncommented, then the program will exit normally.</a:t>
            </a:r>
            <a:endParaRPr/>
          </a:p>
        </p:txBody>
      </p:sp>
      <p:sp>
        <p:nvSpPr>
          <p:cNvPr id="292" name="Google Shape;292;p3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3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32: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Concurrent Collections</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ConcurrentLinkedQueue</a:t>
            </a:r>
            <a:r>
              <a:rPr b="0" i="0" lang="en-US" sz="1800" u="none" cap="none" strike="noStrike"/>
              <a:t> class supplies an efficient, scalable, thread-safe, nonblocking FIFO queue. Five implementations in </a:t>
            </a:r>
            <a:r>
              <a:rPr b="0" i="0" lang="en-US" sz="1800" u="none" cap="none" strike="noStrike">
                <a:latin typeface="Courier New"/>
                <a:ea typeface="Courier New"/>
                <a:cs typeface="Courier New"/>
                <a:sym typeface="Courier New"/>
              </a:rPr>
              <a:t>java.util.concurrent</a:t>
            </a:r>
            <a:r>
              <a:rPr b="0" i="0" lang="en-US" sz="1800" u="none" cap="none" strike="noStrike"/>
              <a:t> support the extended </a:t>
            </a:r>
            <a:r>
              <a:rPr b="0" i="0" lang="en-US" sz="1800" u="none" cap="none" strike="noStrike">
                <a:latin typeface="Courier New"/>
                <a:ea typeface="Courier New"/>
                <a:cs typeface="Courier New"/>
                <a:sym typeface="Courier New"/>
              </a:rPr>
              <a:t>BlockingQueue</a:t>
            </a:r>
            <a:r>
              <a:rPr b="0" i="0" lang="en-US" sz="1800" u="none" cap="none" strike="noStrike"/>
              <a:t> interface, which defines blocking versions of put and take: </a:t>
            </a:r>
            <a:r>
              <a:rPr b="0" i="0" lang="en-US" sz="1800" u="none" cap="none" strike="noStrike">
                <a:latin typeface="Courier New"/>
                <a:ea typeface="Courier New"/>
                <a:cs typeface="Courier New"/>
                <a:sym typeface="Courier New"/>
              </a:rPr>
              <a:t>LinkedBlockingQueue</a:t>
            </a:r>
            <a:r>
              <a:rPr b="0" i="0" lang="en-US" sz="1800" u="none" cap="none" strike="noStrike"/>
              <a:t>, </a:t>
            </a:r>
            <a:r>
              <a:rPr b="0" i="0" lang="en-US" sz="1800" u="none" cap="none" strike="noStrike">
                <a:latin typeface="Courier New"/>
                <a:ea typeface="Courier New"/>
                <a:cs typeface="Courier New"/>
                <a:sym typeface="Courier New"/>
              </a:rPr>
              <a:t>ArrayBlockingQueue</a:t>
            </a:r>
            <a:r>
              <a:rPr b="0" i="0" lang="en-US" sz="1800" u="none" cap="none" strike="noStrike"/>
              <a:t>, </a:t>
            </a:r>
            <a:r>
              <a:rPr b="0" i="0" lang="en-US" sz="1800" u="none" cap="none" strike="noStrike">
                <a:latin typeface="Courier New"/>
                <a:ea typeface="Courier New"/>
                <a:cs typeface="Courier New"/>
                <a:sym typeface="Courier New"/>
              </a:rPr>
              <a:t>SynchronousQueue</a:t>
            </a:r>
            <a:r>
              <a:rPr b="0" i="0" lang="en-US" sz="1800" u="none" cap="none" strike="noStrike"/>
              <a:t>, </a:t>
            </a:r>
            <a:r>
              <a:rPr b="0" i="0" lang="en-US" sz="1800" u="none" cap="none" strike="noStrike">
                <a:latin typeface="Courier New"/>
                <a:ea typeface="Courier New"/>
                <a:cs typeface="Courier New"/>
                <a:sym typeface="Courier New"/>
              </a:rPr>
              <a:t>PriorityBlockingQueue</a:t>
            </a:r>
            <a:r>
              <a:rPr b="0" i="0" lang="en-US" sz="1800" u="none" cap="none" strike="noStrike"/>
              <a:t>, and </a:t>
            </a:r>
            <a:r>
              <a:rPr b="0" i="0" lang="en-US" sz="1800" u="none" cap="none" strike="noStrike">
                <a:latin typeface="Courier New"/>
                <a:ea typeface="Courier New"/>
                <a:cs typeface="Courier New"/>
                <a:sym typeface="Courier New"/>
              </a:rPr>
              <a:t>DelayQueue</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Besides queues, this package supplies </a:t>
            </a:r>
            <a:r>
              <a:rPr b="0" i="0" lang="en-US" sz="1800" u="none" cap="none" strike="noStrike">
                <a:latin typeface="Courier New"/>
                <a:ea typeface="Courier New"/>
                <a:cs typeface="Courier New"/>
                <a:sym typeface="Courier New"/>
              </a:rPr>
              <a:t>Collection</a:t>
            </a:r>
            <a:r>
              <a:rPr b="0" i="0" lang="en-US" sz="1800" u="none" cap="none" strike="noStrike"/>
              <a:t> implementations designed for use in multithreaded contexts: </a:t>
            </a:r>
            <a:r>
              <a:rPr b="0" i="0" lang="en-US" sz="1800" u="none" cap="none" strike="noStrike">
                <a:latin typeface="Courier New"/>
                <a:ea typeface="Courier New"/>
                <a:cs typeface="Courier New"/>
                <a:sym typeface="Courier New"/>
              </a:rPr>
              <a:t>ConcurrentHashMap</a:t>
            </a:r>
            <a:r>
              <a:rPr b="0" i="0" lang="en-US" sz="1800" u="none" cap="none" strike="noStrike"/>
              <a:t>, </a:t>
            </a:r>
            <a:r>
              <a:rPr b="0" i="0" lang="en-US" sz="1800" u="none" cap="none" strike="noStrike">
                <a:latin typeface="Courier New"/>
                <a:ea typeface="Courier New"/>
                <a:cs typeface="Courier New"/>
                <a:sym typeface="Courier New"/>
              </a:rPr>
              <a:t>ConcurrentSkipListMap</a:t>
            </a:r>
            <a:r>
              <a:rPr b="0" i="0" lang="en-US" sz="1800" u="none" cap="none" strike="noStrike"/>
              <a:t>, </a:t>
            </a:r>
            <a:r>
              <a:rPr b="0" i="0" lang="en-US" sz="1800" u="none" cap="none" strike="noStrike">
                <a:latin typeface="Courier New"/>
                <a:ea typeface="Courier New"/>
                <a:cs typeface="Courier New"/>
                <a:sym typeface="Courier New"/>
              </a:rPr>
              <a:t>ConcurrentSkipListSet</a:t>
            </a:r>
            <a:r>
              <a:rPr b="0" i="0" lang="en-US" sz="1800" u="none" cap="none" strike="noStrike"/>
              <a:t>, </a:t>
            </a:r>
            <a:r>
              <a:rPr b="0" i="0" lang="en-US" sz="1800" u="none" cap="none" strike="noStrike">
                <a:latin typeface="Courier New"/>
                <a:ea typeface="Courier New"/>
                <a:cs typeface="Courier New"/>
                <a:sym typeface="Courier New"/>
              </a:rPr>
              <a:t>CopyOnWriteArrayList</a:t>
            </a:r>
            <a:r>
              <a:rPr b="0" i="0" lang="en-US" sz="1800" u="none" cap="none" strike="noStrike"/>
              <a:t>, and </a:t>
            </a:r>
            <a:r>
              <a:rPr b="0" i="0" lang="en-US" sz="1800" u="none" cap="none" strike="noStrike">
                <a:latin typeface="Courier New"/>
                <a:ea typeface="Courier New"/>
                <a:cs typeface="Courier New"/>
                <a:sym typeface="Courier New"/>
              </a:rPr>
              <a:t>CopyOnWriteArraySet</a:t>
            </a:r>
            <a:r>
              <a:rPr b="0" i="0" lang="en-US" sz="1800" u="none" cap="none" strike="noStrike"/>
              <a:t>. When many threads are expected to access a given collection, a </a:t>
            </a:r>
            <a:r>
              <a:rPr b="0" i="0" lang="en-US" sz="1800" u="none" cap="none" strike="noStrike">
                <a:latin typeface="Courier New"/>
                <a:ea typeface="Courier New"/>
                <a:cs typeface="Courier New"/>
                <a:sym typeface="Courier New"/>
              </a:rPr>
              <a:t>ConcurrentHashMap</a:t>
            </a:r>
            <a:r>
              <a:rPr b="0" i="0" lang="en-US" sz="1800" u="none" cap="none" strike="noStrike"/>
              <a:t> is normally preferable to a synchronized </a:t>
            </a:r>
            <a:r>
              <a:rPr b="0" i="0" lang="en-US" sz="1800" u="none" cap="none" strike="noStrike">
                <a:latin typeface="Courier New"/>
                <a:ea typeface="Courier New"/>
                <a:cs typeface="Courier New"/>
                <a:sym typeface="Courier New"/>
              </a:rPr>
              <a:t>HashMap</a:t>
            </a:r>
            <a:r>
              <a:rPr b="0" i="0" lang="en-US" sz="1800" u="none" cap="none" strike="noStrike"/>
              <a:t>, and a </a:t>
            </a:r>
            <a:r>
              <a:rPr b="0" i="0" lang="en-US" sz="1800" u="none" cap="none" strike="noStrike">
                <a:latin typeface="Courier New"/>
                <a:ea typeface="Courier New"/>
                <a:cs typeface="Courier New"/>
                <a:sym typeface="Courier New"/>
              </a:rPr>
              <a:t>ConcurrentSkipListMap</a:t>
            </a:r>
            <a:r>
              <a:rPr b="0" i="0" lang="en-US" sz="1800" u="none" cap="none" strike="noStrike"/>
              <a:t> is normally preferable to a synchronized </a:t>
            </a:r>
            <a:r>
              <a:rPr b="0" i="0" lang="en-US" sz="1800" u="none" cap="none" strike="noStrike">
                <a:latin typeface="Courier New"/>
                <a:ea typeface="Courier New"/>
                <a:cs typeface="Courier New"/>
                <a:sym typeface="Courier New"/>
              </a:rPr>
              <a:t>TreeMap</a:t>
            </a:r>
            <a:r>
              <a:rPr b="0" i="0" lang="en-US" sz="1800" u="none" cap="none" strike="noStrike"/>
              <a:t>. A </a:t>
            </a:r>
            <a:r>
              <a:rPr b="0" i="0" lang="en-US" sz="1800" u="none" cap="none" strike="noStrike">
                <a:latin typeface="Courier New"/>
                <a:ea typeface="Courier New"/>
                <a:cs typeface="Courier New"/>
                <a:sym typeface="Courier New"/>
              </a:rPr>
              <a:t>CopyOnWriteArrayList</a:t>
            </a:r>
            <a:r>
              <a:rPr b="0" i="0" lang="en-US" sz="1800" u="none" cap="none" strike="noStrike"/>
              <a:t> is preferable to a synchronized </a:t>
            </a:r>
            <a:r>
              <a:rPr b="0" i="0" lang="en-US" sz="1800" u="none" cap="none" strike="noStrike">
                <a:latin typeface="Courier New"/>
                <a:ea typeface="Courier New"/>
                <a:cs typeface="Courier New"/>
                <a:sym typeface="Courier New"/>
              </a:rPr>
              <a:t>ArrayList</a:t>
            </a:r>
            <a:r>
              <a:rPr b="0" i="0" lang="en-US" sz="1800" u="none" cap="none" strike="noStrike"/>
              <a:t> when the expected number of reads and traversals greatly outnumber the number of updates to a list. </a:t>
            </a:r>
            <a:endParaRPr/>
          </a:p>
        </p:txBody>
      </p:sp>
      <p:sp>
        <p:nvSpPr>
          <p:cNvPr id="300" name="Google Shape;300;p3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3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 </a:t>
            </a:r>
            <a:r>
              <a:rPr b="0" i="0" lang="en-US" sz="1800" u="none" cap="none" strike="noStrike">
                <a:latin typeface="Courier New"/>
                <a:ea typeface="Courier New"/>
                <a:cs typeface="Courier New"/>
                <a:sym typeface="Courier New"/>
              </a:rPr>
              <a:t>CopyOnWriteArrayList</a:t>
            </a:r>
            <a:r>
              <a:rPr b="0" i="0" lang="en-US" sz="1800" u="none" cap="none" strike="noStrike"/>
              <a:t> is a thread safe </a:t>
            </a:r>
            <a:r>
              <a:rPr b="0" i="0" lang="en-US" sz="1800" u="none" cap="none" strike="noStrike">
                <a:latin typeface="Courier New"/>
                <a:ea typeface="Courier New"/>
                <a:cs typeface="Courier New"/>
                <a:sym typeface="Courier New"/>
              </a:rPr>
              <a:t>ArrayList</a:t>
            </a:r>
            <a:r>
              <a:rPr b="0" i="0" lang="en-US" sz="1800" u="none" cap="none" strike="noStrike"/>
              <a:t> implementation found in the </a:t>
            </a:r>
            <a:r>
              <a:rPr b="0" i="0" lang="en-US" sz="1800" u="none" cap="none" strike="noStrike">
                <a:latin typeface="Courier New"/>
                <a:ea typeface="Courier New"/>
                <a:cs typeface="Courier New"/>
                <a:sym typeface="Courier New"/>
              </a:rPr>
              <a:t>java.util.concurrency</a:t>
            </a:r>
            <a:r>
              <a:rPr b="0" i="0" lang="en-US" sz="1800" u="none" cap="none" strike="noStrike"/>
              <a:t> library.    </a:t>
            </a:r>
            <a:endParaRPr/>
          </a:p>
          <a:p>
            <a:pPr indent="0" lvl="1" marL="0" marR="0" rtl="0" algn="l">
              <a:spcBef>
                <a:spcPts val="0"/>
              </a:spcBef>
              <a:spcAft>
                <a:spcPts val="0"/>
              </a:spcAft>
              <a:buSzPts val="1800"/>
              <a:buFont typeface="Arial"/>
              <a:buNone/>
            </a:pPr>
            <a:r>
              <a:rPr b="1" i="0" lang="en-US" sz="1800" u="none" cap="none" strike="noStrike"/>
              <a:t>Note: </a:t>
            </a:r>
            <a:r>
              <a:rPr b="0" i="0" lang="en-US" sz="1800" u="none" cap="none" strike="noStrike"/>
              <a:t>The three </a:t>
            </a:r>
            <a:r>
              <a:rPr b="0" i="0" lang="en-US" sz="1800" u="none" cap="none" strike="noStrike">
                <a:latin typeface="Courier New"/>
                <a:ea typeface="Courier New"/>
                <a:cs typeface="Courier New"/>
                <a:sym typeface="Courier New"/>
              </a:rPr>
              <a:t>es</a:t>
            </a:r>
            <a:r>
              <a:rPr b="0" i="0" lang="en-US" sz="1800" u="none" cap="none" strike="noStrike"/>
              <a:t> statements were combined onto one line so the source code would fit in the slide.</a:t>
            </a:r>
            <a:endParaRPr/>
          </a:p>
        </p:txBody>
      </p:sp>
      <p:sp>
        <p:nvSpPr>
          <p:cNvPr id="307" name="Google Shape;307;p3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
        <p:nvSpPr>
          <p:cNvPr id="314" name="Google Shape;314;p3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15" name="Google Shape;315;p3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3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this practice, you create a multithreaded network client.</a:t>
            </a:r>
            <a:endParaRPr/>
          </a:p>
        </p:txBody>
      </p:sp>
      <p:sp>
        <p:nvSpPr>
          <p:cNvPr id="323" name="Google Shape;323;p3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3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36: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b</a:t>
            </a:r>
            <a:endParaRPr/>
          </a:p>
        </p:txBody>
      </p:sp>
      <p:sp>
        <p:nvSpPr>
          <p:cNvPr id="331" name="Google Shape;331;p3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3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37: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a, c</a:t>
            </a:r>
            <a:endParaRPr/>
          </a:p>
        </p:txBody>
      </p:sp>
      <p:sp>
        <p:nvSpPr>
          <p:cNvPr id="338" name="Google Shape;338;p3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63" name="Google Shape;63;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15 -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 name="Google Shape;69;p5: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run</a:t>
            </a:r>
            <a:r>
              <a:rPr b="0" i="0" lang="en-US" sz="1800" u="none" cap="none" strike="noStrike"/>
              <a:t> Method</a:t>
            </a:r>
            <a:endParaRPr/>
          </a:p>
          <a:p>
            <a:pPr indent="0" lvl="1" marL="0" marR="0" rtl="0" algn="l">
              <a:spcBef>
                <a:spcPts val="0"/>
              </a:spcBef>
              <a:spcAft>
                <a:spcPts val="0"/>
              </a:spcAft>
              <a:buSzPts val="1800"/>
              <a:buFont typeface="Arial"/>
              <a:buNone/>
            </a:pPr>
            <a:r>
              <a:rPr b="0" i="0" lang="en-US" sz="1800" u="none" cap="none" strike="noStrike"/>
              <a:t>The code to be executed in a new thread of execution should be placed in a </a:t>
            </a:r>
            <a:r>
              <a:rPr b="0" i="0" lang="en-US" sz="1800" u="none" cap="none" strike="noStrike">
                <a:latin typeface="Courier New"/>
                <a:ea typeface="Courier New"/>
                <a:cs typeface="Courier New"/>
                <a:sym typeface="Courier New"/>
              </a:rPr>
              <a:t>run</a:t>
            </a:r>
            <a:r>
              <a:rPr b="0" i="0" lang="en-US" sz="1800" u="none" cap="none" strike="noStrike"/>
              <a:t> method. You should avoid calling the </a:t>
            </a:r>
            <a:r>
              <a:rPr b="0" i="0" lang="en-US" sz="1800" u="none" cap="none" strike="noStrike">
                <a:latin typeface="Courier New"/>
                <a:ea typeface="Courier New"/>
                <a:cs typeface="Courier New"/>
                <a:sym typeface="Courier New"/>
              </a:rPr>
              <a:t>run</a:t>
            </a:r>
            <a:r>
              <a:rPr b="0" i="0" lang="en-US" sz="1800" u="none" cap="none" strike="noStrike"/>
              <a:t> method directly. Calling the </a:t>
            </a:r>
            <a:r>
              <a:rPr b="0" i="0" lang="en-US" sz="1800" u="none" cap="none" strike="noStrike">
                <a:latin typeface="Courier New"/>
                <a:ea typeface="Courier New"/>
                <a:cs typeface="Courier New"/>
                <a:sym typeface="Courier New"/>
              </a:rPr>
              <a:t>run</a:t>
            </a:r>
            <a:r>
              <a:rPr b="0" i="0" lang="en-US" sz="1800" u="none" cap="none" strike="noStrike"/>
              <a:t> method does not start a new thread and the effect would be no different than calling any other method.</a:t>
            </a:r>
            <a:endParaRPr/>
          </a:p>
        </p:txBody>
      </p:sp>
      <p:sp>
        <p:nvSpPr>
          <p:cNvPr id="70" name="Google Shape;70;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6: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run</a:t>
            </a:r>
            <a:r>
              <a:rPr b="0" i="0" lang="en-US" sz="1800" u="none" cap="none" strike="noStrike"/>
              <a:t> Method</a:t>
            </a:r>
            <a:endParaRPr/>
          </a:p>
          <a:p>
            <a:pPr indent="0" lvl="1" marL="0" marR="0" rtl="0" algn="l">
              <a:spcBef>
                <a:spcPts val="0"/>
              </a:spcBef>
              <a:spcAft>
                <a:spcPts val="0"/>
              </a:spcAft>
              <a:buSzPts val="1800"/>
              <a:buFont typeface="Arial"/>
              <a:buNone/>
            </a:pPr>
            <a:r>
              <a:rPr b="0" i="0" lang="en-US" sz="1800" u="none" cap="none" strike="noStrike"/>
              <a:t>Just as when extending </a:t>
            </a:r>
            <a:r>
              <a:rPr b="0" i="0" lang="en-US" sz="1800" u="none" cap="none" strike="noStrike">
                <a:latin typeface="Courier New"/>
                <a:ea typeface="Courier New"/>
                <a:cs typeface="Courier New"/>
                <a:sym typeface="Courier New"/>
              </a:rPr>
              <a:t>Thread</a:t>
            </a:r>
            <a:r>
              <a:rPr b="0" i="0" lang="en-US" sz="1800" u="none" cap="none" strike="noStrike"/>
              <a:t>, calling the </a:t>
            </a:r>
            <a:r>
              <a:rPr b="0" i="0" lang="en-US" sz="1800" u="none" cap="none" strike="noStrike">
                <a:latin typeface="Courier New"/>
                <a:ea typeface="Courier New"/>
                <a:cs typeface="Courier New"/>
                <a:sym typeface="Courier New"/>
              </a:rPr>
              <a:t>run</a:t>
            </a:r>
            <a:r>
              <a:rPr b="0" i="0" lang="en-US" sz="1800" u="none" cap="none" strike="noStrike"/>
              <a:t> method does not start a new thread. The benefit of implementing </a:t>
            </a:r>
            <a:r>
              <a:rPr b="0" i="0" lang="en-US" sz="1800" u="none" cap="none" strike="noStrike">
                <a:latin typeface="Courier New"/>
                <a:ea typeface="Courier New"/>
                <a:cs typeface="Courier New"/>
                <a:sym typeface="Courier New"/>
              </a:rPr>
              <a:t>Runnable</a:t>
            </a:r>
            <a:r>
              <a:rPr b="0" i="0" lang="en-US" sz="1800" u="none" cap="none" strike="noStrike"/>
              <a:t> is that you may still extend a class of your choosing.</a:t>
            </a:r>
            <a:endParaRPr/>
          </a:p>
        </p:txBody>
      </p:sp>
      <p:sp>
        <p:nvSpPr>
          <p:cNvPr id="78" name="Google Shape;78;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86" name="Google Shape;86;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8: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93" name="Google Shape;93;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9: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The Behavior of an </a:t>
            </a:r>
            <a:r>
              <a:rPr b="0" i="0" lang="en-US" sz="1800" u="none" cap="none" strike="noStrike">
                <a:latin typeface="Courier New"/>
                <a:ea typeface="Courier New"/>
                <a:cs typeface="Courier New"/>
                <a:sym typeface="Courier New"/>
              </a:rPr>
              <a:t>ExecutorService</a:t>
            </a:r>
            <a:endParaRPr/>
          </a:p>
          <a:p>
            <a:pPr indent="0" lvl="1" marL="0" marR="0" rtl="0" algn="l">
              <a:spcBef>
                <a:spcPts val="0"/>
              </a:spcBef>
              <a:spcAft>
                <a:spcPts val="0"/>
              </a:spcAft>
              <a:buSzPts val="1800"/>
              <a:buFont typeface="Arial"/>
              <a:buNone/>
            </a:pPr>
            <a:r>
              <a:rPr b="0" i="0" lang="en-US" sz="1800" u="none" cap="none" strike="noStrike"/>
              <a:t>A cached thread pool </a:t>
            </a:r>
            <a:r>
              <a:rPr b="0" i="0" lang="en-US" sz="1800" u="none" cap="none" strike="noStrike">
                <a:latin typeface="Courier New"/>
                <a:ea typeface="Courier New"/>
                <a:cs typeface="Courier New"/>
                <a:sym typeface="Courier New"/>
              </a:rPr>
              <a:t>ExecutorService</a:t>
            </a:r>
            <a:r>
              <a:rPr b="0" i="0" lang="en-US" sz="1800" u="none" cap="none" strike="noStrike"/>
              <a:t>:</a:t>
            </a:r>
            <a:endParaRPr b="0" i="0" sz="1800" u="none" cap="none" strike="noStrike">
              <a:latin typeface="Courier New"/>
              <a:ea typeface="Courier New"/>
              <a:cs typeface="Courier New"/>
              <a:sym typeface="Courier New"/>
            </a:endParaRPr>
          </a:p>
          <a:p>
            <a:pPr indent="0" lvl="2" marL="0" marR="0" rtl="0" algn="l">
              <a:spcBef>
                <a:spcPts val="0"/>
              </a:spcBef>
              <a:spcAft>
                <a:spcPts val="0"/>
              </a:spcAft>
              <a:buSzPts val="1800"/>
              <a:buFont typeface="Arial"/>
              <a:buNone/>
            </a:pPr>
            <a:r>
              <a:rPr b="0" i="0" lang="en-US" sz="1800" u="none" cap="none" strike="noStrike"/>
              <a:t>Creates new threads as needed</a:t>
            </a:r>
            <a:endParaRPr/>
          </a:p>
          <a:p>
            <a:pPr indent="0" lvl="2" marL="0" marR="0" rtl="0" algn="l">
              <a:spcBef>
                <a:spcPts val="0"/>
              </a:spcBef>
              <a:spcAft>
                <a:spcPts val="0"/>
              </a:spcAft>
              <a:buSzPts val="1800"/>
              <a:buFont typeface="Arial"/>
              <a:buNone/>
            </a:pPr>
            <a:r>
              <a:rPr b="0" i="0" lang="en-US" sz="1800" u="none" cap="none" strike="noStrike"/>
              <a:t>Reuses its threads (Its threads do not die after finishing their task.)</a:t>
            </a:r>
            <a:endParaRPr/>
          </a:p>
          <a:p>
            <a:pPr indent="0" lvl="2" marL="0" marR="0" rtl="0" algn="l">
              <a:spcBef>
                <a:spcPts val="0"/>
              </a:spcBef>
              <a:spcAft>
                <a:spcPts val="0"/>
              </a:spcAft>
              <a:buSzPts val="1800"/>
              <a:buFont typeface="Arial"/>
              <a:buNone/>
            </a:pPr>
            <a:r>
              <a:rPr b="0" i="0" lang="en-US" sz="1800" u="none" cap="none" strike="noStrike"/>
              <a:t>Terminates threads that have been idle for 60 seconds</a:t>
            </a:r>
            <a:endParaRPr/>
          </a:p>
          <a:p>
            <a:pPr indent="0" lvl="1" marL="0" marR="0" rtl="0" algn="l">
              <a:spcBef>
                <a:spcPts val="0"/>
              </a:spcBef>
              <a:spcAft>
                <a:spcPts val="0"/>
              </a:spcAft>
              <a:buSzPts val="1800"/>
              <a:buFont typeface="Arial"/>
              <a:buNone/>
            </a:pPr>
            <a:r>
              <a:rPr b="0" i="0" lang="en-US" sz="1800" u="none" cap="none" strike="noStrike"/>
              <a:t>Other types of </a:t>
            </a:r>
            <a:r>
              <a:rPr b="0" i="0" lang="en-US" sz="1800" u="none" cap="none" strike="noStrike">
                <a:latin typeface="Courier New"/>
                <a:ea typeface="Courier New"/>
                <a:cs typeface="Courier New"/>
                <a:sym typeface="Courier New"/>
              </a:rPr>
              <a:t>ExecutorService</a:t>
            </a:r>
            <a:r>
              <a:rPr b="0" i="0" lang="en-US" sz="1800" u="none" cap="none" strike="noStrike"/>
              <a:t> implementations are available:</a:t>
            </a:r>
            <a:endParaRPr/>
          </a:p>
          <a:p>
            <a:pPr indent="0" lvl="4" marL="0" marR="0" rtl="0" algn="l">
              <a:spcBef>
                <a:spcPts val="0"/>
              </a:spcBef>
              <a:spcAft>
                <a:spcPts val="0"/>
              </a:spcAft>
              <a:buSzPts val="1800"/>
              <a:buFont typeface="Arial"/>
              <a:buNone/>
            </a:pPr>
            <a:r>
              <a:rPr b="0" i="0" lang="en-US" sz="1800" u="none" cap="none" strike="noStrike"/>
              <a:t>int cpuCount = Runtime.getRuntime().availableProcessors();</a:t>
            </a:r>
            <a:endParaRPr/>
          </a:p>
          <a:p>
            <a:pPr indent="0" lvl="4" marL="0" marR="0" rtl="0" algn="l">
              <a:spcBef>
                <a:spcPts val="0"/>
              </a:spcBef>
              <a:spcAft>
                <a:spcPts val="0"/>
              </a:spcAft>
              <a:buSzPts val="1800"/>
              <a:buFont typeface="Arial"/>
              <a:buNone/>
            </a:pPr>
            <a:r>
              <a:rPr b="0" i="0" lang="en-US" sz="1800" u="none" cap="none" strike="noStrike"/>
              <a:t>ExecutorService es = Executors.newFixedThreadPool(cpuCount);</a:t>
            </a:r>
            <a:endParaRPr b="0" i="0" sz="1800" u="none" cap="none" strike="noStrike"/>
          </a:p>
          <a:p>
            <a:pPr indent="0" lvl="1" marL="0" marR="0" rtl="0" algn="l">
              <a:spcBef>
                <a:spcPts val="0"/>
              </a:spcBef>
              <a:spcAft>
                <a:spcPts val="0"/>
              </a:spcAft>
              <a:buSzPts val="1800"/>
              <a:buFont typeface="Arial"/>
              <a:buNone/>
            </a:pPr>
            <a:r>
              <a:rPr b="0" i="0" lang="en-US" sz="1800" u="none" cap="none" strike="noStrike"/>
              <a:t>A fixed thread pool </a:t>
            </a:r>
            <a:r>
              <a:rPr b="0" i="0" lang="en-US" sz="1800" u="none" cap="none" strike="noStrike">
                <a:latin typeface="Courier New"/>
                <a:ea typeface="Courier New"/>
                <a:cs typeface="Courier New"/>
                <a:sym typeface="Courier New"/>
              </a:rPr>
              <a:t>ExecutorService</a:t>
            </a:r>
            <a:r>
              <a:rPr b="0" i="0" lang="en-US" sz="1800" u="none" cap="none" strike="noStrike"/>
              <a:t>:</a:t>
            </a:r>
            <a:endParaRPr/>
          </a:p>
          <a:p>
            <a:pPr indent="0" lvl="2" marL="0" marR="0" rtl="0" algn="l">
              <a:spcBef>
                <a:spcPts val="0"/>
              </a:spcBef>
              <a:spcAft>
                <a:spcPts val="0"/>
              </a:spcAft>
              <a:buSzPts val="1800"/>
              <a:buFont typeface="Arial"/>
              <a:buNone/>
            </a:pPr>
            <a:r>
              <a:rPr b="0" i="0" lang="en-US" sz="1800" u="none" cap="none" strike="noStrike"/>
              <a:t>Contains a fixed number of threads</a:t>
            </a:r>
            <a:endParaRPr/>
          </a:p>
          <a:p>
            <a:pPr indent="0" lvl="2" marL="0" marR="0" rtl="0" algn="l">
              <a:spcBef>
                <a:spcPts val="0"/>
              </a:spcBef>
              <a:spcAft>
                <a:spcPts val="0"/>
              </a:spcAft>
              <a:buSzPts val="1800"/>
              <a:buFont typeface="Arial"/>
              <a:buNone/>
            </a:pPr>
            <a:r>
              <a:rPr b="0" i="0" lang="en-US" sz="1800" u="none" cap="none" strike="noStrike"/>
              <a:t>Reuses its threads (Its threads do not die after finishing their task.)</a:t>
            </a:r>
            <a:endParaRPr/>
          </a:p>
          <a:p>
            <a:pPr indent="0" lvl="2" marL="0" marR="0" rtl="0" algn="l">
              <a:spcBef>
                <a:spcPts val="0"/>
              </a:spcBef>
              <a:spcAft>
                <a:spcPts val="0"/>
              </a:spcAft>
              <a:buSzPts val="1800"/>
              <a:buFont typeface="Arial"/>
              <a:buNone/>
            </a:pPr>
            <a:r>
              <a:rPr b="0" i="0" lang="en-US" sz="1800" u="none" cap="none" strike="noStrike"/>
              <a:t>Queues up work until a thread is available</a:t>
            </a:r>
            <a:endParaRPr/>
          </a:p>
          <a:p>
            <a:pPr indent="0" lvl="2" marL="0" marR="0" rtl="0" algn="l">
              <a:spcBef>
                <a:spcPts val="0"/>
              </a:spcBef>
              <a:spcAft>
                <a:spcPts val="0"/>
              </a:spcAft>
              <a:buSzPts val="1800"/>
              <a:buFont typeface="Arial"/>
              <a:buNone/>
            </a:pPr>
            <a:r>
              <a:rPr b="0" i="0" lang="en-US" sz="1800" u="none" cap="none" strike="noStrike"/>
              <a:t>Could be used to avoid over working a system with CPU-intensive tasks</a:t>
            </a:r>
            <a:endParaRPr/>
          </a:p>
        </p:txBody>
      </p:sp>
      <p:sp>
        <p:nvSpPr>
          <p:cNvPr id="100" name="Google Shape;100;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6" name="Google Shape;26;p5"/>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9" name="Google Shape;29;p6"/>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6"/>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15</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15 -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Concurrency</a:t>
            </a:r>
            <a:endParaRPr/>
          </a:p>
        </p:txBody>
      </p:sp>
      <p:cxnSp>
        <p:nvCxnSpPr>
          <p:cNvPr id="44" name="Google Shape;44;p10"/>
          <p:cNvCxnSpPr/>
          <p:nvPr/>
        </p:nvCxnSpPr>
        <p:spPr>
          <a:xfrm>
            <a:off x="1828800" y="4495800"/>
            <a:ext cx="990600" cy="0"/>
          </a:xfrm>
          <a:prstGeom prst="straightConnector1">
            <a:avLst/>
          </a:prstGeom>
          <a:noFill/>
          <a:ln>
            <a:noFill/>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nvSpPr>
        <p:spPr>
          <a:xfrm>
            <a:off x="609600" y="2362200"/>
            <a:ext cx="7924800" cy="3886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1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Example </a:t>
            </a:r>
            <a:r>
              <a:rPr b="1" i="0" lang="en-US" sz="2600" u="none" cap="none" strike="noStrike">
                <a:solidFill>
                  <a:schemeClr val="dk1"/>
                </a:solidFill>
                <a:latin typeface="Courier New"/>
                <a:ea typeface="Courier New"/>
                <a:cs typeface="Courier New"/>
                <a:sym typeface="Courier New"/>
              </a:rPr>
              <a:t>ExecutorService</a:t>
            </a:r>
            <a:endParaRPr/>
          </a:p>
        </p:txBody>
      </p:sp>
      <p:sp>
        <p:nvSpPr>
          <p:cNvPr id="112" name="Google Shape;112;p19"/>
          <p:cNvSpPr txBox="1"/>
          <p:nvPr>
            <p:ph idx="1" type="body"/>
          </p:nvPr>
        </p:nvSpPr>
        <p:spPr>
          <a:xfrm>
            <a:off x="609600" y="1447800"/>
            <a:ext cx="7918450" cy="48387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example illustrates using an </a:t>
            </a:r>
            <a:r>
              <a:rPr b="0" i="0" lang="en-US" sz="2200" u="none">
                <a:solidFill>
                  <a:schemeClr val="dk1"/>
                </a:solidFill>
                <a:latin typeface="Courier New"/>
                <a:ea typeface="Courier New"/>
                <a:cs typeface="Courier New"/>
                <a:sym typeface="Courier New"/>
              </a:rPr>
              <a:t>ExecutorService</a:t>
            </a:r>
            <a:r>
              <a:rPr b="0" i="0" lang="en-US" sz="2200" u="none">
                <a:solidFill>
                  <a:schemeClr val="dk1"/>
                </a:solidFill>
                <a:latin typeface="Arial"/>
                <a:ea typeface="Arial"/>
                <a:cs typeface="Arial"/>
                <a:sym typeface="Arial"/>
              </a:rPr>
              <a:t> to execute </a:t>
            </a:r>
            <a:r>
              <a:rPr b="0" i="0" lang="en-US" sz="2200" u="none">
                <a:solidFill>
                  <a:schemeClr val="dk1"/>
                </a:solidFill>
                <a:latin typeface="Courier New"/>
                <a:ea typeface="Courier New"/>
                <a:cs typeface="Courier New"/>
                <a:sym typeface="Courier New"/>
              </a:rPr>
              <a:t>Runnable</a:t>
            </a:r>
            <a:r>
              <a:rPr b="0" i="0" lang="en-US" sz="2200" u="none">
                <a:solidFill>
                  <a:schemeClr val="dk1"/>
                </a:solidFill>
                <a:latin typeface="Arial"/>
                <a:ea typeface="Arial"/>
                <a:cs typeface="Arial"/>
                <a:sym typeface="Arial"/>
              </a:rPr>
              <a:t> tasks:</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package com.example;</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import java.util.concurrent.ExecutorService;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import java.util.concurrent.Executors;</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public class ExecutorExample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static void main(String[] args)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ExecutorService es = Executors.newCachedThreadPool();</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es.execute(new ExampleRunnable("one"));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es.execute(new ExampleRunnable("two"));</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es.shutdown();</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a:t>
            </a:r>
            <a:endParaRPr/>
          </a:p>
        </p:txBody>
      </p:sp>
      <p:sp>
        <p:nvSpPr>
          <p:cNvPr id="113" name="Google Shape;113;p19"/>
          <p:cNvSpPr/>
          <p:nvPr/>
        </p:nvSpPr>
        <p:spPr>
          <a:xfrm>
            <a:off x="6553200" y="4800600"/>
            <a:ext cx="1981200" cy="738187"/>
          </a:xfrm>
          <a:prstGeom prst="wedgeRectCallout">
            <a:avLst>
              <a:gd fmla="val -2589" name="adj1"/>
              <a:gd fmla="val 3924"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Execute this Runnable task sometime in the future</a:t>
            </a:r>
            <a:endParaRPr/>
          </a:p>
        </p:txBody>
      </p:sp>
      <p:sp>
        <p:nvSpPr>
          <p:cNvPr id="114" name="Google Shape;114;p19"/>
          <p:cNvSpPr/>
          <p:nvPr/>
        </p:nvSpPr>
        <p:spPr>
          <a:xfrm>
            <a:off x="3733800" y="5486400"/>
            <a:ext cx="2057400" cy="307975"/>
          </a:xfrm>
          <a:prstGeom prst="wedgeRectCallout">
            <a:avLst>
              <a:gd fmla="val -4291" name="adj1"/>
              <a:gd fmla="val 3507"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Shut down the executor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nvSpPr>
        <p:spPr>
          <a:xfrm>
            <a:off x="609600" y="3124200"/>
            <a:ext cx="7924800" cy="2362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Shutting Down an </a:t>
            </a:r>
            <a:r>
              <a:rPr b="1" i="0" lang="en-US" sz="2600" u="none" cap="none" strike="noStrike">
                <a:solidFill>
                  <a:schemeClr val="dk1"/>
                </a:solidFill>
                <a:latin typeface="Courier New"/>
                <a:ea typeface="Courier New"/>
                <a:cs typeface="Courier New"/>
                <a:sym typeface="Courier New"/>
              </a:rPr>
              <a:t>ExecutorService</a:t>
            </a:r>
            <a:endParaRPr/>
          </a:p>
        </p:txBody>
      </p:sp>
      <p:sp>
        <p:nvSpPr>
          <p:cNvPr id="122" name="Google Shape;122;p20"/>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Shutting down an </a:t>
            </a:r>
            <a:r>
              <a:rPr b="0" i="0" lang="en-US" sz="2200" u="none">
                <a:solidFill>
                  <a:schemeClr val="dk1"/>
                </a:solidFill>
                <a:latin typeface="Courier New"/>
                <a:ea typeface="Courier New"/>
                <a:cs typeface="Courier New"/>
                <a:sym typeface="Courier New"/>
              </a:rPr>
              <a:t>ExecutorService</a:t>
            </a:r>
            <a:r>
              <a:rPr b="0" i="0" lang="en-US" sz="2200" u="none">
                <a:solidFill>
                  <a:schemeClr val="dk1"/>
                </a:solidFill>
                <a:latin typeface="Arial"/>
                <a:ea typeface="Arial"/>
                <a:cs typeface="Arial"/>
                <a:sym typeface="Arial"/>
              </a:rPr>
              <a:t> is important because its threads are nondaemon threads and will keep your JVM from shutting down.</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es.shutdown();</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try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es.awaitTermination(5, TimeUnit.SECONDS);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catch (InterruptedException ex)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System.out.println("Stopped waiting early");</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123" name="Google Shape;123;p20"/>
          <p:cNvSpPr/>
          <p:nvPr/>
        </p:nvSpPr>
        <p:spPr>
          <a:xfrm>
            <a:off x="3581400" y="3581400"/>
            <a:ext cx="2895600" cy="523875"/>
          </a:xfrm>
          <a:prstGeom prst="wedgeRectCallout">
            <a:avLst>
              <a:gd fmla="val -3401" name="adj1"/>
              <a:gd fmla="val 23909"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If you want to wait for the </a:t>
            </a:r>
            <a:r>
              <a:rPr b="0" i="0" lang="en-US" sz="1400" u="none">
                <a:solidFill>
                  <a:schemeClr val="dk1"/>
                </a:solidFill>
                <a:latin typeface="Courier New"/>
                <a:ea typeface="Courier New"/>
                <a:cs typeface="Courier New"/>
                <a:sym typeface="Courier New"/>
              </a:rPr>
              <a:t>Callable</a:t>
            </a:r>
            <a:r>
              <a:rPr b="0" i="0" lang="en-US" sz="1400" u="none">
                <a:solidFill>
                  <a:schemeClr val="dk1"/>
                </a:solidFill>
                <a:latin typeface="Arial"/>
                <a:ea typeface="Arial"/>
                <a:cs typeface="Arial"/>
                <a:sym typeface="Arial"/>
              </a:rPr>
              <a:t>s to finish</a:t>
            </a:r>
            <a:endParaRPr/>
          </a:p>
        </p:txBody>
      </p:sp>
      <p:sp>
        <p:nvSpPr>
          <p:cNvPr id="124" name="Google Shape;124;p20"/>
          <p:cNvSpPr/>
          <p:nvPr/>
        </p:nvSpPr>
        <p:spPr>
          <a:xfrm>
            <a:off x="3124200" y="2743200"/>
            <a:ext cx="2057400" cy="533400"/>
          </a:xfrm>
          <a:prstGeom prst="wedgeRectCallout">
            <a:avLst>
              <a:gd fmla="val -4954" name="adj1"/>
              <a:gd fmla="val 21768"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Stop accepting new </a:t>
            </a:r>
            <a:r>
              <a:rPr b="0" i="0" lang="en-US" sz="1400" u="none">
                <a:solidFill>
                  <a:schemeClr val="dk1"/>
                </a:solidFill>
                <a:latin typeface="Courier New"/>
                <a:ea typeface="Courier New"/>
                <a:cs typeface="Courier New"/>
                <a:sym typeface="Courier New"/>
              </a:rPr>
              <a:t>Callable</a:t>
            </a:r>
            <a:r>
              <a:rPr b="0" i="0" lang="en-US" sz="1400" u="none">
                <a:solidFill>
                  <a:schemeClr val="dk1"/>
                </a:solidFill>
                <a:latin typeface="Arial"/>
                <a:ea typeface="Arial"/>
                <a:cs typeface="Arial"/>
                <a:sym typeface="Arial"/>
              </a:rPr>
              <a: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nvSpPr>
        <p:spPr>
          <a:xfrm>
            <a:off x="609600" y="3657600"/>
            <a:ext cx="7924800" cy="1371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java.util.concurrent.Callable</a:t>
            </a:r>
            <a:endParaRPr/>
          </a:p>
        </p:txBody>
      </p:sp>
      <p:sp>
        <p:nvSpPr>
          <p:cNvPr id="132" name="Google Shape;132;p21"/>
          <p:cNvSpPr txBox="1"/>
          <p:nvPr>
            <p:ph idx="1" type="body"/>
          </p:nvPr>
        </p:nvSpPr>
        <p:spPr>
          <a:xfrm>
            <a:off x="609600" y="1447800"/>
            <a:ext cx="7918450" cy="35766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Callable</a:t>
            </a:r>
            <a:r>
              <a:rPr b="0" i="0" lang="en-US" sz="2200" u="none">
                <a:solidFill>
                  <a:schemeClr val="dk1"/>
                </a:solidFill>
                <a:latin typeface="Arial"/>
                <a:ea typeface="Arial"/>
                <a:cs typeface="Arial"/>
                <a:sym typeface="Arial"/>
              </a:rPr>
              <a:t>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Defines a task submitted to an </a:t>
            </a:r>
            <a:r>
              <a:rPr b="0" i="0" lang="en-US" sz="2200" u="none" cap="none" strike="noStrike">
                <a:solidFill>
                  <a:schemeClr val="dk1"/>
                </a:solidFill>
                <a:latin typeface="Courier New"/>
                <a:ea typeface="Courier New"/>
                <a:cs typeface="Courier New"/>
                <a:sym typeface="Courier New"/>
              </a:rPr>
              <a:t>ExecutorService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Is similar in nature to </a:t>
            </a:r>
            <a:r>
              <a:rPr b="0" i="0" lang="en-US" sz="2200" u="none" cap="none" strike="noStrike">
                <a:solidFill>
                  <a:schemeClr val="dk1"/>
                </a:solidFill>
                <a:latin typeface="Courier New"/>
                <a:ea typeface="Courier New"/>
                <a:cs typeface="Courier New"/>
                <a:sym typeface="Courier New"/>
              </a:rPr>
              <a:t>Runnable</a:t>
            </a:r>
            <a:r>
              <a:rPr b="0" i="0" lang="en-US" sz="2200" u="none" cap="none" strike="noStrike">
                <a:solidFill>
                  <a:schemeClr val="dk1"/>
                </a:solidFill>
                <a:latin typeface="Arial"/>
                <a:ea typeface="Arial"/>
                <a:cs typeface="Arial"/>
                <a:sym typeface="Arial"/>
              </a:rPr>
              <a:t>, but can: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Return a result using generics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Throw a checked exception</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package java.util.concurrent;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interface Callable&lt;V&gt;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V call() throws Exception;</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Example </a:t>
            </a:r>
            <a:r>
              <a:rPr b="1" i="0" lang="en-US" sz="2600" u="none" cap="none" strike="noStrike">
                <a:solidFill>
                  <a:schemeClr val="dk1"/>
                </a:solidFill>
                <a:latin typeface="Courier New"/>
                <a:ea typeface="Courier New"/>
                <a:cs typeface="Courier New"/>
                <a:sym typeface="Courier New"/>
              </a:rPr>
              <a:t>Callable</a:t>
            </a:r>
            <a:r>
              <a:rPr b="1" i="0" lang="en-US" sz="2600" u="none" cap="none" strike="noStrike">
                <a:solidFill>
                  <a:schemeClr val="dk1"/>
                </a:solidFill>
                <a:latin typeface="Arial"/>
                <a:ea typeface="Arial"/>
                <a:cs typeface="Arial"/>
                <a:sym typeface="Arial"/>
              </a:rPr>
              <a:t> Task</a:t>
            </a:r>
            <a:endParaRPr/>
          </a:p>
        </p:txBody>
      </p:sp>
      <p:sp>
        <p:nvSpPr>
          <p:cNvPr id="139" name="Google Shape;139;p22"/>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8" marR="0" rtl="0" algn="l">
              <a:spcBef>
                <a:spcPts val="0"/>
              </a:spcBef>
              <a:spcAft>
                <a:spcPts val="0"/>
              </a:spcAft>
              <a:buNone/>
            </a:pPr>
            <a:r>
              <a:t/>
            </a:r>
            <a:endParaRPr sz="2200">
              <a:solidFill>
                <a:schemeClr val="dk1"/>
              </a:solidFill>
              <a:latin typeface="Arial"/>
              <a:ea typeface="Arial"/>
              <a:cs typeface="Arial"/>
              <a:sym typeface="Arial"/>
            </a:endParaRPr>
          </a:p>
        </p:txBody>
      </p:sp>
      <p:sp>
        <p:nvSpPr>
          <p:cNvPr id="140" name="Google Shape;140;p22"/>
          <p:cNvSpPr txBox="1"/>
          <p:nvPr/>
        </p:nvSpPr>
        <p:spPr>
          <a:xfrm>
            <a:off x="609600" y="1295400"/>
            <a:ext cx="7886700" cy="4953000"/>
          </a:xfrm>
          <a:prstGeom prst="rect">
            <a:avLst/>
          </a:prstGeom>
          <a:solidFill>
            <a:srgbClr val="CCCCCC"/>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public class ExampleCallable implements Callable {</a:t>
            </a:r>
            <a:endParaRPr/>
          </a:p>
          <a:p>
            <a:pPr indent="-457200" lvl="0" marL="45720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private final String name;</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private final int len;</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private int sum = 0;</a:t>
            </a:r>
            <a:endParaRPr/>
          </a:p>
          <a:p>
            <a:pPr indent="-457200" lvl="0" marL="45720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public ExampleCallable(String name, int len) {</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this.name = name;</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this.len = len;</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@Override</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public String call() throws Exception {</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for (int i = 0; i &lt; len; i++) {</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System.out.println(name + ":" + i);</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sum += i;</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return "sum: " + sum;</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t>
            </a:r>
            <a:endParaRPr/>
          </a:p>
        </p:txBody>
      </p:sp>
      <p:sp>
        <p:nvSpPr>
          <p:cNvPr id="141" name="Google Shape;141;p22"/>
          <p:cNvSpPr/>
          <p:nvPr/>
        </p:nvSpPr>
        <p:spPr>
          <a:xfrm>
            <a:off x="4419600" y="5410200"/>
            <a:ext cx="2362200" cy="523875"/>
          </a:xfrm>
          <a:prstGeom prst="wedgeRectCallout">
            <a:avLst>
              <a:gd fmla="val -5550" name="adj1"/>
              <a:gd fmla="val 5762"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Return a String from this task: the sum of the series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nvSpPr>
        <p:spPr>
          <a:xfrm>
            <a:off x="609600" y="2743200"/>
            <a:ext cx="7924800" cy="2362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java.util.concurrent.Future</a:t>
            </a:r>
            <a:endParaRPr/>
          </a:p>
        </p:txBody>
      </p:sp>
      <p:sp>
        <p:nvSpPr>
          <p:cNvPr id="149" name="Google Shape;149;p23"/>
          <p:cNvSpPr txBox="1"/>
          <p:nvPr>
            <p:ph idx="1" type="body"/>
          </p:nvPr>
        </p:nvSpPr>
        <p:spPr>
          <a:xfrm>
            <a:off x="609600" y="1447800"/>
            <a:ext cx="7918450" cy="36941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Future</a:t>
            </a:r>
            <a:r>
              <a:rPr b="0" i="0" lang="en-US" sz="2200" u="none">
                <a:solidFill>
                  <a:schemeClr val="dk1"/>
                </a:solidFill>
                <a:latin typeface="Arial"/>
                <a:ea typeface="Arial"/>
                <a:cs typeface="Arial"/>
                <a:sym typeface="Arial"/>
              </a:rPr>
              <a:t> interface is used to obtain the results from a </a:t>
            </a:r>
            <a:r>
              <a:rPr b="0" i="0" lang="en-US" sz="2200" u="none">
                <a:solidFill>
                  <a:schemeClr val="dk1"/>
                </a:solidFill>
                <a:latin typeface="Courier New"/>
                <a:ea typeface="Courier New"/>
                <a:cs typeface="Courier New"/>
                <a:sym typeface="Courier New"/>
              </a:rPr>
              <a:t>Callable</a:t>
            </a:r>
            <a:r>
              <a:rPr b="0" i="0" lang="en-US" sz="2200" u="none">
                <a:solidFill>
                  <a:schemeClr val="dk1"/>
                </a:solidFill>
                <a:latin typeface="Arial"/>
                <a:ea typeface="Arial"/>
                <a:cs typeface="Arial"/>
                <a:sym typeface="Arial"/>
              </a:rPr>
              <a:t>’s </a:t>
            </a:r>
            <a:r>
              <a:rPr b="0" i="0" lang="en-US" sz="2200" u="none">
                <a:solidFill>
                  <a:schemeClr val="dk1"/>
                </a:solidFill>
                <a:latin typeface="Courier New"/>
                <a:ea typeface="Courier New"/>
                <a:cs typeface="Courier New"/>
                <a:sym typeface="Courier New"/>
              </a:rPr>
              <a:t>V call()</a:t>
            </a:r>
            <a:r>
              <a:rPr b="0" i="0" lang="en-US" sz="2200" u="none">
                <a:solidFill>
                  <a:schemeClr val="dk1"/>
                </a:solidFill>
                <a:latin typeface="Arial"/>
                <a:ea typeface="Arial"/>
                <a:cs typeface="Arial"/>
                <a:sym typeface="Arial"/>
              </a:rPr>
              <a:t> method.</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Future&lt;V&gt; future = es.submit(callable);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//submit many callables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try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V result = future.get();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catch (ExecutionException|InterruptedException ex) {</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150" name="Google Shape;150;p23"/>
          <p:cNvSpPr/>
          <p:nvPr/>
        </p:nvSpPr>
        <p:spPr>
          <a:xfrm>
            <a:off x="4953000" y="3429000"/>
            <a:ext cx="2895600" cy="523875"/>
          </a:xfrm>
          <a:prstGeom prst="wedgeRectCallout">
            <a:avLst>
              <a:gd fmla="val -3334" name="adj1"/>
              <a:gd fmla="val 19798"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Gets the result of the </a:t>
            </a:r>
            <a:r>
              <a:rPr b="0" i="0" lang="en-US" sz="1400" u="none">
                <a:solidFill>
                  <a:schemeClr val="dk1"/>
                </a:solidFill>
                <a:latin typeface="Courier New"/>
                <a:ea typeface="Courier New"/>
                <a:cs typeface="Courier New"/>
                <a:sym typeface="Courier New"/>
              </a:rPr>
              <a:t>Callable</a:t>
            </a:r>
            <a:r>
              <a:rPr b="0" i="0" lang="en-US" sz="1400" u="none">
                <a:solidFill>
                  <a:schemeClr val="dk1"/>
                </a:solidFill>
                <a:latin typeface="Arial"/>
                <a:ea typeface="Arial"/>
                <a:cs typeface="Arial"/>
                <a:sym typeface="Arial"/>
              </a:rPr>
              <a:t>’s </a:t>
            </a:r>
            <a:r>
              <a:rPr b="0" i="0" lang="en-US" sz="1400" u="none">
                <a:solidFill>
                  <a:schemeClr val="dk1"/>
                </a:solidFill>
                <a:latin typeface="Courier New"/>
                <a:ea typeface="Courier New"/>
                <a:cs typeface="Courier New"/>
                <a:sym typeface="Courier New"/>
              </a:rPr>
              <a:t>call</a:t>
            </a:r>
            <a:r>
              <a:rPr b="0" i="0" lang="en-US" sz="1400" u="none">
                <a:solidFill>
                  <a:schemeClr val="dk1"/>
                </a:solidFill>
                <a:latin typeface="Arial"/>
                <a:ea typeface="Arial"/>
                <a:cs typeface="Arial"/>
                <a:sym typeface="Arial"/>
              </a:rPr>
              <a:t> method (blocks if needed).</a:t>
            </a:r>
            <a:endParaRPr/>
          </a:p>
        </p:txBody>
      </p:sp>
      <p:sp>
        <p:nvSpPr>
          <p:cNvPr id="151" name="Google Shape;151;p23"/>
          <p:cNvSpPr/>
          <p:nvPr/>
        </p:nvSpPr>
        <p:spPr>
          <a:xfrm>
            <a:off x="5105400" y="2133600"/>
            <a:ext cx="2895600" cy="523875"/>
          </a:xfrm>
          <a:prstGeom prst="wedgeRectCallout">
            <a:avLst>
              <a:gd fmla="val 178" name="adj1"/>
              <a:gd fmla="val 28368"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ExecutorService</a:t>
            </a:r>
            <a:r>
              <a:rPr b="0" i="0" lang="en-US" sz="1400" u="none">
                <a:solidFill>
                  <a:schemeClr val="dk1"/>
                </a:solidFill>
                <a:latin typeface="Arial"/>
                <a:ea typeface="Arial"/>
                <a:cs typeface="Arial"/>
                <a:sym typeface="Arial"/>
              </a:rPr>
              <a:t> controls when the work is done.</a:t>
            </a:r>
            <a:endParaRPr/>
          </a:p>
        </p:txBody>
      </p:sp>
      <p:sp>
        <p:nvSpPr>
          <p:cNvPr id="152" name="Google Shape;152;p23"/>
          <p:cNvSpPr/>
          <p:nvPr/>
        </p:nvSpPr>
        <p:spPr>
          <a:xfrm>
            <a:off x="1828800" y="4935537"/>
            <a:ext cx="1981200" cy="523875"/>
          </a:xfrm>
          <a:prstGeom prst="wedgeRectCallout">
            <a:avLst>
              <a:gd fmla="val 13587" name="adj1"/>
              <a:gd fmla="val -18662"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If the </a:t>
            </a:r>
            <a:r>
              <a:rPr b="0" i="0" lang="en-US" sz="1400" u="none">
                <a:solidFill>
                  <a:schemeClr val="dk1"/>
                </a:solidFill>
                <a:latin typeface="Courier New"/>
                <a:ea typeface="Courier New"/>
                <a:cs typeface="Courier New"/>
                <a:sym typeface="Courier New"/>
              </a:rPr>
              <a:t>Callable</a:t>
            </a:r>
            <a:r>
              <a:rPr b="0" i="0" lang="en-US" sz="1400" u="none">
                <a:solidFill>
                  <a:schemeClr val="dk1"/>
                </a:solidFill>
                <a:latin typeface="Arial"/>
                <a:ea typeface="Arial"/>
                <a:cs typeface="Arial"/>
                <a:sym typeface="Arial"/>
              </a:rPr>
              <a:t> threw an </a:t>
            </a:r>
            <a:r>
              <a:rPr b="0" i="0" lang="en-US" sz="1400" u="none">
                <a:solidFill>
                  <a:schemeClr val="dk1"/>
                </a:solidFill>
                <a:latin typeface="Courier New"/>
                <a:ea typeface="Courier New"/>
                <a:cs typeface="Courier New"/>
                <a:sym typeface="Courier New"/>
              </a:rPr>
              <a:t>Exception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Example</a:t>
            </a:r>
            <a:endParaRPr/>
          </a:p>
        </p:txBody>
      </p:sp>
      <p:sp>
        <p:nvSpPr>
          <p:cNvPr id="159" name="Google Shape;159;p24"/>
          <p:cNvSpPr txBox="1"/>
          <p:nvPr/>
        </p:nvSpPr>
        <p:spPr>
          <a:xfrm>
            <a:off x="609600" y="1295400"/>
            <a:ext cx="7886700" cy="4495800"/>
          </a:xfrm>
          <a:prstGeom prst="rect">
            <a:avLst/>
          </a:prstGeom>
          <a:solidFill>
            <a:srgbClr val="CCCCCC"/>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public static void main(String[] args) {</a:t>
            </a:r>
            <a:endParaRPr/>
          </a:p>
          <a:p>
            <a:pPr indent="-457200" lvl="0" marL="45720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ExecutorService es = Executors.newFixedThreadPool(4);</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Future&lt;String&gt; f1 = es.submit(new ExampleCallable("one",10));</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Future&lt;String&gt; f2 = es.submit(new ExampleCallable("two",20));</a:t>
            </a:r>
            <a:endParaRPr/>
          </a:p>
          <a:p>
            <a:pPr indent="-457200" lvl="0" marL="45720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try {</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es.shutdown();</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es.awaitTermination(5, TimeUnit.SECONDS);</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String result1 = f1.get();</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System.out.println("Result of one: " + result1);</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String result2 = f2.get();</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System.out.println("Result of two: " + result2);</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 catch (ExecutionException | InterruptedException ex) {</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System.out.println("Exception: " + ex);</a:t>
            </a:r>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t>
            </a:r>
            <a:endParaRPr/>
          </a:p>
        </p:txBody>
      </p:sp>
      <p:sp>
        <p:nvSpPr>
          <p:cNvPr id="160" name="Google Shape;160;p24"/>
          <p:cNvSpPr/>
          <p:nvPr/>
        </p:nvSpPr>
        <p:spPr>
          <a:xfrm>
            <a:off x="7162800" y="3276600"/>
            <a:ext cx="1371600" cy="738187"/>
          </a:xfrm>
          <a:prstGeom prst="wedgeRectCallout">
            <a:avLst>
              <a:gd fmla="val -33698" name="adj1"/>
              <a:gd fmla="val 8724"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Get the results of tasks f1 and f2</a:t>
            </a:r>
            <a:endParaRPr/>
          </a:p>
        </p:txBody>
      </p:sp>
      <p:sp>
        <p:nvSpPr>
          <p:cNvPr id="161" name="Google Shape;161;p24"/>
          <p:cNvSpPr/>
          <p:nvPr/>
        </p:nvSpPr>
        <p:spPr>
          <a:xfrm>
            <a:off x="6324600" y="2514600"/>
            <a:ext cx="2057400" cy="523875"/>
          </a:xfrm>
          <a:prstGeom prst="wedgeRectCallout">
            <a:avLst>
              <a:gd fmla="val -1026" name="adj1"/>
              <a:gd fmla="val 29785"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Wait 5 seconds for the tasks to complete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Threading Concerns</a:t>
            </a:r>
            <a:endParaRPr/>
          </a:p>
        </p:txBody>
      </p:sp>
      <p:sp>
        <p:nvSpPr>
          <p:cNvPr id="168" name="Google Shape;168;p25"/>
          <p:cNvSpPr txBox="1"/>
          <p:nvPr>
            <p:ph idx="1" type="body"/>
          </p:nvPr>
        </p:nvSpPr>
        <p:spPr>
          <a:xfrm>
            <a:off x="609600" y="1447800"/>
            <a:ext cx="7918450" cy="274002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Thread Safety</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Classes should continue to behave correctly when accessed from multiple threads.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Performance: Deadlock and livelock</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Threads typically interact with other threads. As more threads are introduced into an application, the possibility exists that threads will reach a point where they cannot continue.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nvSpPr>
        <p:spPr>
          <a:xfrm>
            <a:off x="609600" y="2057400"/>
            <a:ext cx="7924800" cy="2743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Shared Data</a:t>
            </a:r>
            <a:endParaRPr/>
          </a:p>
        </p:txBody>
      </p:sp>
      <p:sp>
        <p:nvSpPr>
          <p:cNvPr id="176" name="Google Shape;176;p26"/>
          <p:cNvSpPr txBox="1"/>
          <p:nvPr>
            <p:ph idx="1" type="body"/>
          </p:nvPr>
        </p:nvSpPr>
        <p:spPr>
          <a:xfrm>
            <a:off x="609600" y="1447800"/>
            <a:ext cx="7918450" cy="33559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Static and instance fields are potentially shared by threads.</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class SharedValue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int i;</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Return a unique value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public int getNext()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return i++;</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177" name="Google Shape;177;p26"/>
          <p:cNvSpPr/>
          <p:nvPr/>
        </p:nvSpPr>
        <p:spPr>
          <a:xfrm>
            <a:off x="4038600" y="2590800"/>
            <a:ext cx="1930400" cy="523875"/>
          </a:xfrm>
          <a:prstGeom prst="wedgeRectCallout">
            <a:avLst>
              <a:gd fmla="val -10002" name="adj1"/>
              <a:gd fmla="val 3311"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Potentially shared variable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Problems with Shared Data</a:t>
            </a:r>
            <a:endParaRPr/>
          </a:p>
        </p:txBody>
      </p:sp>
      <p:sp>
        <p:nvSpPr>
          <p:cNvPr id="184" name="Google Shape;184;p27"/>
          <p:cNvSpPr txBox="1"/>
          <p:nvPr>
            <p:ph idx="1" type="body"/>
          </p:nvPr>
        </p:nvSpPr>
        <p:spPr>
          <a:xfrm>
            <a:off x="609600" y="1447800"/>
            <a:ext cx="7918450" cy="41068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Shared data must be accessed cautiously. Instance and static fields: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created in an area of memory known as heap space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Can potentially be shared by any thread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Might be changed concurrently by multiple threads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There are no compiler or IDE warnings.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“Safely” accessing shared fields is your responsibility.</a:t>
            </a:r>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Two threads accessing an instance of the </a:t>
            </a:r>
            <a:r>
              <a:rPr b="0" i="0" lang="en-US" sz="2200" u="none">
                <a:solidFill>
                  <a:schemeClr val="dk1"/>
                </a:solidFill>
                <a:latin typeface="Courier New"/>
                <a:ea typeface="Courier New"/>
                <a:cs typeface="Courier New"/>
                <a:sym typeface="Courier New"/>
              </a:rPr>
              <a:t>SharedValue</a:t>
            </a:r>
            <a:r>
              <a:rPr b="0" i="0" lang="en-US" sz="2200" u="none">
                <a:solidFill>
                  <a:schemeClr val="dk1"/>
                </a:solidFill>
                <a:latin typeface="Arial"/>
                <a:ea typeface="Arial"/>
                <a:cs typeface="Arial"/>
                <a:sym typeface="Arial"/>
              </a:rPr>
              <a:t> class might produce the following:</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i:0,i:0,i:1,i:2,i:3,i:4,i:5,i:6,i:7,i:8,i:9,i:10,i:12,i:11 ...</a:t>
            </a:r>
            <a:endParaRPr/>
          </a:p>
        </p:txBody>
      </p:sp>
      <p:sp>
        <p:nvSpPr>
          <p:cNvPr id="185" name="Google Shape;185;p27"/>
          <p:cNvSpPr/>
          <p:nvPr/>
        </p:nvSpPr>
        <p:spPr>
          <a:xfrm>
            <a:off x="5181600" y="5940425"/>
            <a:ext cx="1930400" cy="307975"/>
          </a:xfrm>
          <a:prstGeom prst="wedgeRectCallout">
            <a:avLst>
              <a:gd fmla="val 19296" name="adj1"/>
              <a:gd fmla="val -30480"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Out of sequence</a:t>
            </a:r>
            <a:endParaRPr/>
          </a:p>
        </p:txBody>
      </p:sp>
      <p:sp>
        <p:nvSpPr>
          <p:cNvPr id="186" name="Google Shape;186;p27"/>
          <p:cNvSpPr/>
          <p:nvPr/>
        </p:nvSpPr>
        <p:spPr>
          <a:xfrm>
            <a:off x="1219200" y="5864225"/>
            <a:ext cx="1930400" cy="307975"/>
          </a:xfrm>
          <a:prstGeom prst="wedgeRectCallout">
            <a:avLst>
              <a:gd fmla="val 1467" name="adj1"/>
              <a:gd fmla="val -26555"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Zero produced twice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Nonshared Data</a:t>
            </a:r>
            <a:endParaRPr/>
          </a:p>
        </p:txBody>
      </p:sp>
      <p:sp>
        <p:nvSpPr>
          <p:cNvPr id="193" name="Google Shape;193;p28"/>
          <p:cNvSpPr txBox="1"/>
          <p:nvPr>
            <p:ph idx="1" type="body"/>
          </p:nvPr>
        </p:nvSpPr>
        <p:spPr>
          <a:xfrm>
            <a:off x="609600" y="1447800"/>
            <a:ext cx="7918450" cy="2327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Some variable types are never shared. The following types are always thread-safe: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Local variables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Method parameters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Exception handler parameters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Immutable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pic>
        <p:nvPicPr>
          <p:cNvPr descr="Duke-with-Dart.gif" id="50" name="Google Shape;50;p11"/>
          <p:cNvPicPr preferRelativeResize="0"/>
          <p:nvPr/>
        </p:nvPicPr>
        <p:blipFill rotWithShape="1">
          <a:blip r:embed="rId3">
            <a:alphaModFix/>
          </a:blip>
          <a:srcRect b="0" l="0" r="0" t="0"/>
          <a:stretch/>
        </p:blipFill>
        <p:spPr>
          <a:xfrm>
            <a:off x="5737225" y="5181600"/>
            <a:ext cx="2968625" cy="1050925"/>
          </a:xfrm>
          <a:prstGeom prst="rect">
            <a:avLst/>
          </a:prstGeom>
          <a:noFill/>
          <a:ln>
            <a:noFill/>
          </a:ln>
        </p:spPr>
      </p:pic>
      <p:sp>
        <p:nvSpPr>
          <p:cNvPr id="51" name="Google Shape;51;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2" name="Google Shape;52;p11"/>
          <p:cNvSpPr txBox="1"/>
          <p:nvPr>
            <p:ph idx="1" type="body"/>
          </p:nvPr>
        </p:nvSpPr>
        <p:spPr>
          <a:xfrm>
            <a:off x="609600" y="1447800"/>
            <a:ext cx="7918450" cy="35464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operating system task scheduling</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worker threads using </a:t>
            </a:r>
            <a:r>
              <a:rPr b="0" i="0" lang="en-US" sz="2200" u="none" cap="none" strike="noStrike">
                <a:solidFill>
                  <a:schemeClr val="dk1"/>
                </a:solidFill>
                <a:latin typeface="Courier New"/>
                <a:ea typeface="Courier New"/>
                <a:cs typeface="Courier New"/>
                <a:sym typeface="Courier New"/>
              </a:rPr>
              <a:t>Runnable</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Callable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an </a:t>
            </a:r>
            <a:r>
              <a:rPr b="0" i="0" lang="en-US" sz="2200" u="none" cap="none" strike="noStrike">
                <a:solidFill>
                  <a:schemeClr val="dk1"/>
                </a:solidFill>
                <a:latin typeface="Courier New"/>
                <a:ea typeface="Courier New"/>
                <a:cs typeface="Courier New"/>
                <a:sym typeface="Courier New"/>
              </a:rPr>
              <a:t>ExecutorService</a:t>
            </a:r>
            <a:r>
              <a:rPr b="0" i="0" lang="en-US" sz="2200" u="none" cap="none" strike="noStrike">
                <a:solidFill>
                  <a:schemeClr val="dk1"/>
                </a:solidFill>
                <a:latin typeface="Arial"/>
                <a:ea typeface="Arial"/>
                <a:cs typeface="Arial"/>
                <a:sym typeface="Arial"/>
              </a:rPr>
              <a:t> to concurrently execute tasks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Identify potential threading problems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a:t>
            </a:r>
            <a:r>
              <a:rPr b="0" i="0" lang="en-US" sz="2200" u="none" cap="none" strike="noStrike">
                <a:solidFill>
                  <a:schemeClr val="dk1"/>
                </a:solidFill>
                <a:latin typeface="Courier New"/>
                <a:ea typeface="Courier New"/>
                <a:cs typeface="Courier New"/>
                <a:sym typeface="Courier New"/>
              </a:rPr>
              <a:t>synchronized</a:t>
            </a:r>
            <a:r>
              <a:rPr b="0" i="0" lang="en-US" sz="2200" u="none" cap="none" strike="noStrike">
                <a:solidFill>
                  <a:schemeClr val="dk1"/>
                </a:solidFill>
                <a:latin typeface="Arial"/>
                <a:ea typeface="Arial"/>
                <a:cs typeface="Arial"/>
                <a:sym typeface="Arial"/>
              </a:rPr>
              <a:t> and concurrent atomic to manage atomicity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monitor locks to control the order of thread execution</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java.util.concurrent</a:t>
            </a:r>
            <a:r>
              <a:rPr b="0" i="0" lang="en-US" sz="2200" u="none" cap="none" strike="noStrike">
                <a:solidFill>
                  <a:schemeClr val="dk1"/>
                </a:solidFill>
                <a:latin typeface="Arial"/>
                <a:ea typeface="Arial"/>
                <a:cs typeface="Arial"/>
                <a:sym typeface="Arial"/>
              </a:rPr>
              <a:t> collections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Atomic Operations</a:t>
            </a:r>
            <a:endParaRPr/>
          </a:p>
        </p:txBody>
      </p:sp>
      <p:sp>
        <p:nvSpPr>
          <p:cNvPr id="200" name="Google Shape;200;p29"/>
          <p:cNvSpPr txBox="1"/>
          <p:nvPr>
            <p:ph idx="1" type="body"/>
          </p:nvPr>
        </p:nvSpPr>
        <p:spPr>
          <a:xfrm>
            <a:off x="609600" y="1447800"/>
            <a:ext cx="7918450" cy="445135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Atomic operations function as a single operation. A single statement in the Java language is not always atomic.</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i++;</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Creates a temporary copy of the value in </a:t>
            </a:r>
            <a:r>
              <a:rPr b="0" i="0" lang="en-US" sz="2000" u="none" cap="none" strike="noStrike">
                <a:solidFill>
                  <a:schemeClr val="dk1"/>
                </a:solidFill>
                <a:latin typeface="Courier New"/>
                <a:ea typeface="Courier New"/>
                <a:cs typeface="Courier New"/>
                <a:sym typeface="Courier New"/>
              </a:rPr>
              <a:t>i</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Increments the temporary copy</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Writes the new value back to </a:t>
            </a:r>
            <a:r>
              <a:rPr b="0" i="0" lang="en-US" sz="2000" u="none" cap="none" strike="noStrike">
                <a:solidFill>
                  <a:schemeClr val="dk1"/>
                </a:solidFill>
                <a:latin typeface="Courier New"/>
                <a:ea typeface="Courier New"/>
                <a:cs typeface="Courier New"/>
                <a:sym typeface="Courier New"/>
              </a:rPr>
              <a:t>i</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l = 0xffff_ffff_ffff_ffff;</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64-bit variables might be accessed using two separate 32-bit operations.</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What inconsistencies might two threads incrementing the same field encounter?</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What if that field is long?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Out-of-Order Execution</a:t>
            </a:r>
            <a:endParaRPr/>
          </a:p>
        </p:txBody>
      </p:sp>
      <p:sp>
        <p:nvSpPr>
          <p:cNvPr id="207" name="Google Shape;207;p30"/>
          <p:cNvSpPr txBox="1"/>
          <p:nvPr>
            <p:ph idx="1" type="body"/>
          </p:nvPr>
        </p:nvSpPr>
        <p:spPr>
          <a:xfrm>
            <a:off x="609600" y="1447800"/>
            <a:ext cx="7918450" cy="38782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Operations performed in one thread may not appear to execute in order if you observe the results from another thread.</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Code optimization may result in out-of-order operation.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Threads operate on cached copies of shared variables.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To ensure consistent behavior in your threads, you must synchronize their actions.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You need a way to state that an action happens before another.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You need a way to flush changes to shared variables back to main memory.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The </a:t>
            </a:r>
            <a:r>
              <a:rPr b="1" i="0" lang="en-US" sz="2600" u="none" cap="none" strike="noStrike">
                <a:solidFill>
                  <a:schemeClr val="dk1"/>
                </a:solidFill>
                <a:latin typeface="Courier New"/>
                <a:ea typeface="Courier New"/>
                <a:cs typeface="Courier New"/>
                <a:sym typeface="Courier New"/>
              </a:rPr>
              <a:t>synchronized</a:t>
            </a:r>
            <a:r>
              <a:rPr b="1" i="0" lang="en-US" sz="2600" u="none" cap="none" strike="noStrike">
                <a:solidFill>
                  <a:schemeClr val="dk1"/>
                </a:solidFill>
                <a:latin typeface="Arial"/>
                <a:ea typeface="Arial"/>
                <a:cs typeface="Arial"/>
                <a:sym typeface="Arial"/>
              </a:rPr>
              <a:t> Keyword</a:t>
            </a:r>
            <a:endParaRPr/>
          </a:p>
        </p:txBody>
      </p:sp>
      <p:sp>
        <p:nvSpPr>
          <p:cNvPr id="214" name="Google Shape;214;p31"/>
          <p:cNvSpPr txBox="1"/>
          <p:nvPr>
            <p:ph idx="1" type="body"/>
          </p:nvPr>
        </p:nvSpPr>
        <p:spPr>
          <a:xfrm>
            <a:off x="609600" y="1447800"/>
            <a:ext cx="7918450" cy="259238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synchronized</a:t>
            </a:r>
            <a:r>
              <a:rPr b="0" i="0" lang="en-US" sz="2200" u="none">
                <a:solidFill>
                  <a:schemeClr val="dk1"/>
                </a:solidFill>
                <a:latin typeface="Arial"/>
                <a:ea typeface="Arial"/>
                <a:cs typeface="Arial"/>
                <a:sym typeface="Arial"/>
              </a:rPr>
              <a:t> keyword is used to create thread-safe code blocks. A </a:t>
            </a:r>
            <a:r>
              <a:rPr b="0" i="0" lang="en-US" sz="2200" u="none">
                <a:solidFill>
                  <a:schemeClr val="dk1"/>
                </a:solidFill>
                <a:latin typeface="Courier New"/>
                <a:ea typeface="Courier New"/>
                <a:cs typeface="Courier New"/>
                <a:sym typeface="Courier New"/>
              </a:rPr>
              <a:t>synchronized</a:t>
            </a:r>
            <a:r>
              <a:rPr b="0" i="0" lang="en-US" sz="2200" u="none">
                <a:solidFill>
                  <a:schemeClr val="dk1"/>
                </a:solidFill>
                <a:latin typeface="Arial"/>
                <a:ea typeface="Arial"/>
                <a:cs typeface="Arial"/>
                <a:sym typeface="Arial"/>
              </a:rPr>
              <a:t> code block:</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Causes a thread to write all of its changes to main memory when the end of the block is reached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Is used to group blocks of code for exclusive execution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Threads block until they can get exclusive access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Solves the atomic problem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nvSpPr>
        <p:spPr>
          <a:xfrm>
            <a:off x="609600" y="1371600"/>
            <a:ext cx="7924800" cy="4876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synchronized</a:t>
            </a:r>
            <a:r>
              <a:rPr b="1" i="0" lang="en-US" sz="2600" u="none" cap="none" strike="noStrike">
                <a:solidFill>
                  <a:schemeClr val="dk1"/>
                </a:solidFill>
                <a:latin typeface="Arial"/>
                <a:ea typeface="Arial"/>
                <a:cs typeface="Arial"/>
                <a:sym typeface="Arial"/>
              </a:rPr>
              <a:t> Methods</a:t>
            </a:r>
            <a:endParaRPr/>
          </a:p>
        </p:txBody>
      </p:sp>
      <p:sp>
        <p:nvSpPr>
          <p:cNvPr id="222" name="Google Shape;222;p32"/>
          <p:cNvSpPr txBox="1"/>
          <p:nvPr>
            <p:ph idx="1" type="body"/>
          </p:nvPr>
        </p:nvSpPr>
        <p:spPr>
          <a:xfrm>
            <a:off x="609600" y="1447800"/>
            <a:ext cx="7918450" cy="440848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3 public class SynchronizedCounter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4   private static int i = 0;</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5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6   public synchronized void increment(){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7     i++;</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8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9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10   public synchronized void decrement(){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11     i--;</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12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13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14   public synchronized int getValue(){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15     return i;</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16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17 }</a:t>
            </a:r>
            <a:endParaRPr/>
          </a:p>
        </p:txBody>
      </p:sp>
      <p:sp>
        <p:nvSpPr>
          <p:cNvPr id="223" name="Google Shape;223;p32"/>
          <p:cNvSpPr txBox="1"/>
          <p:nvPr/>
        </p:nvSpPr>
        <p:spPr>
          <a:xfrm>
            <a:off x="2057400" y="2362200"/>
            <a:ext cx="1600200" cy="2286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4" name="Google Shape;224;p32"/>
          <p:cNvSpPr txBox="1"/>
          <p:nvPr/>
        </p:nvSpPr>
        <p:spPr>
          <a:xfrm>
            <a:off x="2057400" y="3505200"/>
            <a:ext cx="1600200" cy="2286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5" name="Google Shape;225;p32"/>
          <p:cNvSpPr txBox="1"/>
          <p:nvPr/>
        </p:nvSpPr>
        <p:spPr>
          <a:xfrm>
            <a:off x="2057400" y="4648200"/>
            <a:ext cx="1600200" cy="2286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nvSpPr>
        <p:spPr>
          <a:xfrm>
            <a:off x="609600" y="1371600"/>
            <a:ext cx="7924800" cy="4419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 name="Google Shape;232;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synchronized</a:t>
            </a:r>
            <a:r>
              <a:rPr b="1" i="0" lang="en-US" sz="2600" u="none" cap="none" strike="noStrike">
                <a:solidFill>
                  <a:schemeClr val="dk1"/>
                </a:solidFill>
                <a:latin typeface="Arial"/>
                <a:ea typeface="Arial"/>
                <a:cs typeface="Arial"/>
                <a:sym typeface="Arial"/>
              </a:rPr>
              <a:t> Blocks</a:t>
            </a:r>
            <a:endParaRPr/>
          </a:p>
        </p:txBody>
      </p:sp>
      <p:sp>
        <p:nvSpPr>
          <p:cNvPr id="233" name="Google Shape;233;p33"/>
          <p:cNvSpPr txBox="1"/>
          <p:nvPr>
            <p:ph idx="1" type="body"/>
          </p:nvPr>
        </p:nvSpPr>
        <p:spPr>
          <a:xfrm>
            <a:off x="609600" y="1447800"/>
            <a:ext cx="7918450" cy="2962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18   public void run(){</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19     for (int i = 0; i &lt; countSize; i++){</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20       synchronized(this){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21         count.increment();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22         System.out.println(threadName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23              + " Current Count: " + count.getValue());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24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25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26   }</a:t>
            </a:r>
            <a:endParaRPr/>
          </a:p>
        </p:txBody>
      </p:sp>
      <p:sp>
        <p:nvSpPr>
          <p:cNvPr id="234" name="Google Shape;234;p33"/>
          <p:cNvSpPr txBox="1"/>
          <p:nvPr/>
        </p:nvSpPr>
        <p:spPr>
          <a:xfrm>
            <a:off x="1676400" y="2133600"/>
            <a:ext cx="2971800" cy="304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4"/>
          <p:cNvSpPr txBox="1"/>
          <p:nvPr/>
        </p:nvSpPr>
        <p:spPr>
          <a:xfrm>
            <a:off x="609600" y="4572000"/>
            <a:ext cx="7924800" cy="609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Google Shape;241;p3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 Monitor Locking</a:t>
            </a:r>
            <a:endParaRPr/>
          </a:p>
        </p:txBody>
      </p:sp>
      <p:sp>
        <p:nvSpPr>
          <p:cNvPr id="242" name="Google Shape;242;p34"/>
          <p:cNvSpPr txBox="1"/>
          <p:nvPr>
            <p:ph idx="1" type="body"/>
          </p:nvPr>
        </p:nvSpPr>
        <p:spPr>
          <a:xfrm>
            <a:off x="609600" y="1447800"/>
            <a:ext cx="7918450" cy="43402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Each object in Java is associated with a monitor, which a thread can lock or unlock.</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synchronized</a:t>
            </a:r>
            <a:r>
              <a:rPr b="0" i="0" lang="en-US" sz="2200" u="none" cap="none" strike="noStrike">
                <a:solidFill>
                  <a:schemeClr val="dk1"/>
                </a:solidFill>
                <a:latin typeface="Arial"/>
                <a:ea typeface="Arial"/>
                <a:cs typeface="Arial"/>
                <a:sym typeface="Arial"/>
              </a:rPr>
              <a:t> methods use the monitor for the </a:t>
            </a:r>
            <a:r>
              <a:rPr b="0" i="0" lang="en-US" sz="2200" u="none" cap="none" strike="noStrike">
                <a:solidFill>
                  <a:schemeClr val="dk1"/>
                </a:solidFill>
                <a:latin typeface="Courier New"/>
                <a:ea typeface="Courier New"/>
                <a:cs typeface="Courier New"/>
                <a:sym typeface="Courier New"/>
              </a:rPr>
              <a:t>this</a:t>
            </a:r>
            <a:r>
              <a:rPr b="0" i="0" lang="en-US" sz="2200" u="none" cap="none" strike="noStrike">
                <a:solidFill>
                  <a:schemeClr val="dk1"/>
                </a:solidFill>
                <a:latin typeface="Arial"/>
                <a:ea typeface="Arial"/>
                <a:cs typeface="Arial"/>
                <a:sym typeface="Arial"/>
              </a:rPr>
              <a:t> object.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static synchronized</a:t>
            </a:r>
            <a:r>
              <a:rPr b="0" i="0" lang="en-US" sz="2200" u="none" cap="none" strike="noStrike">
                <a:solidFill>
                  <a:schemeClr val="dk1"/>
                </a:solidFill>
                <a:latin typeface="Arial"/>
                <a:ea typeface="Arial"/>
                <a:cs typeface="Arial"/>
                <a:sym typeface="Arial"/>
              </a:rPr>
              <a:t> methods use the classes’ monitor.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synchronized</a:t>
            </a:r>
            <a:r>
              <a:rPr b="0" i="0" lang="en-US" sz="2200" u="none" cap="none" strike="noStrike">
                <a:solidFill>
                  <a:schemeClr val="dk1"/>
                </a:solidFill>
                <a:latin typeface="Arial"/>
                <a:ea typeface="Arial"/>
                <a:cs typeface="Arial"/>
                <a:sym typeface="Arial"/>
              </a:rPr>
              <a:t> blocks must specify which object’s monitor to lock or unlock.</a:t>
            </a:r>
            <a:endParaRPr/>
          </a:p>
          <a:p>
            <a:pPr indent="-460375" lvl="1" marL="574675" marR="0" rtl="0" algn="l">
              <a:lnSpc>
                <a:spcPct val="100000"/>
              </a:lnSpc>
              <a:spcBef>
                <a:spcPts val="360"/>
              </a:spcBef>
              <a:spcAft>
                <a:spcPts val="0"/>
              </a:spcAft>
              <a:buClr>
                <a:srgbClr val="FF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synchronized ( this ) { }</a:t>
            </a:r>
            <a:endParaRPr/>
          </a:p>
          <a:p>
            <a:pPr indent="-460375" lvl="1" marL="574675" marR="0" rtl="0" algn="l">
              <a:lnSpc>
                <a:spcPct val="100000"/>
              </a:lnSpc>
              <a:spcBef>
                <a:spcPts val="360"/>
              </a:spcBef>
              <a:spcAft>
                <a:spcPts val="0"/>
              </a:spcAft>
              <a:buClr>
                <a:srgbClr val="FF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synchronized</a:t>
            </a:r>
            <a:r>
              <a:rPr b="0" i="0" lang="en-US" sz="2200" u="none" cap="none" strike="noStrike">
                <a:solidFill>
                  <a:schemeClr val="dk1"/>
                </a:solidFill>
                <a:latin typeface="Arial"/>
                <a:ea typeface="Arial"/>
                <a:cs typeface="Arial"/>
                <a:sym typeface="Arial"/>
              </a:rPr>
              <a:t> blocks can be nested.</a:t>
            </a:r>
            <a:endParaRPr/>
          </a:p>
        </p:txBody>
      </p:sp>
      <p:sp>
        <p:nvSpPr>
          <p:cNvPr id="243" name="Google Shape;243;p34"/>
          <p:cNvSpPr txBox="1"/>
          <p:nvPr/>
        </p:nvSpPr>
        <p:spPr>
          <a:xfrm>
            <a:off x="2667000" y="4724400"/>
            <a:ext cx="762000" cy="304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Threading Performance</a:t>
            </a:r>
            <a:endParaRPr/>
          </a:p>
        </p:txBody>
      </p:sp>
      <p:sp>
        <p:nvSpPr>
          <p:cNvPr id="250" name="Google Shape;250;p35"/>
          <p:cNvSpPr txBox="1"/>
          <p:nvPr>
            <p:ph idx="1" type="body"/>
          </p:nvPr>
        </p:nvSpPr>
        <p:spPr>
          <a:xfrm>
            <a:off x="609600" y="1447800"/>
            <a:ext cx="7918450" cy="29368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To execute a program as quickly as possible, you must avoid performance bottlenecks. Some of these bottlenecks are: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Resource Contention: Two or more tasks waiting for exclusive use of a resource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Blocking I/O operations: Doing nothing while waiting for disk or network data transfers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Underutilization of CPUs: A single-threaded application uses only a single CPU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6"/>
          <p:cNvSpPr txBox="1"/>
          <p:nvPr/>
        </p:nvSpPr>
        <p:spPr>
          <a:xfrm>
            <a:off x="609600" y="2438400"/>
            <a:ext cx="7924800" cy="1447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 name="Google Shape;257;p36"/>
          <p:cNvSpPr txBox="1"/>
          <p:nvPr/>
        </p:nvSpPr>
        <p:spPr>
          <a:xfrm>
            <a:off x="609600" y="4114800"/>
            <a:ext cx="7924800" cy="1447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8" name="Google Shape;258;p3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Performance Issue: Examples</a:t>
            </a:r>
            <a:endParaRPr/>
          </a:p>
        </p:txBody>
      </p:sp>
      <p:sp>
        <p:nvSpPr>
          <p:cNvPr id="259" name="Google Shape;259;p36"/>
          <p:cNvSpPr txBox="1"/>
          <p:nvPr>
            <p:ph idx="1" type="body"/>
          </p:nvPr>
        </p:nvSpPr>
        <p:spPr>
          <a:xfrm>
            <a:off x="609600" y="1447800"/>
            <a:ext cx="7918450" cy="47656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1" i="0" lang="en-US" sz="2200" u="none" cap="none" strike="noStrike">
                <a:solidFill>
                  <a:schemeClr val="dk1"/>
                </a:solidFill>
                <a:latin typeface="Arial"/>
                <a:ea typeface="Arial"/>
                <a:cs typeface="Arial"/>
                <a:sym typeface="Arial"/>
              </a:rPr>
              <a:t>Deadlock</a:t>
            </a:r>
            <a:r>
              <a:rPr b="0" i="0" lang="en-US" sz="2200" u="none" cap="none" strike="noStrike">
                <a:solidFill>
                  <a:schemeClr val="dk1"/>
                </a:solidFill>
                <a:latin typeface="Arial"/>
                <a:ea typeface="Arial"/>
                <a:cs typeface="Arial"/>
                <a:sym typeface="Arial"/>
              </a:rPr>
              <a:t> results when two or more threads are blocked forever, waiting for each other.</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synchronized(obj1)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synchronized(obj2)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synchronized(obj2)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synchronized(obj1)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1" i="0" lang="en-US" sz="2200" u="none" cap="none" strike="noStrike">
                <a:solidFill>
                  <a:schemeClr val="dk1"/>
                </a:solidFill>
                <a:latin typeface="Arial"/>
                <a:ea typeface="Arial"/>
                <a:cs typeface="Arial"/>
                <a:sym typeface="Arial"/>
              </a:rPr>
              <a:t>Starvation</a:t>
            </a:r>
            <a:r>
              <a:rPr b="0" i="0" lang="en-US" sz="2200" u="none" cap="none" strike="noStrike">
                <a:solidFill>
                  <a:schemeClr val="dk1"/>
                </a:solidFill>
                <a:latin typeface="Arial"/>
                <a:ea typeface="Arial"/>
                <a:cs typeface="Arial"/>
                <a:sym typeface="Arial"/>
              </a:rPr>
              <a:t> and </a:t>
            </a:r>
            <a:r>
              <a:rPr b="1" i="0" lang="en-US" sz="2200" u="none" cap="none" strike="noStrike">
                <a:solidFill>
                  <a:schemeClr val="dk1"/>
                </a:solidFill>
                <a:latin typeface="Arial"/>
                <a:ea typeface="Arial"/>
                <a:cs typeface="Arial"/>
                <a:sym typeface="Arial"/>
              </a:rPr>
              <a:t>Livelock</a:t>
            </a:r>
            <a:endParaRPr/>
          </a:p>
        </p:txBody>
      </p:sp>
      <p:sp>
        <p:nvSpPr>
          <p:cNvPr id="260" name="Google Shape;260;p36"/>
          <p:cNvSpPr/>
          <p:nvPr/>
        </p:nvSpPr>
        <p:spPr>
          <a:xfrm>
            <a:off x="4038600" y="2514600"/>
            <a:ext cx="2895600" cy="523875"/>
          </a:xfrm>
          <a:prstGeom prst="wedgeRectCallout">
            <a:avLst>
              <a:gd fmla="val -4887" name="adj1"/>
              <a:gd fmla="val 11157"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Thread 1 pauses after locking obj1’s monitor.</a:t>
            </a:r>
            <a:endParaRPr/>
          </a:p>
        </p:txBody>
      </p:sp>
      <p:sp>
        <p:nvSpPr>
          <p:cNvPr id="261" name="Google Shape;261;p36"/>
          <p:cNvSpPr/>
          <p:nvPr/>
        </p:nvSpPr>
        <p:spPr>
          <a:xfrm>
            <a:off x="3962400" y="4191000"/>
            <a:ext cx="2895600" cy="523875"/>
          </a:xfrm>
          <a:prstGeom prst="wedgeRectCallout">
            <a:avLst>
              <a:gd fmla="val -4887" name="adj1"/>
              <a:gd fmla="val 11157"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Thread 2 pauses after locking obj2’s monitor.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java.util.concurrent</a:t>
            </a:r>
            <a:r>
              <a:rPr b="1" i="0" lang="en-US" sz="2600" u="none" cap="none" strike="noStrike">
                <a:solidFill>
                  <a:schemeClr val="dk1"/>
                </a:solidFill>
                <a:latin typeface="Arial"/>
                <a:ea typeface="Arial"/>
                <a:cs typeface="Arial"/>
                <a:sym typeface="Arial"/>
              </a:rPr>
              <a:t> Classes and Packages</a:t>
            </a:r>
            <a:endParaRPr/>
          </a:p>
        </p:txBody>
      </p:sp>
      <p:sp>
        <p:nvSpPr>
          <p:cNvPr id="268" name="Google Shape;268;p37"/>
          <p:cNvSpPr txBox="1"/>
          <p:nvPr>
            <p:ph idx="1" type="body"/>
          </p:nvPr>
        </p:nvSpPr>
        <p:spPr>
          <a:xfrm>
            <a:off x="609600" y="1447800"/>
            <a:ext cx="7918450" cy="48212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java.util.concurrent</a:t>
            </a:r>
            <a:r>
              <a:rPr b="0" i="0" lang="en-US" sz="2200" u="none">
                <a:solidFill>
                  <a:schemeClr val="dk1"/>
                </a:solidFill>
                <a:latin typeface="Arial"/>
                <a:ea typeface="Arial"/>
                <a:cs typeface="Arial"/>
                <a:sym typeface="Arial"/>
              </a:rPr>
              <a:t> package contains a number of classes that help with your concurrent applications. Here are just a few examples.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java.util.concurrent.atomic</a:t>
            </a:r>
            <a:r>
              <a:rPr b="0" i="0" lang="en-US" sz="2200" u="none" cap="none" strike="noStrike">
                <a:solidFill>
                  <a:schemeClr val="dk1"/>
                </a:solidFill>
                <a:latin typeface="Arial"/>
                <a:ea typeface="Arial"/>
                <a:cs typeface="Arial"/>
                <a:sym typeface="Arial"/>
              </a:rPr>
              <a:t> package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Lock free thread-safe variables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CyclicBarrier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 class that blocks until a specified number of threads are waiting for the thread to complete.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Concurrency collections</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204787" lvl="2" marL="1020762" marR="0" rtl="0" algn="l">
              <a:lnSpc>
                <a:spcPct val="100000"/>
              </a:lnSpc>
              <a:spcBef>
                <a:spcPts val="400"/>
              </a:spcBef>
              <a:spcAft>
                <a:spcPts val="0"/>
              </a:spcAft>
              <a:buClr>
                <a:srgbClr val="FF0000"/>
              </a:buClr>
              <a:buSzPts val="2000"/>
              <a:buFont typeface="Arial"/>
              <a:buNone/>
            </a:pPr>
            <a:r>
              <a:t/>
            </a:r>
            <a:endParaRPr b="0" i="0" sz="2000" u="none" cap="none" strike="noStrike">
              <a:solidFill>
                <a:schemeClr val="dk1"/>
              </a:solidFill>
              <a:latin typeface="Arial"/>
              <a:ea typeface="Arial"/>
              <a:cs typeface="Arial"/>
              <a:sym typeface="Arial"/>
            </a:endParaRPr>
          </a:p>
          <a:p>
            <a:pPr indent="7938" lvl="0" marL="7938" marR="0" rtl="0" algn="l">
              <a:spcBef>
                <a:spcPts val="40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8"/>
          <p:cNvSpPr txBox="1"/>
          <p:nvPr/>
        </p:nvSpPr>
        <p:spPr>
          <a:xfrm>
            <a:off x="457200" y="2819400"/>
            <a:ext cx="8077200" cy="3429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5" name="Google Shape;275;p3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The </a:t>
            </a:r>
            <a:r>
              <a:rPr b="1" i="0" lang="en-US" sz="2600" u="none" cap="none" strike="noStrike">
                <a:solidFill>
                  <a:schemeClr val="dk1"/>
                </a:solidFill>
                <a:latin typeface="Courier New"/>
                <a:ea typeface="Courier New"/>
                <a:cs typeface="Courier New"/>
                <a:sym typeface="Courier New"/>
              </a:rPr>
              <a:t>java.util.concurrent.atomic</a:t>
            </a:r>
            <a:r>
              <a:rPr b="1" i="0" lang="en-US" sz="2600" u="none" cap="none" strike="noStrike">
                <a:solidFill>
                  <a:schemeClr val="dk1"/>
                </a:solidFill>
                <a:latin typeface="Arial"/>
                <a:ea typeface="Arial"/>
                <a:cs typeface="Arial"/>
                <a:sym typeface="Arial"/>
              </a:rPr>
              <a:t> Package</a:t>
            </a:r>
            <a:endParaRPr/>
          </a:p>
        </p:txBody>
      </p:sp>
      <p:sp>
        <p:nvSpPr>
          <p:cNvPr id="276" name="Google Shape;276;p38"/>
          <p:cNvSpPr txBox="1"/>
          <p:nvPr>
            <p:ph idx="1" type="body"/>
          </p:nvPr>
        </p:nvSpPr>
        <p:spPr>
          <a:xfrm>
            <a:off x="609600" y="1447800"/>
            <a:ext cx="7918450" cy="47720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java.util.concurrent.atomic</a:t>
            </a:r>
            <a:r>
              <a:rPr b="0" i="0" lang="en-US" sz="2200" u="none">
                <a:solidFill>
                  <a:schemeClr val="dk1"/>
                </a:solidFill>
                <a:latin typeface="Arial"/>
                <a:ea typeface="Arial"/>
                <a:cs typeface="Arial"/>
                <a:sym typeface="Arial"/>
              </a:rPr>
              <a:t> package contains classes that support lock-free thread-safe programming on single variables.</a:t>
            </a:r>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7     public static void main(String[] args)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8         AtomicInteger ai = new AtomicInteger(5);</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9         System.out.println("New value: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10           + ai.incrementAndGet());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11         System.out.println("New value: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12           + ai.getAndIncrement());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13         System.out.println("New value: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14           + ai.getAndIncrement());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15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16     }</a:t>
            </a:r>
            <a:endParaRPr/>
          </a:p>
        </p:txBody>
      </p:sp>
      <p:sp>
        <p:nvSpPr>
          <p:cNvPr id="277" name="Google Shape;277;p38"/>
          <p:cNvSpPr/>
          <p:nvPr/>
        </p:nvSpPr>
        <p:spPr>
          <a:xfrm>
            <a:off x="5867400" y="5410200"/>
            <a:ext cx="2895600" cy="523875"/>
          </a:xfrm>
          <a:prstGeom prst="wedgeRectCallout">
            <a:avLst>
              <a:gd fmla="val -4153" name="adj1"/>
              <a:gd fmla="val -53504"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An atomic operation increments value to 6  and returns the value.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Task Scheduling</a:t>
            </a:r>
            <a:endParaRPr/>
          </a:p>
        </p:txBody>
      </p:sp>
      <p:sp>
        <p:nvSpPr>
          <p:cNvPr id="59" name="Google Shape;59;p12"/>
          <p:cNvSpPr txBox="1"/>
          <p:nvPr>
            <p:ph idx="1" type="body"/>
          </p:nvPr>
        </p:nvSpPr>
        <p:spPr>
          <a:xfrm>
            <a:off x="609600" y="1447800"/>
            <a:ext cx="7918450" cy="35464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Modern operating systems use preemptive multitasking to allocate CPU time to applications. There are two types of tasks that can be scheduled for execution:</a:t>
            </a:r>
            <a:endParaRPr/>
          </a:p>
          <a:p>
            <a:pPr indent="-460375" lvl="1" marL="574675" marR="0" rtl="0" algn="l">
              <a:lnSpc>
                <a:spcPct val="100000"/>
              </a:lnSpc>
              <a:spcBef>
                <a:spcPts val="440"/>
              </a:spcBef>
              <a:spcAft>
                <a:spcPts val="0"/>
              </a:spcAft>
              <a:buClr>
                <a:srgbClr val="FF0000"/>
              </a:buClr>
              <a:buSzPts val="2200"/>
              <a:buFont typeface="Arial"/>
              <a:buChar char="•"/>
            </a:pPr>
            <a:r>
              <a:rPr b="1" i="0" lang="en-US" sz="2200" u="none" cap="none" strike="noStrike">
                <a:solidFill>
                  <a:schemeClr val="dk1"/>
                </a:solidFill>
                <a:latin typeface="Arial"/>
                <a:ea typeface="Arial"/>
                <a:cs typeface="Arial"/>
                <a:sym typeface="Arial"/>
              </a:rPr>
              <a:t>Processes:</a:t>
            </a:r>
            <a:r>
              <a:rPr b="0" i="0" lang="en-US" sz="2200" u="none" cap="none" strike="noStrike">
                <a:solidFill>
                  <a:schemeClr val="dk1"/>
                </a:solidFill>
                <a:latin typeface="Arial"/>
                <a:ea typeface="Arial"/>
                <a:cs typeface="Arial"/>
                <a:sym typeface="Arial"/>
              </a:rPr>
              <a:t> A process is an area of memory that contains both code and data. A process has a thread of execution that is scheduled to receive CPU time slices.</a:t>
            </a:r>
            <a:endParaRPr/>
          </a:p>
          <a:p>
            <a:pPr indent="-460375" lvl="1" marL="574675" marR="0" rtl="0" algn="l">
              <a:lnSpc>
                <a:spcPct val="100000"/>
              </a:lnSpc>
              <a:spcBef>
                <a:spcPts val="440"/>
              </a:spcBef>
              <a:spcAft>
                <a:spcPts val="0"/>
              </a:spcAft>
              <a:buClr>
                <a:srgbClr val="FF0000"/>
              </a:buClr>
              <a:buSzPts val="2200"/>
              <a:buFont typeface="Arial"/>
              <a:buChar char="•"/>
            </a:pPr>
            <a:r>
              <a:rPr b="1" i="0" lang="en-US" sz="2200" u="none" cap="none" strike="noStrike">
                <a:solidFill>
                  <a:schemeClr val="dk1"/>
                </a:solidFill>
                <a:latin typeface="Arial"/>
                <a:ea typeface="Arial"/>
                <a:cs typeface="Arial"/>
                <a:sym typeface="Arial"/>
              </a:rPr>
              <a:t>Thread:</a:t>
            </a:r>
            <a:r>
              <a:rPr b="0" i="0" lang="en-US" sz="2200" u="none" cap="none" strike="noStrike">
                <a:solidFill>
                  <a:schemeClr val="dk1"/>
                </a:solidFill>
                <a:latin typeface="Arial"/>
                <a:ea typeface="Arial"/>
                <a:cs typeface="Arial"/>
                <a:sym typeface="Arial"/>
              </a:rPr>
              <a:t> A thread is a scheduled execution of a process. Concurrent threads are possible. All threads for a process share the same data memory but may be following different paths through a code section.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9"/>
          <p:cNvSpPr txBox="1"/>
          <p:nvPr/>
        </p:nvSpPr>
        <p:spPr>
          <a:xfrm>
            <a:off x="381000" y="2362200"/>
            <a:ext cx="8153400" cy="3886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4" name="Google Shape;284;p3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java.util.concurrent.CyclicBarrier</a:t>
            </a:r>
            <a:endParaRPr/>
          </a:p>
        </p:txBody>
      </p:sp>
      <p:sp>
        <p:nvSpPr>
          <p:cNvPr id="285" name="Google Shape;285;p39"/>
          <p:cNvSpPr txBox="1"/>
          <p:nvPr>
            <p:ph idx="1" type="body"/>
          </p:nvPr>
        </p:nvSpPr>
        <p:spPr>
          <a:xfrm>
            <a:off x="609600" y="1447800"/>
            <a:ext cx="7918450" cy="482758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CyclicBarrier</a:t>
            </a:r>
            <a:r>
              <a:rPr b="0" i="0" lang="en-US" sz="2200" u="none">
                <a:solidFill>
                  <a:schemeClr val="dk1"/>
                </a:solidFill>
                <a:latin typeface="Arial"/>
                <a:ea typeface="Arial"/>
                <a:cs typeface="Arial"/>
                <a:sym typeface="Arial"/>
              </a:rPr>
              <a:t> is an example of the synchronizer category of classes provided by </a:t>
            </a:r>
            <a:r>
              <a:rPr b="0" i="0" lang="en-US" sz="2200" u="none">
                <a:solidFill>
                  <a:schemeClr val="dk1"/>
                </a:solidFill>
                <a:latin typeface="Courier New"/>
                <a:ea typeface="Courier New"/>
                <a:cs typeface="Courier New"/>
                <a:sym typeface="Courier New"/>
              </a:rPr>
              <a:t>java.util.concurrent</a:t>
            </a:r>
            <a:r>
              <a:rPr b="0" i="0" lang="en-US" sz="2200" u="none">
                <a:solidFill>
                  <a:schemeClr val="dk1"/>
                </a:solidFill>
                <a:latin typeface="Arial"/>
                <a:ea typeface="Arial"/>
                <a:cs typeface="Arial"/>
                <a:sym typeface="Arial"/>
              </a:rPr>
              <a:t>.</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10 final CyclicBarrier barrier = new CyclicBarrier(2);</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lines omitted</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24     public void run()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25       try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26         System.out.println("before await -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27           + threadCount.incrementAndGet());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28         barrier.await();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29         System.out.println("after await -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30           + threadCount.get());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31       } catch (BrokenBarrierException|InterruptedException ex)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32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33       }</a:t>
            </a:r>
            <a:endParaRPr/>
          </a:p>
        </p:txBody>
      </p:sp>
      <p:sp>
        <p:nvSpPr>
          <p:cNvPr id="286" name="Google Shape;286;p39"/>
          <p:cNvSpPr/>
          <p:nvPr/>
        </p:nvSpPr>
        <p:spPr>
          <a:xfrm>
            <a:off x="4716462" y="2971800"/>
            <a:ext cx="2674937" cy="523875"/>
          </a:xfrm>
          <a:prstGeom prst="wedgeRectCallout">
            <a:avLst>
              <a:gd fmla="val 10171" name="adj1"/>
              <a:gd fmla="val -13720"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Two threads must await before they can unblock.</a:t>
            </a:r>
            <a:endParaRPr/>
          </a:p>
        </p:txBody>
      </p:sp>
      <p:sp>
        <p:nvSpPr>
          <p:cNvPr id="287" name="Google Shape;287;p39"/>
          <p:cNvSpPr/>
          <p:nvPr/>
        </p:nvSpPr>
        <p:spPr>
          <a:xfrm>
            <a:off x="7204075" y="3657600"/>
            <a:ext cx="1101725" cy="523875"/>
          </a:xfrm>
          <a:prstGeom prst="wedgeRectCallout">
            <a:avLst>
              <a:gd fmla="val -11664" name="adj1"/>
              <a:gd fmla="val 39324"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May not be reached</a:t>
            </a:r>
            <a:endParaRPr/>
          </a:p>
        </p:txBody>
      </p:sp>
      <p:sp>
        <p:nvSpPr>
          <p:cNvPr id="288" name="Google Shape;288;p39"/>
          <p:cNvSpPr txBox="1"/>
          <p:nvPr/>
        </p:nvSpPr>
        <p:spPr>
          <a:xfrm>
            <a:off x="1905000" y="4191000"/>
            <a:ext cx="1676400" cy="304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0"/>
          <p:cNvSpPr txBox="1"/>
          <p:nvPr/>
        </p:nvSpPr>
        <p:spPr>
          <a:xfrm>
            <a:off x="381000" y="1828800"/>
            <a:ext cx="8153400" cy="4343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5" name="Google Shape;295;p4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java.util.concurrent.CyclicBarrier</a:t>
            </a:r>
            <a:endParaRPr/>
          </a:p>
        </p:txBody>
      </p:sp>
      <p:sp>
        <p:nvSpPr>
          <p:cNvPr id="296" name="Google Shape;296;p40"/>
          <p:cNvSpPr txBox="1"/>
          <p:nvPr>
            <p:ph idx="1" type="body"/>
          </p:nvPr>
        </p:nvSpPr>
        <p:spPr>
          <a:xfrm>
            <a:off x="609600" y="1447800"/>
            <a:ext cx="7918450" cy="49069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If line 18 is uncommented, the program will exit</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 </a:t>
            </a:r>
            <a:r>
              <a:rPr b="0" i="0" lang="en-US" sz="1600" u="none">
                <a:solidFill>
                  <a:schemeClr val="dk1"/>
                </a:solidFill>
                <a:latin typeface="Courier New"/>
                <a:ea typeface="Courier New"/>
                <a:cs typeface="Courier New"/>
                <a:sym typeface="Courier New"/>
              </a:rPr>
              <a:t>9 public class CyclicBarrierExample implements Runnable{</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10     final CyclicBarrier barrier = new CyclicBarrier(2);</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11     AtomicInteger threadCount = new AtomicInteger(0);</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12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13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14     public static void main(String[] args)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15       ExecutorService es = Executors.newFixedThreadPool(4);</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16       </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17       CyclicBarrierExample ex = new CyclicBarrierExample();</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18       es.submit(ex);</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19       //es.submit(ex);</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20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21       es.shutdown();</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22     }</a:t>
            </a:r>
            <a:endParaRPr/>
          </a:p>
          <a:p>
            <a:pPr indent="7938" lvl="0" marL="7938" marR="0" rtl="0" algn="l">
              <a:spcBef>
                <a:spcPts val="32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Thread-Safe Collections</a:t>
            </a:r>
            <a:endParaRPr/>
          </a:p>
        </p:txBody>
      </p:sp>
      <p:sp>
        <p:nvSpPr>
          <p:cNvPr id="303" name="Google Shape;303;p41"/>
          <p:cNvSpPr txBox="1"/>
          <p:nvPr>
            <p:ph idx="1" type="body"/>
          </p:nvPr>
        </p:nvSpPr>
        <p:spPr>
          <a:xfrm>
            <a:off x="609600" y="1447800"/>
            <a:ext cx="7918450" cy="365125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java.util</a:t>
            </a:r>
            <a:r>
              <a:rPr b="0" i="0" lang="en-US" sz="2200" u="none">
                <a:solidFill>
                  <a:schemeClr val="dk1"/>
                </a:solidFill>
                <a:latin typeface="Arial"/>
                <a:ea typeface="Arial"/>
                <a:cs typeface="Arial"/>
                <a:sym typeface="Arial"/>
              </a:rPr>
              <a:t> collections are not thread-safe. To use collections in a thread-safe fashion: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synchronized code blocks for all access to a collection if writes are performed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 synchronized wrapper using library methods, such as </a:t>
            </a:r>
            <a:r>
              <a:rPr b="0" i="0" lang="en-US" sz="2000" u="none" cap="none" strike="noStrike">
                <a:solidFill>
                  <a:schemeClr val="dk1"/>
                </a:solidFill>
                <a:latin typeface="Courier New"/>
                <a:ea typeface="Courier New"/>
                <a:cs typeface="Courier New"/>
                <a:sym typeface="Courier New"/>
              </a:rPr>
              <a:t>java.util.Collections.synchronizedList(List&lt;T&gt;)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java.util.concurrent</a:t>
            </a:r>
            <a:r>
              <a:rPr b="0" i="0" lang="en-US" sz="2200" u="none" cap="none" strike="noStrike">
                <a:solidFill>
                  <a:schemeClr val="dk1"/>
                </a:solidFill>
                <a:latin typeface="Arial"/>
                <a:ea typeface="Arial"/>
                <a:cs typeface="Arial"/>
                <a:sym typeface="Arial"/>
              </a:rPr>
              <a:t> collections</a:t>
            </a:r>
            <a:endParaRPr/>
          </a:p>
          <a:p>
            <a:pPr indent="7938" lvl="0" marL="7936" marR="0" rtl="0" algn="l">
              <a:lnSpc>
                <a:spcPct val="100000"/>
              </a:lnSpc>
              <a:spcBef>
                <a:spcPts val="440"/>
              </a:spcBef>
              <a:spcAft>
                <a:spcPts val="0"/>
              </a:spcAft>
              <a:buClr>
                <a:srgbClr val="000000"/>
              </a:buClr>
              <a:buSzPts val="2200"/>
              <a:buFont typeface="Arial"/>
              <a:buNone/>
            </a:pPr>
            <a:r>
              <a:rPr b="1" i="0" lang="en-US" sz="2200" u="none">
                <a:solidFill>
                  <a:schemeClr val="dk1"/>
                </a:solidFill>
                <a:latin typeface="Arial"/>
                <a:ea typeface="Arial"/>
                <a:cs typeface="Arial"/>
                <a:sym typeface="Arial"/>
              </a:rPr>
              <a:t>Note: </a:t>
            </a:r>
            <a:r>
              <a:rPr b="0" i="0" lang="en-US" sz="2200" u="none">
                <a:solidFill>
                  <a:schemeClr val="dk1"/>
                </a:solidFill>
                <a:latin typeface="Arial"/>
                <a:ea typeface="Arial"/>
                <a:cs typeface="Arial"/>
                <a:sym typeface="Arial"/>
              </a:rPr>
              <a:t>Just because a </a:t>
            </a:r>
            <a:r>
              <a:rPr b="0" i="0" lang="en-US" sz="2200" u="none">
                <a:solidFill>
                  <a:schemeClr val="dk1"/>
                </a:solidFill>
                <a:latin typeface="Courier New"/>
                <a:ea typeface="Courier New"/>
                <a:cs typeface="Courier New"/>
                <a:sym typeface="Courier New"/>
              </a:rPr>
              <a:t>Collection</a:t>
            </a:r>
            <a:r>
              <a:rPr b="0" i="0" lang="en-US" sz="2200" u="none">
                <a:solidFill>
                  <a:schemeClr val="dk1"/>
                </a:solidFill>
                <a:latin typeface="Arial"/>
                <a:ea typeface="Arial"/>
                <a:cs typeface="Arial"/>
                <a:sym typeface="Arial"/>
              </a:rPr>
              <a:t> is made thread-safe, this does not make its elements thread-safe.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2"/>
          <p:cNvSpPr txBox="1"/>
          <p:nvPr/>
        </p:nvSpPr>
        <p:spPr>
          <a:xfrm>
            <a:off x="304800" y="1447800"/>
            <a:ext cx="8229600" cy="4724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0" name="Google Shape;310;p4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ourier New"/>
                <a:ea typeface="Courier New"/>
                <a:cs typeface="Courier New"/>
                <a:sym typeface="Courier New"/>
              </a:rPr>
              <a:t>CopyOnWriteArrayList</a:t>
            </a:r>
            <a:r>
              <a:rPr b="1" i="0" lang="en-US" sz="2600" u="none" cap="none" strike="noStrike">
                <a:solidFill>
                  <a:schemeClr val="dk1"/>
                </a:solidFill>
                <a:latin typeface="Arial"/>
                <a:ea typeface="Arial"/>
                <a:cs typeface="Arial"/>
                <a:sym typeface="Arial"/>
              </a:rPr>
              <a:t>: Example</a:t>
            </a:r>
            <a:endParaRPr/>
          </a:p>
        </p:txBody>
      </p:sp>
      <p:sp>
        <p:nvSpPr>
          <p:cNvPr id="311" name="Google Shape;311;p42"/>
          <p:cNvSpPr txBox="1"/>
          <p:nvPr>
            <p:ph idx="1" type="body"/>
          </p:nvPr>
        </p:nvSpPr>
        <p:spPr>
          <a:xfrm>
            <a:off x="609600" y="1447800"/>
            <a:ext cx="7918450" cy="47037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7 public class ArrayListTest implements Runnable{</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 8   private CopyOnWriteArrayList&lt;String&gt; wordList = </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 9     new CopyOnWriteArrayList&lt;&gt;();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10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11   public static void main(String[] args)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12     ExecutorService es = Executors.newCachedThreadPool();</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13     ArrayListTest test = new ArrayListTest();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14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15     es.submit(test); es.submit(test);  es.shutdown();</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16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17   // Print code here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22   public void run(){</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23     wordList.add("A");</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24     wordList.add("B");</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25     wordList.add("C");</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26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318" name="Google Shape;318;p43"/>
          <p:cNvSpPr txBox="1"/>
          <p:nvPr>
            <p:ph idx="1" type="body"/>
          </p:nvPr>
        </p:nvSpPr>
        <p:spPr>
          <a:xfrm>
            <a:off x="609600" y="1447800"/>
            <a:ext cx="7918450" cy="31400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operating system task scheduling</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an </a:t>
            </a:r>
            <a:r>
              <a:rPr b="0" i="0" lang="en-US" sz="2200" u="none" cap="none" strike="noStrike">
                <a:solidFill>
                  <a:schemeClr val="dk1"/>
                </a:solidFill>
                <a:latin typeface="Courier New"/>
                <a:ea typeface="Courier New"/>
                <a:cs typeface="Courier New"/>
                <a:sym typeface="Courier New"/>
              </a:rPr>
              <a:t>ExecutorService</a:t>
            </a:r>
            <a:r>
              <a:rPr b="0" i="0" lang="en-US" sz="2200" u="none" cap="none" strike="noStrike">
                <a:solidFill>
                  <a:schemeClr val="dk1"/>
                </a:solidFill>
                <a:latin typeface="Arial"/>
                <a:ea typeface="Arial"/>
                <a:cs typeface="Arial"/>
                <a:sym typeface="Arial"/>
              </a:rPr>
              <a:t> to concurrently execute tasks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Identify potential threading problems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a:t>
            </a:r>
            <a:r>
              <a:rPr b="0" i="0" lang="en-US" sz="2200" u="none" cap="none" strike="noStrike">
                <a:solidFill>
                  <a:schemeClr val="dk1"/>
                </a:solidFill>
                <a:latin typeface="Courier New"/>
                <a:ea typeface="Courier New"/>
                <a:cs typeface="Courier New"/>
                <a:sym typeface="Courier New"/>
              </a:rPr>
              <a:t>synchronized</a:t>
            </a:r>
            <a:r>
              <a:rPr b="0" i="0" lang="en-US" sz="2200" u="none" cap="none" strike="noStrike">
                <a:solidFill>
                  <a:schemeClr val="dk1"/>
                </a:solidFill>
                <a:latin typeface="Arial"/>
                <a:ea typeface="Arial"/>
                <a:cs typeface="Arial"/>
                <a:sym typeface="Arial"/>
              </a:rPr>
              <a:t> and concurrent atomic to manage atomicity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monitor locks to control the order of thread execution</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java.util.concurrent</a:t>
            </a:r>
            <a:r>
              <a:rPr b="0" i="0" lang="en-US" sz="2200" u="none" cap="none" strike="noStrike">
                <a:solidFill>
                  <a:schemeClr val="dk1"/>
                </a:solidFill>
                <a:latin typeface="Arial"/>
                <a:ea typeface="Arial"/>
                <a:cs typeface="Arial"/>
                <a:sym typeface="Arial"/>
              </a:rPr>
              <a:t> collections</a:t>
            </a:r>
            <a:endParaRPr/>
          </a:p>
        </p:txBody>
      </p:sp>
      <p:pic>
        <p:nvPicPr>
          <p:cNvPr descr="Duke-Summary.gif" id="319" name="Google Shape;319;p43"/>
          <p:cNvPicPr preferRelativeResize="0"/>
          <p:nvPr/>
        </p:nvPicPr>
        <p:blipFill rotWithShape="1">
          <a:blip r:embed="rId3">
            <a:alphaModFix/>
          </a:blip>
          <a:srcRect b="0" l="0" r="0" t="0"/>
          <a:stretch/>
        </p:blipFill>
        <p:spPr>
          <a:xfrm>
            <a:off x="6459537" y="4756150"/>
            <a:ext cx="2074862" cy="1492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15-1 Overview: </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 Using the </a:t>
            </a:r>
            <a:r>
              <a:rPr b="1" i="0" lang="en-US" sz="2600" u="none" cap="none" strike="noStrike">
                <a:solidFill>
                  <a:schemeClr val="dk1"/>
                </a:solidFill>
                <a:latin typeface="Courier New"/>
                <a:ea typeface="Courier New"/>
                <a:cs typeface="Courier New"/>
                <a:sym typeface="Courier New"/>
              </a:rPr>
              <a:t>java.util.concurrent</a:t>
            </a:r>
            <a:r>
              <a:rPr b="1" i="0" lang="en-US" sz="2600" u="none" cap="none" strike="noStrike">
                <a:solidFill>
                  <a:schemeClr val="dk1"/>
                </a:solidFill>
                <a:latin typeface="Arial"/>
                <a:ea typeface="Arial"/>
                <a:cs typeface="Arial"/>
                <a:sym typeface="Arial"/>
              </a:rPr>
              <a:t> Package</a:t>
            </a:r>
            <a:endParaRPr/>
          </a:p>
        </p:txBody>
      </p:sp>
      <p:sp>
        <p:nvSpPr>
          <p:cNvPr id="326" name="Google Shape;326;p4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Using a cached thread pool (</a:t>
            </a:r>
            <a:r>
              <a:rPr b="0" i="0" lang="en-US" sz="2200" u="none" cap="none" strike="noStrike">
                <a:solidFill>
                  <a:schemeClr val="dk1"/>
                </a:solidFill>
                <a:latin typeface="Courier New"/>
                <a:ea typeface="Courier New"/>
                <a:cs typeface="Courier New"/>
                <a:sym typeface="Courier New"/>
              </a:rPr>
              <a:t>ExecutorService</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Implementing </a:t>
            </a:r>
            <a:r>
              <a:rPr b="0" i="0" lang="en-US" sz="2200" u="none" cap="none" strike="noStrike">
                <a:solidFill>
                  <a:schemeClr val="dk1"/>
                </a:solidFill>
                <a:latin typeface="Courier New"/>
                <a:ea typeface="Courier New"/>
                <a:cs typeface="Courier New"/>
                <a:sym typeface="Courier New"/>
              </a:rPr>
              <a:t>Callable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Receiving </a:t>
            </a:r>
            <a:r>
              <a:rPr b="0" i="0" lang="en-US" sz="2200" u="none" cap="none" strike="noStrike">
                <a:solidFill>
                  <a:schemeClr val="dk1"/>
                </a:solidFill>
                <a:latin typeface="Courier New"/>
                <a:ea typeface="Courier New"/>
                <a:cs typeface="Courier New"/>
                <a:sym typeface="Courier New"/>
              </a:rPr>
              <a:t>Callable</a:t>
            </a:r>
            <a:r>
              <a:rPr b="0" i="0" lang="en-US" sz="2200" u="none" cap="none" strike="noStrike">
                <a:solidFill>
                  <a:schemeClr val="dk1"/>
                </a:solidFill>
                <a:latin typeface="Arial"/>
                <a:ea typeface="Arial"/>
                <a:cs typeface="Arial"/>
                <a:sym typeface="Arial"/>
              </a:rPr>
              <a:t> results with a </a:t>
            </a:r>
            <a:r>
              <a:rPr b="0" i="0" lang="en-US" sz="2200" u="none" cap="none" strike="noStrike">
                <a:solidFill>
                  <a:schemeClr val="dk1"/>
                </a:solidFill>
                <a:latin typeface="Courier New"/>
                <a:ea typeface="Courier New"/>
                <a:cs typeface="Courier New"/>
                <a:sym typeface="Courier New"/>
              </a:rPr>
              <a:t>Future</a:t>
            </a:r>
            <a:endParaRPr/>
          </a:p>
        </p:txBody>
      </p:sp>
      <p:pic>
        <p:nvPicPr>
          <p:cNvPr descr="Duke-Practise-Overview.gif" id="327" name="Google Shape;327;p44"/>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334" name="Google Shape;334;p45"/>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An </a:t>
            </a:r>
            <a:r>
              <a:rPr b="0" i="0" lang="en-US" sz="2200" u="none">
                <a:solidFill>
                  <a:schemeClr val="dk1"/>
                </a:solidFill>
                <a:latin typeface="Courier New"/>
                <a:ea typeface="Courier New"/>
                <a:cs typeface="Courier New"/>
                <a:sym typeface="Courier New"/>
              </a:rPr>
              <a:t>ExecutorService</a:t>
            </a:r>
            <a:r>
              <a:rPr b="0" i="0" lang="en-US" sz="2200" u="none">
                <a:solidFill>
                  <a:schemeClr val="dk1"/>
                </a:solidFill>
                <a:latin typeface="Arial"/>
                <a:ea typeface="Arial"/>
                <a:cs typeface="Arial"/>
                <a:sym typeface="Arial"/>
              </a:rPr>
              <a:t> will always attempt to use all of the available CPUs in a system.</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True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False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341" name="Google Shape;341;p46"/>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Variables are thread-safe if they are: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local</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static</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final</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private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Legacy </a:t>
            </a:r>
            <a:r>
              <a:rPr b="1" i="0" lang="en-US" sz="2600" u="none" cap="none" strike="noStrike">
                <a:solidFill>
                  <a:schemeClr val="dk1"/>
                </a:solidFill>
                <a:latin typeface="Courier New"/>
                <a:ea typeface="Courier New"/>
                <a:cs typeface="Courier New"/>
                <a:sym typeface="Courier New"/>
              </a:rPr>
              <a:t>Thread</a:t>
            </a:r>
            <a:r>
              <a:rPr b="1" i="0" lang="en-US" sz="2600" u="none" cap="none" strike="noStrike">
                <a:solidFill>
                  <a:schemeClr val="dk1"/>
                </a:solidFill>
                <a:latin typeface="Arial"/>
                <a:ea typeface="Arial"/>
                <a:cs typeface="Arial"/>
                <a:sym typeface="Arial"/>
              </a:rPr>
              <a:t> and </a:t>
            </a:r>
            <a:r>
              <a:rPr b="1" i="0" lang="en-US" sz="2600" u="none" cap="none" strike="noStrike">
                <a:solidFill>
                  <a:schemeClr val="dk1"/>
                </a:solidFill>
                <a:latin typeface="Courier New"/>
                <a:ea typeface="Courier New"/>
                <a:cs typeface="Courier New"/>
                <a:sym typeface="Courier New"/>
              </a:rPr>
              <a:t>Runnable</a:t>
            </a:r>
            <a:endParaRPr/>
          </a:p>
        </p:txBody>
      </p:sp>
      <p:sp>
        <p:nvSpPr>
          <p:cNvPr id="66" name="Google Shape;66;p13"/>
          <p:cNvSpPr txBox="1"/>
          <p:nvPr>
            <p:ph idx="1" type="body"/>
          </p:nvPr>
        </p:nvSpPr>
        <p:spPr>
          <a:xfrm>
            <a:off x="609600" y="1447800"/>
            <a:ext cx="7918450" cy="33686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Prior to Java 5, the </a:t>
            </a:r>
            <a:r>
              <a:rPr b="0" i="0" lang="en-US" sz="2200" u="none" cap="none" strike="noStrike">
                <a:solidFill>
                  <a:schemeClr val="dk1"/>
                </a:solidFill>
                <a:latin typeface="Courier New"/>
                <a:ea typeface="Courier New"/>
                <a:cs typeface="Courier New"/>
                <a:sym typeface="Courier New"/>
              </a:rPr>
              <a:t>Thread</a:t>
            </a:r>
            <a:r>
              <a:rPr b="0" i="0" lang="en-US" sz="2200" u="none" cap="none" strike="noStrike">
                <a:solidFill>
                  <a:schemeClr val="dk1"/>
                </a:solidFill>
                <a:latin typeface="Arial"/>
                <a:ea typeface="Arial"/>
                <a:cs typeface="Arial"/>
                <a:sym typeface="Arial"/>
              </a:rPr>
              <a:t> class was used to create and start threads. Code to be executed by a thread is placed in a class, which does either of the following:</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Extends the </a:t>
            </a:r>
            <a:r>
              <a:rPr b="0" i="0" lang="en-US" sz="2200" u="none" cap="none" strike="noStrike">
                <a:solidFill>
                  <a:schemeClr val="dk1"/>
                </a:solidFill>
                <a:latin typeface="Courier New"/>
                <a:ea typeface="Courier New"/>
                <a:cs typeface="Courier New"/>
                <a:sym typeface="Courier New"/>
              </a:rPr>
              <a:t>Thread</a:t>
            </a:r>
            <a:r>
              <a:rPr b="0" i="0" lang="en-US" sz="2200" u="none" cap="none" strike="noStrike">
                <a:solidFill>
                  <a:schemeClr val="dk1"/>
                </a:solidFill>
                <a:latin typeface="Arial"/>
                <a:ea typeface="Arial"/>
                <a:cs typeface="Arial"/>
                <a:sym typeface="Arial"/>
              </a:rPr>
              <a:t> class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Simpler code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Implements the </a:t>
            </a:r>
            <a:r>
              <a:rPr b="0" i="0" lang="en-US" sz="2200" u="none" cap="none" strike="noStrike">
                <a:solidFill>
                  <a:schemeClr val="dk1"/>
                </a:solidFill>
                <a:latin typeface="Courier New"/>
                <a:ea typeface="Courier New"/>
                <a:cs typeface="Courier New"/>
                <a:sym typeface="Courier New"/>
              </a:rPr>
              <a:t>Runnable</a:t>
            </a:r>
            <a:r>
              <a:rPr b="0" i="0" lang="en-US" sz="2200" u="none" cap="none" strike="noStrike">
                <a:solidFill>
                  <a:schemeClr val="dk1"/>
                </a:solidFill>
                <a:latin typeface="Arial"/>
                <a:ea typeface="Arial"/>
                <a:cs typeface="Arial"/>
                <a:sym typeface="Arial"/>
              </a:rPr>
              <a:t> interface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More flexible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extends</a:t>
            </a:r>
            <a:r>
              <a:rPr b="0" i="0" lang="en-US" sz="2000" u="none" cap="none" strike="noStrike">
                <a:solidFill>
                  <a:schemeClr val="dk1"/>
                </a:solidFill>
                <a:latin typeface="Arial"/>
                <a:ea typeface="Arial"/>
                <a:cs typeface="Arial"/>
                <a:sym typeface="Arial"/>
              </a:rPr>
              <a:t> is still free.</a:t>
            </a:r>
            <a:endParaRPr/>
          </a:p>
          <a:p>
            <a:pPr indent="7938" lvl="0" marL="7938" marR="0" rtl="0" algn="l">
              <a:spcBef>
                <a:spcPts val="40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nvSpPr>
        <p:spPr>
          <a:xfrm>
            <a:off x="609600" y="2133600"/>
            <a:ext cx="7924800" cy="2667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Extending </a:t>
            </a:r>
            <a:r>
              <a:rPr b="1" i="0" lang="en-US" sz="2600" u="none" cap="none" strike="noStrike">
                <a:solidFill>
                  <a:schemeClr val="dk1"/>
                </a:solidFill>
                <a:latin typeface="Courier New"/>
                <a:ea typeface="Courier New"/>
                <a:cs typeface="Courier New"/>
                <a:sym typeface="Courier New"/>
              </a:rPr>
              <a:t>Thread</a:t>
            </a:r>
            <a:endParaRPr/>
          </a:p>
        </p:txBody>
      </p:sp>
      <p:sp>
        <p:nvSpPr>
          <p:cNvPr id="74" name="Google Shape;74;p14"/>
          <p:cNvSpPr txBox="1"/>
          <p:nvPr>
            <p:ph idx="1" type="body"/>
          </p:nvPr>
        </p:nvSpPr>
        <p:spPr>
          <a:xfrm>
            <a:off x="609600" y="1447800"/>
            <a:ext cx="7918450" cy="33559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Extend </a:t>
            </a:r>
            <a:r>
              <a:rPr b="0" i="0" lang="en-US" sz="2200" u="none">
                <a:solidFill>
                  <a:schemeClr val="dk1"/>
                </a:solidFill>
                <a:latin typeface="Courier New"/>
                <a:ea typeface="Courier New"/>
                <a:cs typeface="Courier New"/>
                <a:sym typeface="Courier New"/>
              </a:rPr>
              <a:t>java.lang.Thread</a:t>
            </a:r>
            <a:r>
              <a:rPr b="0" i="0" lang="en-US" sz="2200" u="none">
                <a:solidFill>
                  <a:schemeClr val="dk1"/>
                </a:solidFill>
                <a:latin typeface="Arial"/>
                <a:ea typeface="Arial"/>
                <a:cs typeface="Arial"/>
                <a:sym typeface="Arial"/>
              </a:rPr>
              <a:t> and override the </a:t>
            </a:r>
            <a:r>
              <a:rPr b="0" i="0" lang="en-US" sz="2200" u="none">
                <a:solidFill>
                  <a:schemeClr val="dk1"/>
                </a:solidFill>
                <a:latin typeface="Courier New"/>
                <a:ea typeface="Courier New"/>
                <a:cs typeface="Courier New"/>
                <a:sym typeface="Courier New"/>
              </a:rPr>
              <a:t>run</a:t>
            </a:r>
            <a:r>
              <a:rPr b="0" i="0" lang="en-US" sz="2200" u="none">
                <a:solidFill>
                  <a:schemeClr val="dk1"/>
                </a:solidFill>
                <a:latin typeface="Arial"/>
                <a:ea typeface="Arial"/>
                <a:cs typeface="Arial"/>
                <a:sym typeface="Arial"/>
              </a:rPr>
              <a:t> method:</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class ExampleThread extends Thread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@Override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public void run()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for(int i = 0; i &lt; 10; i++)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System.out.println("i:" + i);</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nvSpPr>
        <p:spPr>
          <a:xfrm>
            <a:off x="609600" y="2133600"/>
            <a:ext cx="7924800" cy="4114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Implementing </a:t>
            </a:r>
            <a:r>
              <a:rPr b="1" i="0" lang="en-US" sz="2600" u="none" cap="none" strike="noStrike">
                <a:solidFill>
                  <a:schemeClr val="dk1"/>
                </a:solidFill>
                <a:latin typeface="Courier New"/>
                <a:ea typeface="Courier New"/>
                <a:cs typeface="Courier New"/>
                <a:sym typeface="Courier New"/>
              </a:rPr>
              <a:t>Runnable</a:t>
            </a:r>
            <a:endParaRPr/>
          </a:p>
        </p:txBody>
      </p:sp>
      <p:sp>
        <p:nvSpPr>
          <p:cNvPr id="82" name="Google Shape;82;p15"/>
          <p:cNvSpPr txBox="1"/>
          <p:nvPr>
            <p:ph idx="1" type="body"/>
          </p:nvPr>
        </p:nvSpPr>
        <p:spPr>
          <a:xfrm>
            <a:off x="609600" y="1447800"/>
            <a:ext cx="7918450" cy="48387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Implement </a:t>
            </a:r>
            <a:r>
              <a:rPr b="0" i="0" lang="en-US" sz="2200" u="none">
                <a:solidFill>
                  <a:schemeClr val="dk1"/>
                </a:solidFill>
                <a:latin typeface="Courier New"/>
                <a:ea typeface="Courier New"/>
                <a:cs typeface="Courier New"/>
                <a:sym typeface="Courier New"/>
              </a:rPr>
              <a:t>java.lang.Runnable</a:t>
            </a:r>
            <a:r>
              <a:rPr b="0" i="0" lang="en-US" sz="2200" u="none">
                <a:solidFill>
                  <a:schemeClr val="dk1"/>
                </a:solidFill>
                <a:latin typeface="Arial"/>
                <a:ea typeface="Arial"/>
                <a:cs typeface="Arial"/>
                <a:sym typeface="Arial"/>
              </a:rPr>
              <a:t> and implement the </a:t>
            </a:r>
            <a:r>
              <a:rPr b="0" i="0" lang="en-US" sz="2200" u="none">
                <a:solidFill>
                  <a:schemeClr val="dk1"/>
                </a:solidFill>
                <a:latin typeface="Courier New"/>
                <a:ea typeface="Courier New"/>
                <a:cs typeface="Courier New"/>
                <a:sym typeface="Courier New"/>
              </a:rPr>
              <a:t>run</a:t>
            </a:r>
            <a:r>
              <a:rPr b="0" i="0" lang="en-US" sz="2200" u="none">
                <a:solidFill>
                  <a:schemeClr val="dk1"/>
                </a:solidFill>
                <a:latin typeface="Arial"/>
                <a:ea typeface="Arial"/>
                <a:cs typeface="Arial"/>
                <a:sym typeface="Arial"/>
              </a:rPr>
              <a:t> method:</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public class ExampleRunnable implements Runnable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private final String name;		</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ExampleRunnable(String name)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this.name = name;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@Override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void run()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for (int i = 0; i &lt; 10; i++)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System.out.println(name + ":" + i);</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The </a:t>
            </a:r>
            <a:r>
              <a:rPr b="1" i="0" lang="en-US" sz="2600" u="none" cap="none" strike="noStrike">
                <a:solidFill>
                  <a:schemeClr val="dk1"/>
                </a:solidFill>
                <a:latin typeface="Courier New"/>
                <a:ea typeface="Courier New"/>
                <a:cs typeface="Courier New"/>
                <a:sym typeface="Courier New"/>
              </a:rPr>
              <a:t>java.util.concurrent</a:t>
            </a:r>
            <a:r>
              <a:rPr b="1" i="0" lang="en-US" sz="2600" u="none" cap="none" strike="noStrike">
                <a:solidFill>
                  <a:schemeClr val="dk1"/>
                </a:solidFill>
                <a:latin typeface="Arial"/>
                <a:ea typeface="Arial"/>
                <a:cs typeface="Arial"/>
                <a:sym typeface="Arial"/>
              </a:rPr>
              <a:t> Package</a:t>
            </a:r>
            <a:endParaRPr/>
          </a:p>
        </p:txBody>
      </p:sp>
      <p:sp>
        <p:nvSpPr>
          <p:cNvPr id="89" name="Google Shape;89;p16"/>
          <p:cNvSpPr txBox="1"/>
          <p:nvPr>
            <p:ph idx="1" type="body"/>
          </p:nvPr>
        </p:nvSpPr>
        <p:spPr>
          <a:xfrm>
            <a:off x="609600" y="1447800"/>
            <a:ext cx="7918450" cy="299878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Java 5 introduced the </a:t>
            </a:r>
            <a:r>
              <a:rPr b="0" i="0" lang="en-US" sz="2200" u="none">
                <a:solidFill>
                  <a:schemeClr val="dk1"/>
                </a:solidFill>
                <a:latin typeface="Courier New"/>
                <a:ea typeface="Courier New"/>
                <a:cs typeface="Courier New"/>
                <a:sym typeface="Courier New"/>
              </a:rPr>
              <a:t>java.util.concurrent</a:t>
            </a:r>
            <a:r>
              <a:rPr b="0" i="0" lang="en-US" sz="2200" u="none">
                <a:solidFill>
                  <a:schemeClr val="dk1"/>
                </a:solidFill>
                <a:latin typeface="Arial"/>
                <a:ea typeface="Arial"/>
                <a:cs typeface="Arial"/>
                <a:sym typeface="Arial"/>
              </a:rPr>
              <a:t> package, which contains classes that are useful in concurrent programming. Features include: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Concurrent collections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Synchronization and locking alternatives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Thread pools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Fixed and dynamic thread count pools available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Parallel divide and conquer (Fork-Join) new in Java 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Recommended Threading Classes</a:t>
            </a:r>
            <a:endParaRPr/>
          </a:p>
        </p:txBody>
      </p:sp>
      <p:sp>
        <p:nvSpPr>
          <p:cNvPr id="96" name="Google Shape;96;p17"/>
          <p:cNvSpPr txBox="1"/>
          <p:nvPr>
            <p:ph idx="1" type="body"/>
          </p:nvPr>
        </p:nvSpPr>
        <p:spPr>
          <a:xfrm>
            <a:off x="609600" y="1447800"/>
            <a:ext cx="7918450" cy="36449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Traditional </a:t>
            </a:r>
            <a:r>
              <a:rPr b="0" i="0" lang="en-US" sz="2200" u="none">
                <a:solidFill>
                  <a:schemeClr val="dk1"/>
                </a:solidFill>
                <a:latin typeface="Courier New"/>
                <a:ea typeface="Courier New"/>
                <a:cs typeface="Courier New"/>
                <a:sym typeface="Courier New"/>
              </a:rPr>
              <a:t>Thread</a:t>
            </a:r>
            <a:r>
              <a:rPr b="0" i="0" lang="en-US" sz="2200" u="none">
                <a:solidFill>
                  <a:schemeClr val="dk1"/>
                </a:solidFill>
                <a:latin typeface="Arial"/>
                <a:ea typeface="Arial"/>
                <a:cs typeface="Arial"/>
                <a:sym typeface="Arial"/>
              </a:rPr>
              <a:t> related APIs are difficult to code properly. Recommended concurrency classes include: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java.util.concurrent.ExecutorService</a:t>
            </a:r>
            <a:r>
              <a:rPr b="0" i="0" lang="en-US" sz="2200" u="none" cap="none" strike="noStrike">
                <a:solidFill>
                  <a:schemeClr val="dk1"/>
                </a:solidFill>
                <a:latin typeface="Arial"/>
                <a:ea typeface="Arial"/>
                <a:cs typeface="Arial"/>
                <a:sym typeface="Arial"/>
              </a:rPr>
              <a:t>, a higher level mechanism used to execute tasks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It may create and reuse </a:t>
            </a:r>
            <a:r>
              <a:rPr b="0" i="0" lang="en-US" sz="2000" u="none" cap="none" strike="noStrike">
                <a:solidFill>
                  <a:schemeClr val="dk1"/>
                </a:solidFill>
                <a:latin typeface="Courier New"/>
                <a:ea typeface="Courier New"/>
                <a:cs typeface="Courier New"/>
                <a:sym typeface="Courier New"/>
              </a:rPr>
              <a:t>Thread</a:t>
            </a:r>
            <a:r>
              <a:rPr b="0" i="0" lang="en-US" sz="2000" u="none" cap="none" strike="noStrike">
                <a:solidFill>
                  <a:schemeClr val="dk1"/>
                </a:solidFill>
                <a:latin typeface="Arial"/>
                <a:ea typeface="Arial"/>
                <a:cs typeface="Arial"/>
                <a:sym typeface="Arial"/>
              </a:rPr>
              <a:t> objects for you.</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It allows you to submit work and check on the results in the future.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Fork-Join framework, a specialized work-stealing </a:t>
            </a:r>
            <a:r>
              <a:rPr b="0" i="0" lang="en-US" sz="2200" u="none" cap="none" strike="noStrike">
                <a:solidFill>
                  <a:schemeClr val="dk1"/>
                </a:solidFill>
                <a:latin typeface="Courier New"/>
                <a:ea typeface="Courier New"/>
                <a:cs typeface="Courier New"/>
                <a:sym typeface="Courier New"/>
              </a:rPr>
              <a:t>ExecutorService</a:t>
            </a:r>
            <a:r>
              <a:rPr b="0" i="0" lang="en-US" sz="2200" u="none" cap="none" strike="noStrike">
                <a:solidFill>
                  <a:schemeClr val="dk1"/>
                </a:solidFill>
                <a:latin typeface="Arial"/>
                <a:ea typeface="Arial"/>
                <a:cs typeface="Arial"/>
                <a:sym typeface="Arial"/>
              </a:rPr>
              <a:t> new in Java 7</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nvSpPr>
        <p:spPr>
          <a:xfrm>
            <a:off x="609600" y="5105400"/>
            <a:ext cx="7924800" cy="457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java.util.concurrent.ExecutorService</a:t>
            </a:r>
            <a:endParaRPr/>
          </a:p>
        </p:txBody>
      </p:sp>
      <p:sp>
        <p:nvSpPr>
          <p:cNvPr id="104" name="Google Shape;104;p18"/>
          <p:cNvSpPr txBox="1"/>
          <p:nvPr>
            <p:ph idx="1" type="body"/>
          </p:nvPr>
        </p:nvSpPr>
        <p:spPr>
          <a:xfrm>
            <a:off x="609600" y="1447800"/>
            <a:ext cx="7918450" cy="407035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An </a:t>
            </a:r>
            <a:r>
              <a:rPr b="0" i="0" lang="en-US" sz="2200" u="none">
                <a:solidFill>
                  <a:schemeClr val="dk1"/>
                </a:solidFill>
                <a:latin typeface="Courier New"/>
                <a:ea typeface="Courier New"/>
                <a:cs typeface="Courier New"/>
                <a:sym typeface="Courier New"/>
              </a:rPr>
              <a:t>ExecutorService</a:t>
            </a:r>
            <a:r>
              <a:rPr b="0" i="0" lang="en-US" sz="2200" u="none">
                <a:solidFill>
                  <a:schemeClr val="dk1"/>
                </a:solidFill>
                <a:latin typeface="Arial"/>
                <a:ea typeface="Arial"/>
                <a:cs typeface="Arial"/>
                <a:sym typeface="Arial"/>
              </a:rPr>
              <a:t> is used to execute tasks.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It eliminates the need to manually create and manage threads.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Tasks </a:t>
            </a:r>
            <a:r>
              <a:rPr b="1" i="0" lang="en-US" sz="2200" u="none" cap="none" strike="noStrike">
                <a:solidFill>
                  <a:schemeClr val="dk1"/>
                </a:solidFill>
                <a:latin typeface="Arial"/>
                <a:ea typeface="Arial"/>
                <a:cs typeface="Arial"/>
                <a:sym typeface="Arial"/>
              </a:rPr>
              <a:t>might</a:t>
            </a:r>
            <a:r>
              <a:rPr b="0" i="0" lang="en-US" sz="2200" u="none" cap="none" strike="noStrike">
                <a:solidFill>
                  <a:schemeClr val="dk1"/>
                </a:solidFill>
                <a:latin typeface="Arial"/>
                <a:ea typeface="Arial"/>
                <a:cs typeface="Arial"/>
                <a:sym typeface="Arial"/>
              </a:rPr>
              <a:t> be executed in parallel depending on the </a:t>
            </a:r>
            <a:r>
              <a:rPr b="0" i="0" lang="en-US" sz="2200" u="none" cap="none" strike="noStrike">
                <a:solidFill>
                  <a:schemeClr val="dk1"/>
                </a:solidFill>
                <a:latin typeface="Courier New"/>
                <a:ea typeface="Courier New"/>
                <a:cs typeface="Courier New"/>
                <a:sym typeface="Courier New"/>
              </a:rPr>
              <a:t>ExecutorService</a:t>
            </a:r>
            <a:r>
              <a:rPr b="0" i="0" lang="en-US" sz="2200" u="none" cap="none" strike="noStrike">
                <a:solidFill>
                  <a:schemeClr val="dk1"/>
                </a:solidFill>
                <a:latin typeface="Arial"/>
                <a:ea typeface="Arial"/>
                <a:cs typeface="Arial"/>
                <a:sym typeface="Arial"/>
              </a:rPr>
              <a:t> implementation.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Tasks can be: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java.lang.Runnable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java.util.concurrent.Callable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Implementing instances can be obtained with </a:t>
            </a:r>
            <a:r>
              <a:rPr b="0" i="0" lang="en-US" sz="2200" u="none" cap="none" strike="noStrike">
                <a:solidFill>
                  <a:schemeClr val="dk1"/>
                </a:solidFill>
                <a:latin typeface="Courier New"/>
                <a:ea typeface="Courier New"/>
                <a:cs typeface="Courier New"/>
                <a:sym typeface="Courier New"/>
              </a:rPr>
              <a:t>Executors</a:t>
            </a:r>
            <a:r>
              <a:rPr b="0" i="0" lang="en-US" sz="2200" u="none" cap="none" strike="noStrike">
                <a:solidFill>
                  <a:schemeClr val="dk1"/>
                </a:solidFill>
                <a:latin typeface="Arial"/>
                <a:ea typeface="Arial"/>
                <a:cs typeface="Arial"/>
                <a:sym typeface="Arial"/>
              </a:rPr>
              <a:t>.</a:t>
            </a:r>
            <a:endParaRPr b="0" i="0" sz="22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60"/>
              </a:spcBef>
              <a:spcAft>
                <a:spcPts val="0"/>
              </a:spcAft>
              <a:buClr>
                <a:srgbClr val="FF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ExecutorService es = Executors.newCachedThreadPool();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