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991350" cy="9282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15" name="Google Shape;115;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26" name="Google Shape;126;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37" name="Google Shape;137;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Memory Management</a:t>
            </a:r>
            <a:endParaRPr/>
          </a:p>
          <a:p>
            <a:pPr indent="0" lvl="1" marL="0" marR="0" rtl="0" algn="l">
              <a:spcBef>
                <a:spcPts val="0"/>
              </a:spcBef>
              <a:spcAft>
                <a:spcPts val="0"/>
              </a:spcAft>
              <a:buSzPts val="1800"/>
              <a:buFont typeface="Arial"/>
              <a:buNone/>
            </a:pPr>
            <a:r>
              <a:rPr b="0" i="0" lang="en-US" sz="1800" u="none" cap="none" strike="noStrike"/>
              <a:t>Notice that the same array is passed to every task but with different start and end values. If the subset of values to be processed were copied into a new array each time a task was created, memory usage would quickly skyrocket.</a:t>
            </a:r>
            <a:endParaRPr/>
          </a:p>
        </p:txBody>
      </p:sp>
      <p:sp>
        <p:nvSpPr>
          <p:cNvPr id="147" name="Google Shape;147;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57" name="Google Shape;157;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5: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Parallel Sorting</a:t>
            </a:r>
            <a:endParaRPr/>
          </a:p>
          <a:p>
            <a:pPr indent="0" lvl="1" marL="0" marR="0" rtl="0" algn="l">
              <a:spcBef>
                <a:spcPts val="0"/>
              </a:spcBef>
              <a:spcAft>
                <a:spcPts val="0"/>
              </a:spcAft>
              <a:buSzPts val="1800"/>
              <a:buFont typeface="Arial"/>
              <a:buNone/>
            </a:pPr>
            <a:r>
              <a:rPr b="0" i="0" lang="en-US" sz="1800" u="none" cap="none" strike="noStrike"/>
              <a:t>When using Fork-Join to sort an array in parallel, you end up sorting many small arrays and then having to combine the small sorted arrays into larger sorted arrays. For an example see the sample application provided with the JDK in </a:t>
            </a:r>
            <a:r>
              <a:rPr b="0" i="0" lang="en-US" sz="1800" u="none" cap="none" strike="noStrike">
                <a:latin typeface="Courier New"/>
                <a:ea typeface="Courier New"/>
                <a:cs typeface="Courier New"/>
                <a:sym typeface="Courier New"/>
              </a:rPr>
              <a:t>C:\Program Files\Java\jdk1.7.0\sample\forkjoin\mergesort</a:t>
            </a:r>
            <a:r>
              <a:rPr b="0" i="0" lang="en-US" sz="1800" u="none" cap="none" strike="noStrike"/>
              <a:t>.</a:t>
            </a:r>
            <a:endParaRPr/>
          </a:p>
        </p:txBody>
      </p:sp>
      <p:sp>
        <p:nvSpPr>
          <p:cNvPr id="166" name="Google Shape;166;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16 - </a:t>
            </a:r>
            <a:fld id="{00000000-1234-1234-1234-123412341234}" type="slidenum">
              <a:rPr b="1" i="0" lang="en-US" sz="1100" u="none">
                <a:solidFill>
                  <a:srgbClr val="000000"/>
                </a:solidFill>
                <a:latin typeface="Arial"/>
                <a:ea typeface="Arial"/>
                <a:cs typeface="Arial"/>
                <a:sym typeface="Arial"/>
              </a:rPr>
              <a:t>‹#›</a:t>
            </a:fld>
            <a:endParaRPr/>
          </a:p>
        </p:txBody>
      </p:sp>
      <p:sp>
        <p:nvSpPr>
          <p:cNvPr id="172" name="Google Shape;172;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73" name="Google Shape;173;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this practice, you create a multithreaded network client.</a:t>
            </a:r>
            <a:endParaRPr/>
          </a:p>
        </p:txBody>
      </p:sp>
      <p:sp>
        <p:nvSpPr>
          <p:cNvPr id="181" name="Google Shape;181;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8: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b</a:t>
            </a:r>
            <a:endParaRPr/>
          </a:p>
        </p:txBody>
      </p:sp>
      <p:sp>
        <p:nvSpPr>
          <p:cNvPr id="189" name="Google Shape;189;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8" name="Google Shape;48;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16 -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3: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CPU Count</a:t>
            </a:r>
            <a:endParaRPr/>
          </a:p>
          <a:p>
            <a:pPr indent="0" lvl="1" marL="0" marR="0" rtl="0" algn="l">
              <a:spcBef>
                <a:spcPts val="0"/>
              </a:spcBef>
              <a:spcAft>
                <a:spcPts val="0"/>
              </a:spcAft>
              <a:buSzPts val="1800"/>
              <a:buFont typeface="Arial"/>
              <a:buNone/>
            </a:pPr>
            <a:r>
              <a:rPr b="0" i="0" lang="en-US" sz="1800" u="none" cap="none" strike="noStrike"/>
              <a:t>If your tasks are compute-intensive as opposed to I/O intensive, the number of parallel tasks should not greatly outnumber the number of processors in your system. You can detect the number of processors easily in Java:</a:t>
            </a:r>
            <a:endParaRPr/>
          </a:p>
          <a:p>
            <a:pPr indent="0" lvl="4" marL="0" marR="0" rtl="0" algn="l">
              <a:spcBef>
                <a:spcPts val="0"/>
              </a:spcBef>
              <a:spcAft>
                <a:spcPts val="0"/>
              </a:spcAft>
              <a:buSzPts val="1800"/>
              <a:buFont typeface="Arial"/>
              <a:buNone/>
            </a:pPr>
            <a:r>
              <a:rPr b="0" i="0" lang="en-US" sz="1800" u="none" cap="none" strike="noStrike"/>
              <a:t>int count = Runtime.getRuntime().availableProcessors();</a:t>
            </a:r>
            <a:endParaRPr/>
          </a:p>
        </p:txBody>
      </p:sp>
      <p:sp>
        <p:nvSpPr>
          <p:cNvPr id="56" name="Google Shape;56;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16 -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4: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Setting the Stage</a:t>
            </a:r>
            <a:endParaRPr/>
          </a:p>
          <a:p>
            <a:pPr indent="0" lvl="1" marL="0" marR="0" rtl="0" algn="l">
              <a:spcBef>
                <a:spcPts val="0"/>
              </a:spcBef>
              <a:spcAft>
                <a:spcPts val="0"/>
              </a:spcAft>
              <a:buSzPts val="1800"/>
              <a:buFont typeface="Arial"/>
              <a:buNone/>
            </a:pPr>
            <a:r>
              <a:rPr b="0" i="0" lang="en-US" sz="1800" u="none" cap="none" strike="noStrike"/>
              <a:t>If you have a large amount of data to process but only one thread to process that data, a single CPU will be used. In the slide's graphic, a large set of data (an array, possibly) is being processed. The array processing could be a simple task, such as finding the highest value in the array. In a four CPU system, there would be three CPUs sitting idle while the array was being processed.</a:t>
            </a:r>
            <a:endParaRPr/>
          </a:p>
        </p:txBody>
      </p:sp>
      <p:sp>
        <p:nvSpPr>
          <p:cNvPr id="63" name="Google Shape;63;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16 -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5: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Splitting the Data</a:t>
            </a:r>
            <a:endParaRPr/>
          </a:p>
          <a:p>
            <a:pPr indent="0" lvl="1" marL="0" marR="0" rtl="0" algn="l">
              <a:spcBef>
                <a:spcPts val="0"/>
              </a:spcBef>
              <a:spcAft>
                <a:spcPts val="0"/>
              </a:spcAft>
              <a:buSzPts val="1800"/>
              <a:buFont typeface="Arial"/>
              <a:buNone/>
            </a:pPr>
            <a:r>
              <a:rPr b="0" i="0" lang="en-US" sz="1800" u="none" cap="none" strike="noStrike"/>
              <a:t>In the slide's graphic, a large set of data (an array, possibly) is split into four subsets of data, one subset for each CPU. A thread per CPU is created to process the data. After processing the subsets of data, the results will have to be combined in a meaningful way. There are several ways to subdivide the large dataset to be processed. It would be overly memory-intensive to create a new array per thread that contains a copy of a portion of the original array. Each array can share a reference to the single large array but access only a subset in a non-blocking thread-safe way.</a:t>
            </a:r>
            <a:endParaRPr/>
          </a:p>
        </p:txBody>
      </p:sp>
      <p:sp>
        <p:nvSpPr>
          <p:cNvPr id="71" name="Google Shape;71;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16 -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 name="Google Shape;78;p6: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79" name="Google Shape;79;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16 -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7: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Work Granularity</a:t>
            </a:r>
            <a:endParaRPr/>
          </a:p>
          <a:p>
            <a:pPr indent="0" lvl="1" marL="0" marR="0" rtl="0" algn="l">
              <a:spcBef>
                <a:spcPts val="0"/>
              </a:spcBef>
              <a:spcAft>
                <a:spcPts val="0"/>
              </a:spcAft>
              <a:buSzPts val="1800"/>
              <a:buFont typeface="Arial"/>
              <a:buNone/>
            </a:pPr>
            <a:r>
              <a:rPr b="0" i="0" lang="en-US" sz="1800" u="none" cap="none" strike="noStrike"/>
              <a:t>By subdividing the data to be processed until there are more subsets than threads, we are facilitating “work-stealing.” In work-stealing, a thread that has run out of work can steal work (a data subset) from the processing queue of another thread. You must determine the optimal size of the work to add to each thread’s processing queue. Overly subdividing the data to be processed can cause unnecessary overhead, while insufficiently subdividing the data can result in underutilization of CPUs.</a:t>
            </a:r>
            <a:endParaRPr/>
          </a:p>
        </p:txBody>
      </p:sp>
      <p:sp>
        <p:nvSpPr>
          <p:cNvPr id="88" name="Google Shape;88;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16 -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Parallel Potential</a:t>
            </a:r>
            <a:endParaRPr/>
          </a:p>
          <a:p>
            <a:pPr indent="0" lvl="1" marL="0" marR="0" rtl="0" algn="l">
              <a:spcBef>
                <a:spcPts val="0"/>
              </a:spcBef>
              <a:spcAft>
                <a:spcPts val="0"/>
              </a:spcAft>
              <a:buSzPts val="1800"/>
              <a:buFont typeface="Arial"/>
              <a:buNone/>
            </a:pPr>
            <a:r>
              <a:rPr b="0" i="0" lang="en-US" sz="1800" u="none" cap="none" strike="noStrike"/>
              <a:t>In this example, there are two separate tasks that could be executed in parallel. Initializing the array with random values and searching the array for the largest possible value could both be done in parallel.</a:t>
            </a:r>
            <a:endParaRPr/>
          </a:p>
        </p:txBody>
      </p:sp>
      <p:sp>
        <p:nvSpPr>
          <p:cNvPr id="97" name="Google Shape;97;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9: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08" name="Google Shape;108;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16 -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6" name="Google Shape;26;p5"/>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9" name="Google Shape;29;p6"/>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6"/>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16</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16 -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The Fork-Join Framework</a:t>
            </a:r>
            <a:endParaRPr/>
          </a:p>
        </p:txBody>
      </p:sp>
      <p:cxnSp>
        <p:nvCxnSpPr>
          <p:cNvPr id="44" name="Google Shape;44;p10"/>
          <p:cNvCxnSpPr/>
          <p:nvPr/>
        </p:nvCxnSpPr>
        <p:spPr>
          <a:xfrm>
            <a:off x="1828800" y="4495800"/>
            <a:ext cx="990600" cy="0"/>
          </a:xfrm>
          <a:prstGeom prst="straightConnector1">
            <a:avLst/>
          </a:prstGeom>
          <a:noFill/>
          <a:ln>
            <a:noFill/>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nvSpPr>
        <p:spPr>
          <a:xfrm>
            <a:off x="609600" y="1371600"/>
            <a:ext cx="7924800" cy="4648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1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RecursiveTask</a:t>
            </a:r>
            <a:r>
              <a:rPr b="1" i="0" lang="en-US" sz="2600" u="none" cap="none" strike="noStrike">
                <a:solidFill>
                  <a:schemeClr val="dk1"/>
                </a:solidFill>
                <a:latin typeface="Arial"/>
                <a:ea typeface="Arial"/>
                <a:cs typeface="Arial"/>
                <a:sym typeface="Arial"/>
              </a:rPr>
              <a:t> Example</a:t>
            </a:r>
            <a:endParaRPr/>
          </a:p>
        </p:txBody>
      </p:sp>
      <p:sp>
        <p:nvSpPr>
          <p:cNvPr id="119" name="Google Shape;119;p19"/>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class FindMaxTask extends RecursiveTask&lt;Integer&gt;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final int threshold;</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final int[] myArray;</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int start;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int end;</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public FindMaxTask(int[] myArray, int start, int end, int threshold)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copy parameters to fields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protected Integer compute()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shown later</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120" name="Google Shape;120;p19"/>
          <p:cNvSpPr/>
          <p:nvPr/>
        </p:nvSpPr>
        <p:spPr>
          <a:xfrm>
            <a:off x="6248400" y="2209800"/>
            <a:ext cx="1981200" cy="307975"/>
          </a:xfrm>
          <a:prstGeom prst="wedgeRectCallout">
            <a:avLst>
              <a:gd fmla="val 13858" name="adj1"/>
              <a:gd fmla="val -30459"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Result type of the task</a:t>
            </a:r>
            <a:endParaRPr/>
          </a:p>
        </p:txBody>
      </p:sp>
      <p:sp>
        <p:nvSpPr>
          <p:cNvPr id="121" name="Google Shape;121;p19"/>
          <p:cNvSpPr/>
          <p:nvPr/>
        </p:nvSpPr>
        <p:spPr>
          <a:xfrm>
            <a:off x="4038600" y="2819400"/>
            <a:ext cx="2209800" cy="304800"/>
          </a:xfrm>
          <a:prstGeom prst="wedgeRectCallout">
            <a:avLst>
              <a:gd fmla="val 3475" name="adj1"/>
              <a:gd fmla="val -26073"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data to process</a:t>
            </a:r>
            <a:endParaRPr/>
          </a:p>
        </p:txBody>
      </p:sp>
      <p:sp>
        <p:nvSpPr>
          <p:cNvPr id="122" name="Google Shape;122;p19"/>
          <p:cNvSpPr/>
          <p:nvPr/>
        </p:nvSpPr>
        <p:spPr>
          <a:xfrm>
            <a:off x="5562600" y="4267200"/>
            <a:ext cx="2590800" cy="523875"/>
          </a:xfrm>
          <a:prstGeom prst="wedgeRectCallout">
            <a:avLst>
              <a:gd fmla="val -2437" name="adj1"/>
              <a:gd fmla="val 22108"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Where the work is done. Notice the generic return type.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nvSpPr>
        <p:spPr>
          <a:xfrm>
            <a:off x="609600" y="1371600"/>
            <a:ext cx="7924800" cy="4191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compute</a:t>
            </a:r>
            <a:r>
              <a:rPr b="1" i="0" lang="en-US" sz="2600" u="none" cap="none" strike="noStrike">
                <a:solidFill>
                  <a:schemeClr val="dk1"/>
                </a:solidFill>
                <a:latin typeface="Arial"/>
                <a:ea typeface="Arial"/>
                <a:cs typeface="Arial"/>
                <a:sym typeface="Arial"/>
              </a:rPr>
              <a:t> Structure</a:t>
            </a:r>
            <a:endParaRPr/>
          </a:p>
        </p:txBody>
      </p:sp>
      <p:sp>
        <p:nvSpPr>
          <p:cNvPr id="130" name="Google Shape;130;p20"/>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protected Integer compute()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if DATA_SMALL_ENOUGH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PROCESS_DATA</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return RESULT;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else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SPLIT_DATA_INTO_LEFT_AND_RIGHT_PARTS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TASK t1 = new TASK(LEFT_DATA);</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t1.fork();</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TASK t2 = new TASK(RIGHT_DATA);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return COMBINE(t2.compute(), t1.join());</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131" name="Google Shape;131;p20"/>
          <p:cNvSpPr/>
          <p:nvPr/>
        </p:nvSpPr>
        <p:spPr>
          <a:xfrm>
            <a:off x="6172200" y="5105400"/>
            <a:ext cx="1600200" cy="304800"/>
          </a:xfrm>
          <a:prstGeom prst="wedgeRectCallout">
            <a:avLst>
              <a:gd fmla="val 233" name="adj1"/>
              <a:gd fmla="val -24042"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Block until done</a:t>
            </a:r>
            <a:endParaRPr/>
          </a:p>
        </p:txBody>
      </p:sp>
      <p:sp>
        <p:nvSpPr>
          <p:cNvPr id="132" name="Google Shape;132;p20"/>
          <p:cNvSpPr/>
          <p:nvPr/>
        </p:nvSpPr>
        <p:spPr>
          <a:xfrm>
            <a:off x="3733800" y="3733800"/>
            <a:ext cx="2590800" cy="307975"/>
          </a:xfrm>
          <a:prstGeom prst="wedgeRectCallout">
            <a:avLst>
              <a:gd fmla="val -4343" name="adj1"/>
              <a:gd fmla="val 11224"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Asynchronously execute</a:t>
            </a:r>
            <a:endParaRPr/>
          </a:p>
        </p:txBody>
      </p:sp>
      <p:sp>
        <p:nvSpPr>
          <p:cNvPr id="133" name="Google Shape;133;p20"/>
          <p:cNvSpPr/>
          <p:nvPr/>
        </p:nvSpPr>
        <p:spPr>
          <a:xfrm>
            <a:off x="3200400" y="5105400"/>
            <a:ext cx="2286000" cy="307975"/>
          </a:xfrm>
          <a:prstGeom prst="wedgeRectCallout">
            <a:avLst>
              <a:gd fmla="val 15154" name="adj1"/>
              <a:gd fmla="val -25111"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Process in current thread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nvSpPr>
        <p:spPr>
          <a:xfrm>
            <a:off x="609600" y="1371600"/>
            <a:ext cx="7924800" cy="4648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compute</a:t>
            </a:r>
            <a:r>
              <a:rPr b="1" i="0" lang="en-US" sz="2600" u="none" cap="none" strike="noStrike">
                <a:solidFill>
                  <a:schemeClr val="dk1"/>
                </a:solidFill>
                <a:latin typeface="Arial"/>
                <a:ea typeface="Arial"/>
                <a:cs typeface="Arial"/>
                <a:sym typeface="Arial"/>
              </a:rPr>
              <a:t> Example (Below Threshold)</a:t>
            </a:r>
            <a:endParaRPr/>
          </a:p>
        </p:txBody>
      </p:sp>
      <p:sp>
        <p:nvSpPr>
          <p:cNvPr id="141" name="Google Shape;141;p2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protected Integer compute()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if (end - start &lt; threshold)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int max = Integer.MIN_VALUE;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for (int i = start; i &lt;= end; i++)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int n = myArray[i];</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if (n &gt; max)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max = n;</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return max;</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else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split data and create tasks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142" name="Google Shape;142;p21"/>
          <p:cNvSpPr/>
          <p:nvPr/>
        </p:nvSpPr>
        <p:spPr>
          <a:xfrm>
            <a:off x="6248400" y="1600200"/>
            <a:ext cx="1981200" cy="523875"/>
          </a:xfrm>
          <a:prstGeom prst="wedgeRectCallout">
            <a:avLst>
              <a:gd fmla="val -9902" name="adj1"/>
              <a:gd fmla="val 13582"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You decide the threshold.</a:t>
            </a:r>
            <a:endParaRPr/>
          </a:p>
        </p:txBody>
      </p:sp>
      <p:sp>
        <p:nvSpPr>
          <p:cNvPr id="143" name="Google Shape;143;p21"/>
          <p:cNvSpPr/>
          <p:nvPr/>
        </p:nvSpPr>
        <p:spPr>
          <a:xfrm>
            <a:off x="228600" y="2819400"/>
            <a:ext cx="1600200" cy="523875"/>
          </a:xfrm>
          <a:prstGeom prst="wedgeRectCallout">
            <a:avLst>
              <a:gd fmla="val 19726" name="adj1"/>
              <a:gd fmla="val -29219"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range within the array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nvSpPr>
        <p:spPr>
          <a:xfrm>
            <a:off x="609600" y="1371600"/>
            <a:ext cx="7924800" cy="4648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compute</a:t>
            </a:r>
            <a:r>
              <a:rPr b="1" i="0" lang="en-US" sz="2600" u="none" cap="none" strike="noStrike">
                <a:solidFill>
                  <a:schemeClr val="dk1"/>
                </a:solidFill>
                <a:latin typeface="Arial"/>
                <a:ea typeface="Arial"/>
                <a:cs typeface="Arial"/>
                <a:sym typeface="Arial"/>
              </a:rPr>
              <a:t> Example (Above Threshold)</a:t>
            </a:r>
            <a:endParaRPr/>
          </a:p>
        </p:txBody>
      </p:sp>
      <p:sp>
        <p:nvSpPr>
          <p:cNvPr id="151" name="Google Shape;151;p22"/>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protected Integer compute()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if (end - start &lt; threshold)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find max</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else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int midway = (end - start) / 2 + start;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FindMaxTask a1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new FindMaxTask(myArray, start, midway, threshold);</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a1.fork();</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FindMaxTask a2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new FindMaxTask(myArray, midway + 1, end, threshold);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return Math.max(a2.compute(), a1.join());</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152" name="Google Shape;152;p22"/>
          <p:cNvSpPr/>
          <p:nvPr/>
        </p:nvSpPr>
        <p:spPr>
          <a:xfrm>
            <a:off x="4648200" y="3124200"/>
            <a:ext cx="2209800" cy="304800"/>
          </a:xfrm>
          <a:prstGeom prst="wedgeRectCallout">
            <a:avLst>
              <a:gd fmla="val -4718" name="adj1"/>
              <a:gd fmla="val 16047"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Task for left half of data</a:t>
            </a:r>
            <a:endParaRPr/>
          </a:p>
        </p:txBody>
      </p:sp>
      <p:sp>
        <p:nvSpPr>
          <p:cNvPr id="153" name="Google Shape;153;p22"/>
          <p:cNvSpPr/>
          <p:nvPr/>
        </p:nvSpPr>
        <p:spPr>
          <a:xfrm>
            <a:off x="4648200" y="4114800"/>
            <a:ext cx="2209800" cy="304800"/>
          </a:xfrm>
          <a:prstGeom prst="wedgeRectCallout">
            <a:avLst>
              <a:gd fmla="val -4718" name="adj1"/>
              <a:gd fmla="val 16047"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Task for right half of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nvSpPr>
        <p:spPr>
          <a:xfrm>
            <a:off x="609600" y="2438400"/>
            <a:ext cx="7924800" cy="1524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 name="Google Shape;160;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ForkJoinPool</a:t>
            </a:r>
            <a:r>
              <a:rPr b="1" i="0" lang="en-US" sz="2600" u="none" cap="none" strike="noStrike">
                <a:solidFill>
                  <a:schemeClr val="dk1"/>
                </a:solidFill>
                <a:latin typeface="Arial"/>
                <a:ea typeface="Arial"/>
                <a:cs typeface="Arial"/>
                <a:sym typeface="Arial"/>
              </a:rPr>
              <a:t> Example</a:t>
            </a:r>
            <a:endParaRPr/>
          </a:p>
        </p:txBody>
      </p:sp>
      <p:sp>
        <p:nvSpPr>
          <p:cNvPr id="161" name="Google Shape;161;p2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a:t>
            </a:r>
            <a:r>
              <a:rPr b="0" i="0" lang="en-US" sz="2200" u="none">
                <a:solidFill>
                  <a:schemeClr val="dk1"/>
                </a:solidFill>
                <a:latin typeface="Courier New"/>
                <a:ea typeface="Courier New"/>
                <a:cs typeface="Courier New"/>
                <a:sym typeface="Courier New"/>
              </a:rPr>
              <a:t>ForkJoinPool</a:t>
            </a:r>
            <a:r>
              <a:rPr b="0" i="0" lang="en-US" sz="2200" u="none">
                <a:solidFill>
                  <a:schemeClr val="dk1"/>
                </a:solidFill>
                <a:latin typeface="Arial"/>
                <a:ea typeface="Arial"/>
                <a:cs typeface="Arial"/>
                <a:sym typeface="Arial"/>
              </a:rPr>
              <a:t> is used to execute a </a:t>
            </a:r>
            <a:r>
              <a:rPr b="0" i="0" lang="en-US" sz="2200" u="none">
                <a:solidFill>
                  <a:schemeClr val="dk1"/>
                </a:solidFill>
                <a:latin typeface="Courier New"/>
                <a:ea typeface="Courier New"/>
                <a:cs typeface="Courier New"/>
                <a:sym typeface="Courier New"/>
              </a:rPr>
              <a:t>ForkJoinTask</a:t>
            </a:r>
            <a:r>
              <a:rPr b="0" i="0" lang="en-US" sz="2200" u="none">
                <a:solidFill>
                  <a:schemeClr val="dk1"/>
                </a:solidFill>
                <a:latin typeface="Arial"/>
                <a:ea typeface="Arial"/>
                <a:cs typeface="Arial"/>
                <a:sym typeface="Arial"/>
              </a:rPr>
              <a:t>. It creates a thread for each CPU in the system by default.</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ForkJoinPool pool = new ForkJoinPool();</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FindMaxTask task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new FindMaxTask(data, 0, data.length-1, data.length/16);</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Integer result = pool.invoke(task);</a:t>
            </a:r>
            <a:endParaRPr/>
          </a:p>
        </p:txBody>
      </p:sp>
      <p:sp>
        <p:nvSpPr>
          <p:cNvPr id="162" name="Google Shape;162;p23"/>
          <p:cNvSpPr/>
          <p:nvPr/>
        </p:nvSpPr>
        <p:spPr>
          <a:xfrm>
            <a:off x="3886200" y="4343400"/>
            <a:ext cx="2743200" cy="523875"/>
          </a:xfrm>
          <a:prstGeom prst="wedgeRectCallout">
            <a:avLst>
              <a:gd fmla="val 3223" name="adj1"/>
              <a:gd fmla="val -21689"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task's </a:t>
            </a:r>
            <a:r>
              <a:rPr b="0" i="0" lang="en-US" sz="1400" u="none">
                <a:solidFill>
                  <a:schemeClr val="dk1"/>
                </a:solidFill>
                <a:latin typeface="Courier New"/>
                <a:ea typeface="Courier New"/>
                <a:cs typeface="Courier New"/>
                <a:sym typeface="Courier New"/>
              </a:rPr>
              <a:t>compute</a:t>
            </a:r>
            <a:r>
              <a:rPr b="0" i="0" lang="en-US" sz="1400" u="none">
                <a:solidFill>
                  <a:schemeClr val="dk1"/>
                </a:solidFill>
                <a:latin typeface="Arial"/>
                <a:ea typeface="Arial"/>
                <a:cs typeface="Arial"/>
                <a:sym typeface="Arial"/>
              </a:rPr>
              <a:t> method is automatically called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Fork-Join Framework Recommendations</a:t>
            </a:r>
            <a:endParaRPr/>
          </a:p>
        </p:txBody>
      </p:sp>
      <p:sp>
        <p:nvSpPr>
          <p:cNvPr id="169" name="Google Shape;169;p24"/>
          <p:cNvSpPr txBox="1"/>
          <p:nvPr>
            <p:ph idx="1" type="body"/>
          </p:nvPr>
        </p:nvSpPr>
        <p:spPr>
          <a:xfrm>
            <a:off x="609600" y="1447800"/>
            <a:ext cx="7918450" cy="45259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Avoid I/O or blocking operations.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Only one thread per CPU is created by default. Blocking operations would keep you from utilizing all CPU resources.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Know your hardware.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 Fork-Join solution will perform slower on a one-CPU system than a standard sequential solution.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Some CPUs increase in speed when only using a single core, potentially offsetting any performance gain provided by Fork-Join.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Know your problem.</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Many problems have additional overhead if executed in parallel (parallel sorting, for example).</a:t>
            </a:r>
            <a:endParaRPr/>
          </a:p>
          <a:p>
            <a:pPr indent="7938" lvl="0" marL="7938" marR="0" rtl="0" algn="l">
              <a:spcBef>
                <a:spcPts val="40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176" name="Google Shape;176;p25"/>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Apply the Fork-Join framework</a:t>
            </a:r>
            <a:endParaRPr/>
          </a:p>
        </p:txBody>
      </p:sp>
      <p:pic>
        <p:nvPicPr>
          <p:cNvPr descr="Duke-Summary.gif" id="177" name="Google Shape;177;p25"/>
          <p:cNvPicPr preferRelativeResize="0"/>
          <p:nvPr/>
        </p:nvPicPr>
        <p:blipFill rotWithShape="1">
          <a:blip r:embed="rId3">
            <a:alphaModFix/>
          </a:blip>
          <a:srcRect b="0" l="0" r="0" t="0"/>
          <a:stretch/>
        </p:blipFill>
        <p:spPr>
          <a:xfrm>
            <a:off x="6459537" y="4756150"/>
            <a:ext cx="2074862" cy="1492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16-1 Overview: </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 Using the Fork-Join Framework</a:t>
            </a:r>
            <a:endParaRPr/>
          </a:p>
        </p:txBody>
      </p:sp>
      <p:sp>
        <p:nvSpPr>
          <p:cNvPr id="184" name="Google Shape;184;p26"/>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Extending </a:t>
            </a:r>
            <a:r>
              <a:rPr b="0" i="0" lang="en-US" sz="2200" u="none" cap="none" strike="noStrike">
                <a:solidFill>
                  <a:schemeClr val="dk1"/>
                </a:solidFill>
                <a:latin typeface="Courier New"/>
                <a:ea typeface="Courier New"/>
                <a:cs typeface="Courier New"/>
                <a:sym typeface="Courier New"/>
              </a:rPr>
              <a:t>RecursiveAction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Creating and using a </a:t>
            </a:r>
            <a:r>
              <a:rPr b="0" i="0" lang="en-US" sz="2200" u="none" cap="none" strike="noStrike">
                <a:solidFill>
                  <a:schemeClr val="dk1"/>
                </a:solidFill>
                <a:latin typeface="Courier New"/>
                <a:ea typeface="Courier New"/>
                <a:cs typeface="Courier New"/>
                <a:sym typeface="Courier New"/>
              </a:rPr>
              <a:t>ForkJoinPool</a:t>
            </a:r>
            <a:endParaRPr/>
          </a:p>
        </p:txBody>
      </p:sp>
      <p:pic>
        <p:nvPicPr>
          <p:cNvPr descr="Duke-Practise-Overview.gif" id="185" name="Google Shape;185;p26"/>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192" name="Google Shape;192;p27"/>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Applying the Fork-Join framework will always result in a performance benefit.</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True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False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pic>
        <p:nvPicPr>
          <p:cNvPr descr="Duke-with-Dart.gif" id="50" name="Google Shape;50;p11"/>
          <p:cNvPicPr preferRelativeResize="0"/>
          <p:nvPr/>
        </p:nvPicPr>
        <p:blipFill rotWithShape="1">
          <a:blip r:embed="rId3">
            <a:alphaModFix/>
          </a:blip>
          <a:srcRect b="0" l="0" r="0" t="0"/>
          <a:stretch/>
        </p:blipFill>
        <p:spPr>
          <a:xfrm>
            <a:off x="4876800" y="4876800"/>
            <a:ext cx="3829050" cy="1355725"/>
          </a:xfrm>
          <a:prstGeom prst="rect">
            <a:avLst/>
          </a:prstGeom>
          <a:noFill/>
          <a:ln>
            <a:noFill/>
          </a:ln>
        </p:spPr>
      </p:pic>
      <p:sp>
        <p:nvSpPr>
          <p:cNvPr id="51" name="Google Shape;51;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2" name="Google Shape;52;p11"/>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Apply the Fork-Join framework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Parallelism</a:t>
            </a:r>
            <a:endParaRPr/>
          </a:p>
        </p:txBody>
      </p:sp>
      <p:sp>
        <p:nvSpPr>
          <p:cNvPr id="59" name="Google Shape;59;p12"/>
          <p:cNvSpPr txBox="1"/>
          <p:nvPr>
            <p:ph idx="1" type="body"/>
          </p:nvPr>
        </p:nvSpPr>
        <p:spPr>
          <a:xfrm>
            <a:off x="609600" y="1447800"/>
            <a:ext cx="7918450" cy="4359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Modern systems contain multiple CPUs. Taking advantage of the processing power in a system requires you to execute tasks in parallel on multiple CPUs.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Divide and conquer: A task should be divided into subtasks. You should attempt to identify those subtasks that can be executed in parallel.</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Some problems can be difficult to execute as parallel tasks.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Some problems are easier. Servers that support multiple clients can use a separate task to handle each client.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Be aware of your hardware. Scheduling too many parallel tasks can negatively impact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Without Parallelism</a:t>
            </a:r>
            <a:endParaRPr/>
          </a:p>
        </p:txBody>
      </p:sp>
      <p:sp>
        <p:nvSpPr>
          <p:cNvPr id="66" name="Google Shape;66;p13"/>
          <p:cNvSpPr txBox="1"/>
          <p:nvPr>
            <p:ph idx="1" type="body"/>
          </p:nvPr>
        </p:nvSpPr>
        <p:spPr>
          <a:xfrm>
            <a:off x="609600" y="1447800"/>
            <a:ext cx="7918450" cy="10414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Modern systems contain multiple CPUs. If you do not leverage threads in some way, only a portion of your system’s processing power will be utilized.</a:t>
            </a:r>
            <a:endParaRPr/>
          </a:p>
        </p:txBody>
      </p:sp>
      <p:pic>
        <p:nvPicPr>
          <p:cNvPr descr="C:\Users\mheimer.ST-USERS\Desktop\New Features Course\ForkJoin1.png" id="67" name="Google Shape;67;p13"/>
          <p:cNvPicPr preferRelativeResize="0"/>
          <p:nvPr/>
        </p:nvPicPr>
        <p:blipFill rotWithShape="1">
          <a:blip r:embed="rId3">
            <a:alphaModFix/>
          </a:blip>
          <a:srcRect b="0" l="0" r="0" t="0"/>
          <a:stretch/>
        </p:blipFill>
        <p:spPr>
          <a:xfrm>
            <a:off x="1752600" y="2286000"/>
            <a:ext cx="5562600" cy="38560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Naive Parallelism</a:t>
            </a:r>
            <a:endParaRPr/>
          </a:p>
        </p:txBody>
      </p:sp>
      <p:sp>
        <p:nvSpPr>
          <p:cNvPr id="74" name="Google Shape;74;p14"/>
          <p:cNvSpPr txBox="1"/>
          <p:nvPr>
            <p:ph idx="1" type="body"/>
          </p:nvPr>
        </p:nvSpPr>
        <p:spPr>
          <a:xfrm>
            <a:off x="609600" y="1447800"/>
            <a:ext cx="7918450" cy="10414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 simple parallel solution breaks the data to be processed into multiple sets: one data set for each CPU and one thread to process each data set.</a:t>
            </a:r>
            <a:endParaRPr/>
          </a:p>
        </p:txBody>
      </p:sp>
      <p:pic>
        <p:nvPicPr>
          <p:cNvPr descr="C:\Users\mheimer.ST-USERS\Desktop\New Features Course\ForkJoin2.png" id="75" name="Google Shape;75;p14"/>
          <p:cNvPicPr preferRelativeResize="0"/>
          <p:nvPr/>
        </p:nvPicPr>
        <p:blipFill rotWithShape="1">
          <a:blip r:embed="rId3">
            <a:alphaModFix/>
          </a:blip>
          <a:srcRect b="0" l="0" r="0" t="0"/>
          <a:stretch/>
        </p:blipFill>
        <p:spPr>
          <a:xfrm>
            <a:off x="914400" y="2286000"/>
            <a:ext cx="6858000" cy="386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The Need for the Fork-Join Framework</a:t>
            </a:r>
            <a:endParaRPr/>
          </a:p>
        </p:txBody>
      </p:sp>
      <p:sp>
        <p:nvSpPr>
          <p:cNvPr id="82" name="Google Shape;82;p15"/>
          <p:cNvSpPr txBox="1"/>
          <p:nvPr>
            <p:ph idx="1" type="body"/>
          </p:nvPr>
        </p:nvSpPr>
        <p:spPr>
          <a:xfrm>
            <a:off x="609600" y="1447800"/>
            <a:ext cx="7918450" cy="2192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Splitting datasets into equal sized subsets for each thread to process has a couple of problems. Ideally all CPUs should be fully utilized until the task is finished, but: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CPUs may run at different speeds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Non-Java tasks require CPU time and may reduce the time available for a Java thread to spend executing on a CPU</a:t>
            </a:r>
            <a:endParaRPr/>
          </a:p>
        </p:txBody>
      </p:sp>
      <p:pic>
        <p:nvPicPr>
          <p:cNvPr descr="C:\Users\mheimer.ST-USERS\Desktop\New Features Course\ForkJoin2.png" id="83" name="Google Shape;83;p15"/>
          <p:cNvPicPr preferRelativeResize="0"/>
          <p:nvPr/>
        </p:nvPicPr>
        <p:blipFill rotWithShape="1">
          <a:blip r:embed="rId3">
            <a:alphaModFix/>
          </a:blip>
          <a:srcRect b="0" l="0" r="0" t="0"/>
          <a:stretch/>
        </p:blipFill>
        <p:spPr>
          <a:xfrm>
            <a:off x="4495800" y="3886200"/>
            <a:ext cx="3787775" cy="2133600"/>
          </a:xfrm>
          <a:prstGeom prst="rect">
            <a:avLst/>
          </a:prstGeom>
          <a:noFill/>
          <a:ln>
            <a:noFill/>
          </a:ln>
        </p:spPr>
      </p:pic>
      <p:sp>
        <p:nvSpPr>
          <p:cNvPr id="84" name="Google Shape;84;p15"/>
          <p:cNvSpPr txBox="1"/>
          <p:nvPr/>
        </p:nvSpPr>
        <p:spPr>
          <a:xfrm>
            <a:off x="609600" y="3581400"/>
            <a:ext cx="3810000" cy="13795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data being analyzed may require varying amounts of time to process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Work-Stealing</a:t>
            </a:r>
            <a:endParaRPr/>
          </a:p>
        </p:txBody>
      </p:sp>
      <p:sp>
        <p:nvSpPr>
          <p:cNvPr id="91" name="Google Shape;91;p16"/>
          <p:cNvSpPr txBox="1"/>
          <p:nvPr>
            <p:ph idx="1" type="body"/>
          </p:nvPr>
        </p:nvSpPr>
        <p:spPr>
          <a:xfrm>
            <a:off x="609600" y="1447800"/>
            <a:ext cx="7918450" cy="19208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To keep multiple threads busy: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Divide the data to be processed into a large number of subsets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Assign the data subsets to a thread’s processing queue</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pic>
        <p:nvPicPr>
          <p:cNvPr descr="C:\Users\mheimer.ST-USERS\Desktop\New Features Course\ForkJoin3.png" id="92" name="Google Shape;92;p16"/>
          <p:cNvPicPr preferRelativeResize="0"/>
          <p:nvPr/>
        </p:nvPicPr>
        <p:blipFill rotWithShape="1">
          <a:blip r:embed="rId3">
            <a:alphaModFix/>
          </a:blip>
          <a:srcRect b="0" l="0" r="0" t="0"/>
          <a:stretch/>
        </p:blipFill>
        <p:spPr>
          <a:xfrm>
            <a:off x="5105400" y="3429000"/>
            <a:ext cx="3186112" cy="2819400"/>
          </a:xfrm>
          <a:prstGeom prst="rect">
            <a:avLst/>
          </a:prstGeom>
          <a:noFill/>
          <a:ln>
            <a:noFill/>
          </a:ln>
        </p:spPr>
      </p:pic>
      <p:sp>
        <p:nvSpPr>
          <p:cNvPr id="93" name="Google Shape;93;p16"/>
          <p:cNvSpPr txBox="1"/>
          <p:nvPr/>
        </p:nvSpPr>
        <p:spPr>
          <a:xfrm>
            <a:off x="609600" y="3048000"/>
            <a:ext cx="5410200" cy="17859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Each thread will have many subsets queued</a:t>
            </a:r>
            <a:endParaRPr/>
          </a:p>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If a thread finishes all its subsets early, </a:t>
            </a:r>
            <a:br>
              <a:rPr b="0" i="0" lang="en-US" sz="2200" u="none" cap="none" strike="noStrike">
                <a:solidFill>
                  <a:schemeClr val="dk1"/>
                </a:solidFill>
                <a:latin typeface="Arial"/>
                <a:ea typeface="Arial"/>
                <a:cs typeface="Arial"/>
                <a:sym typeface="Arial"/>
              </a:rPr>
            </a:br>
            <a:r>
              <a:rPr b="0" i="0" lang="en-US" sz="2200" u="none" cap="none" strike="noStrike">
                <a:solidFill>
                  <a:schemeClr val="dk1"/>
                </a:solidFill>
                <a:latin typeface="Arial"/>
                <a:ea typeface="Arial"/>
                <a:cs typeface="Arial"/>
                <a:sym typeface="Arial"/>
              </a:rPr>
              <a:t>it can “steal” subsets from </a:t>
            </a:r>
            <a:br>
              <a:rPr b="0" i="0" lang="en-US" sz="2200" u="none" cap="none" strike="noStrike">
                <a:solidFill>
                  <a:schemeClr val="dk1"/>
                </a:solidFill>
                <a:latin typeface="Arial"/>
                <a:ea typeface="Arial"/>
                <a:cs typeface="Arial"/>
                <a:sym typeface="Arial"/>
              </a:rPr>
            </a:br>
            <a:r>
              <a:rPr b="0" i="0" lang="en-US" sz="2200" u="none" cap="none" strike="noStrike">
                <a:solidFill>
                  <a:schemeClr val="dk1"/>
                </a:solidFill>
                <a:latin typeface="Arial"/>
                <a:ea typeface="Arial"/>
                <a:cs typeface="Arial"/>
                <a:sym typeface="Arial"/>
              </a:rPr>
              <a:t>another thread.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nvSpPr>
        <p:spPr>
          <a:xfrm>
            <a:off x="609600" y="1371600"/>
            <a:ext cx="7924800" cy="4343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 Single-Threaded Example</a:t>
            </a:r>
            <a:endParaRPr/>
          </a:p>
        </p:txBody>
      </p:sp>
      <p:sp>
        <p:nvSpPr>
          <p:cNvPr id="101" name="Google Shape;101;p17"/>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int[] data = new int[1024 * 1024 * 256]; //1G</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for (int i = 0; i &lt; data.length; i++)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data[i] = ThreadLocalRandom.current().nextInt();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int max = Integer.MIN_VALUE;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for (int value : data)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if (value &gt; max)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max = value;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System.out.println("Max value found:" + max);</a:t>
            </a:r>
            <a:endParaRPr/>
          </a:p>
        </p:txBody>
      </p:sp>
      <p:sp>
        <p:nvSpPr>
          <p:cNvPr id="102" name="Google Shape;102;p17"/>
          <p:cNvSpPr/>
          <p:nvPr/>
        </p:nvSpPr>
        <p:spPr>
          <a:xfrm>
            <a:off x="6172200" y="1981200"/>
            <a:ext cx="1828800" cy="307975"/>
          </a:xfrm>
          <a:prstGeom prst="wedgeRectCallout">
            <a:avLst>
              <a:gd fmla="val -1262" name="adj1"/>
              <a:gd fmla="val -14415"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 very large dataset</a:t>
            </a:r>
            <a:endParaRPr/>
          </a:p>
        </p:txBody>
      </p:sp>
      <p:sp>
        <p:nvSpPr>
          <p:cNvPr id="103" name="Google Shape;103;p17"/>
          <p:cNvSpPr/>
          <p:nvPr/>
        </p:nvSpPr>
        <p:spPr>
          <a:xfrm>
            <a:off x="5486400" y="3048000"/>
            <a:ext cx="2895600" cy="307975"/>
          </a:xfrm>
          <a:prstGeom prst="wedgeRectCallout">
            <a:avLst>
              <a:gd fmla="val 2679" name="adj1"/>
              <a:gd fmla="val -11099"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Fill up the array with values.</a:t>
            </a:r>
            <a:endParaRPr/>
          </a:p>
        </p:txBody>
      </p:sp>
      <p:sp>
        <p:nvSpPr>
          <p:cNvPr id="104" name="Google Shape;104;p17"/>
          <p:cNvSpPr/>
          <p:nvPr/>
        </p:nvSpPr>
        <p:spPr>
          <a:xfrm>
            <a:off x="4800600" y="4191000"/>
            <a:ext cx="2895600" cy="523875"/>
          </a:xfrm>
          <a:prstGeom prst="wedgeRectCallout">
            <a:avLst>
              <a:gd fmla="val -5052" name="adj1"/>
              <a:gd fmla="val 3233"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Sequentially search the array for the largest value.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java.util.concurrent.ForkJoinTask&lt;V&gt;</a:t>
            </a:r>
            <a:endParaRPr/>
          </a:p>
        </p:txBody>
      </p:sp>
      <p:sp>
        <p:nvSpPr>
          <p:cNvPr id="111" name="Google Shape;111;p18"/>
          <p:cNvSpPr txBox="1"/>
          <p:nvPr>
            <p:ph idx="1" type="body"/>
          </p:nvPr>
        </p:nvSpPr>
        <p:spPr>
          <a:xfrm>
            <a:off x="609600" y="1447800"/>
            <a:ext cx="7918450" cy="462438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a:t>
            </a:r>
            <a:r>
              <a:rPr b="0" i="0" lang="en-US" sz="2200" u="none">
                <a:solidFill>
                  <a:schemeClr val="dk1"/>
                </a:solidFill>
                <a:latin typeface="Courier New"/>
                <a:ea typeface="Courier New"/>
                <a:cs typeface="Courier New"/>
                <a:sym typeface="Courier New"/>
              </a:rPr>
              <a:t>ForkJoinTask</a:t>
            </a:r>
            <a:r>
              <a:rPr b="0" i="0" lang="en-US" sz="2200" u="none">
                <a:solidFill>
                  <a:schemeClr val="dk1"/>
                </a:solidFill>
                <a:latin typeface="Arial"/>
                <a:ea typeface="Arial"/>
                <a:cs typeface="Arial"/>
                <a:sym typeface="Arial"/>
              </a:rPr>
              <a:t> object represents a task to be executed.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task contains the code and data to be processed. Similar to a </a:t>
            </a:r>
            <a:r>
              <a:rPr b="0" i="0" lang="en-US" sz="2200" u="none" cap="none" strike="noStrike">
                <a:solidFill>
                  <a:schemeClr val="dk1"/>
                </a:solidFill>
                <a:latin typeface="Courier New"/>
                <a:ea typeface="Courier New"/>
                <a:cs typeface="Courier New"/>
                <a:sym typeface="Courier New"/>
              </a:rPr>
              <a:t>Runnable</a:t>
            </a:r>
            <a:r>
              <a:rPr b="0" i="0" lang="en-US" sz="2200" u="none" cap="none" strike="noStrike">
                <a:solidFill>
                  <a:schemeClr val="dk1"/>
                </a:solidFill>
                <a:latin typeface="Arial"/>
                <a:ea typeface="Arial"/>
                <a:cs typeface="Arial"/>
                <a:sym typeface="Arial"/>
              </a:rPr>
              <a:t> or </a:t>
            </a:r>
            <a:r>
              <a:rPr b="0" i="0" lang="en-US" sz="2200" u="none" cap="none" strike="noStrike">
                <a:solidFill>
                  <a:schemeClr val="dk1"/>
                </a:solidFill>
                <a:latin typeface="Courier New"/>
                <a:ea typeface="Courier New"/>
                <a:cs typeface="Courier New"/>
                <a:sym typeface="Courier New"/>
              </a:rPr>
              <a:t>Callable</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huge number of tasks are created and processed by a small number of threads in a Fork-Join pool.</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 </a:t>
            </a:r>
            <a:r>
              <a:rPr b="0" i="0" lang="en-US" sz="2000" u="none" cap="none" strike="noStrike">
                <a:solidFill>
                  <a:schemeClr val="dk1"/>
                </a:solidFill>
                <a:latin typeface="Courier New"/>
                <a:ea typeface="Courier New"/>
                <a:cs typeface="Courier New"/>
                <a:sym typeface="Courier New"/>
              </a:rPr>
              <a:t>ForkJoinTask</a:t>
            </a:r>
            <a:r>
              <a:rPr b="0" i="0" lang="en-US" sz="2000" u="none" cap="none" strike="noStrike">
                <a:solidFill>
                  <a:schemeClr val="dk1"/>
                </a:solidFill>
                <a:latin typeface="Arial"/>
                <a:ea typeface="Arial"/>
                <a:cs typeface="Arial"/>
                <a:sym typeface="Arial"/>
              </a:rPr>
              <a:t> typically creates more </a:t>
            </a:r>
            <a:r>
              <a:rPr b="0" i="0" lang="en-US" sz="2000" u="none" cap="none" strike="noStrike">
                <a:solidFill>
                  <a:schemeClr val="dk1"/>
                </a:solidFill>
                <a:latin typeface="Courier New"/>
                <a:ea typeface="Courier New"/>
                <a:cs typeface="Courier New"/>
                <a:sym typeface="Courier New"/>
              </a:rPr>
              <a:t>ForkJoinTask</a:t>
            </a:r>
            <a:r>
              <a:rPr b="0" i="0" lang="en-US" sz="2000" u="none" cap="none" strike="noStrike">
                <a:solidFill>
                  <a:schemeClr val="dk1"/>
                </a:solidFill>
                <a:latin typeface="Arial"/>
                <a:ea typeface="Arial"/>
                <a:cs typeface="Arial"/>
                <a:sym typeface="Arial"/>
              </a:rPr>
              <a:t> instances until the data to processed has been subdivided adequately.</a:t>
            </a:r>
            <a:endParaRPr b="0" i="0" sz="20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Developers typically use the following subclasses: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RecursiveAction</a:t>
            </a:r>
            <a:r>
              <a:rPr b="0" i="0" lang="en-US" sz="2000" u="none" cap="none" strike="noStrike">
                <a:solidFill>
                  <a:schemeClr val="dk1"/>
                </a:solidFill>
                <a:latin typeface="Arial"/>
                <a:ea typeface="Arial"/>
                <a:cs typeface="Arial"/>
                <a:sym typeface="Arial"/>
              </a:rPr>
              <a:t>: When a task does not need to return a result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RecursiveTask</a:t>
            </a:r>
            <a:r>
              <a:rPr b="0" i="0" lang="en-US" sz="2000" u="none" cap="none" strike="noStrike">
                <a:solidFill>
                  <a:schemeClr val="dk1"/>
                </a:solidFill>
                <a:latin typeface="Arial"/>
                <a:ea typeface="Arial"/>
                <a:cs typeface="Arial"/>
                <a:sym typeface="Arial"/>
              </a:rPr>
              <a:t>: When a task needs to return a result</a:t>
            </a:r>
            <a:endParaRPr/>
          </a:p>
          <a:p>
            <a:pPr indent="7938" lvl="0" marL="7938" marR="0" rtl="0" algn="l">
              <a:spcBef>
                <a:spcPts val="40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