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slide shows a sample resource bundle file for this application. Each menu option has been converted into a name/value pair. This is the default file for the application. For alternative languages, a special naming convention is used:</a:t>
            </a:r>
            <a:endParaRPr/>
          </a:p>
          <a:p>
            <a:pPr indent="0" lvl="1" marL="0" marR="0" rtl="0" algn="l">
              <a:spcBef>
                <a:spcPts val="0"/>
              </a:spcBef>
              <a:spcAft>
                <a:spcPts val="0"/>
              </a:spcAft>
              <a:buSzPts val="1800"/>
              <a:buFont typeface="Arial"/>
              <a:buNone/>
            </a:pPr>
            <a:r>
              <a:t/>
            </a:r>
            <a:endParaRPr b="0" i="0" sz="1800" u="none" cap="none" strike="noStrike"/>
          </a:p>
          <a:p>
            <a:pPr indent="0" lvl="4" marL="439737" marR="0" rtl="0" algn="l">
              <a:spcBef>
                <a:spcPts val="400"/>
              </a:spcBef>
              <a:spcAft>
                <a:spcPts val="0"/>
              </a:spcAft>
              <a:buSzPts val="1800"/>
              <a:buFont typeface="Arial"/>
              <a:buNone/>
            </a:pPr>
            <a:r>
              <a:rPr b="0" i="0" lang="en-US" sz="1800" u="none" cap="none" strike="noStrike"/>
              <a:t>MessageBundle_xx_YY.properties</a:t>
            </a:r>
            <a:endParaRPr/>
          </a:p>
          <a:p>
            <a:pPr indent="0" lvl="1" marL="0" marR="0" rtl="0" algn="l">
              <a:spcBef>
                <a:spcPts val="0"/>
              </a:spcBef>
              <a:spcAft>
                <a:spcPts val="0"/>
              </a:spcAft>
              <a:buSzPts val="1800"/>
              <a:buFont typeface="Arial"/>
              <a:buNone/>
            </a:pPr>
            <a:r>
              <a:t/>
            </a:r>
            <a:endParaRPr b="0" i="0" sz="1800" u="none" cap="none" strike="noStrike"/>
          </a:p>
          <a:p>
            <a:pPr indent="0" lvl="1" marL="0" marR="0" rtl="0" algn="l">
              <a:spcBef>
                <a:spcPts val="0"/>
              </a:spcBef>
              <a:spcAft>
                <a:spcPts val="0"/>
              </a:spcAft>
              <a:buSzPts val="1800"/>
              <a:buFont typeface="Arial"/>
              <a:buNone/>
            </a:pPr>
            <a:r>
              <a:rPr b="0" i="0" lang="en-US" sz="1800" u="none" cap="none" strike="noStrike"/>
              <a:t>where </a:t>
            </a:r>
            <a:r>
              <a:rPr b="0" i="0" lang="en-US" sz="1800" u="none" cap="none" strike="noStrike">
                <a:latin typeface="Courier New"/>
                <a:ea typeface="Courier New"/>
                <a:cs typeface="Courier New"/>
                <a:sym typeface="Courier New"/>
              </a:rPr>
              <a:t>xx</a:t>
            </a:r>
            <a:r>
              <a:rPr b="0" i="0" lang="en-US" sz="1800" u="none" cap="none" strike="noStrike"/>
              <a:t> is the language code and </a:t>
            </a:r>
            <a:r>
              <a:rPr b="0" i="0" lang="en-US" sz="1800" u="none" cap="none" strike="noStrike">
                <a:latin typeface="Courier New"/>
                <a:ea typeface="Courier New"/>
                <a:cs typeface="Courier New"/>
                <a:sym typeface="Courier New"/>
              </a:rPr>
              <a:t>YY</a:t>
            </a:r>
            <a:r>
              <a:rPr b="0" i="0" lang="en-US" sz="1800" u="none" cap="none" strike="noStrike"/>
              <a:t> is the country code.</a:t>
            </a:r>
            <a:endParaRPr/>
          </a:p>
        </p:txBody>
      </p:sp>
      <p:sp>
        <p:nvSpPr>
          <p:cNvPr id="114" name="Google Shape;114;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slide shows the resource bundle files for French and Chinese. Note that the file names include both language and country. The English menu item text has been replaced with French and Chinese alternatives.</a:t>
            </a:r>
            <a:endParaRPr/>
          </a:p>
        </p:txBody>
      </p:sp>
      <p:sp>
        <p:nvSpPr>
          <p:cNvPr id="122" name="Google Shape;122;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With the resource bundles created, you simply need to load the bundles into the application. The source code in the slide shows the steps. First, create a </a:t>
            </a:r>
            <a:r>
              <a:rPr b="0" i="0" lang="en-US" sz="1800" u="none" cap="none" strike="noStrike">
                <a:latin typeface="Courier New"/>
                <a:ea typeface="Courier New"/>
                <a:cs typeface="Courier New"/>
                <a:sym typeface="Courier New"/>
              </a:rPr>
              <a:t>Locale</a:t>
            </a:r>
            <a:r>
              <a:rPr b="0" i="0" lang="en-US" sz="1800" u="none" cap="none" strike="noStrike"/>
              <a:t> object that specifies the language and country. Then load the resource bundle by specifying the base file name for the bundle and the current </a:t>
            </a:r>
            <a:r>
              <a:rPr b="0" i="0" lang="en-US" sz="1800" u="none" cap="none" strike="noStrike">
                <a:latin typeface="Courier New"/>
                <a:ea typeface="Courier New"/>
                <a:cs typeface="Courier New"/>
                <a:sym typeface="Courier New"/>
              </a:rPr>
              <a:t>Locale</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Note that there are a couple of ways to define a </a:t>
            </a:r>
            <a:r>
              <a:rPr b="0" i="0" lang="en-US" sz="1800" u="none" cap="none" strike="noStrike">
                <a:latin typeface="Courier New"/>
                <a:ea typeface="Courier New"/>
                <a:cs typeface="Courier New"/>
                <a:sym typeface="Courier New"/>
              </a:rPr>
              <a:t>Locale</a:t>
            </a:r>
            <a:r>
              <a:rPr b="0" i="0" lang="en-US" sz="1800" u="none" cap="none" strike="noStrike"/>
              <a:t>. The </a:t>
            </a:r>
            <a:r>
              <a:rPr b="0" i="0" lang="en-US" sz="1800" u="none" cap="none" strike="noStrike">
                <a:latin typeface="Courier New"/>
                <a:ea typeface="Courier New"/>
                <a:cs typeface="Courier New"/>
                <a:sym typeface="Courier New"/>
              </a:rPr>
              <a:t>Locale</a:t>
            </a:r>
            <a:r>
              <a:rPr b="0" i="0" lang="en-US" sz="1800" u="none" cap="none" strike="noStrike"/>
              <a:t> class includes default constants for some countries. If a constant is not available, you can use the language code with the country code to define the location. Finally, you can use the </a:t>
            </a:r>
            <a:r>
              <a:rPr b="0" i="0" lang="en-US" sz="1800" u="none" cap="none" strike="noStrike">
                <a:latin typeface="Courier New"/>
                <a:ea typeface="Courier New"/>
                <a:cs typeface="Courier New"/>
                <a:sym typeface="Courier New"/>
              </a:rPr>
              <a:t>getDefault()</a:t>
            </a:r>
            <a:r>
              <a:rPr b="0" i="0" lang="en-US" sz="1800" u="none" cap="none" strike="noStrike"/>
              <a:t> method to get the default location.</a:t>
            </a:r>
            <a:endParaRPr/>
          </a:p>
        </p:txBody>
      </p:sp>
      <p:sp>
        <p:nvSpPr>
          <p:cNvPr id="131" name="Google Shape;131;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For this application, a run method contains the main loop. The loop runs until the letter “q” is typed in as input. A string switch is used to perform an operation based on the number entered. A simple call is made to each method to make locale changes and display a formatted output.</a:t>
            </a:r>
            <a:endParaRPr/>
          </a:p>
        </p:txBody>
      </p:sp>
      <p:sp>
        <p:nvSpPr>
          <p:cNvPr id="140" name="Google Shape;140;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Instead of printing text, the resource bundle (</a:t>
            </a:r>
            <a:r>
              <a:rPr b="0" i="0" lang="en-US" sz="1800" u="none" cap="none" strike="noStrike">
                <a:latin typeface="Courier New"/>
                <a:ea typeface="Courier New"/>
                <a:cs typeface="Courier New"/>
                <a:sym typeface="Courier New"/>
              </a:rPr>
              <a:t>messages</a:t>
            </a:r>
            <a:r>
              <a:rPr b="0" i="0" lang="en-US" sz="1800" u="none" cap="none" strike="noStrike"/>
              <a:t>) is called and the current </a:t>
            </a:r>
            <a:r>
              <a:rPr b="0" i="0" lang="en-US" sz="1800" u="none" cap="none" strike="noStrike">
                <a:latin typeface="Courier New"/>
                <a:ea typeface="Courier New"/>
                <a:cs typeface="Courier New"/>
                <a:sym typeface="Courier New"/>
              </a:rPr>
              <a:t>Locale</a:t>
            </a:r>
            <a:r>
              <a:rPr b="0" i="0" lang="en-US" sz="1800" u="none" cap="none" strike="noStrike"/>
              <a:t> determines what language is presented to the user.</a:t>
            </a:r>
            <a:endParaRPr/>
          </a:p>
        </p:txBody>
      </p:sp>
      <p:sp>
        <p:nvSpPr>
          <p:cNvPr id="149" name="Google Shape;149;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After the menu bundle is updated with the correct locale, the interface text is output by using the currently selected language.</a:t>
            </a:r>
            <a:endParaRPr/>
          </a:p>
        </p:txBody>
      </p:sp>
      <p:sp>
        <p:nvSpPr>
          <p:cNvPr id="157" name="Google Shape;157;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updated user interface is shown in the slide. The first and last lines of the application could be localized as well.</a:t>
            </a:r>
            <a:endParaRPr/>
          </a:p>
        </p:txBody>
      </p:sp>
      <p:sp>
        <p:nvSpPr>
          <p:cNvPr id="165" name="Google Shape;165;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Changing text is not the only available localization tool. Dates and numbers can also be formatted based on local standards.</a:t>
            </a:r>
            <a:endParaRPr/>
          </a:p>
        </p:txBody>
      </p:sp>
      <p:sp>
        <p:nvSpPr>
          <p:cNvPr id="173" name="Google Shape;173;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Create a </a:t>
            </a:r>
            <a:r>
              <a:rPr b="0" i="0" lang="en-US" sz="1800" u="none" cap="none" strike="noStrike">
                <a:latin typeface="Courier New"/>
                <a:ea typeface="Courier New"/>
                <a:cs typeface="Courier New"/>
                <a:sym typeface="Courier New"/>
              </a:rPr>
              <a:t>NumberFormat</a:t>
            </a:r>
            <a:r>
              <a:rPr b="0" i="0" lang="en-US" sz="1800" u="none" cap="none" strike="noStrike"/>
              <a:t> object by using the selected locale and get a formatted output.</a:t>
            </a:r>
            <a:endParaRPr/>
          </a:p>
        </p:txBody>
      </p:sp>
      <p:sp>
        <p:nvSpPr>
          <p:cNvPr id="180" name="Google Shape;180;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Set the location and a numeric value to be displayed. Then, set up a </a:t>
            </a:r>
            <a:r>
              <a:rPr b="0" i="0" lang="en-US" sz="1800" u="none" cap="none" strike="noStrike">
                <a:latin typeface="Courier New"/>
                <a:ea typeface="Courier New"/>
                <a:cs typeface="Courier New"/>
                <a:sym typeface="Courier New"/>
              </a:rPr>
              <a:t>NumberFormat</a:t>
            </a:r>
            <a:r>
              <a:rPr b="0" i="0" lang="en-US" sz="1800" u="none" cap="none" strike="noStrike"/>
              <a:t> object with a specified location. Pass the </a:t>
            </a:r>
            <a:r>
              <a:rPr b="0" i="0" lang="en-US" sz="1800" u="none" cap="none" strike="noStrike">
                <a:latin typeface="Courier New"/>
                <a:ea typeface="Courier New"/>
                <a:cs typeface="Courier New"/>
                <a:sym typeface="Courier New"/>
              </a:rPr>
              <a:t>Double</a:t>
            </a:r>
            <a:r>
              <a:rPr b="0" i="0" lang="en-US" sz="1800" u="none" cap="none" strike="noStrike"/>
              <a:t> to the </a:t>
            </a:r>
            <a:r>
              <a:rPr b="0" i="0" lang="en-US" sz="1800" u="none" cap="none" strike="noStrike">
                <a:latin typeface="Courier New"/>
                <a:ea typeface="Courier New"/>
                <a:cs typeface="Courier New"/>
                <a:sym typeface="Courier New"/>
              </a:rPr>
              <a:t>format</a:t>
            </a:r>
            <a:r>
              <a:rPr b="0" i="0" lang="en-US" sz="1800" u="none" cap="none" strike="noStrike"/>
              <a:t> method to print the formatted currency.</a:t>
            </a:r>
            <a:endParaRPr/>
          </a:p>
        </p:txBody>
      </p:sp>
      <p:sp>
        <p:nvSpPr>
          <p:cNvPr id="187" name="Google Shape;187;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7" name="Google Shape;47;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19 -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Create a date format object by using the locale and the date is formatted for the selected locale.</a:t>
            </a:r>
            <a:endParaRPr/>
          </a:p>
        </p:txBody>
      </p:sp>
      <p:sp>
        <p:nvSpPr>
          <p:cNvPr id="195" name="Google Shape;195;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setup of the </a:t>
            </a:r>
            <a:r>
              <a:rPr b="0" i="0" lang="en-US" sz="1800" u="none" cap="none" strike="noStrike">
                <a:latin typeface="Courier New"/>
                <a:ea typeface="Courier New"/>
                <a:cs typeface="Courier New"/>
                <a:sym typeface="Courier New"/>
              </a:rPr>
              <a:t>DateTimeFormatter</a:t>
            </a:r>
            <a:r>
              <a:rPr b="0" i="0" lang="en-US" sz="1800" u="none" cap="none" strike="noStrike"/>
              <a:t> is a bit verbose, but fairly clear. A factory is used to specify a style and a locale. Then the formatter is passed to the </a:t>
            </a:r>
            <a:r>
              <a:rPr b="0" i="0" lang="en-US" sz="1800" u="none" cap="none" strike="noStrike">
                <a:latin typeface="Courier New"/>
                <a:ea typeface="Courier New"/>
                <a:cs typeface="Courier New"/>
                <a:sym typeface="Courier New"/>
              </a:rPr>
              <a:t>LocalDateTime</a:t>
            </a:r>
            <a:r>
              <a:rPr b="0" i="0" lang="en-US" sz="1800" u="none" cap="none" strike="noStrike"/>
              <a:t> object’s </a:t>
            </a:r>
            <a:r>
              <a:rPr b="0" i="0" lang="en-US" sz="1800" u="none" cap="none" strike="noStrike">
                <a:latin typeface="Courier New"/>
                <a:ea typeface="Courier New"/>
                <a:cs typeface="Courier New"/>
                <a:sym typeface="Courier New"/>
              </a:rPr>
              <a:t>format</a:t>
            </a:r>
            <a:r>
              <a:rPr b="0" i="0" lang="en-US" sz="1800" u="none" cap="none" strike="noStrike"/>
              <a:t> method.</a:t>
            </a:r>
            <a:endParaRPr/>
          </a:p>
        </p:txBody>
      </p:sp>
      <p:sp>
        <p:nvSpPr>
          <p:cNvPr id="202" name="Google Shape;202;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DateTimeFormatter</a:t>
            </a:r>
            <a:r>
              <a:rPr b="0" i="0" lang="en-US" sz="1800" u="none" cap="none" strike="noStrike"/>
              <a:t> object uses the </a:t>
            </a:r>
            <a:r>
              <a:rPr b="0" i="0" lang="en-US" sz="1800" u="none" cap="none" strike="noStrike">
                <a:latin typeface="Courier New"/>
                <a:ea typeface="Courier New"/>
                <a:cs typeface="Courier New"/>
                <a:sym typeface="Courier New"/>
              </a:rPr>
              <a:t>FormatStyle</a:t>
            </a:r>
            <a:r>
              <a:rPr b="0" i="0" lang="en-US" sz="1800" u="none" cap="none" strike="noStrike"/>
              <a:t> enumeration to format date, time or date/time.</a:t>
            </a:r>
            <a:endParaRPr b="0" i="0" sz="1800" u="none" cap="none" strike="noStrike">
              <a:latin typeface="Courier New"/>
              <a:ea typeface="Courier New"/>
              <a:cs typeface="Courier New"/>
              <a:sym typeface="Courier New"/>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At the time of this writing, </a:t>
            </a:r>
            <a:r>
              <a:rPr b="0" i="0" lang="en-US" sz="1800" u="none" cap="none" strike="noStrike">
                <a:latin typeface="Courier New"/>
                <a:ea typeface="Courier New"/>
                <a:cs typeface="Courier New"/>
                <a:sym typeface="Courier New"/>
              </a:rPr>
              <a:t>FULL</a:t>
            </a:r>
            <a:r>
              <a:rPr b="0" i="0" lang="en-US" sz="1800" u="none" cap="none" strike="noStrike"/>
              <a:t> and </a:t>
            </a:r>
            <a:r>
              <a:rPr b="0" i="0" lang="en-US" sz="1800" u="none" cap="none" strike="noStrike">
                <a:latin typeface="Courier New"/>
                <a:ea typeface="Courier New"/>
                <a:cs typeface="Courier New"/>
                <a:sym typeface="Courier New"/>
              </a:rPr>
              <a:t>LONG</a:t>
            </a:r>
            <a:r>
              <a:rPr b="0" i="0" lang="en-US" sz="1800" u="none" cap="none" strike="noStrike"/>
              <a:t> can only be used with date or time return values. Only </a:t>
            </a:r>
            <a:r>
              <a:rPr b="0" i="0" lang="en-US" sz="1800" u="none" cap="none" strike="noStrike">
                <a:latin typeface="Courier New"/>
                <a:ea typeface="Courier New"/>
                <a:cs typeface="Courier New"/>
                <a:sym typeface="Courier New"/>
              </a:rPr>
              <a:t>MEDIUM</a:t>
            </a:r>
            <a:r>
              <a:rPr b="0" i="0" lang="en-US" sz="1800" u="none" cap="none" strike="noStrike"/>
              <a:t> or </a:t>
            </a:r>
            <a:r>
              <a:rPr b="0" i="0" lang="en-US" sz="1800" u="none" cap="none" strike="noStrike">
                <a:latin typeface="Courier New"/>
                <a:ea typeface="Courier New"/>
                <a:cs typeface="Courier New"/>
                <a:sym typeface="Courier New"/>
              </a:rPr>
              <a:t>SHORT</a:t>
            </a:r>
            <a:r>
              <a:rPr b="0" i="0" lang="en-US" sz="1800" u="none" cap="none" strike="noStrike"/>
              <a:t> can be used with date/time objects. Using the wrong value may result in a runtime error. We have not yet determined whether this is a feature or a bug.</a:t>
            </a:r>
            <a:endParaRPr/>
          </a:p>
          <a:p>
            <a:pPr indent="0" lvl="0" marL="0" marR="0" rtl="0" algn="l">
              <a:spcBef>
                <a:spcPts val="0"/>
              </a:spcBef>
              <a:spcAft>
                <a:spcPts val="0"/>
              </a:spcAft>
              <a:buNone/>
            </a:pPr>
            <a:r>
              <a:t/>
            </a:r>
            <a:endParaRPr b="0" i="0" sz="1800" u="none" cap="none" strike="noStrike"/>
          </a:p>
        </p:txBody>
      </p:sp>
      <p:sp>
        <p:nvSpPr>
          <p:cNvPr id="210" name="Google Shape;210;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17" name="Google Shape;217;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25" name="Google Shape;225;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5: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c</a:t>
            </a:r>
            <a:endParaRPr/>
          </a:p>
        </p:txBody>
      </p:sp>
      <p:sp>
        <p:nvSpPr>
          <p:cNvPr id="234" name="Google Shape;234;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26: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a:t>
            </a:r>
            <a:endParaRPr/>
          </a:p>
        </p:txBody>
      </p:sp>
      <p:sp>
        <p:nvSpPr>
          <p:cNvPr id="241" name="Google Shape;241;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Clr>
                <a:srgbClr val="000000"/>
              </a:buClr>
              <a:buSzPts val="1800"/>
              <a:buFont typeface="Arial"/>
              <a:buNone/>
            </a:pPr>
            <a:r>
              <a:rPr b="0" i="0" lang="en-US" sz="1800" u="none" cap="none" strike="noStrike">
                <a:solidFill>
                  <a:srgbClr val="000000"/>
                </a:solidFill>
              </a:rPr>
              <a:t>Localization is the process of adapting software for a specific region or language by adding </a:t>
            </a:r>
            <a:br>
              <a:rPr b="0" i="0" lang="en-US" sz="1800" u="none" cap="none" strike="noStrike">
                <a:solidFill>
                  <a:srgbClr val="000000"/>
                </a:solidFill>
              </a:rPr>
            </a:br>
            <a:r>
              <a:rPr b="0" i="0" lang="en-US" sz="1800" u="none" cap="none" strike="noStrike">
                <a:solidFill>
                  <a:srgbClr val="000000"/>
                </a:solidFill>
              </a:rPr>
              <a:t>locale-specific components and translating text.</a:t>
            </a:r>
            <a:endParaRPr/>
          </a:p>
          <a:p>
            <a:pPr indent="0" lvl="1" marL="0" marR="0" rtl="0" algn="l">
              <a:spcBef>
                <a:spcPts val="0"/>
              </a:spcBef>
              <a:spcAft>
                <a:spcPts val="0"/>
              </a:spcAft>
              <a:buClr>
                <a:srgbClr val="000000"/>
              </a:buClr>
              <a:buSzPts val="1800"/>
              <a:buFont typeface="Arial"/>
              <a:buNone/>
            </a:pPr>
            <a:r>
              <a:rPr b="0" i="0" lang="en-US" sz="1800" u="none" cap="none" strike="noStrike">
                <a:solidFill>
                  <a:srgbClr val="000000"/>
                </a:solidFill>
              </a:rPr>
              <a:t>In addition to language changes, culturally dependent elements, such as dates, numbers, currencies, and so on must be translated.</a:t>
            </a:r>
            <a:endParaRPr/>
          </a:p>
          <a:p>
            <a:pPr indent="0" lvl="1" marL="0" marR="0" rtl="0" algn="l">
              <a:spcBef>
                <a:spcPts val="0"/>
              </a:spcBef>
              <a:spcAft>
                <a:spcPts val="0"/>
              </a:spcAft>
              <a:buClr>
                <a:srgbClr val="000000"/>
              </a:buClr>
              <a:buSzPts val="1800"/>
              <a:buFont typeface="Arial"/>
              <a:buNone/>
            </a:pPr>
            <a:r>
              <a:rPr b="0" i="0" lang="en-US" sz="1800" u="none" cap="none" strike="noStrike">
                <a:solidFill>
                  <a:srgbClr val="000000"/>
                </a:solidFill>
              </a:rPr>
              <a:t>The goal is to design for localization so that no coding changes are required.</a:t>
            </a:r>
            <a:endParaRPr/>
          </a:p>
        </p:txBody>
      </p:sp>
      <p:sp>
        <p:nvSpPr>
          <p:cNvPr id="55" name="Google Shape;55;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19 -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remainder of this lesson, this simple text-based user interface will be localized for French, Simplified Chinese, and Russian. Enter the number indicated by the menu and that menu option will be applied to the application. Enter </a:t>
            </a:r>
            <a:r>
              <a:rPr b="0" i="0" lang="en-US" sz="1800" u="none" cap="none" strike="noStrike">
                <a:latin typeface="Courier New"/>
                <a:ea typeface="Courier New"/>
                <a:cs typeface="Courier New"/>
                <a:sym typeface="Courier New"/>
              </a:rPr>
              <a:t>q</a:t>
            </a:r>
            <a:r>
              <a:rPr b="0" i="0" lang="en-US" sz="1800" u="none" cap="none" strike="noStrike"/>
              <a:t> to exit the application.</a:t>
            </a:r>
            <a:endParaRPr/>
          </a:p>
        </p:txBody>
      </p:sp>
      <p:sp>
        <p:nvSpPr>
          <p:cNvPr id="63" name="Google Shape;63;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Java, a locale is specified by using two values: language and country. See the Java Tutorial for standards used: </a:t>
            </a:r>
            <a:r>
              <a:rPr b="0" i="0" lang="en-US" sz="1800" u="none" cap="none" strike="noStrike">
                <a:latin typeface="Courier New"/>
                <a:ea typeface="Courier New"/>
                <a:cs typeface="Courier New"/>
                <a:sym typeface="Courier New"/>
              </a:rPr>
              <a:t>http://download.oracle.com/javase/tutorial/i18n/locale/create.html</a:t>
            </a:r>
            <a:endParaRPr/>
          </a:p>
          <a:p>
            <a:pPr indent="0" lvl="1" marL="0" marR="0" rtl="0" algn="l">
              <a:spcBef>
                <a:spcPts val="0"/>
              </a:spcBef>
              <a:spcAft>
                <a:spcPts val="0"/>
              </a:spcAft>
              <a:buSzPts val="1800"/>
              <a:buFont typeface="Arial"/>
              <a:buNone/>
            </a:pPr>
            <a:r>
              <a:rPr b="0" i="0" lang="en-US" sz="1800" u="none" cap="none" strike="noStrike"/>
              <a:t>Language Samples</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de: German </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en: English </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fr: French </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zh: Chinese </a:t>
            </a:r>
            <a:endParaRPr/>
          </a:p>
          <a:p>
            <a:pPr indent="0" lvl="1" marL="0" marR="0" rtl="0" algn="l">
              <a:spcBef>
                <a:spcPts val="0"/>
              </a:spcBef>
              <a:spcAft>
                <a:spcPts val="0"/>
              </a:spcAft>
              <a:buSzPts val="1800"/>
              <a:buFont typeface="Arial"/>
              <a:buNone/>
            </a:pPr>
            <a:r>
              <a:rPr b="0" i="0" lang="en-US" sz="1800" u="none" cap="none" strike="noStrike"/>
              <a:t>Country Samples</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DE: Germany</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US: United States</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FR: France </a:t>
            </a:r>
            <a:endParaRPr/>
          </a:p>
          <a:p>
            <a:pPr indent="0" lvl="2" marL="0" marR="0" rtl="0" algn="l">
              <a:spcBef>
                <a:spcPts val="0"/>
              </a:spcBef>
              <a:spcAft>
                <a:spcPts val="0"/>
              </a:spcAft>
              <a:buClr>
                <a:srgbClr val="000000"/>
              </a:buClr>
              <a:buSzPts val="1800"/>
              <a:buFont typeface="Arial"/>
              <a:buNone/>
            </a:pPr>
            <a:r>
              <a:rPr b="0" i="0" lang="en-US" sz="1800" u="none" cap="none" strike="noStrike">
                <a:solidFill>
                  <a:srgbClr val="000000"/>
                </a:solidFill>
              </a:rPr>
              <a:t>CN: China </a:t>
            </a:r>
            <a:endParaRPr/>
          </a:p>
        </p:txBody>
      </p:sp>
      <p:sp>
        <p:nvSpPr>
          <p:cNvPr id="72" name="Google Shape;72;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benefit of a properties file is the ability to set values for your application externally. The properties file is typically read at the start of the application and is used for default values. But the properties file can also be an integral part of a localization scheme, where you store the values of menu labels and text for various languages that your application may support.</a:t>
            </a:r>
            <a:endParaRPr/>
          </a:p>
          <a:p>
            <a:pPr indent="0" lvl="1" marL="0" marR="0" rtl="0" algn="l">
              <a:spcBef>
                <a:spcPts val="0"/>
              </a:spcBef>
              <a:spcAft>
                <a:spcPts val="0"/>
              </a:spcAft>
              <a:buSzPts val="1800"/>
              <a:buFont typeface="Arial"/>
              <a:buNone/>
            </a:pPr>
            <a:r>
              <a:rPr b="0" i="0" lang="en-US" sz="1800" u="none" cap="none" strike="noStrike"/>
              <a:t>The convention for a properties file is </a:t>
            </a:r>
            <a:r>
              <a:rPr b="0" i="0" lang="en-US" sz="1800" u="none" cap="none" strike="noStrike">
                <a:latin typeface="Courier New"/>
                <a:ea typeface="Courier New"/>
                <a:cs typeface="Courier New"/>
                <a:sym typeface="Courier New"/>
              </a:rPr>
              <a:t>&lt;filename&gt;.properties</a:t>
            </a:r>
            <a:r>
              <a:rPr b="0" i="0" lang="en-US" sz="1800" u="none" cap="none" strike="noStrike"/>
              <a:t>, but the file can have any extension you want. The file can be located anywhere that the application can find it.</a:t>
            </a:r>
            <a:endParaRPr/>
          </a:p>
          <a:p>
            <a:pPr indent="0" lvl="0" marL="0" marR="0" rtl="0" algn="l">
              <a:spcBef>
                <a:spcPts val="0"/>
              </a:spcBef>
              <a:spcAft>
                <a:spcPts val="0"/>
              </a:spcAft>
              <a:buSzPts val="1800"/>
              <a:buFont typeface="Arial"/>
              <a:buNone/>
            </a:pPr>
            <a:br>
              <a:rPr b="0" i="0" lang="en-US" sz="1800" u="none" cap="none" strike="noStrike"/>
            </a:br>
            <a:endParaRPr/>
          </a:p>
          <a:p>
            <a:pPr indent="0" lvl="0" marL="0" marR="0" rtl="0" algn="l">
              <a:spcBef>
                <a:spcPts val="0"/>
              </a:spcBef>
              <a:spcAft>
                <a:spcPts val="0"/>
              </a:spcAft>
              <a:buSzPts val="1800"/>
              <a:buFont typeface="Arial"/>
              <a:buNone/>
            </a:pPr>
            <a:br>
              <a:rPr b="0" i="0" lang="en-US" sz="1800" u="none" cap="none" strike="noStrike"/>
            </a:br>
            <a:endParaRPr/>
          </a:p>
        </p:txBody>
      </p:sp>
      <p:sp>
        <p:nvSpPr>
          <p:cNvPr id="79" name="Google Shape;79;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 the code fragment, you create a </a:t>
            </a:r>
            <a:r>
              <a:rPr b="0" i="0" lang="en-US" sz="1800" u="none" cap="none" strike="noStrike">
                <a:latin typeface="Courier New"/>
                <a:ea typeface="Courier New"/>
                <a:cs typeface="Courier New"/>
                <a:sym typeface="Courier New"/>
              </a:rPr>
              <a:t>Properties</a:t>
            </a:r>
            <a:r>
              <a:rPr b="0" i="0" lang="en-US" sz="1800" u="none" cap="none" strike="noStrike"/>
              <a:t> object. Then, using a </a:t>
            </a:r>
            <a:r>
              <a:rPr b="0" i="0" lang="en-US" sz="1800" u="none" cap="none" strike="noStrike">
                <a:latin typeface="Courier New"/>
                <a:ea typeface="Courier New"/>
                <a:cs typeface="Courier New"/>
                <a:sym typeface="Courier New"/>
              </a:rPr>
              <a:t>try</a:t>
            </a:r>
            <a:r>
              <a:rPr b="0" i="0" lang="en-US" sz="1800" u="none" cap="none" strike="noStrike"/>
              <a:t> statement, you open a file relative to the source files in your NetBeans project. When it is loaded, the name-value pairs are available for use in your application.</a:t>
            </a:r>
            <a:endParaRPr/>
          </a:p>
          <a:p>
            <a:pPr indent="0" lvl="1" marL="0" marR="0" rtl="0" algn="l">
              <a:spcBef>
                <a:spcPts val="0"/>
              </a:spcBef>
              <a:spcAft>
                <a:spcPts val="0"/>
              </a:spcAft>
              <a:buSzPts val="1800"/>
              <a:buFont typeface="Arial"/>
              <a:buNone/>
            </a:pPr>
            <a:r>
              <a:rPr b="0" i="0" lang="en-US" sz="1800" u="none" cap="none" strike="noStrike"/>
              <a:t>Properties files enable you to easily inject configuration information or other application data into the application.</a:t>
            </a:r>
            <a:endParaRPr/>
          </a:p>
          <a:p>
            <a:pPr indent="0" lvl="0" marL="0" marR="0" rtl="0" algn="l">
              <a:spcBef>
                <a:spcPts val="0"/>
              </a:spcBef>
              <a:spcAft>
                <a:spcPts val="0"/>
              </a:spcAft>
              <a:buSzPts val="1800"/>
              <a:buFont typeface="Arial"/>
              <a:buNone/>
            </a:pPr>
            <a:br>
              <a:rPr b="0" i="0" lang="en-US" sz="1800" u="none" cap="none" strike="noStrike"/>
            </a:br>
            <a:endParaRPr/>
          </a:p>
        </p:txBody>
      </p:sp>
      <p:sp>
        <p:nvSpPr>
          <p:cNvPr id="88" name="Google Shape;88;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Property information can also be passed on the command line. The advantage to passing properties from the command line is simplicity. You do not have to open a file and read from it. However, if you have more than a few parameters, a properties file is preferable.</a:t>
            </a:r>
            <a:endParaRPr/>
          </a:p>
        </p:txBody>
      </p:sp>
      <p:sp>
        <p:nvSpPr>
          <p:cNvPr id="96" name="Google Shape;96;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Design for localization begins by designing the application so that all the text, sounds, and images can be replaced at run time with the appropriate elements for the region and culture desired. Resource bundles contain key-value pairs that can be hard-coded within a class or located in a </a:t>
            </a:r>
            <a:r>
              <a:rPr b="0" i="0" lang="en-US" sz="1800" u="none" cap="none" strike="noStrike">
                <a:latin typeface="Courier New"/>
                <a:ea typeface="Courier New"/>
                <a:cs typeface="Courier New"/>
                <a:sym typeface="Courier New"/>
              </a:rPr>
              <a:t>.properties</a:t>
            </a:r>
            <a:r>
              <a:rPr b="0" i="0" lang="en-US" sz="1800" u="none" cap="none" strike="noStrike"/>
              <a:t> file. </a:t>
            </a:r>
            <a:endParaRPr/>
          </a:p>
        </p:txBody>
      </p:sp>
      <p:sp>
        <p:nvSpPr>
          <p:cNvPr id="106" name="Google Shape;106;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19 -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19</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19 -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Localization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nvSpPr>
        <p:spPr>
          <a:xfrm>
            <a:off x="609600" y="3581400"/>
            <a:ext cx="4724400" cy="2514600"/>
          </a:xfrm>
          <a:prstGeom prst="rect">
            <a:avLst/>
          </a:prstGeom>
          <a:solidFill>
            <a:srgbClr val="FFFFCC"/>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Resource Bundle File</a:t>
            </a:r>
            <a:endParaRPr/>
          </a:p>
        </p:txBody>
      </p:sp>
      <p:sp>
        <p:nvSpPr>
          <p:cNvPr id="118" name="Google Shape;118;p19"/>
          <p:cNvSpPr txBox="1"/>
          <p:nvPr>
            <p:ph idx="1" type="body"/>
          </p:nvPr>
        </p:nvSpPr>
        <p:spPr>
          <a:xfrm>
            <a:off x="609600" y="1447800"/>
            <a:ext cx="7918450" cy="45370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Properties file contains a set of key-value pairs.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Each key identifies a specific application component.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Special file names use language and country codes.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Default for sample application: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Menu converted into resource bundle</a:t>
            </a:r>
            <a:endParaRPr b="0" i="0" sz="20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331787" lvl="2" marL="1020762"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MessageBundle.properties</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menu1 = Set to English</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menu2 = Set to French</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menu3 = Set to Chinese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menu4 = Set to Russian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menu5 = Show the Date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menu6 = Show me the money!</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menuq = Enter q to quit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nvSpPr>
        <p:spPr>
          <a:xfrm>
            <a:off x="609600" y="3810000"/>
            <a:ext cx="4800600" cy="2209800"/>
          </a:xfrm>
          <a:prstGeom prst="rect">
            <a:avLst/>
          </a:prstGeom>
          <a:solidFill>
            <a:srgbClr val="FFFFCC"/>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20"/>
          <p:cNvSpPr txBox="1"/>
          <p:nvPr/>
        </p:nvSpPr>
        <p:spPr>
          <a:xfrm>
            <a:off x="609600" y="1524000"/>
            <a:ext cx="4800600" cy="2133600"/>
          </a:xfrm>
          <a:prstGeom prst="rect">
            <a:avLst/>
          </a:prstGeom>
          <a:solidFill>
            <a:srgbClr val="FFFFCC"/>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Sample Resource Bundle Files</a:t>
            </a:r>
            <a:endParaRPr/>
          </a:p>
        </p:txBody>
      </p:sp>
      <p:sp>
        <p:nvSpPr>
          <p:cNvPr id="127" name="Google Shape;127;p20"/>
          <p:cNvSpPr txBox="1"/>
          <p:nvPr>
            <p:ph idx="1" type="body"/>
          </p:nvPr>
        </p:nvSpPr>
        <p:spPr>
          <a:xfrm>
            <a:off x="609600" y="1143000"/>
            <a:ext cx="7918450" cy="47593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Samples for French and Chinese</a:t>
            </a:r>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MessagesBundle_fr_FR.properties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menu1 = Régler à l'anglais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menu2 = Régler au français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menu3 = Réglez chinoise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menu4 = Définir pour la Russie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menu5 = Afficher la date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menu6 = Montrez-moi l'argent!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menuq = Saisissez q pour quitter</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1" i="0" lang="en-US" sz="1400" u="none">
                <a:solidFill>
                  <a:schemeClr val="dk1"/>
                </a:solidFill>
                <a:latin typeface="Courier New"/>
                <a:ea typeface="Courier New"/>
                <a:cs typeface="Courier New"/>
                <a:sym typeface="Courier New"/>
              </a:rPr>
              <a:t>MessagesBundle_zh_CN.properties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menu1 = 设置为英语</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menu2 = 设置为法语</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menu3 = 设置为中文</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menu4 = 设置到俄罗斯</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menu5 = 显示日期</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menu6 = 显示我的钱！</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menuq = 输入q退出</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nvSpPr>
        <p:spPr>
          <a:xfrm>
            <a:off x="609600" y="1371600"/>
            <a:ext cx="7924800" cy="4648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Initializing the Sample Application</a:t>
            </a:r>
            <a:endParaRPr/>
          </a:p>
        </p:txBody>
      </p:sp>
      <p:sp>
        <p:nvSpPr>
          <p:cNvPr id="135" name="Google Shape;135;p21"/>
          <p:cNvSpPr txBox="1"/>
          <p:nvPr>
            <p:ph idx="4294967295" type="body"/>
          </p:nvPr>
        </p:nvSpPr>
        <p:spPr>
          <a:xfrm>
            <a:off x="615950" y="1465262"/>
            <a:ext cx="7918450" cy="48514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PrintWriter pw = new PrintWriter(System.out, true);</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 More init code here</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Locale usLocale = Locale.US;</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Locale frLocale = Locale.FRANCE;</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Locale zhLocale = new Locale("zh", "CN");</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Locale ruLocale = new Locale("ru", "RU");</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Locale currentLocale = Locale.getDefault();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ResourceBundle messages = ResourceBundle.getBundle("MessagesBundle", currentLocale);</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 more init code here</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public static void main(String[] args){</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SampleApp ui = new SampleApp();</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ui.run();</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a:t>
            </a:r>
            <a:endParaRPr/>
          </a:p>
          <a:p>
            <a:pPr indent="7938" lvl="0" marL="7938" marR="0" rtl="0" algn="l">
              <a:spcBef>
                <a:spcPts val="280"/>
              </a:spcBef>
              <a:spcAft>
                <a:spcPts val="0"/>
              </a:spcAft>
              <a:buNone/>
            </a:pPr>
            <a:r>
              <a:t/>
            </a:r>
            <a:endParaRPr b="0" i="0" sz="1400" u="none" cap="none" strike="noStrike">
              <a:solidFill>
                <a:schemeClr val="dk1"/>
              </a:solidFill>
              <a:latin typeface="Courier New"/>
              <a:ea typeface="Courier New"/>
              <a:cs typeface="Courier New"/>
              <a:sym typeface="Courier New"/>
            </a:endParaRPr>
          </a:p>
        </p:txBody>
      </p:sp>
      <p:sp>
        <p:nvSpPr>
          <p:cNvPr id="136" name="Google Shape;136;p21"/>
          <p:cNvSpPr txBox="1"/>
          <p:nvPr/>
        </p:nvSpPr>
        <p:spPr>
          <a:xfrm>
            <a:off x="1012825" y="2133600"/>
            <a:ext cx="7391400" cy="21336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Sample Application: Main Loop</a:t>
            </a:r>
            <a:endParaRPr/>
          </a:p>
        </p:txBody>
      </p:sp>
      <p:sp>
        <p:nvSpPr>
          <p:cNvPr id="143" name="Google Shape;143;p22"/>
          <p:cNvSpPr txBox="1"/>
          <p:nvPr/>
        </p:nvSpPr>
        <p:spPr>
          <a:xfrm>
            <a:off x="609600" y="1143000"/>
            <a:ext cx="7924800" cy="4495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22"/>
          <p:cNvSpPr txBox="1"/>
          <p:nvPr/>
        </p:nvSpPr>
        <p:spPr>
          <a:xfrm>
            <a:off x="609600" y="1295400"/>
            <a:ext cx="7918450" cy="4999037"/>
          </a:xfrm>
          <a:prstGeom prst="rect">
            <a:avLst/>
          </a:prstGeom>
          <a:noFill/>
          <a:ln>
            <a:noFill/>
          </a:ln>
        </p:spPr>
        <p:txBody>
          <a:bodyPr anchorCtr="0" anchor="t" bIns="45700" lIns="91425" spcFirstLastPara="1" rIns="91425" wrap="square" tIns="45700">
            <a:noAutofit/>
          </a:bodyPr>
          <a:lstStyle/>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void run(){</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String line = "";</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while (!(line.equals("q"))){</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this.printMenu();</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try { line = this.br.readLine(); } </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catch (Exception e){ e.printStackTrace(); }</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switch (line){</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case "1": setEnglish(); break;</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case "2": setFrench(); break;</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case "3": setChinese(); break;</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case "4": setRussian(); break;</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case "5": showDate(); break;</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case "6": showMoney(); break;</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       </a:t>
            </a:r>
            <a:endParaRPr/>
          </a:p>
          <a:p>
            <a:pPr indent="-460375" lvl="1" marL="574675"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p:txBody>
      </p:sp>
      <p:sp>
        <p:nvSpPr>
          <p:cNvPr id="145" name="Google Shape;145;p22"/>
          <p:cNvSpPr txBox="1"/>
          <p:nvPr/>
        </p:nvSpPr>
        <p:spPr>
          <a:xfrm>
            <a:off x="2133600" y="2057400"/>
            <a:ext cx="5486400" cy="838200"/>
          </a:xfrm>
          <a:prstGeom prst="rect">
            <a:avLst/>
          </a:pr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nvSpPr>
        <p:spPr>
          <a:xfrm>
            <a:off x="533400" y="3006725"/>
            <a:ext cx="7924800" cy="2936875"/>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The </a:t>
            </a:r>
            <a:r>
              <a:rPr b="1" i="0" lang="en-US" sz="2600" u="none" cap="none" strike="noStrike">
                <a:solidFill>
                  <a:schemeClr val="dk1"/>
                </a:solidFill>
                <a:latin typeface="Courier New"/>
                <a:ea typeface="Courier New"/>
                <a:cs typeface="Courier New"/>
                <a:sym typeface="Courier New"/>
              </a:rPr>
              <a:t>printMenu</a:t>
            </a:r>
            <a:r>
              <a:rPr b="1" i="0" lang="en-US" sz="2600" u="none" cap="none" strike="noStrike">
                <a:solidFill>
                  <a:schemeClr val="dk1"/>
                </a:solidFill>
                <a:latin typeface="Arial"/>
                <a:ea typeface="Arial"/>
                <a:cs typeface="Arial"/>
                <a:sym typeface="Arial"/>
              </a:rPr>
              <a:t> Method</a:t>
            </a:r>
            <a:endParaRPr/>
          </a:p>
        </p:txBody>
      </p:sp>
      <p:sp>
        <p:nvSpPr>
          <p:cNvPr id="153" name="Google Shape;153;p23"/>
          <p:cNvSpPr txBox="1"/>
          <p:nvPr>
            <p:ph idx="1" type="body"/>
          </p:nvPr>
        </p:nvSpPr>
        <p:spPr>
          <a:xfrm>
            <a:off x="609600" y="1447800"/>
            <a:ext cx="7918450" cy="44640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Instead of text, a resource bundle is used.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messages</a:t>
            </a:r>
            <a:r>
              <a:rPr b="0" i="0" lang="en-US" sz="2200" u="none" cap="none" strike="noStrike">
                <a:solidFill>
                  <a:schemeClr val="dk1"/>
                </a:solidFill>
                <a:latin typeface="Arial"/>
                <a:ea typeface="Arial"/>
                <a:cs typeface="Arial"/>
                <a:sym typeface="Arial"/>
              </a:rPr>
              <a:t> is a resource bundle.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key is used to retrieve each menu item.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Language is selected based on the </a:t>
            </a:r>
            <a:r>
              <a:rPr b="0" i="0" lang="en-US" sz="2200" u="none" cap="none" strike="noStrike">
                <a:solidFill>
                  <a:schemeClr val="dk1"/>
                </a:solidFill>
                <a:latin typeface="Courier New"/>
                <a:ea typeface="Courier New"/>
                <a:cs typeface="Courier New"/>
                <a:sym typeface="Courier New"/>
              </a:rPr>
              <a:t>Locale</a:t>
            </a:r>
            <a:r>
              <a:rPr b="0" i="0" lang="en-US" sz="2200" u="none" cap="none" strike="noStrike">
                <a:solidFill>
                  <a:schemeClr val="dk1"/>
                </a:solidFill>
                <a:latin typeface="Arial"/>
                <a:ea typeface="Arial"/>
                <a:cs typeface="Arial"/>
                <a:sym typeface="Arial"/>
              </a:rPr>
              <a:t> setting.</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public void printMenu(){</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 Localization App ===");</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pw.println("1. " + messages.getString("menu1"));</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pw.println("2. " + messages.getString("menu2"));</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pw.println("3. " + messages.getString("menu3"));</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pw.println("4. " + messages.getString("menu4"));</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pw.println("5. " + messages.getString("menu5"));</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pw.println("6. " + messages.getString("menu6"));</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pw.println("q. " + messages.getString("menuq"));</a:t>
            </a:r>
            <a:endParaRPr/>
          </a:p>
          <a:p>
            <a:pPr indent="-460375" lvl="1" marL="574675" marR="0" rtl="0" algn="l">
              <a:lnSpc>
                <a:spcPct val="100000"/>
              </a:lnSpc>
              <a:spcBef>
                <a:spcPts val="280"/>
              </a:spcBef>
              <a:spcAft>
                <a:spcPts val="0"/>
              </a:spcAft>
              <a:buClr>
                <a:srgbClr val="FF0000"/>
              </a:buClr>
              <a:buSzPts val="1400"/>
              <a:buFont typeface="Arial"/>
              <a:buNone/>
            </a:pPr>
            <a:r>
              <a:rPr b="0" i="0" lang="en-US" sz="1400" u="none" cap="none" strike="noStrike">
                <a:solidFill>
                  <a:schemeClr val="dk1"/>
                </a:solidFill>
                <a:latin typeface="Courier New"/>
                <a:ea typeface="Courier New"/>
                <a:cs typeface="Courier New"/>
                <a:sym typeface="Courier New"/>
              </a:rPr>
              <a:t>        System.out.print(messages.getString("menucommand")+" ");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nvSpPr>
        <p:spPr>
          <a:xfrm>
            <a:off x="609600" y="2667000"/>
            <a:ext cx="8077200" cy="1828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Changing the </a:t>
            </a:r>
            <a:r>
              <a:rPr b="1" i="0" lang="en-US" sz="2600" u="none" cap="none" strike="noStrike">
                <a:solidFill>
                  <a:schemeClr val="dk1"/>
                </a:solidFill>
                <a:latin typeface="Courier New"/>
                <a:ea typeface="Courier New"/>
                <a:cs typeface="Courier New"/>
                <a:sym typeface="Courier New"/>
              </a:rPr>
              <a:t>Locale</a:t>
            </a:r>
            <a:endParaRPr/>
          </a:p>
        </p:txBody>
      </p:sp>
      <p:sp>
        <p:nvSpPr>
          <p:cNvPr id="161" name="Google Shape;161;p24"/>
          <p:cNvSpPr txBox="1"/>
          <p:nvPr>
            <p:ph idx="1" type="body"/>
          </p:nvPr>
        </p:nvSpPr>
        <p:spPr>
          <a:xfrm>
            <a:off x="609600" y="1447800"/>
            <a:ext cx="7918450" cy="29003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To change the </a:t>
            </a:r>
            <a:r>
              <a:rPr b="0" i="0" lang="en-US" sz="2200" u="none">
                <a:solidFill>
                  <a:schemeClr val="dk1"/>
                </a:solidFill>
                <a:latin typeface="Courier New"/>
                <a:ea typeface="Courier New"/>
                <a:cs typeface="Courier New"/>
                <a:sym typeface="Courier New"/>
              </a:rPr>
              <a:t>Locale</a:t>
            </a:r>
            <a:r>
              <a:rPr b="0" i="0" lang="en-US" sz="2200" u="non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Set </a:t>
            </a:r>
            <a:r>
              <a:rPr b="0" i="0" lang="en-US" sz="2200" u="none" cap="none" strike="noStrike">
                <a:solidFill>
                  <a:schemeClr val="dk1"/>
                </a:solidFill>
                <a:latin typeface="Courier New"/>
                <a:ea typeface="Courier New"/>
                <a:cs typeface="Courier New"/>
                <a:sym typeface="Courier New"/>
              </a:rPr>
              <a:t>currentLocale</a:t>
            </a:r>
            <a:r>
              <a:rPr b="0" i="0" lang="en-US" sz="2200" u="none" cap="none" strike="noStrike">
                <a:solidFill>
                  <a:schemeClr val="dk1"/>
                </a:solidFill>
                <a:latin typeface="Arial"/>
                <a:ea typeface="Arial"/>
                <a:cs typeface="Arial"/>
                <a:sym typeface="Arial"/>
              </a:rPr>
              <a:t> to the desired language.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Reload the bundle by using the current locale.</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public void setFrench(){</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currentLocale = frLocale;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messages = ResourceBundle.getBundle("MessagesBundle", currentLocale);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nvSpPr>
        <p:spPr>
          <a:xfrm>
            <a:off x="533400" y="2438400"/>
            <a:ext cx="4648200" cy="2667000"/>
          </a:xfrm>
          <a:prstGeom prst="rect">
            <a:avLst/>
          </a:prstGeom>
          <a:solidFill>
            <a:srgbClr val="FFFFCC"/>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Sample Interface with French</a:t>
            </a:r>
            <a:endParaRPr/>
          </a:p>
        </p:txBody>
      </p:sp>
      <p:sp>
        <p:nvSpPr>
          <p:cNvPr id="169" name="Google Shape;169;p25"/>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After the French option is selected, the updated user interface looks like the following:</a:t>
            </a:r>
            <a:endParaRPr/>
          </a:p>
          <a:p>
            <a:pPr indent="-460375" lvl="1" marL="574675" marR="0" rtl="0" algn="l">
              <a:lnSpc>
                <a:spcPct val="100000"/>
              </a:lnSpc>
              <a:spcBef>
                <a:spcPts val="320"/>
              </a:spcBef>
              <a:spcAft>
                <a:spcPts val="0"/>
              </a:spcAft>
              <a:buClr>
                <a:srgbClr val="FF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Localization App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 Régler à l'anglais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 Régler au français</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3. Réglez chinoise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4. Définir pour la Russie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5. Afficher la date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6. Montrez-moi l'argent!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q. Saisissez q pour quitter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Entrez une commande: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Format Date and Currency</a:t>
            </a:r>
            <a:endParaRPr/>
          </a:p>
        </p:txBody>
      </p:sp>
      <p:sp>
        <p:nvSpPr>
          <p:cNvPr id="176" name="Google Shape;176;p26"/>
          <p:cNvSpPr txBox="1"/>
          <p:nvPr>
            <p:ph idx="1" type="body"/>
          </p:nvPr>
        </p:nvSpPr>
        <p:spPr>
          <a:xfrm>
            <a:off x="609600" y="1447800"/>
            <a:ext cx="7918450" cy="26606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Numbers can be localized and displayed in their local format.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Special format classes include: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java.time.format.DateTimeFormatter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java.text.NumberFormat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objects using </a:t>
            </a:r>
            <a:r>
              <a:rPr b="0" i="0" lang="en-US" sz="2200" u="none" cap="none" strike="noStrike">
                <a:solidFill>
                  <a:schemeClr val="dk1"/>
                </a:solidFill>
                <a:latin typeface="Courier New"/>
                <a:ea typeface="Courier New"/>
                <a:cs typeface="Courier New"/>
                <a:sym typeface="Courier New"/>
              </a:rPr>
              <a:t>Locale</a:t>
            </a:r>
            <a:r>
              <a:rPr b="0" i="0" lang="en-US" sz="2200" u="none" cap="none" strike="noStrike">
                <a:solidFill>
                  <a:schemeClr val="dk1"/>
                </a:solidFill>
                <a:latin typeface="Arial"/>
                <a:ea typeface="Arial"/>
                <a:cs typeface="Arial"/>
                <a:sym typeface="Arial"/>
              </a:rPr>
              <a:t>.</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Displaying Currency</a:t>
            </a:r>
            <a:endParaRPr/>
          </a:p>
        </p:txBody>
      </p:sp>
      <p:sp>
        <p:nvSpPr>
          <p:cNvPr id="183" name="Google Shape;183;p27"/>
          <p:cNvSpPr txBox="1"/>
          <p:nvPr>
            <p:ph idx="1" type="body"/>
          </p:nvPr>
        </p:nvSpPr>
        <p:spPr>
          <a:xfrm>
            <a:off x="609600" y="1447800"/>
            <a:ext cx="7918450" cy="30972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Format currency: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Get a currency instance from </a:t>
            </a:r>
            <a:r>
              <a:rPr b="0" i="0" lang="en-US" sz="2000" u="none" cap="none" strike="noStrike">
                <a:solidFill>
                  <a:schemeClr val="dk1"/>
                </a:solidFill>
                <a:latin typeface="Courier New"/>
                <a:ea typeface="Courier New"/>
                <a:cs typeface="Courier New"/>
                <a:sym typeface="Courier New"/>
              </a:rPr>
              <a:t>NumberFormat</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Courier New"/>
              <a:ea typeface="Courier New"/>
              <a:cs typeface="Courier New"/>
              <a:sym typeface="Courier New"/>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Pass the </a:t>
            </a:r>
            <a:r>
              <a:rPr b="0" i="0" lang="en-US" sz="2000" u="none" cap="none" strike="noStrike">
                <a:solidFill>
                  <a:schemeClr val="dk1"/>
                </a:solidFill>
                <a:latin typeface="Courier New"/>
                <a:ea typeface="Courier New"/>
                <a:cs typeface="Courier New"/>
                <a:sym typeface="Courier New"/>
              </a:rPr>
              <a:t>Double</a:t>
            </a:r>
            <a:r>
              <a:rPr b="0" i="0" lang="en-US" sz="2000" u="none" cap="none" strike="noStrike">
                <a:solidFill>
                  <a:schemeClr val="dk1"/>
                </a:solidFill>
                <a:latin typeface="Arial"/>
                <a:ea typeface="Arial"/>
                <a:cs typeface="Arial"/>
                <a:sym typeface="Arial"/>
              </a:rPr>
              <a:t> to the </a:t>
            </a:r>
            <a:r>
              <a:rPr b="0" i="0" lang="en-US" sz="2000" u="none" cap="none" strike="noStrike">
                <a:solidFill>
                  <a:schemeClr val="dk1"/>
                </a:solidFill>
                <a:latin typeface="Courier New"/>
                <a:ea typeface="Courier New"/>
                <a:cs typeface="Courier New"/>
                <a:sym typeface="Courier New"/>
              </a:rPr>
              <a:t>format</a:t>
            </a:r>
            <a:r>
              <a:rPr b="0" i="0" lang="en-US" sz="2000" u="none" cap="none" strike="noStrike">
                <a:solidFill>
                  <a:schemeClr val="dk1"/>
                </a:solidFill>
                <a:latin typeface="Arial"/>
                <a:ea typeface="Arial"/>
                <a:cs typeface="Arial"/>
                <a:sym typeface="Arial"/>
              </a:rPr>
              <a:t> method.</a:t>
            </a:r>
            <a:endParaRPr/>
          </a:p>
          <a:p>
            <a:pPr indent="-4603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Sample currency output: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1 000 000 руб. ru_RU</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1 000 000,00 € fr_FR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￥1,000,000.00 zh_CN</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£1,000,000.00 en_GB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nvSpPr>
        <p:spPr>
          <a:xfrm>
            <a:off x="609600" y="1066800"/>
            <a:ext cx="8077200" cy="5181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28"/>
          <p:cNvSpPr txBox="1"/>
          <p:nvPr>
            <p:ph idx="1" type="body"/>
          </p:nvPr>
        </p:nvSpPr>
        <p:spPr>
          <a:xfrm>
            <a:off x="609600" y="1219200"/>
            <a:ext cx="7918450" cy="4949825"/>
          </a:xfrm>
          <a:prstGeom prst="rect">
            <a:avLst/>
          </a:prstGeom>
          <a:noFill/>
          <a:ln>
            <a:noFill/>
          </a:ln>
        </p:spPr>
        <p:txBody>
          <a:bodyPr anchorCtr="0" anchor="t" bIns="12700" lIns="12700" spcFirstLastPara="1" rIns="12700" wrap="square" tIns="12700">
            <a:noAutofit/>
          </a:bodyPr>
          <a:lstStyle/>
          <a:p>
            <a:pPr indent="0" lvl="1" marL="0"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1 package com.example.format;</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2 </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3 import java.text.NumberFormat;</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4 import java.util.Locale;</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5 </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6 public class NumberTest {</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7   </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8   public static void main(String[] args) {</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9     </a:t>
            </a:r>
            <a:endParaRPr/>
          </a:p>
          <a:p>
            <a:pPr indent="0" lvl="1" marL="0"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10     Locale loc = Locale.UK;</a:t>
            </a:r>
            <a:endParaRPr/>
          </a:p>
          <a:p>
            <a:pPr indent="0" lvl="1" marL="0"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11     NumberFormat nf = NumberFormat.getCurrencyInstance(loc);</a:t>
            </a:r>
            <a:endParaRPr/>
          </a:p>
          <a:p>
            <a:pPr indent="0" lvl="1" marL="0"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12     double money = 1_000_000.00d;</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13     </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14     System.out.println("Money: " + nf.format(money) + " in Locale: " + loc);</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15   }</a:t>
            </a:r>
            <a:endParaRPr/>
          </a:p>
          <a:p>
            <a:pPr indent="0" lvl="1" marL="0"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16 }</a:t>
            </a:r>
            <a:endParaRPr/>
          </a:p>
        </p:txBody>
      </p:sp>
      <p:sp>
        <p:nvSpPr>
          <p:cNvPr id="191" name="Google Shape;191;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Formatting Currency with NumberFormat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pic>
        <p:nvPicPr>
          <p:cNvPr descr="Duke-with-Dart.gif" id="49" name="Google Shape;49;p11"/>
          <p:cNvPicPr preferRelativeResize="0"/>
          <p:nvPr/>
        </p:nvPicPr>
        <p:blipFill rotWithShape="1">
          <a:blip r:embed="rId3">
            <a:alphaModFix/>
          </a:blip>
          <a:srcRect b="0" l="0" r="0" t="0"/>
          <a:stretch/>
        </p:blipFill>
        <p:spPr>
          <a:xfrm>
            <a:off x="4876800" y="4876800"/>
            <a:ext cx="3829050" cy="1355725"/>
          </a:xfrm>
          <a:prstGeom prst="rect">
            <a:avLst/>
          </a:prstGeom>
          <a:noFill/>
          <a:ln>
            <a:noFill/>
          </a:ln>
        </p:spPr>
      </p:pic>
      <p:sp>
        <p:nvSpPr>
          <p:cNvPr id="50" name="Google Shape;50;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1" name="Google Shape;51;p11"/>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advantages of localizing an application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what a locale represents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Read and set the locale by using the </a:t>
            </a:r>
            <a:r>
              <a:rPr b="0" i="0" lang="en-US" sz="2200" u="none" cap="none" strike="noStrike">
                <a:solidFill>
                  <a:schemeClr val="dk1"/>
                </a:solidFill>
                <a:latin typeface="Courier New"/>
                <a:ea typeface="Courier New"/>
                <a:cs typeface="Courier New"/>
                <a:sym typeface="Courier New"/>
              </a:rPr>
              <a:t>Locale</a:t>
            </a:r>
            <a:r>
              <a:rPr b="0" i="0" lang="en-US" sz="2200" u="none" cap="none" strike="noStrike">
                <a:solidFill>
                  <a:schemeClr val="dk1"/>
                </a:solidFill>
                <a:latin typeface="Arial"/>
                <a:ea typeface="Arial"/>
                <a:cs typeface="Arial"/>
                <a:sym typeface="Arial"/>
              </a:rPr>
              <a:t>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read a </a:t>
            </a:r>
            <a:r>
              <a:rPr b="0" i="0" lang="en-US" sz="2200" u="none" cap="none" strike="noStrike">
                <a:solidFill>
                  <a:schemeClr val="dk1"/>
                </a:solidFill>
                <a:latin typeface="Courier New"/>
                <a:ea typeface="Courier New"/>
                <a:cs typeface="Courier New"/>
                <a:sym typeface="Courier New"/>
              </a:rPr>
              <a:t>Properties</a:t>
            </a:r>
            <a:r>
              <a:rPr b="0" i="0" lang="en-US" sz="2200" u="none" cap="none" strike="noStrike">
                <a:solidFill>
                  <a:schemeClr val="dk1"/>
                </a:solidFill>
                <a:latin typeface="Arial"/>
                <a:ea typeface="Arial"/>
                <a:cs typeface="Arial"/>
                <a:sym typeface="Arial"/>
              </a:rPr>
              <a:t> file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Build a resource bundle for each locale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 a resource bundle from an application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Change the locale for a resource bundle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Displaying Dates</a:t>
            </a:r>
            <a:endParaRPr/>
          </a:p>
        </p:txBody>
      </p:sp>
      <p:sp>
        <p:nvSpPr>
          <p:cNvPr id="198" name="Google Shape;198;p29"/>
          <p:cNvSpPr txBox="1"/>
          <p:nvPr>
            <p:ph idx="1" type="body"/>
          </p:nvPr>
        </p:nvSpPr>
        <p:spPr>
          <a:xfrm>
            <a:off x="609600" y="1447800"/>
            <a:ext cx="7918450" cy="299878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Format a date: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Get a </a:t>
            </a:r>
            <a:r>
              <a:rPr b="0" i="0" lang="en-US" sz="2000" u="none" cap="none" strike="noStrike">
                <a:solidFill>
                  <a:schemeClr val="dk1"/>
                </a:solidFill>
                <a:latin typeface="Courier New"/>
                <a:ea typeface="Courier New"/>
                <a:cs typeface="Courier New"/>
                <a:sym typeface="Courier New"/>
              </a:rPr>
              <a:t>DateTimeFormatter</a:t>
            </a:r>
            <a:r>
              <a:rPr b="0" i="0" lang="en-US" sz="2000" u="none" cap="none" strike="noStrike">
                <a:solidFill>
                  <a:schemeClr val="dk1"/>
                </a:solidFill>
                <a:latin typeface="Arial"/>
                <a:ea typeface="Arial"/>
                <a:cs typeface="Arial"/>
                <a:sym typeface="Arial"/>
              </a:rPr>
              <a:t> object based on the </a:t>
            </a:r>
            <a:r>
              <a:rPr b="0" i="0" lang="en-US" sz="2000" u="none" cap="none" strike="noStrike">
                <a:solidFill>
                  <a:schemeClr val="dk1"/>
                </a:solidFill>
                <a:latin typeface="Courier New"/>
                <a:ea typeface="Courier New"/>
                <a:cs typeface="Courier New"/>
                <a:sym typeface="Courier New"/>
              </a:rPr>
              <a:t>Locale</a:t>
            </a:r>
            <a:r>
              <a:rPr b="0" i="0" lang="en-US" sz="2000" u="none" cap="none" strike="noStrike">
                <a:solidFill>
                  <a:schemeClr val="dk1"/>
                </a:solidFill>
                <a:latin typeface="Arial"/>
                <a:ea typeface="Arial"/>
                <a:cs typeface="Arial"/>
                <a:sym typeface="Arial"/>
              </a:rPr>
              <a:t>. 	</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From the LocalDateTime variable, call the </a:t>
            </a:r>
            <a:r>
              <a:rPr b="0" i="0" lang="en-US" sz="2000" u="none" cap="none" strike="noStrike">
                <a:solidFill>
                  <a:schemeClr val="dk1"/>
                </a:solidFill>
                <a:latin typeface="Courier New"/>
                <a:ea typeface="Courier New"/>
                <a:cs typeface="Courier New"/>
                <a:sym typeface="Courier New"/>
              </a:rPr>
              <a:t>format</a:t>
            </a:r>
            <a:r>
              <a:rPr b="0" i="0" lang="en-US" sz="2000" u="none" cap="none" strike="noStrike">
                <a:solidFill>
                  <a:schemeClr val="dk1"/>
                </a:solidFill>
                <a:latin typeface="Arial"/>
                <a:ea typeface="Arial"/>
                <a:cs typeface="Arial"/>
                <a:sym typeface="Arial"/>
              </a:rPr>
              <a:t> method passing the formatter.</a:t>
            </a:r>
            <a:endParaRPr/>
          </a:p>
          <a:p>
            <a:pPr indent="-460375" lvl="1" marL="574675" marR="0" rtl="0" algn="l">
              <a:lnSpc>
                <a:spcPct val="100000"/>
              </a:lnSpc>
              <a:spcBef>
                <a:spcPts val="280"/>
              </a:spcBef>
              <a:spcAft>
                <a:spcPts val="0"/>
              </a:spcAft>
              <a:buClr>
                <a:srgbClr val="FF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Sample dates:</a:t>
            </a:r>
            <a:endParaRPr/>
          </a:p>
          <a:p>
            <a:pPr indent="-460375" lvl="1" marL="574675" marR="0" rtl="0" algn="l">
              <a:lnSpc>
                <a:spcPct val="100000"/>
              </a:lnSpc>
              <a:spcBef>
                <a:spcPts val="280"/>
              </a:spcBef>
              <a:spcAft>
                <a:spcPts val="0"/>
              </a:spcAft>
              <a:buClr>
                <a:srgbClr val="FF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20 juil. 2011 fr_FR</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20.07.2011 ru_RU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nvSpPr>
        <p:spPr>
          <a:xfrm>
            <a:off x="381000" y="1143000"/>
            <a:ext cx="8382000" cy="5105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Displaying Dates with </a:t>
            </a:r>
            <a:r>
              <a:rPr b="1" i="0" lang="en-US" sz="2600" u="none" cap="none" strike="noStrike">
                <a:solidFill>
                  <a:schemeClr val="dk1"/>
                </a:solidFill>
                <a:latin typeface="Courier New"/>
                <a:ea typeface="Courier New"/>
                <a:cs typeface="Courier New"/>
                <a:sym typeface="Courier New"/>
              </a:rPr>
              <a:t>DateTimeFormatter</a:t>
            </a:r>
            <a:endParaRPr/>
          </a:p>
        </p:txBody>
      </p:sp>
      <p:sp>
        <p:nvSpPr>
          <p:cNvPr id="206" name="Google Shape;206;p30"/>
          <p:cNvSpPr txBox="1"/>
          <p:nvPr>
            <p:ph idx="1" type="body"/>
          </p:nvPr>
        </p:nvSpPr>
        <p:spPr>
          <a:xfrm>
            <a:off x="609600" y="1219200"/>
            <a:ext cx="7918450" cy="49990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3 import java.time.LocalDateTime;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4 import java.time.format.DateTimeFormatter;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5 import java.time.format.FormatStyle;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6 import java.util.Locale;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7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8 public class DateFormatTest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9   public static void main(String[] args)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10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11     LocalDateTime today = LocalDateTime.now();</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12     Locale loc = Locale.FRANCE;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13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14     DateTimeFormatter df = </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15       DateTimeFormatter.ofLocalizedDate(FormatStyle.FULL)</a:t>
            </a:r>
            <a:endParaRPr/>
          </a:p>
          <a:p>
            <a:pPr indent="-460375" lvl="1" marL="574675" marR="0" rtl="0" algn="l">
              <a:lnSpc>
                <a:spcPct val="100000"/>
              </a:lnSpc>
              <a:spcBef>
                <a:spcPts val="320"/>
              </a:spcBef>
              <a:spcAft>
                <a:spcPts val="0"/>
              </a:spcAft>
              <a:buClr>
                <a:srgbClr val="FF0000"/>
              </a:buClr>
              <a:buSzPts val="1600"/>
              <a:buFont typeface="Arial"/>
              <a:buNone/>
            </a:pPr>
            <a:r>
              <a:rPr b="1" i="0" lang="en-US" sz="1600" u="none" cap="none" strike="noStrike">
                <a:solidFill>
                  <a:schemeClr val="dk1"/>
                </a:solidFill>
                <a:latin typeface="Courier New"/>
                <a:ea typeface="Courier New"/>
                <a:cs typeface="Courier New"/>
                <a:sym typeface="Courier New"/>
              </a:rPr>
              <a:t>16         .withLocale(loc);</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17     System.out.println("Date: " + today.format(df)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18         + " Locale: " + loc.toString());</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19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Format Styles</a:t>
            </a:r>
            <a:endParaRPr/>
          </a:p>
        </p:txBody>
      </p:sp>
      <p:sp>
        <p:nvSpPr>
          <p:cNvPr id="213" name="Google Shape;213;p31"/>
          <p:cNvSpPr txBox="1"/>
          <p:nvPr>
            <p:ph idx="1" type="body"/>
          </p:nvPr>
        </p:nvSpPr>
        <p:spPr>
          <a:xfrm>
            <a:off x="609600" y="1447800"/>
            <a:ext cx="7918450" cy="2894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DateTimeFormatter</a:t>
            </a:r>
            <a:r>
              <a:rPr b="0" i="0" lang="en-US" sz="2200" u="none" cap="none" strike="noStrike">
                <a:solidFill>
                  <a:schemeClr val="dk1"/>
                </a:solidFill>
                <a:latin typeface="Arial"/>
                <a:ea typeface="Arial"/>
                <a:cs typeface="Arial"/>
                <a:sym typeface="Arial"/>
              </a:rPr>
              <a:t> uses the </a:t>
            </a:r>
            <a:r>
              <a:rPr b="0" i="0" lang="en-US" sz="2200" u="none" cap="none" strike="noStrike">
                <a:solidFill>
                  <a:schemeClr val="dk1"/>
                </a:solidFill>
                <a:latin typeface="Courier New"/>
                <a:ea typeface="Courier New"/>
                <a:cs typeface="Courier New"/>
                <a:sym typeface="Courier New"/>
              </a:rPr>
              <a:t>FormatStyle</a:t>
            </a:r>
            <a:r>
              <a:rPr b="0" i="0" lang="en-US" sz="2200" u="none" cap="none" strike="noStrike">
                <a:solidFill>
                  <a:schemeClr val="dk1"/>
                </a:solidFill>
                <a:latin typeface="Arial"/>
                <a:ea typeface="Arial"/>
                <a:cs typeface="Arial"/>
                <a:sym typeface="Arial"/>
              </a:rPr>
              <a:t> enumeration to determine how the data is formatted.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Enumeration values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SHORT: Is completely numeric, such as 12.13.52 or 3:30 pm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MEDIUM: Is longer, such as Jan 12, 1952</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LONG: Is longer, such as January 12, 1952 or 3:30:32 pm</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FULL: Is completely specified date or time, such as Tuesday, April 12, 1952 AD or 3:30:42 pm PST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220" name="Google Shape;220;p32"/>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Describe the advantages of localizing an application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what a locale represents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Read and set the locale by using the </a:t>
            </a:r>
            <a:r>
              <a:rPr b="0" i="0" lang="en-US" sz="2200" u="none" cap="none" strike="noStrike">
                <a:solidFill>
                  <a:schemeClr val="dk1"/>
                </a:solidFill>
                <a:latin typeface="Courier New"/>
                <a:ea typeface="Courier New"/>
                <a:cs typeface="Courier New"/>
                <a:sym typeface="Courier New"/>
              </a:rPr>
              <a:t>Locale</a:t>
            </a:r>
            <a:r>
              <a:rPr b="0" i="0" lang="en-US" sz="2200" u="none" cap="none" strike="noStrike">
                <a:solidFill>
                  <a:schemeClr val="dk1"/>
                </a:solidFill>
                <a:latin typeface="Arial"/>
                <a:ea typeface="Arial"/>
                <a:cs typeface="Arial"/>
                <a:sym typeface="Arial"/>
              </a:rPr>
              <a:t>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read a </a:t>
            </a:r>
            <a:r>
              <a:rPr b="0" i="0" lang="en-US" sz="2200" u="none" cap="none" strike="noStrike">
                <a:solidFill>
                  <a:schemeClr val="dk1"/>
                </a:solidFill>
                <a:latin typeface="Courier New"/>
                <a:ea typeface="Courier New"/>
                <a:cs typeface="Courier New"/>
                <a:sym typeface="Courier New"/>
              </a:rPr>
              <a:t>Properties</a:t>
            </a:r>
            <a:r>
              <a:rPr b="0" i="0" lang="en-US" sz="2200" u="none" cap="none" strike="noStrike">
                <a:solidFill>
                  <a:schemeClr val="dk1"/>
                </a:solidFill>
                <a:latin typeface="Arial"/>
                <a:ea typeface="Arial"/>
                <a:cs typeface="Arial"/>
                <a:sym typeface="Arial"/>
              </a:rPr>
              <a:t> file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Build a resource bundle for each locale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Call a resource bundle from an application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Change the locale for a resource bundle</a:t>
            </a:r>
            <a:endParaRPr/>
          </a:p>
        </p:txBody>
      </p:sp>
      <p:pic>
        <p:nvPicPr>
          <p:cNvPr descr="Duke-Summary.gif" id="221" name="Google Shape;221;p32"/>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19-1 Overview: </a:t>
            </a:r>
            <a:br>
              <a:rPr b="1" i="0" lang="en-US" sz="2600" u="none" cap="none" strike="noStrike">
                <a:solidFill>
                  <a:schemeClr val="dk1"/>
                </a:solidFill>
                <a:latin typeface="Arial"/>
                <a:ea typeface="Arial"/>
                <a:cs typeface="Arial"/>
                <a:sym typeface="Arial"/>
              </a:rPr>
            </a:br>
            <a:r>
              <a:rPr b="1" i="0" lang="en-US" sz="2600" u="none" cap="none" strike="noStrike">
                <a:solidFill>
                  <a:schemeClr val="dk1"/>
                </a:solidFill>
                <a:latin typeface="Arial"/>
                <a:ea typeface="Arial"/>
                <a:cs typeface="Arial"/>
                <a:sym typeface="Arial"/>
              </a:rPr>
              <a:t>Creating a Localized Date Application</a:t>
            </a:r>
            <a:endParaRPr/>
          </a:p>
        </p:txBody>
      </p:sp>
      <p:sp>
        <p:nvSpPr>
          <p:cNvPr id="228" name="Google Shape;228;p3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This practice covers creating a localized application that displays dates in a variety of formats.</a:t>
            </a:r>
            <a:endParaRPr/>
          </a:p>
        </p:txBody>
      </p:sp>
      <p:sp>
        <p:nvSpPr>
          <p:cNvPr id="229" name="Google Shape;229;p33"/>
          <p:cNvSpPr txBox="1"/>
          <p:nvPr/>
        </p:nvSpPr>
        <p:spPr>
          <a:xfrm>
            <a:off x="571500" y="5962650"/>
            <a:ext cx="7848600" cy="3079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a:t>
            </a:r>
            <a:endParaRPr/>
          </a:p>
        </p:txBody>
      </p:sp>
      <p:pic>
        <p:nvPicPr>
          <p:cNvPr descr="Duke-Practise-Overview.gif" id="230" name="Google Shape;230;p33"/>
          <p:cNvPicPr preferRelativeResize="0"/>
          <p:nvPr/>
        </p:nvPicPr>
        <p:blipFill rotWithShape="1">
          <a:blip r:embed="rId3">
            <a:alphaModFix/>
          </a:blip>
          <a:srcRect b="0" l="0" r="0" t="0"/>
          <a:stretch/>
        </p:blipFill>
        <p:spPr>
          <a:xfrm>
            <a:off x="6705600" y="4343400"/>
            <a:ext cx="1828800" cy="187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37" name="Google Shape;237;p34"/>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bundle file represents a language of Spanish and a country code of US?</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MessagesBundle_ES_US.properties</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MessagesBundle_es_es.properties</a:t>
            </a:r>
            <a:endParaRPr b="1"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MessagesBundle_es_US.properties</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MessagesBundle_ES_us.properties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244" name="Google Shape;244;p35"/>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Which date format constant provides the most detailed information?</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LONG</a:t>
            </a:r>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FULL</a:t>
            </a:r>
            <a:endParaRPr b="1"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MAX</a:t>
            </a:r>
            <a:endParaRPr b="0" i="0" sz="2200" u="none" cap="none" strike="noStrike">
              <a:solidFill>
                <a:schemeClr val="dk1"/>
              </a:solidFill>
              <a:latin typeface="Courier New"/>
              <a:ea typeface="Courier New"/>
              <a:cs typeface="Courier New"/>
              <a:sym typeface="Courier New"/>
            </a:endParaRPr>
          </a:p>
          <a:p>
            <a:pPr indent="-449262" lvl="1" marL="566737" marR="0" rtl="0" algn="l">
              <a:lnSpc>
                <a:spcPct val="100000"/>
              </a:lnSpc>
              <a:spcBef>
                <a:spcPts val="400"/>
              </a:spcBef>
              <a:spcAft>
                <a:spcPts val="0"/>
              </a:spcAft>
              <a:buClr>
                <a:srgbClr val="FF0000"/>
              </a:buClr>
              <a:buSzPts val="2000"/>
              <a:buFont typeface="Arial"/>
              <a:buAutoNum type="alphaLcPeriod"/>
            </a:pPr>
            <a:r>
              <a:rPr b="0" i="0" lang="en-US" sz="2000" u="none" cap="none" strike="noStrike">
                <a:solidFill>
                  <a:schemeClr val="dk1"/>
                </a:solidFill>
                <a:latin typeface="Courier New"/>
                <a:ea typeface="Courier New"/>
                <a:cs typeface="Courier New"/>
                <a:sym typeface="Courier New"/>
              </a:rPr>
              <a:t>COMPLETE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pic>
        <p:nvPicPr>
          <p:cNvPr descr="Duke-New-Series15.gif" id="57" name="Google Shape;57;p12"/>
          <p:cNvPicPr preferRelativeResize="0"/>
          <p:nvPr/>
        </p:nvPicPr>
        <p:blipFill rotWithShape="1">
          <a:blip r:embed="rId3">
            <a:alphaModFix/>
          </a:blip>
          <a:srcRect b="0" l="0" r="0" t="0"/>
          <a:stretch/>
        </p:blipFill>
        <p:spPr>
          <a:xfrm>
            <a:off x="6629400" y="4125912"/>
            <a:ext cx="1828800" cy="1952625"/>
          </a:xfrm>
          <a:prstGeom prst="rect">
            <a:avLst/>
          </a:prstGeom>
          <a:noFill/>
          <a:ln>
            <a:noFill/>
          </a:ln>
        </p:spPr>
      </p:pic>
      <p:sp>
        <p:nvSpPr>
          <p:cNvPr id="58" name="Google Shape;58;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Why Localize?</a:t>
            </a:r>
            <a:endParaRPr/>
          </a:p>
        </p:txBody>
      </p:sp>
      <p:sp>
        <p:nvSpPr>
          <p:cNvPr id="59" name="Google Shape;59;p12"/>
          <p:cNvSpPr txBox="1"/>
          <p:nvPr>
            <p:ph idx="1" type="body"/>
          </p:nvPr>
        </p:nvSpPr>
        <p:spPr>
          <a:xfrm>
            <a:off x="609600" y="1447800"/>
            <a:ext cx="7918450" cy="29368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The decision to create a version of an application for international use often happens at the start of a development project.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Region- and language-aware software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Dates, numbers, and currencies formatted for specific countries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Ability to plug in country-specific data without changing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nvSpPr>
        <p:spPr>
          <a:xfrm>
            <a:off x="609600" y="3200400"/>
            <a:ext cx="4876800" cy="2819400"/>
          </a:xfrm>
          <a:prstGeom prst="rect">
            <a:avLst/>
          </a:prstGeom>
          <a:solidFill>
            <a:srgbClr val="FFFFCC"/>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Duke-New-Series15.gif" id="66" name="Google Shape;66;p13"/>
          <p:cNvPicPr preferRelativeResize="0"/>
          <p:nvPr/>
        </p:nvPicPr>
        <p:blipFill rotWithShape="1">
          <a:blip r:embed="rId3">
            <a:alphaModFix/>
          </a:blip>
          <a:srcRect b="0" l="0" r="0" t="0"/>
          <a:stretch/>
        </p:blipFill>
        <p:spPr>
          <a:xfrm>
            <a:off x="6019800" y="3124200"/>
            <a:ext cx="2590800" cy="2767012"/>
          </a:xfrm>
          <a:prstGeom prst="rect">
            <a:avLst/>
          </a:prstGeom>
          <a:noFill/>
          <a:ln>
            <a:noFill/>
          </a:ln>
        </p:spPr>
      </p:pic>
      <p:sp>
        <p:nvSpPr>
          <p:cNvPr id="67" name="Google Shape;67;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A Sample Application</a:t>
            </a:r>
            <a:endParaRPr/>
          </a:p>
        </p:txBody>
      </p:sp>
      <p:sp>
        <p:nvSpPr>
          <p:cNvPr id="68" name="Google Shape;68;p1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Localize a sample application: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Text-based user interface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Localize menus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Display currency and date localizations</a:t>
            </a:r>
            <a:endParaRPr/>
          </a:p>
          <a:p>
            <a:pPr indent="-460375" lvl="1" marL="574675" marR="0" rtl="0" algn="l">
              <a:lnSpc>
                <a:spcPct val="100000"/>
              </a:lnSpc>
              <a:spcBef>
                <a:spcPts val="280"/>
              </a:spcBef>
              <a:spcAft>
                <a:spcPts val="0"/>
              </a:spcAft>
              <a:buClr>
                <a:srgbClr val="FF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 Localization App ===</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1. Set to English</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2. Set to French</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3. Set to Chinese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4. Set to Russian</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5. Show me the date</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6. Show me the money!</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q. Enter q to quit</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Enter a command: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Locale</a:t>
            </a:r>
            <a:endParaRPr/>
          </a:p>
        </p:txBody>
      </p:sp>
      <p:sp>
        <p:nvSpPr>
          <p:cNvPr id="75" name="Google Shape;75;p14"/>
          <p:cNvSpPr txBox="1"/>
          <p:nvPr>
            <p:ph idx="1" type="body"/>
          </p:nvPr>
        </p:nvSpPr>
        <p:spPr>
          <a:xfrm>
            <a:off x="609600" y="1447800"/>
            <a:ext cx="7918450" cy="44767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 </a:t>
            </a:r>
            <a:r>
              <a:rPr b="0" i="0" lang="en-US" sz="2200" u="none" cap="none" strike="noStrike">
                <a:solidFill>
                  <a:schemeClr val="dk1"/>
                </a:solidFill>
                <a:latin typeface="Courier New"/>
                <a:ea typeface="Courier New"/>
                <a:cs typeface="Courier New"/>
                <a:sym typeface="Courier New"/>
              </a:rPr>
              <a:t>Locale</a:t>
            </a:r>
            <a:r>
              <a:rPr b="0" i="0" lang="en-US" sz="2200" u="none" cap="none" strike="noStrike">
                <a:solidFill>
                  <a:schemeClr val="dk1"/>
                </a:solidFill>
                <a:latin typeface="Arial"/>
                <a:ea typeface="Arial"/>
                <a:cs typeface="Arial"/>
                <a:sym typeface="Arial"/>
              </a:rPr>
              <a:t> specifies a particular language and country: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Language </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An alpha-2 or alpha-3 ISO 639 code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“en” for English, “es” for Spanish</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Always uses lowercase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Country</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Uses the ISO 3166 alpha-2 country code or UN M.49 numeric area code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"US" for United States, "ES" for Spain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Always uses uppercase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See the Java Tutorials for details of all standards used.</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nvSpPr>
        <p:spPr>
          <a:xfrm>
            <a:off x="609600" y="2552700"/>
            <a:ext cx="7924800" cy="9525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Properties</a:t>
            </a:r>
            <a:endParaRPr/>
          </a:p>
        </p:txBody>
      </p:sp>
      <p:sp>
        <p:nvSpPr>
          <p:cNvPr id="83" name="Google Shape;83;p15"/>
          <p:cNvSpPr txBox="1"/>
          <p:nvPr>
            <p:ph idx="1" type="body"/>
          </p:nvPr>
        </p:nvSpPr>
        <p:spPr>
          <a:xfrm>
            <a:off x="609600" y="1447800"/>
            <a:ext cx="7918450" cy="33004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java.util.Properties</a:t>
            </a:r>
            <a:r>
              <a:rPr b="0" i="0" lang="en-US" sz="2200" u="none" cap="none" strike="noStrike">
                <a:solidFill>
                  <a:schemeClr val="dk1"/>
                </a:solidFill>
                <a:latin typeface="Arial"/>
                <a:ea typeface="Arial"/>
                <a:cs typeface="Arial"/>
                <a:sym typeface="Arial"/>
              </a:rPr>
              <a:t> class is used to load and save key-value pairs in Java.</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Can be stored in a simple text file:</a:t>
            </a:r>
            <a:endParaRPr b="0" i="0" sz="16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hostName = www.example.com</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userName = user</a:t>
            </a:r>
            <a:endParaRPr/>
          </a:p>
          <a:p>
            <a:pPr indent="-460375" lvl="1" marL="574675" marR="0" rtl="0" algn="l">
              <a:lnSpc>
                <a:spcPct val="100000"/>
              </a:lnSpc>
              <a:spcBef>
                <a:spcPts val="320"/>
              </a:spcBef>
              <a:spcAft>
                <a:spcPts val="0"/>
              </a:spcAft>
              <a:buClr>
                <a:srgbClr val="FF0000"/>
              </a:buClr>
              <a:buSzPts val="1600"/>
              <a:buFont typeface="Arial"/>
              <a:buNone/>
            </a:pPr>
            <a:r>
              <a:rPr b="0" i="0" lang="en-US" sz="1600" u="none" cap="none" strike="noStrike">
                <a:solidFill>
                  <a:schemeClr val="dk1"/>
                </a:solidFill>
                <a:latin typeface="Courier New"/>
                <a:ea typeface="Courier New"/>
                <a:cs typeface="Courier New"/>
                <a:sym typeface="Courier New"/>
              </a:rPr>
              <a:t>password = pass</a:t>
            </a:r>
            <a:endParaRPr/>
          </a:p>
          <a:p>
            <a:pPr indent="-460375" lvl="1" marL="574675" marR="0" rtl="0" algn="l">
              <a:lnSpc>
                <a:spcPct val="100000"/>
              </a:lnSpc>
              <a:spcBef>
                <a:spcPts val="120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File name ends in </a:t>
            </a:r>
            <a:r>
              <a:rPr b="0" i="0" lang="en-US" sz="2200" u="none" cap="none" strike="noStrike">
                <a:solidFill>
                  <a:schemeClr val="dk1"/>
                </a:solidFill>
                <a:latin typeface="Courier New"/>
                <a:ea typeface="Courier New"/>
                <a:cs typeface="Courier New"/>
                <a:sym typeface="Courier New"/>
              </a:rPr>
              <a:t>.properties</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File can be anywhere that compiler can find it.</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Duke-Reading-Map.gif" id="84" name="Google Shape;84;p15"/>
          <p:cNvPicPr preferRelativeResize="0"/>
          <p:nvPr/>
        </p:nvPicPr>
        <p:blipFill rotWithShape="1">
          <a:blip r:embed="rId3">
            <a:alphaModFix/>
          </a:blip>
          <a:srcRect b="0" l="0" r="0" t="0"/>
          <a:stretch/>
        </p:blipFill>
        <p:spPr>
          <a:xfrm>
            <a:off x="6781800" y="4191000"/>
            <a:ext cx="1841500" cy="181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nvSpPr>
        <p:spPr>
          <a:xfrm>
            <a:off x="609600" y="1371600"/>
            <a:ext cx="8153400" cy="3810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Loading and Using a Properties File </a:t>
            </a:r>
            <a:endParaRPr/>
          </a:p>
        </p:txBody>
      </p:sp>
      <p:sp>
        <p:nvSpPr>
          <p:cNvPr id="92" name="Google Shape;92;p16"/>
          <p:cNvSpPr txBox="1"/>
          <p:nvPr>
            <p:ph idx="4294967295" type="body"/>
          </p:nvPr>
        </p:nvSpPr>
        <p:spPr>
          <a:xfrm>
            <a:off x="533400" y="1447800"/>
            <a:ext cx="8153400" cy="36020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public static void main(String[] args) {</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Properties myProps = new Properties();</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try {</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FileInputStream fis = new FileInputStream("ServerInfo.properties");</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1" i="0" lang="en-US" sz="1400" u="none" cap="none" strike="noStrike">
                <a:solidFill>
                  <a:schemeClr val="dk1"/>
                </a:solidFill>
                <a:latin typeface="Courier New"/>
                <a:ea typeface="Courier New"/>
                <a:cs typeface="Courier New"/>
                <a:sym typeface="Courier New"/>
              </a:rPr>
              <a:t>    myProps.load(fis);</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 catch (IOException e) {</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System.out.println("Error: " + e.getMessage());</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 Print Values</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System.out.println("Server: " + myProps.getProperty("hostName"));</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System.out.println("User: " + myProps.getProperty("userName"));</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   System.out.println("Password: " + myProps.getProperty("password"));</a:t>
            </a:r>
            <a:endParaRPr/>
          </a:p>
          <a:p>
            <a:pPr indent="-460375" lvl="1" marL="574675" marR="0" rtl="0" algn="l">
              <a:lnSpc>
                <a:spcPct val="100000"/>
              </a:lnSpc>
              <a:spcBef>
                <a:spcPts val="280"/>
              </a:spcBef>
              <a:spcAft>
                <a:spcPts val="0"/>
              </a:spcAft>
              <a:buClr>
                <a:srgbClr val="000000"/>
              </a:buClr>
              <a:buSzPts val="100"/>
              <a:buFont typeface="Courier New"/>
              <a:buAutoNum type="arabicPlain"/>
            </a:pPr>
            <a:r>
              <a:rPr b="0" i="0" lang="en-US" sz="1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nvSpPr>
        <p:spPr>
          <a:xfrm>
            <a:off x="533400" y="3646487"/>
            <a:ext cx="80010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17"/>
          <p:cNvSpPr txBox="1"/>
          <p:nvPr/>
        </p:nvSpPr>
        <p:spPr>
          <a:xfrm>
            <a:off x="533400" y="4724400"/>
            <a:ext cx="8001000" cy="457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17"/>
          <p:cNvSpPr txBox="1"/>
          <p:nvPr/>
        </p:nvSpPr>
        <p:spPr>
          <a:xfrm>
            <a:off x="533400" y="2560637"/>
            <a:ext cx="79248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Loading Properties from the Command Line</a:t>
            </a:r>
            <a:endParaRPr/>
          </a:p>
        </p:txBody>
      </p:sp>
      <p:sp>
        <p:nvSpPr>
          <p:cNvPr id="102" name="Google Shape;102;p17"/>
          <p:cNvSpPr txBox="1"/>
          <p:nvPr>
            <p:ph idx="1" type="body"/>
          </p:nvPr>
        </p:nvSpPr>
        <p:spPr>
          <a:xfrm>
            <a:off x="609600" y="1447800"/>
            <a:ext cx="7918450" cy="44704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Property information can also be passed on the command line.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–D option to pass key-value pairs:</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java –Dpropertyname=value –Dpropertyname=value myApp</a:t>
            </a:r>
            <a:endParaRPr/>
          </a:p>
          <a:p>
            <a:pPr indent="-460375" lvl="1" marL="574675" marR="0" rtl="0" algn="l">
              <a:lnSpc>
                <a:spcPct val="100000"/>
              </a:lnSpc>
              <a:spcBef>
                <a:spcPts val="360"/>
              </a:spcBef>
              <a:spcAft>
                <a:spcPts val="0"/>
              </a:spcAft>
              <a:buClr>
                <a:srgbClr val="FF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For example, pass one of the previous values:</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java –Dusername=user myApp</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Get the </a:t>
            </a:r>
            <a:r>
              <a:rPr b="0" i="0" lang="en-US" sz="2200" u="none" cap="none" strike="noStrike">
                <a:solidFill>
                  <a:schemeClr val="dk1"/>
                </a:solidFill>
                <a:latin typeface="Courier New"/>
                <a:ea typeface="Courier New"/>
                <a:cs typeface="Courier New"/>
                <a:sym typeface="Courier New"/>
              </a:rPr>
              <a:t>Properties</a:t>
            </a:r>
            <a:r>
              <a:rPr b="0" i="0" lang="en-US" sz="2200" u="none" cap="none" strike="noStrike">
                <a:solidFill>
                  <a:schemeClr val="dk1"/>
                </a:solidFill>
                <a:latin typeface="Arial"/>
                <a:ea typeface="Arial"/>
                <a:cs typeface="Arial"/>
                <a:sym typeface="Arial"/>
              </a:rPr>
              <a:t> data from the </a:t>
            </a:r>
            <a:r>
              <a:rPr b="0" i="0" lang="en-US" sz="2200" u="none" cap="none" strike="noStrike">
                <a:solidFill>
                  <a:schemeClr val="dk1"/>
                </a:solidFill>
                <a:latin typeface="Courier New"/>
                <a:ea typeface="Courier New"/>
                <a:cs typeface="Courier New"/>
                <a:sym typeface="Courier New"/>
              </a:rPr>
              <a:t>System</a:t>
            </a:r>
            <a:r>
              <a:rPr b="0" i="0" lang="en-US" sz="2200" u="none" cap="none" strike="noStrike">
                <a:solidFill>
                  <a:schemeClr val="dk1"/>
                </a:solidFill>
                <a:latin typeface="Arial"/>
                <a:ea typeface="Arial"/>
                <a:cs typeface="Arial"/>
                <a:sym typeface="Arial"/>
              </a:rPr>
              <a:t> object:</a:t>
            </a:r>
            <a:endParaRPr/>
          </a:p>
          <a:p>
            <a:pPr indent="7938" lvl="0" marL="7936" marR="0" rtl="0" algn="l">
              <a:lnSpc>
                <a:spcPct val="100000"/>
              </a:lnSpc>
              <a:spcBef>
                <a:spcPts val="360"/>
              </a:spcBef>
              <a:spcAft>
                <a:spcPts val="0"/>
              </a:spcAft>
              <a:buClr>
                <a:srgbClr val="000000"/>
              </a:buClr>
              <a:buSzPts val="1800"/>
              <a:buFont typeface="Arial"/>
              <a:buNone/>
            </a:pPr>
            <a:r>
              <a:rPr b="0" i="0" lang="en-US" sz="1800" u="none">
                <a:solidFill>
                  <a:schemeClr val="dk1"/>
                </a:solidFill>
                <a:latin typeface="Courier New"/>
                <a:ea typeface="Courier New"/>
                <a:cs typeface="Courier New"/>
                <a:sym typeface="Courier New"/>
              </a:rPr>
              <a:t>String userName = System.getProperty("username");</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Duke-New-Series15.gif" id="108" name="Google Shape;108;p18"/>
          <p:cNvPicPr preferRelativeResize="0"/>
          <p:nvPr/>
        </p:nvPicPr>
        <p:blipFill rotWithShape="1">
          <a:blip r:embed="rId3">
            <a:alphaModFix/>
          </a:blip>
          <a:srcRect b="0" l="0" r="0" t="0"/>
          <a:stretch/>
        </p:blipFill>
        <p:spPr>
          <a:xfrm>
            <a:off x="6248400" y="3124200"/>
            <a:ext cx="2590800" cy="2767012"/>
          </a:xfrm>
          <a:prstGeom prst="rect">
            <a:avLst/>
          </a:prstGeom>
          <a:noFill/>
          <a:ln>
            <a:noFill/>
          </a:ln>
        </p:spPr>
      </p:pic>
      <p:sp>
        <p:nvSpPr>
          <p:cNvPr id="109" name="Google Shape;109;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Resource Bundle</a:t>
            </a:r>
            <a:endParaRPr/>
          </a:p>
        </p:txBody>
      </p:sp>
      <p:sp>
        <p:nvSpPr>
          <p:cNvPr id="110" name="Google Shape;110;p18"/>
          <p:cNvSpPr txBox="1"/>
          <p:nvPr>
            <p:ph idx="1" type="body"/>
          </p:nvPr>
        </p:nvSpPr>
        <p:spPr>
          <a:xfrm>
            <a:off x="609600" y="1447800"/>
            <a:ext cx="7918450" cy="26543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ResourceBundle</a:t>
            </a:r>
            <a:r>
              <a:rPr b="0" i="0" lang="en-US" sz="2200" u="none" cap="none" strike="noStrike">
                <a:solidFill>
                  <a:schemeClr val="dk1"/>
                </a:solidFill>
                <a:latin typeface="Arial"/>
                <a:ea typeface="Arial"/>
                <a:cs typeface="Arial"/>
                <a:sym typeface="Arial"/>
              </a:rPr>
              <a:t> class isolates locale-specific data:</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Returns key/value pairs stored separately </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Can be a class or a </a:t>
            </a:r>
            <a:r>
              <a:rPr b="0" i="0" lang="en-US" sz="2000" u="none" cap="none" strike="noStrike">
                <a:solidFill>
                  <a:schemeClr val="dk1"/>
                </a:solidFill>
                <a:latin typeface="Courier New"/>
                <a:ea typeface="Courier New"/>
                <a:cs typeface="Courier New"/>
                <a:sym typeface="Courier New"/>
              </a:rPr>
              <a:t>.properties</a:t>
            </a:r>
            <a:r>
              <a:rPr b="0" i="0" lang="en-US" sz="2000" u="none" cap="none" strike="noStrike">
                <a:solidFill>
                  <a:schemeClr val="dk1"/>
                </a:solidFill>
                <a:latin typeface="Arial"/>
                <a:ea typeface="Arial"/>
                <a:cs typeface="Arial"/>
                <a:sym typeface="Arial"/>
              </a:rPr>
              <a:t> file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Steps to use: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Create bundle files for each locale.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Call a specific locale from your application.</a:t>
            </a:r>
            <a:endParaRPr/>
          </a:p>
          <a:p>
            <a:pPr indent="7938" lvl="0" marL="7938" marR="0" rtl="0" algn="l">
              <a:spcBef>
                <a:spcPts val="4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