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2"/>
  </p:notesMasterIdLst>
  <p:handoutMasterIdLst>
    <p:handoutMasterId r:id="rId23"/>
  </p:handoutMasterIdLst>
  <p:sldIdLst>
    <p:sldId id="341" r:id="rId2"/>
    <p:sldId id="345" r:id="rId3"/>
    <p:sldId id="305" r:id="rId4"/>
    <p:sldId id="344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18" r:id="rId16"/>
    <p:sldId id="321" r:id="rId17"/>
    <p:sldId id="322" r:id="rId18"/>
    <p:sldId id="323" r:id="rId19"/>
    <p:sldId id="342" r:id="rId20"/>
    <p:sldId id="343" r:id="rId21"/>
  </p:sldIdLst>
  <p:sldSz cx="9144000" cy="5143500" type="screen16x9"/>
  <p:notesSz cx="6991350" cy="92821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">
          <p15:clr>
            <a:srgbClr val="A4A3A4"/>
          </p15:clr>
        </p15:guide>
        <p15:guide id="2" orient="horz" pos="708">
          <p15:clr>
            <a:srgbClr val="A4A3A4"/>
          </p15:clr>
        </p15:guide>
        <p15:guide id="3" pos="336">
          <p15:clr>
            <a:srgbClr val="A4A3A4"/>
          </p15:clr>
        </p15:guide>
        <p15:guide id="4" pos="384">
          <p15:clr>
            <a:srgbClr val="A4A3A4"/>
          </p15:clr>
        </p15:guide>
        <p15:guide id="5" pos="576">
          <p15:clr>
            <a:srgbClr val="A4A3A4"/>
          </p15:clr>
        </p15:guide>
        <p15:guide id="6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27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186">
          <p15:clr>
            <a:srgbClr val="A4A3A4"/>
          </p15:clr>
        </p15:guide>
        <p15:guide id="4" pos="282">
          <p15:clr>
            <a:srgbClr val="A4A3A4"/>
          </p15:clr>
        </p15:guide>
        <p15:guide id="5" pos="378">
          <p15:clr>
            <a:srgbClr val="A4A3A4"/>
          </p15:clr>
        </p15:guide>
        <p15:guide id="6" pos="474">
          <p15:clr>
            <a:srgbClr val="A4A3A4"/>
          </p15:clr>
        </p15:guide>
        <p15:guide id="7" pos="5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A9F8C"/>
    <a:srgbClr val="F7CB74"/>
    <a:srgbClr val="83C2D7"/>
    <a:srgbClr val="0492A9"/>
    <a:srgbClr val="53A9BD"/>
    <a:srgbClr val="B1E2E9"/>
    <a:srgbClr val="F1B275"/>
    <a:srgbClr val="5B5B5B"/>
    <a:srgbClr val="80BE88"/>
    <a:srgbClr val="73916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916" autoAdjust="0"/>
    <p:restoredTop sz="74638" autoAdjust="0"/>
  </p:normalViewPr>
  <p:slideViewPr>
    <p:cSldViewPr showGuides="1">
      <p:cViewPr varScale="1">
        <p:scale>
          <a:sx n="113" d="100"/>
          <a:sy n="113" d="100"/>
        </p:scale>
        <p:origin x="-540" y="-90"/>
      </p:cViewPr>
      <p:guideLst>
        <p:guide orient="horz" pos="324"/>
        <p:guide orient="horz" pos="708"/>
        <p:guide pos="336"/>
        <p:guide pos="384"/>
        <p:guide pos="57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2466" y="1884"/>
      </p:cViewPr>
      <p:guideLst>
        <p:guide orient="horz" pos="2827"/>
        <p:guide orient="horz" pos="283"/>
        <p:guide pos="186"/>
        <p:guide pos="282"/>
        <p:guide pos="378"/>
        <p:guide pos="474"/>
        <p:guide pos="57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17113E-EE52-418C-876D-51A57B740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992264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441325"/>
            <a:ext cx="65532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5275" y="4411663"/>
            <a:ext cx="6400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95275" y="8724900"/>
            <a:ext cx="6400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it-IT" smtClean="0"/>
              <a:t>Java SE 8 Programming   21 - &lt;#&gt;</a:t>
            </a:r>
            <a:endParaRPr lang="en-US"/>
          </a:p>
        </p:txBody>
      </p:sp>
      <p:sp>
        <p:nvSpPr>
          <p:cNvPr id="4108" name="NotesMaster_TextBoxGuide" hidden="1"/>
          <p:cNvSpPr>
            <a:spLocks noChangeShapeType="1"/>
          </p:cNvSpPr>
          <p:nvPr/>
        </p:nvSpPr>
        <p:spPr bwMode="auto">
          <a:xfrm>
            <a:off x="457200" y="8486775"/>
            <a:ext cx="6076950" cy="0"/>
          </a:xfrm>
          <a:prstGeom prst="line">
            <a:avLst/>
          </a:prstGeom>
          <a:noFill/>
          <a:ln w="9525">
            <a:solidFill>
              <a:srgbClr val="0082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877049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ts val="4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457200" indent="-2286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800100" indent="-2286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1143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B1972CA8-5913-402F-8E10-0CE271F831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5415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Build</a:t>
            </a:r>
          </a:p>
          <a:p>
            <a:pPr lvl="2"/>
            <a:r>
              <a:rPr lang="en-US" dirty="0" smtClean="0"/>
              <a:t>Use your </a:t>
            </a:r>
            <a:r>
              <a:rPr lang="en-US" dirty="0" err="1" smtClean="0"/>
              <a:t>favourite</a:t>
            </a:r>
            <a:r>
              <a:rPr lang="en-US" dirty="0" smtClean="0"/>
              <a:t> or corporate standard build system to produce binaries and deployable resources.</a:t>
            </a:r>
          </a:p>
          <a:p>
            <a:pPr lvl="1"/>
            <a:r>
              <a:rPr lang="en-US" b="1" dirty="0" smtClean="0"/>
              <a:t>Zip</a:t>
            </a:r>
          </a:p>
          <a:p>
            <a:pPr lvl="2"/>
            <a:r>
              <a:rPr lang="en-US" dirty="0" smtClean="0"/>
              <a:t>Zip up all binaries, scripts, html files, images, etc. that make up your application. The structure of the zip is entirely up to the user—we have no opinion on structure.</a:t>
            </a:r>
          </a:p>
          <a:p>
            <a:pPr lvl="1"/>
            <a:r>
              <a:rPr lang="en-US" b="1" dirty="0" smtClean="0"/>
              <a:t>Deploy</a:t>
            </a:r>
          </a:p>
          <a:p>
            <a:pPr lvl="2"/>
            <a:r>
              <a:rPr lang="en-US" dirty="0" smtClean="0"/>
              <a:t>Deploy the application archive (zip) to the platform and tell us how to start the application. This could be “java –jar’,  “java –</a:t>
            </a:r>
            <a:r>
              <a:rPr lang="en-US" dirty="0" err="1" smtClean="0"/>
              <a:t>classpath</a:t>
            </a:r>
            <a:r>
              <a:rPr lang="en-US" dirty="0" smtClean="0"/>
              <a:t> … &lt;main&gt;”, “node myapp.js”, or “</a:t>
            </a:r>
            <a:r>
              <a:rPr lang="en-US" dirty="0" err="1" smtClean="0"/>
              <a:t>sh</a:t>
            </a:r>
            <a:r>
              <a:rPr lang="en-US" dirty="0" smtClean="0"/>
              <a:t> bootmyapp.sh”.</a:t>
            </a:r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1E42EAB0-9BF3-4571-B3F6-71AC53EDDF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3239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197572FB-6F00-4B1D-84AE-B288FFCFC8A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823BC713-579F-4C2A-9035-A7BFD0DFCE9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Tenant Isolation</a:t>
            </a:r>
          </a:p>
          <a:p>
            <a:pPr lvl="2"/>
            <a:r>
              <a:rPr lang="en-US" dirty="0" smtClean="0"/>
              <a:t>Polyglot</a:t>
            </a:r>
          </a:p>
          <a:p>
            <a:pPr lvl="2"/>
            <a:r>
              <a:rPr lang="en-US" dirty="0" smtClean="0"/>
              <a:t>Integrated</a:t>
            </a:r>
          </a:p>
          <a:p>
            <a:pPr lvl="2"/>
            <a:r>
              <a:rPr lang="en-US" dirty="0" smtClean="0"/>
              <a:t>Developer Friendly</a:t>
            </a:r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FF092C42-85DE-4606-870B-3DC12F05FC1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8366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defTabSz="929853" eaLnBrk="1" fontAlgn="auto" hangingPunct="1">
              <a:spcBef>
                <a:spcPts val="610"/>
              </a:spcBef>
              <a:spcAft>
                <a:spcPts val="0"/>
              </a:spcAft>
              <a:buSzTx/>
              <a:defRPr/>
            </a:pPr>
            <a:r>
              <a:rPr lang="en-US" dirty="0" smtClean="0"/>
              <a:t>Vanity URL support (upcoming) will allow installation of certificates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4F9FEC82-217F-41E8-8602-CD64F6670F8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25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0271" lvl="1" indent="-185971">
              <a:spcBef>
                <a:spcPts val="1017"/>
              </a:spcBef>
              <a:buClr>
                <a:schemeClr val="tx1"/>
              </a:buClr>
              <a:buSzPct val="85000"/>
            </a:pPr>
            <a:r>
              <a:rPr lang="en-US" dirty="0" smtClean="0"/>
              <a:t>Complete, Integrated Development Platform—as a Service </a:t>
            </a:r>
          </a:p>
          <a:p>
            <a:pPr marL="300271" lvl="1" indent="-185971">
              <a:spcBef>
                <a:spcPts val="1017"/>
              </a:spcBef>
              <a:buClr>
                <a:schemeClr val="tx1"/>
              </a:buClr>
              <a:buSzPct val="85000"/>
            </a:pPr>
            <a:r>
              <a:rPr lang="en-US" dirty="0" smtClean="0"/>
              <a:t>Application Lifecycle Management</a:t>
            </a:r>
          </a:p>
          <a:p>
            <a:pPr marL="300271" lvl="1" indent="-185971">
              <a:spcBef>
                <a:spcPts val="1017"/>
              </a:spcBef>
              <a:buClr>
                <a:schemeClr val="tx1"/>
              </a:buClr>
              <a:buSzPct val="85000"/>
            </a:pPr>
            <a:r>
              <a:rPr lang="en-US" dirty="0" smtClean="0"/>
              <a:t>Team Management</a:t>
            </a:r>
          </a:p>
          <a:p>
            <a:pPr marL="300271" lvl="1" indent="-185971">
              <a:spcBef>
                <a:spcPts val="1017"/>
              </a:spcBef>
              <a:buClr>
                <a:schemeClr val="tx1"/>
              </a:buClr>
              <a:buSzPct val="85000"/>
            </a:pPr>
            <a:r>
              <a:rPr lang="en-US" dirty="0" smtClean="0"/>
              <a:t>Entitlement with all Application</a:t>
            </a:r>
            <a:r>
              <a:rPr lang="en-US" baseline="0" dirty="0" smtClean="0"/>
              <a:t> Container Cloud services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6AA2A03F-EE1C-407C-BBBC-0451B3BEF7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7473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9214ED1C-69EC-4C8A-B563-D044307FBF5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8723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Rather</a:t>
            </a:r>
            <a:r>
              <a:rPr lang="en-US" baseline="0" dirty="0" smtClean="0"/>
              <a:t> than build on-premise, use </a:t>
            </a:r>
            <a:r>
              <a:rPr lang="en-US" baseline="0" dirty="0" err="1" smtClean="0"/>
              <a:t>DevCS</a:t>
            </a:r>
            <a:r>
              <a:rPr lang="en-US" baseline="0" dirty="0" smtClean="0"/>
              <a:t> to perform continuous build, test, and deployment.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EB03C2AC-2A81-42B5-877C-13944F36A6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4031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8F772227-122A-45ED-9B74-87658EFA3DD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7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it-IT" altLang="en-US" smtClean="0"/>
              <a:t>Java SE 8 Programming   21 - </a:t>
            </a:r>
            <a:fld id="{B9449847-6DA0-471F-A300-4D836AB25E42}" type="slidenum">
              <a:rPr lang="en-US" altLang="en-US" smtClean="0"/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/>
            <a:endParaRPr lang="en-US" altLang="en-US" smtClean="0">
              <a:latin typeface="Arial" charset="0"/>
            </a:endParaRPr>
          </a:p>
        </p:txBody>
      </p:sp>
      <p:sp>
        <p:nvSpPr>
          <p:cNvPr id="57347" name="Slide Image Placeholder 9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 altLang="en-US" smtClean="0">
                <a:cs typeface="Arial" charset="0"/>
              </a:rPr>
              <a:t>Java SE 8 Programming   21 - </a:t>
            </a:r>
            <a:fld id="{683FE60A-FAFA-4526-BD4D-9F9E54F063B5}" type="slidenum">
              <a:rPr lang="en-US" altLang="en-US" smtClean="0">
                <a:cs typeface="Arial" charset="0"/>
              </a:rPr>
              <a:t>20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10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4F5CF154-352C-4BEF-845F-7CA0C0FA82B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Simple and easy to use deployment platform for Java SE &amp; Node applications</a:t>
            </a:r>
          </a:p>
          <a:p>
            <a:pPr lvl="1"/>
            <a:r>
              <a:rPr lang="en-US" dirty="0" smtClean="0"/>
              <a:t>Open platform—use any application frameworks and libraries</a:t>
            </a:r>
          </a:p>
          <a:p>
            <a:pPr lvl="1"/>
            <a:r>
              <a:rPr lang="en-US" dirty="0" smtClean="0"/>
              <a:t>Runs applications in </a:t>
            </a:r>
            <a:r>
              <a:rPr lang="en-US" dirty="0" err="1" smtClean="0"/>
              <a:t>Docker</a:t>
            </a:r>
            <a:r>
              <a:rPr lang="en-US" dirty="0" smtClean="0"/>
              <a:t> containers for reliability and scalability</a:t>
            </a:r>
          </a:p>
          <a:p>
            <a:pPr lvl="1"/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D02CEA7E-F1EF-4BAB-B13F-C19B08B967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541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Runtime releases regularly updated to the latest</a:t>
            </a:r>
          </a:p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FDB10A9A-57B4-41CF-A8F2-FEADE1C2E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15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Use any of the thousands of open source or commercial Java or Node frameworks—no restrictions.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1273F2A2-DDE4-4CBD-AC56-F5C94C1E2D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131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B5C0E9DD-B5C9-4326-8F5C-A1EC502BB3C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541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D5AD0142-50B0-41EE-9E2A-D088B281172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541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295275" y="8724900"/>
            <a:ext cx="6400800" cy="239713"/>
          </a:xfrm>
        </p:spPr>
        <p:txBody>
          <a:bodyPr/>
          <a:lstStyle/>
          <a:p>
            <a:pPr>
              <a:defRPr/>
            </a:pPr>
            <a:r>
              <a:rPr lang="it-IT" smtClean="0"/>
              <a:t>Java SE 8 Programming   21 - </a:t>
            </a:r>
            <a:fld id="{5B814E1D-8029-42D8-8166-A7DD95EBA8A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541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CE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Oracle_Platform_PAAS.jpg"/>
          <p:cNvPicPr>
            <a:picLocks noChangeAspect="1"/>
          </p:cNvPicPr>
          <p:nvPr userDrawn="1"/>
        </p:nvPicPr>
        <p:blipFill>
          <a:blip r:embed="rId3" cstate="print"/>
          <a:srcRect l="6652" r="44009"/>
          <a:stretch>
            <a:fillRect/>
          </a:stretch>
        </p:blipFill>
        <p:spPr>
          <a:xfrm>
            <a:off x="0" y="-2424"/>
            <a:ext cx="9168628" cy="5151120"/>
          </a:xfrm>
          <a:prstGeom prst="rect">
            <a:avLst/>
          </a:prstGeom>
        </p:spPr>
      </p:pic>
      <p:grpSp>
        <p:nvGrpSpPr>
          <p:cNvPr id="5" name="Group 16" hidden="1"/>
          <p:cNvGrpSpPr>
            <a:grpSpLocks/>
          </p:cNvGrpSpPr>
          <p:nvPr userDrawn="1"/>
        </p:nvGrpSpPr>
        <p:grpSpPr bwMode="auto">
          <a:xfrm>
            <a:off x="152400" y="227013"/>
            <a:ext cx="8851900" cy="4505325"/>
            <a:chOff x="152400" y="301083"/>
            <a:chExt cx="8851392" cy="6008894"/>
          </a:xfrm>
        </p:grpSpPr>
        <p:sp>
          <p:nvSpPr>
            <p:cNvPr id="6" name="User95_Instruction_Box" hidden="1"/>
            <p:cNvSpPr>
              <a:spLocks noChangeArrowheads="1"/>
            </p:cNvSpPr>
            <p:nvPr/>
          </p:nvSpPr>
          <p:spPr bwMode="gray">
            <a:xfrm>
              <a:off x="4190768" y="307434"/>
              <a:ext cx="1998548" cy="1189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 anchor="ctr"/>
            <a:lstStyle/>
            <a:p>
              <a:pPr algn="r" defTabSz="228600">
                <a:buClr>
                  <a:srgbClr val="000000"/>
                </a:buClr>
                <a:buFont typeface="Arial" pitchFamily="34" charset="0"/>
                <a:buNone/>
                <a:defRPr/>
              </a:pPr>
              <a:r>
                <a:rPr lang="en-US" b="1" dirty="0">
                  <a:solidFill>
                    <a:schemeClr val="accent5"/>
                  </a:solidFill>
                  <a:latin typeface="Arial" pitchFamily="34" charset="0"/>
                  <a:cs typeface="+mn-cs"/>
                </a:rPr>
                <a:t>Insert the correct lesson number in the Title Master.</a:t>
              </a:r>
            </a:p>
          </p:txBody>
        </p:sp>
        <p:grpSp>
          <p:nvGrpSpPr>
            <p:cNvPr id="7" name="Group 14" hidden="1"/>
            <p:cNvGrpSpPr>
              <a:grpSpLocks/>
            </p:cNvGrpSpPr>
            <p:nvPr userDrawn="1"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9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4961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" name="Delete_Instruction_Box" hidden="1"/>
              <p:cNvSpPr>
                <a:spLocks noChangeArrowheads="1"/>
              </p:cNvSpPr>
              <p:nvPr userDrawn="1"/>
            </p:nvSpPr>
            <p:spPr bwMode="gray">
              <a:xfrm>
                <a:off x="3959007" y="6235871"/>
                <a:ext cx="4846360" cy="741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800" dirty="0">
                    <a:solidFill>
                      <a:schemeClr val="folHlink"/>
                    </a:solidFill>
                    <a:latin typeface="Arial" pitchFamily="34" charset="0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8" name="Isosceles Triangle 7" hidden="1"/>
            <p:cNvSpPr/>
            <p:nvPr userDrawn="1"/>
          </p:nvSpPr>
          <p:spPr bwMode="auto">
            <a:xfrm rot="5400000">
              <a:off x="6095483" y="684408"/>
              <a:ext cx="990896" cy="533369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228600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2" name="Slide_Copyright"/>
          <p:cNvSpPr>
            <a:spLocks noChangeArrowheads="1"/>
          </p:cNvSpPr>
          <p:nvPr/>
        </p:nvSpPr>
        <p:spPr bwMode="auto">
          <a:xfrm>
            <a:off x="4792663" y="4914900"/>
            <a:ext cx="36655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+mn-cs"/>
              </a:rPr>
              <a:t>Copyright © 2016, Oracle and/or its affiliates. All rights reserved.</a:t>
            </a:r>
            <a:endParaRPr lang="en-US" sz="800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533400" y="2407158"/>
            <a:ext cx="8001000" cy="521208"/>
          </a:xfrm>
        </p:spPr>
        <p:txBody>
          <a:bodyPr anchor="b"/>
          <a:lstStyle>
            <a:lvl1pPr>
              <a:spcBef>
                <a:spcPct val="0"/>
              </a:spcBef>
              <a:defRPr sz="3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42543" y="2952750"/>
            <a:ext cx="7982085" cy="364202"/>
          </a:xfrm>
        </p:spPr>
        <p:txBody>
          <a:bodyPr/>
          <a:lstStyle>
            <a:lvl1pPr algn="l">
              <a:defRPr sz="2200" b="1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Oracle logo in white on red staging backgroun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4572000"/>
            <a:ext cx="1625138" cy="59436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 bwMode="auto">
          <a:xfrm>
            <a:off x="0" y="1504950"/>
            <a:ext cx="2157984" cy="731520"/>
          </a:xfrm>
          <a:prstGeom prst="rect">
            <a:avLst/>
          </a:prstGeom>
          <a:solidFill>
            <a:srgbClr val="2A9F8C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33400" y="1504950"/>
            <a:ext cx="762000" cy="762000"/>
          </a:xfrm>
          <a:prstGeom prst="rect">
            <a:avLst/>
          </a:prstGeom>
        </p:spPr>
      </p:pic>
      <p:sp>
        <p:nvSpPr>
          <p:cNvPr id="15" name="Title_Gray_Number"/>
          <p:cNvSpPr>
            <a:spLocks noChangeArrowheads="1"/>
          </p:cNvSpPr>
          <p:nvPr userDrawn="1"/>
        </p:nvSpPr>
        <p:spPr bwMode="gray">
          <a:xfrm>
            <a:off x="7620000" y="-7491"/>
            <a:ext cx="1243013" cy="1102866"/>
          </a:xfrm>
          <a:prstGeom prst="rect">
            <a:avLst/>
          </a:prstGeom>
          <a:solidFill>
            <a:srgbClr val="8DA6B1"/>
          </a:solidFill>
          <a:ln w="9525">
            <a:noFill/>
            <a:miter lim="800000"/>
            <a:headEnd/>
            <a:tailEnd/>
          </a:ln>
        </p:spPr>
        <p:txBody>
          <a:bodyPr lIns="12700" tIns="12700" rIns="12700" bIns="12700" anchor="b"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7000" b="1" smtClean="0">
                <a:solidFill>
                  <a:srgbClr val="DCE3E4"/>
                </a:solidFill>
                <a:latin typeface="+mn-lt"/>
                <a:cs typeface="Calibri" pitchFamily="34" charset="0"/>
              </a:rPr>
              <a:t>21</a:t>
            </a:r>
            <a:endParaRPr lang="en-US" sz="7000" b="1" dirty="0" smtClean="0">
              <a:solidFill>
                <a:srgbClr val="DCE3E4"/>
              </a:solidFill>
              <a:latin typeface="+mn-lt"/>
              <a:cs typeface="Calibri" pitchFamily="34" charset="0"/>
            </a:endParaRPr>
          </a:p>
        </p:txBody>
      </p:sp>
      <p:grpSp>
        <p:nvGrpSpPr>
          <p:cNvPr id="16" name="Flag Bottom"/>
          <p:cNvGrpSpPr>
            <a:grpSpLocks/>
          </p:cNvGrpSpPr>
          <p:nvPr userDrawn="1"/>
        </p:nvGrpSpPr>
        <p:grpSpPr bwMode="auto">
          <a:xfrm>
            <a:off x="7620000" y="1065213"/>
            <a:ext cx="1243013" cy="488950"/>
            <a:chOff x="6948488" y="1524000"/>
            <a:chExt cx="1609725" cy="653144"/>
          </a:xfrm>
        </p:grpSpPr>
        <p:sp>
          <p:nvSpPr>
            <p:cNvPr id="19" name="Right Triangle 18"/>
            <p:cNvSpPr/>
            <p:nvPr userDrawn="1"/>
          </p:nvSpPr>
          <p:spPr bwMode="auto">
            <a:xfrm flipV="1">
              <a:off x="6948488" y="1524000"/>
              <a:ext cx="859342" cy="653144"/>
            </a:xfrm>
            <a:prstGeom prst="rtTriangle">
              <a:avLst/>
            </a:prstGeom>
            <a:solidFill>
              <a:schemeClr val="accent5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228600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0" name="Right Triangle 19"/>
            <p:cNvSpPr/>
            <p:nvPr userDrawn="1"/>
          </p:nvSpPr>
          <p:spPr bwMode="auto">
            <a:xfrm flipH="1" flipV="1">
              <a:off x="7698871" y="1524000"/>
              <a:ext cx="859342" cy="653144"/>
            </a:xfrm>
            <a:prstGeom prst="rtTriangle">
              <a:avLst/>
            </a:prstGeom>
            <a:solidFill>
              <a:schemeClr val="accent5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228600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>
                <a:latin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344" y="1050308"/>
            <a:ext cx="3953256" cy="15214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50308"/>
            <a:ext cx="4038600" cy="15214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37415" y="4917186"/>
            <a:ext cx="920038" cy="137160"/>
          </a:xfrm>
          <a:prstGeom prst="rect">
            <a:avLst/>
          </a:prstGeom>
        </p:spPr>
        <p:txBody>
          <a:bodyPr lIns="68589" tIns="34295" rIns="68589" bIns="34295"/>
          <a:lstStyle/>
          <a:p>
            <a:fld id="{C8A1F17C-4AFE-4B02-9BD6-67CB04075FF1}" type="datetime1">
              <a:rPr lang="en-US" smtClean="0"/>
              <a:pPr/>
              <a:t>12/9/2016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2" y="4917186"/>
            <a:ext cx="2057936" cy="137160"/>
          </a:xfrm>
          <a:prstGeom prst="rect">
            <a:avLst/>
          </a:prstGeom>
        </p:spPr>
        <p:txBody>
          <a:bodyPr lIns="68589" tIns="34295" rIns="68589" bIns="34295"/>
          <a:lstStyle/>
          <a:p>
            <a:r>
              <a:rPr dirty="0"/>
              <a:t>Oracle Confidential – Internal/Restricted/Highly Restricted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 lIns="68589" tIns="34295" rIns="68589" bIns="34295"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8" y="1485900"/>
            <a:ext cx="8347065" cy="144757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37415" y="4917186"/>
            <a:ext cx="920038" cy="137160"/>
          </a:xfrm>
          <a:prstGeom prst="rect">
            <a:avLst/>
          </a:prstGeom>
        </p:spPr>
        <p:txBody>
          <a:bodyPr lIns="68589" tIns="34295" rIns="68589" bIns="34295"/>
          <a:lstStyle/>
          <a:p>
            <a:fld id="{C7CD2E52-83C8-44FA-88AD-FB45DDFBF65F}" type="datetime1">
              <a:rPr lang="en-US" smtClean="0"/>
              <a:pPr/>
              <a:t>12/9/2016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7752" y="4917186"/>
            <a:ext cx="2057936" cy="137160"/>
          </a:xfrm>
          <a:prstGeom prst="rect">
            <a:avLst/>
          </a:prstGeom>
        </p:spPr>
        <p:txBody>
          <a:bodyPr lIns="68589" tIns="34295" rIns="68589" bIns="34295"/>
          <a:lstStyle/>
          <a:p>
            <a:r>
              <a:rPr dirty="0"/>
              <a:t>Oracle Confidential – Internal/Restricted/Highly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 lIns="68589" tIns="34295" rIns="68589" bIns="34295"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5" y="1030308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800" b="1" baseline="0"/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033463" indent="-344488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932688"/>
            <a:ext cx="8211312" cy="176766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033463" indent="-344488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932688"/>
            <a:ext cx="8211312" cy="176766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033463" indent="-344488">
              <a:buFont typeface="+mj-lt"/>
              <a:buAutoNum type="alphaLcPeriod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932688"/>
            <a:ext cx="8211312" cy="1447576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033463" indent="-344488">
              <a:buFont typeface="+mj-lt"/>
              <a:buAutoNum type="alphaLcPeriod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1" y="590550"/>
            <a:ext cx="8229600" cy="3026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932688"/>
            <a:ext cx="8211312" cy="770467"/>
          </a:xfrm>
        </p:spPr>
        <p:txBody>
          <a:bodyPr/>
          <a:lstStyle>
            <a:lvl2pPr>
              <a:buFont typeface="+mj-lt"/>
              <a:buAutoNum type="alphaLcPeriod"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8"/>
          <p:cNvGrpSpPr>
            <a:grpSpLocks noChangeAspect="1"/>
          </p:cNvGrpSpPr>
          <p:nvPr/>
        </p:nvGrpSpPr>
        <p:grpSpPr bwMode="auto">
          <a:xfrm>
            <a:off x="7905750" y="86064"/>
            <a:ext cx="857250" cy="961686"/>
            <a:chOff x="6172199" y="2603500"/>
            <a:chExt cx="1609725" cy="2165350"/>
          </a:xfrm>
        </p:grpSpPr>
        <p:sp>
          <p:nvSpPr>
            <p:cNvPr id="15" name="Chevron 5"/>
            <p:cNvSpPr>
              <a:spLocks noChangeArrowheads="1"/>
            </p:cNvSpPr>
            <p:nvPr/>
          </p:nvSpPr>
          <p:spPr bwMode="auto">
            <a:xfrm rot="-5400000">
              <a:off x="6383337" y="3370262"/>
              <a:ext cx="1187450" cy="1609725"/>
            </a:xfrm>
            <a:prstGeom prst="chevron">
              <a:avLst>
                <a:gd name="adj" fmla="val 50000"/>
              </a:avLst>
            </a:prstGeom>
            <a:solidFill>
              <a:srgbClr val="DCE3E4"/>
            </a:solidFill>
            <a:ln w="28575" algn="ctr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228600">
                <a:spcBef>
                  <a:spcPct val="20000"/>
                </a:spcBef>
                <a:buClr>
                  <a:srgbClr val="FF0000"/>
                </a:buClr>
                <a:buFont typeface="Arial" charset="0"/>
                <a:buNone/>
              </a:pPr>
              <a:endParaRPr lang="en-US" dirty="0"/>
            </a:p>
          </p:txBody>
        </p:sp>
        <p:sp>
          <p:nvSpPr>
            <p:cNvPr id="16" name="Title_Gray_Number"/>
            <p:cNvSpPr>
              <a:spLocks noChangeArrowheads="1"/>
            </p:cNvSpPr>
            <p:nvPr/>
          </p:nvSpPr>
          <p:spPr bwMode="gray">
            <a:xfrm>
              <a:off x="6172199" y="2603500"/>
              <a:ext cx="1609725" cy="1565275"/>
            </a:xfrm>
            <a:prstGeom prst="rect">
              <a:avLst/>
            </a:prstGeom>
            <a:solidFill>
              <a:srgbClr val="DCE3E4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 anchor="b">
              <a:spAutoFit/>
            </a:bodyPr>
            <a:lstStyle/>
            <a:p>
              <a:pPr algn="ctr" defTabSz="228600">
                <a:buClr>
                  <a:srgbClr val="000000"/>
                </a:buClr>
                <a:buFont typeface="Arial" charset="0"/>
                <a:buNone/>
              </a:pPr>
              <a:endParaRPr lang="en-US" sz="10000" b="1" dirty="0">
                <a:solidFill>
                  <a:srgbClr val="DCE3E4"/>
                </a:solidFill>
                <a:latin typeface="Arial Black" pitchFamily="34" charset="0"/>
                <a:cs typeface="Calibri" pitchFamily="34" charset="0"/>
              </a:endParaRPr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974412" y="6350"/>
            <a:ext cx="7617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itchFamily="34" charset="0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1" y="590550"/>
            <a:ext cx="8229600" cy="3026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8997950" y="-17463"/>
            <a:ext cx="146050" cy="5140326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-20638"/>
            <a:ext cx="146050" cy="5138738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grpSp>
        <p:nvGrpSpPr>
          <p:cNvPr id="1028" name="Group 16" hidden="1"/>
          <p:cNvGrpSpPr>
            <a:grpSpLocks/>
          </p:cNvGrpSpPr>
          <p:nvPr/>
        </p:nvGrpSpPr>
        <p:grpSpPr bwMode="auto">
          <a:xfrm>
            <a:off x="138113" y="227013"/>
            <a:ext cx="8869362" cy="4503737"/>
            <a:chOff x="138075" y="301084"/>
            <a:chExt cx="8868925" cy="6005136"/>
          </a:xfrm>
        </p:grpSpPr>
        <p:grpSp>
          <p:nvGrpSpPr>
            <p:cNvPr id="1036" name="Group 24" hidden="1"/>
            <p:cNvGrpSpPr>
              <a:grpSpLocks/>
            </p:cNvGrpSpPr>
            <p:nvPr/>
          </p:nvGrpSpPr>
          <p:grpSpPr bwMode="auto">
            <a:xfrm>
              <a:off x="140650" y="301084"/>
              <a:ext cx="8850238" cy="6005136"/>
              <a:chOff x="375" y="336"/>
              <a:chExt cx="4971" cy="3635"/>
            </a:xfrm>
          </p:grpSpPr>
          <p:sp>
            <p:nvSpPr>
              <p:cNvPr id="275470" name="Rectangle 14" hidden="1"/>
              <p:cNvSpPr>
                <a:spLocks noChangeArrowheads="1"/>
              </p:cNvSpPr>
              <p:nvPr/>
            </p:nvSpPr>
            <p:spPr bwMode="auto">
              <a:xfrm>
                <a:off x="375" y="336"/>
                <a:ext cx="4971" cy="360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5465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2521" y="3927"/>
                <a:ext cx="2720" cy="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800" dirty="0">
                    <a:solidFill>
                      <a:schemeClr val="folHlink"/>
                    </a:solidFill>
                    <a:latin typeface="Arial" pitchFamily="34" charset="0"/>
                    <a:cs typeface="+mn-c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275484" name="Line 28" hidden="1"/>
            <p:cNvSpPr>
              <a:spLocks noChangeShapeType="1"/>
            </p:cNvSpPr>
            <p:nvPr/>
          </p:nvSpPr>
          <p:spPr bwMode="auto">
            <a:xfrm>
              <a:off x="138075" y="1279009"/>
              <a:ext cx="8868925" cy="0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 bwMode="gray">
          <a:xfrm>
            <a:off x="0" y="4705350"/>
            <a:ext cx="9144000" cy="457200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0" y="-20638"/>
            <a:ext cx="9144000" cy="144463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031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6725" y="1050408"/>
            <a:ext cx="8210550" cy="144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98438"/>
            <a:ext cx="82105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7" name="Slide_Page_Number"/>
          <p:cNvSpPr>
            <a:spLocks noChangeArrowheads="1"/>
          </p:cNvSpPr>
          <p:nvPr/>
        </p:nvSpPr>
        <p:spPr bwMode="auto">
          <a:xfrm>
            <a:off x="8323263" y="4914900"/>
            <a:ext cx="812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defRPr/>
            </a:pPr>
            <a:r>
              <a:rPr lang="en-US" sz="800" smtClean="0">
                <a:solidFill>
                  <a:srgbClr val="9F9F9F"/>
                </a:solidFill>
                <a:latin typeface="Arial" pitchFamily="34" charset="0"/>
                <a:cs typeface="+mn-cs"/>
              </a:rPr>
              <a:t>21 - </a:t>
            </a:r>
            <a:fld id="{603EF2DB-D0B8-464E-B833-58ED3D81DADF}" type="slidenum">
              <a:rPr lang="en-US" sz="800" smtClean="0">
                <a:solidFill>
                  <a:srgbClr val="9F9F9F"/>
                </a:solidFill>
                <a:latin typeface="Arial" pitchFamily="34" charset="0"/>
                <a:cs typeface="+mn-cs"/>
              </a:rPr>
              <a:t>‹#›</a:t>
            </a:fld>
            <a:endParaRPr lang="en-US" sz="8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8" name="Slide_Copyright"/>
          <p:cNvSpPr>
            <a:spLocks noChangeArrowheads="1"/>
          </p:cNvSpPr>
          <p:nvPr/>
        </p:nvSpPr>
        <p:spPr bwMode="auto">
          <a:xfrm>
            <a:off x="4792663" y="4914900"/>
            <a:ext cx="36655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800" smtClean="0">
                <a:solidFill>
                  <a:srgbClr val="9F9F9F"/>
                </a:solidFill>
                <a:latin typeface="Arial" pitchFamily="34" charset="0"/>
                <a:cs typeface="+mn-cs"/>
              </a:rPr>
              <a:t>Copyright © 2016, Oracle and/or its affiliates. All rights reserved.</a:t>
            </a:r>
            <a:endParaRPr lang="en-US" sz="8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20" name="Picture 19" descr="Oracle logo in white on red staging background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4572000"/>
            <a:ext cx="1625138" cy="5943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5" r:id="rId2"/>
    <p:sldLayoutId id="2147484106" r:id="rId3"/>
    <p:sldLayoutId id="2147484107" r:id="rId4"/>
    <p:sldLayoutId id="2147484116" r:id="rId5"/>
    <p:sldLayoutId id="2147484112" r:id="rId6"/>
    <p:sldLayoutId id="2147484108" r:id="rId7"/>
    <p:sldLayoutId id="2147484115" r:id="rId8"/>
    <p:sldLayoutId id="2147484113" r:id="rId9"/>
    <p:sldLayoutId id="2147484109" r:id="rId10"/>
    <p:sldLayoutId id="2147484114" r:id="rId11"/>
    <p:sldLayoutId id="2147484119" r:id="rId12"/>
  </p:sldLayoutIdLst>
  <p:timing>
    <p:tnLst>
      <p:par>
        <p:cTn id="1" dur="indefinite" restart="never" nodeType="tmRoot"/>
      </p:par>
    </p:tnLst>
  </p:timing>
  <p:txStyles>
    <p:titleStyle>
      <a:lvl1pPr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400">
          <a:solidFill>
            <a:srgbClr val="5F5F5F"/>
          </a:solidFill>
          <a:latin typeface="+mj-lt"/>
          <a:ea typeface="+mj-ea"/>
          <a:cs typeface="+mj-cs"/>
        </a:defRPr>
      </a:lvl1pPr>
      <a:lvl2pPr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400">
          <a:solidFill>
            <a:srgbClr val="5F5F5F"/>
          </a:solidFill>
          <a:latin typeface="Arial" pitchFamily="34" charset="0"/>
        </a:defRPr>
      </a:lvl2pPr>
      <a:lvl3pPr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400">
          <a:solidFill>
            <a:srgbClr val="5F5F5F"/>
          </a:solidFill>
          <a:latin typeface="Arial" pitchFamily="34" charset="0"/>
        </a:defRPr>
      </a:lvl3pPr>
      <a:lvl4pPr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400">
          <a:solidFill>
            <a:srgbClr val="5F5F5F"/>
          </a:solidFill>
          <a:latin typeface="Arial" pitchFamily="34" charset="0"/>
        </a:defRPr>
      </a:lvl4pPr>
      <a:lvl5pPr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400">
          <a:solidFill>
            <a:srgbClr val="5F5F5F"/>
          </a:solidFill>
          <a:latin typeface="Arial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7938" indent="7938"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1800">
          <a:solidFill>
            <a:srgbClr val="5F5F5F"/>
          </a:solidFill>
          <a:latin typeface="Arial" pitchFamily="34" charset="0"/>
          <a:ea typeface="+mn-ea"/>
          <a:cs typeface="+mn-cs"/>
        </a:defRPr>
      </a:lvl1pPr>
      <a:lvl2pPr marL="457200" indent="-342900" algn="l" defTabSz="2286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1800">
          <a:solidFill>
            <a:srgbClr val="5F5F5F"/>
          </a:solidFill>
          <a:latin typeface="+mn-lt"/>
        </a:defRPr>
      </a:lvl2pPr>
      <a:lvl3pPr marL="1020763" indent="-331788" algn="l" defTabSz="2286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1600">
          <a:solidFill>
            <a:srgbClr val="5F5F5F"/>
          </a:solidFill>
          <a:latin typeface="+mn-lt"/>
        </a:defRPr>
      </a:lvl3pPr>
      <a:lvl4pPr marL="1366838" indent="-231775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1400">
          <a:solidFill>
            <a:srgbClr val="5F5F5F"/>
          </a:solidFill>
          <a:latin typeface="+mn-lt"/>
        </a:defRPr>
      </a:lvl4pPr>
      <a:lvl5pPr marL="17113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400">
          <a:solidFill>
            <a:srgbClr val="5F5F5F"/>
          </a:solidFill>
          <a:latin typeface="+mn-lt"/>
        </a:defRPr>
      </a:lvl5pPr>
      <a:lvl6pPr marL="21685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41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6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2.png"/><Relationship Id="rId5" Type="http://schemas.openxmlformats.org/officeDocument/2006/relationships/image" Target="../media/image14.png"/><Relationship Id="rId15" Type="http://schemas.openxmlformats.org/officeDocument/2006/relationships/image" Target="../media/image7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36342"/>
            <a:ext cx="8001000" cy="521208"/>
          </a:xfrm>
        </p:spPr>
        <p:txBody>
          <a:bodyPr/>
          <a:lstStyle/>
          <a:p>
            <a:r>
              <a:rPr lang="en-US" sz="3200" b="1" dirty="0" smtClean="0"/>
              <a:t>Oracle Application Container </a:t>
            </a:r>
            <a:br>
              <a:rPr lang="en-US" sz="3200" b="1" dirty="0" smtClean="0"/>
            </a:br>
            <a:r>
              <a:rPr lang="en-US" sz="3200" b="1" dirty="0" smtClean="0"/>
              <a:t>Cloud Service Overview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2089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Manageable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76435" y="4985121"/>
            <a:ext cx="68597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97768" y="4989490"/>
            <a:ext cx="68597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1047750"/>
            <a:ext cx="1491095" cy="1417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l="23434" t="8279"/>
          <a:stretch/>
        </p:blipFill>
        <p:spPr>
          <a:xfrm>
            <a:off x="1905000" y="2806214"/>
            <a:ext cx="5367634" cy="17467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24400" y="1030555"/>
            <a:ext cx="4038600" cy="2303195"/>
          </a:xfrm>
        </p:spPr>
        <p:txBody>
          <a:bodyPr/>
          <a:lstStyle/>
          <a:p>
            <a:r>
              <a:rPr lang="en-US" dirty="0" smtClean="0"/>
              <a:t>New Java and Node releases published in the service console</a:t>
            </a:r>
          </a:p>
          <a:p>
            <a:r>
              <a:rPr lang="en-US" dirty="0" smtClean="0"/>
              <a:t>One-click upgrade to the latest releases—applications are simply restarted to upgrade to new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746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ud02_9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57" y="2078455"/>
            <a:ext cx="1661794" cy="166136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5790" y="975434"/>
            <a:ext cx="2318555" cy="666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accent3"/>
                </a:solidFill>
              </a:rPr>
              <a:t>Build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/>
          <a:srcRect r="-893" b="-893"/>
          <a:stretch/>
        </p:blipFill>
        <p:spPr>
          <a:xfrm>
            <a:off x="339750" y="2039814"/>
            <a:ext cx="2430633" cy="243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8026" y="1866600"/>
            <a:ext cx="2430633" cy="24300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681706" y="975434"/>
            <a:ext cx="1223274" cy="666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accent3"/>
                </a:solidFill>
              </a:rPr>
              <a:t>Zip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735255" y="975434"/>
            <a:ext cx="3036946" cy="666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accent3"/>
                </a:solidFill>
              </a:rPr>
              <a:t>Deploy!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6789545" y="2918558"/>
            <a:ext cx="928366" cy="13683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22900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Deploy—Application Archive (Zip)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050408"/>
            <a:ext cx="8210550" cy="2961836"/>
          </a:xfrm>
        </p:spPr>
        <p:txBody>
          <a:bodyPr/>
          <a:lstStyle/>
          <a:p>
            <a:pPr lvl="1"/>
            <a:r>
              <a:rPr lang="en-US" dirty="0" smtClean="0"/>
              <a:t>All application binaries</a:t>
            </a:r>
          </a:p>
          <a:p>
            <a:pPr lvl="1"/>
            <a:r>
              <a:rPr lang="en-US" dirty="0" smtClean="0"/>
              <a:t>All required libraries</a:t>
            </a:r>
          </a:p>
          <a:p>
            <a:pPr lvl="1"/>
            <a:r>
              <a:rPr lang="en-US" dirty="0" smtClean="0"/>
              <a:t>Binaries of any container/embedded container</a:t>
            </a:r>
          </a:p>
          <a:p>
            <a:pPr lvl="1"/>
            <a:r>
              <a:rPr lang="en-US" dirty="0" smtClean="0"/>
              <a:t>Images files</a:t>
            </a:r>
          </a:p>
          <a:p>
            <a:pPr lvl="1"/>
            <a:r>
              <a:rPr lang="en-US" dirty="0" smtClean="0"/>
              <a:t>HTML files</a:t>
            </a:r>
          </a:p>
          <a:p>
            <a:endParaRPr lang="en-US" dirty="0" smtClean="0"/>
          </a:p>
          <a:p>
            <a:r>
              <a:rPr lang="en-US" b="1" dirty="0" smtClean="0"/>
              <a:t>Everything you'd need to run your application on a virgin machine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8093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6" y="596662"/>
            <a:ext cx="8346189" cy="3833606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>
            <a:off x="4785542" y="2525356"/>
            <a:ext cx="942004" cy="830964"/>
          </a:xfrm>
          <a:prstGeom prst="bentUpArrow">
            <a:avLst>
              <a:gd name="adj1" fmla="val 29196"/>
              <a:gd name="adj2" fmla="val 27534"/>
              <a:gd name="adj3" fmla="val 25686"/>
            </a:avLst>
          </a:prstGeom>
          <a:solidFill>
            <a:schemeClr val="tx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298394" y="3254968"/>
            <a:ext cx="906204" cy="441689"/>
          </a:xfrm>
          <a:prstGeom prst="snip1Rect">
            <a:avLst/>
          </a:pr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  <a:latin typeface="Calibri"/>
              </a:rPr>
              <a:t>Application</a:t>
            </a:r>
            <a:br>
              <a:rPr lang="en-US" sz="1000" dirty="0">
                <a:solidFill>
                  <a:srgbClr val="FFFFFF"/>
                </a:solidFill>
                <a:latin typeface="Calibri"/>
              </a:rPr>
            </a:br>
            <a:r>
              <a:rPr lang="en-US" sz="1000" dirty="0">
                <a:solidFill>
                  <a:srgbClr val="FFFFFF"/>
                </a:solidFill>
                <a:latin typeface="Calibri"/>
              </a:rPr>
              <a:t>Archive</a:t>
            </a:r>
          </a:p>
        </p:txBody>
      </p:sp>
      <p:sp>
        <p:nvSpPr>
          <p:cNvPr id="8" name="Bent-Up Arrow 7"/>
          <p:cNvSpPr/>
          <p:nvPr/>
        </p:nvSpPr>
        <p:spPr>
          <a:xfrm rot="5400000">
            <a:off x="2241253" y="2327106"/>
            <a:ext cx="769392" cy="1077718"/>
          </a:xfrm>
          <a:prstGeom prst="bentUpArrow">
            <a:avLst>
              <a:gd name="adj1" fmla="val 32994"/>
              <a:gd name="adj2" fmla="val 29919"/>
              <a:gd name="adj3" fmla="val 35366"/>
            </a:avLst>
          </a:prstGeom>
          <a:solidFill>
            <a:schemeClr val="tx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326857" y="3259143"/>
            <a:ext cx="1837952" cy="461797"/>
          </a:xfrm>
          <a:prstGeom prst="rightArrow">
            <a:avLst>
              <a:gd name="adj1" fmla="val 50000"/>
              <a:gd name="adj2" fmla="val 60061"/>
            </a:avLst>
          </a:prstGeom>
          <a:solidFill>
            <a:schemeClr val="tx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1498" y="2961071"/>
            <a:ext cx="1414727" cy="533089"/>
          </a:xfrm>
          <a:prstGeom prst="roundRect">
            <a:avLst/>
          </a:prstGeom>
          <a:solidFill>
            <a:srgbClr val="C0504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FFFF"/>
                </a:solidFill>
                <a:latin typeface="Calibri"/>
              </a:rPr>
              <a:t>Image </a:t>
            </a:r>
            <a:r>
              <a:rPr lang="en-US" sz="1200" dirty="0">
                <a:solidFill>
                  <a:srgbClr val="FFFFFF"/>
                </a:solidFill>
                <a:latin typeface="Calibri"/>
              </a:rPr>
              <a:t>Builder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2142" y="2220135"/>
            <a:ext cx="952763" cy="954244"/>
            <a:chOff x="118456" y="4711062"/>
            <a:chExt cx="1270020" cy="1272325"/>
          </a:xfrm>
        </p:grpSpPr>
        <p:pic>
          <p:nvPicPr>
            <p:cNvPr id="12" name="Picture 11" descr="ic-Developer_female-gray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68" y="4711062"/>
              <a:ext cx="1080000" cy="1080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18456" y="5641480"/>
              <a:ext cx="1270020" cy="341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>
                  <a:solidFill>
                    <a:srgbClr val="5F5F5F"/>
                  </a:solidFill>
                  <a:latin typeface="Calibri"/>
                </a:rPr>
                <a:t>Developer</a:t>
              </a:r>
            </a:p>
          </p:txBody>
        </p:sp>
      </p:grpSp>
      <p:sp>
        <p:nvSpPr>
          <p:cNvPr id="17" name="Can 16"/>
          <p:cNvSpPr/>
          <p:nvPr/>
        </p:nvSpPr>
        <p:spPr>
          <a:xfrm>
            <a:off x="1561783" y="1824301"/>
            <a:ext cx="2971888" cy="711488"/>
          </a:xfrm>
          <a:prstGeom prst="can">
            <a:avLst>
              <a:gd name="adj" fmla="val 19507"/>
            </a:avLst>
          </a:prstGeom>
          <a:solidFill>
            <a:srgbClr val="C0504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00200" y="2027923"/>
            <a:ext cx="700877" cy="309306"/>
          </a:xfrm>
          <a:prstGeom prst="roundRect">
            <a:avLst/>
          </a:pr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FFFF"/>
                </a:solidFill>
                <a:latin typeface="Calibri"/>
              </a:rPr>
              <a:t>Java SE</a:t>
            </a:r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341826" y="2028509"/>
            <a:ext cx="685800" cy="308134"/>
          </a:xfrm>
          <a:prstGeom prst="roundRect">
            <a:avLst/>
          </a:pr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err="1" smtClean="0">
                <a:solidFill>
                  <a:srgbClr val="FFFFFF"/>
                </a:solidFill>
                <a:latin typeface="Calibri"/>
              </a:rPr>
              <a:t>Node.js</a:t>
            </a:r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7420" y="2338925"/>
            <a:ext cx="3241465" cy="2846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Language Runtimes Docker Image Repository</a:t>
            </a:r>
          </a:p>
          <a:p>
            <a:pPr algn="ctr">
              <a:lnSpc>
                <a:spcPct val="90000"/>
              </a:lnSpc>
            </a:pPr>
            <a:endParaRPr lang="en-US" sz="900" dirty="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60399" y="1818157"/>
            <a:ext cx="2908113" cy="799310"/>
            <a:chOff x="4627375" y="2146090"/>
            <a:chExt cx="4320828" cy="1065746"/>
          </a:xfrm>
        </p:grpSpPr>
        <p:sp>
          <p:nvSpPr>
            <p:cNvPr id="21" name="Can 20"/>
            <p:cNvSpPr/>
            <p:nvPr/>
          </p:nvSpPr>
          <p:spPr>
            <a:xfrm>
              <a:off x="4753160" y="2146090"/>
              <a:ext cx="3961485" cy="948650"/>
            </a:xfrm>
            <a:prstGeom prst="can">
              <a:avLst>
                <a:gd name="adj" fmla="val 19507"/>
              </a:avLst>
            </a:prstGeom>
            <a:solidFill>
              <a:srgbClr val="C0504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endParaRPr lang="en-US" sz="12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27375" y="2832255"/>
              <a:ext cx="4320828" cy="3795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Calibri"/>
                </a:rPr>
                <a:t>Private Tenant Docker Image Repository</a:t>
              </a:r>
            </a:p>
            <a:p>
              <a:pPr algn="ctr">
                <a:lnSpc>
                  <a:spcPct val="90000"/>
                </a:lnSpc>
              </a:pPr>
              <a:endParaRPr lang="en-US" sz="9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219584" y="2024648"/>
            <a:ext cx="1462598" cy="308134"/>
          </a:xfrm>
          <a:prstGeom prst="roundRect">
            <a:avLst/>
          </a:pr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FFFF"/>
                </a:solidFill>
                <a:latin typeface="Calibri"/>
              </a:rPr>
              <a:t>Application Image</a:t>
            </a:r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3099104" y="2783091"/>
            <a:ext cx="244900" cy="891667"/>
          </a:xfrm>
          <a:prstGeom prst="rightBrace">
            <a:avLst/>
          </a:prstGeom>
          <a:ln w="76200" cmpd="sng">
            <a:solidFill>
              <a:schemeClr val="accent4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9" tIns="34295" rIns="68589" bIns="34295" rtlCol="0" anchor="ctr"/>
          <a:lstStyle/>
          <a:p>
            <a:pPr algn="ctr"/>
            <a:endParaRPr lang="en-US" sz="1200">
              <a:solidFill>
                <a:srgbClr val="5F5F5F"/>
              </a:solidFill>
              <a:latin typeface="Calibri"/>
            </a:endParaRPr>
          </a:p>
        </p:txBody>
      </p:sp>
      <p:sp>
        <p:nvSpPr>
          <p:cNvPr id="69" name="Bent-Up Arrow 68"/>
          <p:cNvSpPr/>
          <p:nvPr/>
        </p:nvSpPr>
        <p:spPr>
          <a:xfrm rot="5400000">
            <a:off x="5365242" y="2953949"/>
            <a:ext cx="1858332" cy="991751"/>
          </a:xfrm>
          <a:prstGeom prst="bentUpArrow">
            <a:avLst>
              <a:gd name="adj1" fmla="val 25047"/>
              <a:gd name="adj2" fmla="val 21476"/>
              <a:gd name="adj3" fmla="val 26426"/>
            </a:avLst>
          </a:prstGeom>
          <a:solidFill>
            <a:schemeClr val="tx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Deployment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6794606" y="3318164"/>
            <a:ext cx="2128913" cy="1158586"/>
          </a:xfrm>
          <a:prstGeom prst="roundRect">
            <a:avLst>
              <a:gd name="adj" fmla="val 4356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800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16" name="Straight Connector 115"/>
          <p:cNvCxnSpPr>
            <a:stCxn id="119" idx="2"/>
          </p:cNvCxnSpPr>
          <p:nvPr/>
        </p:nvCxnSpPr>
        <p:spPr>
          <a:xfrm flipH="1">
            <a:off x="7189287" y="3698842"/>
            <a:ext cx="667222" cy="165139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9" idx="2"/>
          </p:cNvCxnSpPr>
          <p:nvPr/>
        </p:nvCxnSpPr>
        <p:spPr>
          <a:xfrm>
            <a:off x="7856508" y="3698842"/>
            <a:ext cx="3982" cy="168529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9" idx="2"/>
          </p:cNvCxnSpPr>
          <p:nvPr/>
        </p:nvCxnSpPr>
        <p:spPr>
          <a:xfrm>
            <a:off x="7856508" y="3698842"/>
            <a:ext cx="685153" cy="166938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858317" y="3422388"/>
            <a:ext cx="1996382" cy="276454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4" rIns="0" bIns="45714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700" b="1" dirty="0">
                <a:solidFill>
                  <a:srgbClr val="FFFFFF"/>
                </a:solidFill>
                <a:latin typeface="Calibri"/>
              </a:rPr>
              <a:t>Load Balancer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6969171" y="3470785"/>
            <a:ext cx="550865" cy="1836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7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8198077" y="3472562"/>
            <a:ext cx="550865" cy="1836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70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7049141" y="3530007"/>
            <a:ext cx="392251" cy="122881"/>
            <a:chOff x="7515616" y="776288"/>
            <a:chExt cx="1123186" cy="51864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3" name="Rectangle 122"/>
            <p:cNvSpPr/>
            <p:nvPr/>
          </p:nvSpPr>
          <p:spPr>
            <a:xfrm>
              <a:off x="7515616" y="776288"/>
              <a:ext cx="175365" cy="513893"/>
            </a:xfrm>
            <a:prstGeom prst="rect">
              <a:avLst/>
            </a:prstGeom>
            <a:grp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7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755698" y="885826"/>
              <a:ext cx="175365" cy="406444"/>
            </a:xfrm>
            <a:prstGeom prst="rect">
              <a:avLst/>
            </a:prstGeom>
            <a:grp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7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993692" y="828676"/>
              <a:ext cx="175365" cy="463594"/>
            </a:xfrm>
            <a:prstGeom prst="rect">
              <a:avLst/>
            </a:prstGeom>
            <a:grp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7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233774" y="1004888"/>
              <a:ext cx="175365" cy="289469"/>
            </a:xfrm>
            <a:prstGeom prst="rect">
              <a:avLst/>
            </a:prstGeom>
            <a:grp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7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463437" y="909638"/>
              <a:ext cx="175365" cy="385290"/>
            </a:xfrm>
            <a:prstGeom prst="rect">
              <a:avLst/>
            </a:prstGeom>
            <a:grp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7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279919" y="3530007"/>
            <a:ext cx="392251" cy="122881"/>
            <a:chOff x="7515616" y="776288"/>
            <a:chExt cx="1123186" cy="51864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9" name="Rectangle 128"/>
            <p:cNvSpPr/>
            <p:nvPr/>
          </p:nvSpPr>
          <p:spPr>
            <a:xfrm>
              <a:off x="7515616" y="776288"/>
              <a:ext cx="175365" cy="513893"/>
            </a:xfrm>
            <a:prstGeom prst="rect">
              <a:avLst/>
            </a:prstGeom>
            <a:grp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7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755698" y="885826"/>
              <a:ext cx="175365" cy="406444"/>
            </a:xfrm>
            <a:prstGeom prst="rect">
              <a:avLst/>
            </a:prstGeom>
            <a:grp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7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993692" y="828676"/>
              <a:ext cx="175365" cy="463594"/>
            </a:xfrm>
            <a:prstGeom prst="rect">
              <a:avLst/>
            </a:prstGeom>
            <a:grp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7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233774" y="1004888"/>
              <a:ext cx="175365" cy="289469"/>
            </a:xfrm>
            <a:prstGeom prst="rect">
              <a:avLst/>
            </a:prstGeom>
            <a:grp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7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463437" y="909638"/>
              <a:ext cx="175365" cy="385290"/>
            </a:xfrm>
            <a:prstGeom prst="rect">
              <a:avLst/>
            </a:prstGeom>
            <a:grp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70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3068375" y="2027923"/>
            <a:ext cx="700877" cy="309306"/>
          </a:xfrm>
          <a:prstGeom prst="roundRect">
            <a:avLst/>
          </a:pr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FFFF"/>
                </a:solidFill>
                <a:latin typeface="Calibri"/>
              </a:rPr>
              <a:t>Java EE</a:t>
            </a:r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810000" y="2028509"/>
            <a:ext cx="685800" cy="308134"/>
          </a:xfrm>
          <a:prstGeom prst="roundRect">
            <a:avLst/>
          </a:pr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FFFFFF"/>
                </a:solidFill>
                <a:latin typeface="Calibri"/>
              </a:rPr>
              <a:t>PHP</a:t>
            </a:r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34200" y="3867150"/>
            <a:ext cx="1854083" cy="494445"/>
            <a:chOff x="6516224" y="3483172"/>
            <a:chExt cx="4862859" cy="1296824"/>
          </a:xfrm>
        </p:grpSpPr>
        <p:grpSp>
          <p:nvGrpSpPr>
            <p:cNvPr id="72" name="Group 71"/>
            <p:cNvGrpSpPr/>
            <p:nvPr/>
          </p:nvGrpSpPr>
          <p:grpSpPr>
            <a:xfrm>
              <a:off x="6516224" y="3483172"/>
              <a:ext cx="1435201" cy="1296824"/>
              <a:chOff x="789796" y="3152077"/>
              <a:chExt cx="1435201" cy="129682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89796" y="3152077"/>
                <a:ext cx="1435201" cy="1296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65996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64994" y="3253679"/>
                <a:ext cx="974672" cy="255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/>
                  <a:t>App-1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190632" y="3483174"/>
              <a:ext cx="1435201" cy="1295400"/>
              <a:chOff x="2682684" y="3152079"/>
              <a:chExt cx="1435201" cy="12954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682684" y="3152079"/>
                <a:ext cx="1435201" cy="1295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758884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63551" y="3258219"/>
                <a:ext cx="1089121" cy="287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/>
                  <a:t>App-2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9943882" y="3483174"/>
              <a:ext cx="1435201" cy="1295400"/>
              <a:chOff x="4599796" y="3152079"/>
              <a:chExt cx="1435201" cy="12954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599796" y="3152079"/>
                <a:ext cx="1435201" cy="1295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675996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673635" y="3240022"/>
                <a:ext cx="1118051" cy="309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/>
                  <a:t>App-3</a:t>
                </a:r>
              </a:p>
            </p:txBody>
          </p:sp>
        </p:grpSp>
        <p:pic>
          <p:nvPicPr>
            <p:cNvPr id="84" name="Picture 83" descr="docker-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352" y="3587323"/>
              <a:ext cx="524403" cy="293049"/>
            </a:xfrm>
            <a:prstGeom prst="rect">
              <a:avLst/>
            </a:prstGeom>
          </p:spPr>
        </p:pic>
        <p:pic>
          <p:nvPicPr>
            <p:cNvPr id="85" name="Picture 84" descr="docker-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768" y="3594196"/>
              <a:ext cx="524403" cy="293049"/>
            </a:xfrm>
            <a:prstGeom prst="rect">
              <a:avLst/>
            </a:prstGeom>
          </p:spPr>
        </p:pic>
        <p:pic>
          <p:nvPicPr>
            <p:cNvPr id="86" name="Picture 85" descr="docker-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1956" y="3591016"/>
              <a:ext cx="524403" cy="293049"/>
            </a:xfrm>
            <a:prstGeom prst="rect">
              <a:avLst/>
            </a:prstGeom>
          </p:spPr>
        </p:pic>
        <p:pic>
          <p:nvPicPr>
            <p:cNvPr id="87" name="Picture 86" descr="JavaSE_whit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745" y="4087400"/>
              <a:ext cx="482600" cy="533400"/>
            </a:xfrm>
            <a:prstGeom prst="rect">
              <a:avLst/>
            </a:prstGeom>
          </p:spPr>
        </p:pic>
        <p:pic>
          <p:nvPicPr>
            <p:cNvPr id="88" name="Picture 87" descr="JavaSE_whit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4167" y="4087400"/>
              <a:ext cx="482600" cy="533400"/>
            </a:xfrm>
            <a:prstGeom prst="rect">
              <a:avLst/>
            </a:prstGeom>
          </p:spPr>
        </p:pic>
        <p:pic>
          <p:nvPicPr>
            <p:cNvPr id="89" name="Picture 88" descr="js_46@2x white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4793" y="4102106"/>
              <a:ext cx="503987" cy="503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766597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285404" y="2571750"/>
            <a:ext cx="4573192" cy="1687928"/>
            <a:chOff x="3046412" y="3886200"/>
            <a:chExt cx="6096001" cy="2250571"/>
          </a:xfrm>
        </p:grpSpPr>
        <p:sp>
          <p:nvSpPr>
            <p:cNvPr id="79" name="Rounded Rectangle 78"/>
            <p:cNvSpPr/>
            <p:nvPr/>
          </p:nvSpPr>
          <p:spPr>
            <a:xfrm>
              <a:off x="3046412" y="3886200"/>
              <a:ext cx="6096001" cy="2250571"/>
            </a:xfrm>
            <a:prstGeom prst="roundRect">
              <a:avLst>
                <a:gd name="adj" fmla="val 4356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FF0000"/>
                  </a:solidFill>
                  <a:latin typeface="Calibri"/>
                </a:rPr>
                <a:t>Java SE, Node Cloud Service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60712" y="3962401"/>
              <a:ext cx="1447800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i="1" dirty="0">
                  <a:solidFill>
                    <a:srgbClr val="5F5F5F"/>
                  </a:solidFill>
                  <a:latin typeface="Calibri"/>
                </a:rPr>
                <a:t>Tenant 2</a:t>
              </a:r>
            </a:p>
          </p:txBody>
        </p:sp>
      </p:grpSp>
      <p:cxnSp>
        <p:nvCxnSpPr>
          <p:cNvPr id="37" name="Straight Connector 36"/>
          <p:cNvCxnSpPr>
            <a:stCxn id="57" idx="3"/>
          </p:cNvCxnSpPr>
          <p:nvPr/>
        </p:nvCxnSpPr>
        <p:spPr>
          <a:xfrm flipV="1">
            <a:off x="6715684" y="624417"/>
            <a:ext cx="853590" cy="2962746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7" idx="3"/>
          </p:cNvCxnSpPr>
          <p:nvPr/>
        </p:nvCxnSpPr>
        <p:spPr>
          <a:xfrm>
            <a:off x="6715684" y="3587163"/>
            <a:ext cx="853590" cy="39217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7" idx="3"/>
          </p:cNvCxnSpPr>
          <p:nvPr/>
        </p:nvCxnSpPr>
        <p:spPr>
          <a:xfrm flipV="1">
            <a:off x="6715684" y="3079749"/>
            <a:ext cx="853590" cy="507414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itl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Container Cloud Architecture</a:t>
            </a:r>
            <a:br>
              <a:rPr lang="en-US" dirty="0" smtClean="0"/>
            </a:br>
            <a:endParaRPr lang="en-US" sz="2100" dirty="0">
              <a:solidFill>
                <a:srgbClr val="9DB0B3"/>
              </a:solidFill>
            </a:endParaRPr>
          </a:p>
        </p:txBody>
      </p:sp>
      <p:pic>
        <p:nvPicPr>
          <p:cNvPr id="45" name="Picture 44" descr="ic-Developer_female-gr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7" y="2857499"/>
            <a:ext cx="1222106" cy="122178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01731" y="3898213"/>
            <a:ext cx="952763" cy="256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rgbClr val="5F5F5F"/>
                </a:solidFill>
                <a:latin typeface="Calibri"/>
              </a:rPr>
              <a:t>Developer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978112" y="2178692"/>
            <a:ext cx="21678" cy="907407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577373" y="1523999"/>
            <a:ext cx="565118" cy="991176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170689" y="2515175"/>
            <a:ext cx="971802" cy="913824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2142492" y="2743199"/>
            <a:ext cx="4573192" cy="1687928"/>
          </a:xfrm>
          <a:prstGeom prst="roundRect">
            <a:avLst>
              <a:gd name="adj" fmla="val 4356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60" name="Straight Connector 59"/>
          <p:cNvCxnSpPr>
            <a:stCxn id="59" idx="2"/>
            <a:endCxn id="112" idx="0"/>
          </p:cNvCxnSpPr>
          <p:nvPr/>
        </p:nvCxnSpPr>
        <p:spPr>
          <a:xfrm flipH="1">
            <a:off x="2898887" y="2286000"/>
            <a:ext cx="1473602" cy="949106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2"/>
            <a:endCxn id="120" idx="0"/>
          </p:cNvCxnSpPr>
          <p:nvPr/>
        </p:nvCxnSpPr>
        <p:spPr>
          <a:xfrm flipH="1">
            <a:off x="4351429" y="2285999"/>
            <a:ext cx="21059" cy="956389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2"/>
          </p:cNvCxnSpPr>
          <p:nvPr/>
        </p:nvCxnSpPr>
        <p:spPr>
          <a:xfrm>
            <a:off x="4372488" y="2286000"/>
            <a:ext cx="1431481" cy="95297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228239" y="628031"/>
            <a:ext cx="4288498" cy="1657969"/>
            <a:chOff x="2970212" y="1248189"/>
            <a:chExt cx="5716508" cy="2210625"/>
          </a:xfrm>
        </p:grpSpPr>
        <p:grpSp>
          <p:nvGrpSpPr>
            <p:cNvPr id="26" name="Group 25"/>
            <p:cNvGrpSpPr/>
            <p:nvPr/>
          </p:nvGrpSpPr>
          <p:grpSpPr>
            <a:xfrm>
              <a:off x="2970212" y="2667000"/>
              <a:ext cx="5716508" cy="791814"/>
              <a:chOff x="2970212" y="2667000"/>
              <a:chExt cx="5716508" cy="791814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970212" y="2667000"/>
                <a:ext cx="5716508" cy="79181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14" rIns="0" bIns="45714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500" b="1" dirty="0">
                    <a:solidFill>
                      <a:srgbClr val="FFFFFF"/>
                    </a:solidFill>
                    <a:latin typeface="Calibri"/>
                  </a:rPr>
                  <a:t>Load Balancer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62325" y="2819400"/>
                <a:ext cx="1577366" cy="526093"/>
                <a:chOff x="3362325" y="3048000"/>
                <a:chExt cx="1577366" cy="52609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3362325" y="3048000"/>
                  <a:ext cx="1577366" cy="526093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3591316" y="3219079"/>
                  <a:ext cx="1123186" cy="351955"/>
                  <a:chOff x="7515616" y="747669"/>
                  <a:chExt cx="1123186" cy="518642"/>
                </a:xfrm>
                <a:solidFill>
                  <a:schemeClr val="tx1">
                    <a:lumMod val="60000"/>
                    <a:lumOff val="40000"/>
                  </a:schemeClr>
                </a:solidFill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7515616" y="747669"/>
                    <a:ext cx="175365" cy="513893"/>
                  </a:xfrm>
                  <a:prstGeom prst="rect">
                    <a:avLst/>
                  </a:prstGeom>
                  <a:grpFill/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7755698" y="857206"/>
                    <a:ext cx="175365" cy="406443"/>
                  </a:xfrm>
                  <a:prstGeom prst="rect">
                    <a:avLst/>
                  </a:prstGeom>
                  <a:grpFill/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7993692" y="800057"/>
                    <a:ext cx="175365" cy="463593"/>
                  </a:xfrm>
                  <a:prstGeom prst="rect">
                    <a:avLst/>
                  </a:prstGeom>
                  <a:grpFill/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8233774" y="976270"/>
                    <a:ext cx="175365" cy="289470"/>
                  </a:xfrm>
                  <a:prstGeom prst="rect">
                    <a:avLst/>
                  </a:prstGeom>
                  <a:grpFill/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8463437" y="881020"/>
                    <a:ext cx="175365" cy="385291"/>
                  </a:xfrm>
                  <a:prstGeom prst="rect">
                    <a:avLst/>
                  </a:prstGeom>
                  <a:grpFill/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6881218" y="2824489"/>
                <a:ext cx="1577366" cy="526093"/>
                <a:chOff x="6881218" y="3053089"/>
                <a:chExt cx="1577366" cy="52609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881218" y="3053089"/>
                  <a:ext cx="1577366" cy="526093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7115566" y="3219820"/>
                  <a:ext cx="1123186" cy="351953"/>
                  <a:chOff x="7515616" y="748764"/>
                  <a:chExt cx="1123186" cy="518641"/>
                </a:xfrm>
                <a:solidFill>
                  <a:schemeClr val="tx1">
                    <a:lumMod val="60000"/>
                    <a:lumOff val="40000"/>
                  </a:schemeClr>
                </a:solidFill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7515616" y="748764"/>
                    <a:ext cx="175365" cy="513894"/>
                  </a:xfrm>
                  <a:prstGeom prst="rect">
                    <a:avLst/>
                  </a:prstGeom>
                  <a:grpFill/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7755698" y="858302"/>
                    <a:ext cx="175365" cy="406444"/>
                  </a:xfrm>
                  <a:prstGeom prst="rect">
                    <a:avLst/>
                  </a:prstGeom>
                  <a:grpFill/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7993692" y="801152"/>
                    <a:ext cx="175365" cy="463592"/>
                  </a:xfrm>
                  <a:prstGeom prst="rect">
                    <a:avLst/>
                  </a:prstGeom>
                  <a:grpFill/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8233774" y="977365"/>
                    <a:ext cx="175365" cy="289469"/>
                  </a:xfrm>
                  <a:prstGeom prst="rect">
                    <a:avLst/>
                  </a:prstGeom>
                  <a:grpFill/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8463437" y="882114"/>
                    <a:ext cx="175365" cy="385291"/>
                  </a:xfrm>
                  <a:prstGeom prst="rect">
                    <a:avLst/>
                  </a:prstGeom>
                  <a:grpFill/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>
                      <a:solidFill>
                        <a:srgbClr val="FFFFFF"/>
                      </a:solidFill>
                      <a:latin typeface="Calibri"/>
                    </a:endParaRPr>
                  </a:p>
                </p:txBody>
              </p:sp>
            </p:grpSp>
          </p:grpSp>
        </p:grpSp>
        <p:grpSp>
          <p:nvGrpSpPr>
            <p:cNvPr id="31" name="Group 30"/>
            <p:cNvGrpSpPr/>
            <p:nvPr/>
          </p:nvGrpSpPr>
          <p:grpSpPr>
            <a:xfrm>
              <a:off x="4875212" y="1248189"/>
              <a:ext cx="1974111" cy="1418811"/>
              <a:chOff x="4875212" y="1248189"/>
              <a:chExt cx="1974111" cy="1418811"/>
            </a:xfrm>
          </p:grpSpPr>
          <p:cxnSp>
            <p:nvCxnSpPr>
              <p:cNvPr id="63" name="Straight Connector 62"/>
              <p:cNvCxnSpPr>
                <a:stCxn id="59" idx="0"/>
                <a:endCxn id="1027" idx="2"/>
              </p:cNvCxnSpPr>
              <p:nvPr/>
            </p:nvCxnSpPr>
            <p:spPr>
              <a:xfrm flipV="1">
                <a:off x="5828466" y="2179716"/>
                <a:ext cx="4381" cy="487284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4875212" y="1248189"/>
                <a:ext cx="1974111" cy="1220025"/>
                <a:chOff x="783310" y="-1053583"/>
                <a:chExt cx="7751258" cy="4790375"/>
              </a:xfrm>
            </p:grpSpPr>
            <p:pic>
              <p:nvPicPr>
                <p:cNvPr id="1026" name="Picture 2" descr="C:\Users\jeckels\Downloads\all_icons\ic-PersonWithTablet-red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876969" y="79192"/>
                  <a:ext cx="3657599" cy="36576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7" name="Picture 3" descr="C:\Users\jeckels\Downloads\all_icons\ic-PersonWithLaptop-red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14619" y="-1053583"/>
                  <a:ext cx="3657599" cy="36576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jeckels\Downloads\all_icons\ic-Executive_female-red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 bwMode="auto">
                <a:xfrm>
                  <a:off x="783310" y="78964"/>
                  <a:ext cx="3657599" cy="3657600"/>
                </a:xfrm>
                <a:prstGeom prst="rect">
                  <a:avLst/>
                </a:prstGeom>
                <a:noFill/>
              </p:spPr>
            </p:pic>
          </p:grpSp>
        </p:grpSp>
      </p:grpSp>
      <p:cxnSp>
        <p:nvCxnSpPr>
          <p:cNvPr id="83" name="Straight Connector 82"/>
          <p:cNvCxnSpPr>
            <a:stCxn id="57" idx="3"/>
          </p:cNvCxnSpPr>
          <p:nvPr/>
        </p:nvCxnSpPr>
        <p:spPr>
          <a:xfrm flipV="1">
            <a:off x="6715684" y="1703916"/>
            <a:ext cx="853590" cy="1883247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51935" y="2234754"/>
            <a:ext cx="601744" cy="2707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100" b="1" dirty="0">
                <a:solidFill>
                  <a:srgbClr val="5F5F5F"/>
                </a:solidFill>
                <a:latin typeface="Calibri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261206" y="3689347"/>
            <a:ext cx="1839388" cy="1051984"/>
            <a:chOff x="9736947" y="5017910"/>
            <a:chExt cx="2451878" cy="1402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78686" y="5017910"/>
              <a:ext cx="1168400" cy="1168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36947" y="6138333"/>
              <a:ext cx="2451878" cy="2822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rgbClr val="5F5F5F"/>
                  </a:solidFill>
                  <a:latin typeface="Calibri"/>
                </a:rPr>
                <a:t>Messaging Cloud Service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61206" y="1255183"/>
            <a:ext cx="1839388" cy="1049867"/>
            <a:chOff x="9736947" y="2252133"/>
            <a:chExt cx="2451878" cy="13998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8686" y="2252133"/>
              <a:ext cx="1168400" cy="11684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9736947" y="3369733"/>
              <a:ext cx="2451878" cy="2822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rgbClr val="5F5F5F"/>
                  </a:solidFill>
                  <a:latin typeface="Calibri"/>
                </a:rPr>
                <a:t>Storage Cloud Service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61206" y="133350"/>
            <a:ext cx="1839388" cy="1039283"/>
            <a:chOff x="9621228" y="558800"/>
            <a:chExt cx="2451878" cy="1385711"/>
          </a:xfrm>
        </p:grpSpPr>
        <p:sp>
          <p:nvSpPr>
            <p:cNvPr id="84" name="TextBox 83"/>
            <p:cNvSpPr txBox="1"/>
            <p:nvPr/>
          </p:nvSpPr>
          <p:spPr>
            <a:xfrm>
              <a:off x="9621228" y="1662289"/>
              <a:ext cx="2451878" cy="2822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rgbClr val="5F5F5F"/>
                  </a:solidFill>
                  <a:latin typeface="Calibri"/>
                </a:rPr>
                <a:t>Database Cloud Service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62967" y="558800"/>
              <a:ext cx="1168400" cy="11684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7261206" y="2599264"/>
            <a:ext cx="1839388" cy="1028700"/>
            <a:chOff x="9736947" y="3606800"/>
            <a:chExt cx="2451878" cy="1371600"/>
          </a:xfrm>
        </p:grpSpPr>
        <p:sp>
          <p:nvSpPr>
            <p:cNvPr id="85" name="TextBox 84"/>
            <p:cNvSpPr txBox="1"/>
            <p:nvPr/>
          </p:nvSpPr>
          <p:spPr>
            <a:xfrm>
              <a:off x="9736947" y="4696178"/>
              <a:ext cx="2451878" cy="2822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rgbClr val="5F5F5F"/>
                  </a:solidFill>
                  <a:latin typeface="Calibri"/>
                </a:rPr>
                <a:t>Java Cloud Service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00737" y="3606800"/>
              <a:ext cx="1168400" cy="11684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43483" y="1096431"/>
            <a:ext cx="1524441" cy="1037168"/>
            <a:chOff x="465680" y="1532466"/>
            <a:chExt cx="2032059" cy="138289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7509" y="1532466"/>
              <a:ext cx="1168400" cy="1168400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65680" y="2638778"/>
              <a:ext cx="2032059" cy="2765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solidFill>
                    <a:srgbClr val="5F5F5F"/>
                  </a:solidFill>
                  <a:latin typeface="Calibri"/>
                </a:rPr>
                <a:t>Developer Cloud Service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2484723" y="3072717"/>
            <a:ext cx="3971137" cy="1086902"/>
            <a:chOff x="2494062" y="2957685"/>
            <a:chExt cx="4788329" cy="1310568"/>
          </a:xfrm>
        </p:grpSpPr>
        <p:grpSp>
          <p:nvGrpSpPr>
            <p:cNvPr id="233" name="Group 232"/>
            <p:cNvGrpSpPr/>
            <p:nvPr/>
          </p:nvGrpSpPr>
          <p:grpSpPr>
            <a:xfrm>
              <a:off x="5847190" y="2971429"/>
              <a:ext cx="1435201" cy="1296824"/>
              <a:chOff x="789796" y="3152079"/>
              <a:chExt cx="1435201" cy="1296824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789796" y="3152079"/>
                <a:ext cx="1435201" cy="1296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865996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864994" y="3253679"/>
                <a:ext cx="974672" cy="255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/>
                  <a:t>App-3</a:t>
                </a: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2494062" y="2957685"/>
              <a:ext cx="1435201" cy="1295400"/>
              <a:chOff x="2682684" y="3152079"/>
              <a:chExt cx="1435201" cy="129540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2682684" y="3152079"/>
                <a:ext cx="1435201" cy="1295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758884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/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763551" y="3258219"/>
                <a:ext cx="1089121" cy="287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/>
                  <a:t>App-1</a:t>
                </a: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4247312" y="2957685"/>
              <a:ext cx="1435201" cy="1295400"/>
              <a:chOff x="4599796" y="3152079"/>
              <a:chExt cx="1435201" cy="1295400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4599796" y="3152079"/>
                <a:ext cx="1435201" cy="1295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675996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4673635" y="3240022"/>
                <a:ext cx="1118051" cy="309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/>
                  <a:t>App-2</a:t>
                </a:r>
              </a:p>
            </p:txBody>
          </p:sp>
        </p:grpSp>
        <p:pic>
          <p:nvPicPr>
            <p:cNvPr id="239" name="Picture 238" descr="js_46@2x white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451" y="3593054"/>
              <a:ext cx="503987" cy="503987"/>
            </a:xfrm>
            <a:prstGeom prst="rect">
              <a:avLst/>
            </a:prstGeom>
          </p:spPr>
        </p:pic>
        <p:pic>
          <p:nvPicPr>
            <p:cNvPr id="240" name="Picture 239" descr="prog_ruby white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062" y="3596390"/>
              <a:ext cx="529398" cy="529398"/>
            </a:xfrm>
            <a:prstGeom prst="rect">
              <a:avLst/>
            </a:prstGeom>
          </p:spPr>
        </p:pic>
        <p:pic>
          <p:nvPicPr>
            <p:cNvPr id="241" name="Picture 240" descr="JavaSE_white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982" y="3578347"/>
              <a:ext cx="482600" cy="533400"/>
            </a:xfrm>
            <a:prstGeom prst="rect">
              <a:avLst/>
            </a:prstGeom>
          </p:spPr>
        </p:pic>
      </p:grpSp>
      <p:grpSp>
        <p:nvGrpSpPr>
          <p:cNvPr id="251" name="Group 250"/>
          <p:cNvGrpSpPr/>
          <p:nvPr/>
        </p:nvGrpSpPr>
        <p:grpSpPr>
          <a:xfrm>
            <a:off x="2387985" y="3159344"/>
            <a:ext cx="3971137" cy="1086902"/>
            <a:chOff x="2494062" y="2957685"/>
            <a:chExt cx="4788329" cy="1310568"/>
          </a:xfrm>
        </p:grpSpPr>
        <p:grpSp>
          <p:nvGrpSpPr>
            <p:cNvPr id="252" name="Group 251"/>
            <p:cNvGrpSpPr/>
            <p:nvPr/>
          </p:nvGrpSpPr>
          <p:grpSpPr>
            <a:xfrm>
              <a:off x="5847190" y="2971429"/>
              <a:ext cx="1435201" cy="1296824"/>
              <a:chOff x="789796" y="3152079"/>
              <a:chExt cx="1435201" cy="1296824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789796" y="3152079"/>
                <a:ext cx="1435201" cy="1296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865996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864994" y="3253679"/>
                <a:ext cx="974672" cy="255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/>
                  <a:t>App-3</a:t>
                </a: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2494062" y="2957685"/>
              <a:ext cx="1435201" cy="1295400"/>
              <a:chOff x="2682684" y="3152079"/>
              <a:chExt cx="1435201" cy="12954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2682684" y="3152079"/>
                <a:ext cx="1435201" cy="1295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758884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2763551" y="3258219"/>
                <a:ext cx="1089121" cy="287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/>
                  <a:t>App-1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4247312" y="2957685"/>
              <a:ext cx="1435201" cy="1295400"/>
              <a:chOff x="4599796" y="3152079"/>
              <a:chExt cx="1435201" cy="1295400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4599796" y="3152079"/>
                <a:ext cx="1435201" cy="1295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4675996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4673635" y="3240022"/>
                <a:ext cx="1118051" cy="309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/>
                  <a:t>App-2</a:t>
                </a:r>
              </a:p>
            </p:txBody>
          </p:sp>
        </p:grpSp>
        <p:pic>
          <p:nvPicPr>
            <p:cNvPr id="258" name="Picture 257" descr="js_46@2x white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451" y="3593054"/>
              <a:ext cx="503987" cy="503987"/>
            </a:xfrm>
            <a:prstGeom prst="rect">
              <a:avLst/>
            </a:prstGeom>
          </p:spPr>
        </p:pic>
        <p:pic>
          <p:nvPicPr>
            <p:cNvPr id="259" name="Picture 258" descr="prog_ruby white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062" y="3596390"/>
              <a:ext cx="529398" cy="529398"/>
            </a:xfrm>
            <a:prstGeom prst="rect">
              <a:avLst/>
            </a:prstGeom>
          </p:spPr>
        </p:pic>
        <p:pic>
          <p:nvPicPr>
            <p:cNvPr id="260" name="Picture 259" descr="JavaSE_white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982" y="3578347"/>
              <a:ext cx="482600" cy="5334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2228239" y="2800349"/>
            <a:ext cx="1086133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i="1" dirty="0">
                <a:solidFill>
                  <a:srgbClr val="5F5F5F"/>
                </a:solidFill>
                <a:latin typeface="Calibri"/>
              </a:rPr>
              <a:t>Tenant 1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2286000" y="3257550"/>
            <a:ext cx="3971137" cy="1086902"/>
            <a:chOff x="2494062" y="2957685"/>
            <a:chExt cx="4788329" cy="1310568"/>
          </a:xfrm>
        </p:grpSpPr>
        <p:grpSp>
          <p:nvGrpSpPr>
            <p:cNvPr id="271" name="Group 270"/>
            <p:cNvGrpSpPr/>
            <p:nvPr/>
          </p:nvGrpSpPr>
          <p:grpSpPr>
            <a:xfrm>
              <a:off x="5847190" y="2971429"/>
              <a:ext cx="1435201" cy="1296824"/>
              <a:chOff x="789796" y="3152079"/>
              <a:chExt cx="1435201" cy="1296824"/>
            </a:xfrm>
          </p:grpSpPr>
          <p:sp>
            <p:nvSpPr>
              <p:cNvPr id="286" name="Rectangle 285"/>
              <p:cNvSpPr/>
              <p:nvPr/>
            </p:nvSpPr>
            <p:spPr>
              <a:xfrm>
                <a:off x="789796" y="3152079"/>
                <a:ext cx="1435201" cy="1296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865996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864994" y="3253679"/>
                <a:ext cx="974672" cy="255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/>
                  <a:t>App-3</a:t>
                </a:r>
              </a:p>
            </p:txBody>
          </p:sp>
        </p:grpSp>
        <p:pic>
          <p:nvPicPr>
            <p:cNvPr id="272" name="Picture 271" descr="docker-logo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692" y="3065527"/>
              <a:ext cx="524403" cy="293049"/>
            </a:xfrm>
            <a:prstGeom prst="rect">
              <a:avLst/>
            </a:prstGeom>
          </p:spPr>
        </p:pic>
        <p:grpSp>
          <p:nvGrpSpPr>
            <p:cNvPr id="273" name="Group 272"/>
            <p:cNvGrpSpPr/>
            <p:nvPr/>
          </p:nvGrpSpPr>
          <p:grpSpPr>
            <a:xfrm>
              <a:off x="2494062" y="2957685"/>
              <a:ext cx="1435201" cy="1295400"/>
              <a:chOff x="2682684" y="3152079"/>
              <a:chExt cx="1435201" cy="1295400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2682684" y="3152079"/>
                <a:ext cx="1435201" cy="1295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2758884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2788012" y="3258219"/>
                <a:ext cx="1089121" cy="287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/>
                  <a:t>App-1</a:t>
                </a: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4247312" y="2957685"/>
              <a:ext cx="1435201" cy="1295400"/>
              <a:chOff x="4599796" y="3152079"/>
              <a:chExt cx="1435201" cy="1295400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4599796" y="3152079"/>
                <a:ext cx="1435201" cy="1295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4675996" y="3685479"/>
                <a:ext cx="1295400" cy="685800"/>
              </a:xfrm>
              <a:prstGeom prst="rect">
                <a:avLst/>
              </a:prstGeom>
              <a:solidFill>
                <a:srgbClr val="7F7F7F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400" dirty="0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4673635" y="3240022"/>
                <a:ext cx="1118051" cy="309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/>
                  <a:t>App-2</a:t>
                </a:r>
              </a:p>
            </p:txBody>
          </p:sp>
        </p:grpSp>
        <p:pic>
          <p:nvPicPr>
            <p:cNvPr id="275" name="Picture 274" descr="docker-logo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198" y="3065527"/>
              <a:ext cx="524403" cy="293049"/>
            </a:xfrm>
            <a:prstGeom prst="rect">
              <a:avLst/>
            </a:prstGeom>
          </p:spPr>
        </p:pic>
        <p:pic>
          <p:nvPicPr>
            <p:cNvPr id="276" name="Picture 275" descr="docker-logo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386" y="3065527"/>
              <a:ext cx="524403" cy="293049"/>
            </a:xfrm>
            <a:prstGeom prst="rect">
              <a:avLst/>
            </a:prstGeom>
          </p:spPr>
        </p:pic>
        <p:pic>
          <p:nvPicPr>
            <p:cNvPr id="277" name="Picture 276" descr="js_46@2x white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451" y="3593054"/>
              <a:ext cx="503987" cy="503987"/>
            </a:xfrm>
            <a:prstGeom prst="rect">
              <a:avLst/>
            </a:prstGeom>
          </p:spPr>
        </p:pic>
        <p:pic>
          <p:nvPicPr>
            <p:cNvPr id="278" name="Picture 277" descr="prog_ruby white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062" y="3596390"/>
              <a:ext cx="529398" cy="529398"/>
            </a:xfrm>
            <a:prstGeom prst="rect">
              <a:avLst/>
            </a:prstGeom>
          </p:spPr>
        </p:pic>
        <p:pic>
          <p:nvPicPr>
            <p:cNvPr id="279" name="Picture 278" descr="JavaSE_white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982" y="3578347"/>
              <a:ext cx="4826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0441775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24400" y="1058797"/>
            <a:ext cx="4038600" cy="1589153"/>
          </a:xfrm>
        </p:spPr>
        <p:txBody>
          <a:bodyPr/>
          <a:lstStyle/>
          <a:p>
            <a:r>
              <a:rPr lang="en-US" dirty="0" smtClean="0"/>
              <a:t>Fully automated—no user management required</a:t>
            </a:r>
          </a:p>
          <a:p>
            <a:r>
              <a:rPr lang="en-US" dirty="0" smtClean="0"/>
              <a:t>Scale out or in and application instances are automatically registered/unregistered</a:t>
            </a:r>
            <a:endParaRPr lang="en-US" dirty="0"/>
          </a:p>
        </p:txBody>
      </p:sp>
      <p:pic>
        <p:nvPicPr>
          <p:cNvPr id="7" name="Picture 6" descr="loadbalancer02_9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57" y="1597193"/>
            <a:ext cx="2062974" cy="20624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75225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Developer </a:t>
            </a:r>
            <a:r>
              <a:rPr lang="en-US" dirty="0"/>
              <a:t>Cloud </a:t>
            </a:r>
            <a:r>
              <a:rPr lang="en-US" dirty="0" smtClean="0"/>
              <a:t>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270" y="1239152"/>
            <a:ext cx="68597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6" name="Picture 25" descr="developer_92@2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08" y="809306"/>
            <a:ext cx="2120841" cy="2120288"/>
          </a:xfrm>
          <a:prstGeom prst="rect">
            <a:avLst/>
          </a:prstGeom>
        </p:spPr>
      </p:pic>
      <p:pic>
        <p:nvPicPr>
          <p:cNvPr id="14" name="Picture 13" descr="Screen Shot 2015-01-27 at 3.32.00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8" y="2765793"/>
            <a:ext cx="8631898" cy="16696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560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Developer Cloud Service – Easy Adoption/Integration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Based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, Maven, Hudson, Ant, Grunt, Gulp, etc.</a:t>
            </a:r>
          </a:p>
          <a:p>
            <a:r>
              <a:rPr lang="en-US" dirty="0" smtClean="0"/>
              <a:t>Built-in IDE Integration</a:t>
            </a:r>
          </a:p>
          <a:p>
            <a:pPr lvl="1"/>
            <a:r>
              <a:rPr lang="en-US" dirty="0" smtClean="0"/>
              <a:t>Eclipse, </a:t>
            </a:r>
            <a:r>
              <a:rPr lang="en-US" dirty="0" err="1" smtClean="0"/>
              <a:t>NetBeans</a:t>
            </a:r>
            <a:r>
              <a:rPr lang="en-US" dirty="0" smtClean="0"/>
              <a:t>, </a:t>
            </a:r>
            <a:r>
              <a:rPr lang="en-US" dirty="0" err="1" smtClean="0"/>
              <a:t>JDeveloper</a:t>
            </a:r>
            <a:endParaRPr lang="en-US" dirty="0" smtClean="0"/>
          </a:p>
          <a:p>
            <a:r>
              <a:rPr lang="en-US" dirty="0" smtClean="0"/>
              <a:t>Flexible Source Location</a:t>
            </a:r>
          </a:p>
          <a:p>
            <a:pPr lvl="1"/>
            <a:r>
              <a:rPr lang="en-US" dirty="0" smtClean="0"/>
              <a:t>Hosted </a:t>
            </a:r>
            <a:r>
              <a:rPr lang="en-US" dirty="0" err="1" smtClean="0"/>
              <a:t>Git</a:t>
            </a:r>
            <a:r>
              <a:rPr lang="en-US" dirty="0" smtClean="0"/>
              <a:t> or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Choice of Deployment Target</a:t>
            </a:r>
          </a:p>
          <a:p>
            <a:pPr lvl="1"/>
            <a:r>
              <a:rPr lang="en-US" dirty="0" smtClean="0"/>
              <a:t>Oracle Cloud or on-premise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457200" y="742950"/>
            <a:ext cx="8347075" cy="302647"/>
          </a:xfrm>
        </p:spPr>
        <p:txBody>
          <a:bodyPr/>
          <a:lstStyle/>
          <a:p>
            <a:r>
              <a:rPr lang="en-US" b="1" dirty="0" smtClean="0"/>
              <a:t>Pre-integrated development technologies in the cloud</a:t>
            </a:r>
            <a:endParaRPr lang="en-US" b="1" dirty="0"/>
          </a:p>
        </p:txBody>
      </p:sp>
      <p:pic>
        <p:nvPicPr>
          <p:cNvPr id="14" name="Picture 13" descr="Git-Logo-1788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9315" y="1491978"/>
            <a:ext cx="1483085" cy="6225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7601" y="2222173"/>
            <a:ext cx="1570643" cy="544206"/>
          </a:xfrm>
          <a:prstGeom prst="rect">
            <a:avLst/>
          </a:prstGeom>
        </p:spPr>
      </p:pic>
      <p:pic>
        <p:nvPicPr>
          <p:cNvPr id="17" name="Picture 16" descr="hudson-de604981e20203c209457e8abf893d7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1931" y="2993131"/>
            <a:ext cx="2222827" cy="7208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4977" y="4051507"/>
            <a:ext cx="1124655" cy="2641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992" y="3876232"/>
            <a:ext cx="1129592" cy="5202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53" y="3945492"/>
            <a:ext cx="1214178" cy="42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55035" y="2013709"/>
            <a:ext cx="1303594" cy="807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07632" y="1893439"/>
            <a:ext cx="946008" cy="1114811"/>
          </a:xfrm>
          <a:prstGeom prst="rect">
            <a:avLst/>
          </a:prstGeom>
        </p:spPr>
      </p:pic>
      <p:pic>
        <p:nvPicPr>
          <p:cNvPr id="3" name="Picture 2" descr="gulp-2x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60" y="2895600"/>
            <a:ext cx="434340" cy="971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5494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developer_92@2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87" y="1093237"/>
            <a:ext cx="2429939" cy="24293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39303" y="945085"/>
            <a:ext cx="1656587" cy="830297"/>
            <a:chOff x="6494922" y="1040593"/>
            <a:chExt cx="2208208" cy="1107063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6494922" y="1306633"/>
              <a:ext cx="1525692" cy="734862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>
                  <a:solidFill>
                    <a:srgbClr val="FF7700"/>
                  </a:solidFill>
                </a:rPr>
                <a:t>Build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/>
            <a:srcRect r="-893" b="-893"/>
            <a:stretch/>
          </p:blipFill>
          <p:spPr>
            <a:xfrm>
              <a:off x="7596067" y="1040593"/>
              <a:ext cx="1107063" cy="110706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629902" y="1638473"/>
            <a:ext cx="1263589" cy="800597"/>
            <a:chOff x="5184891" y="4285738"/>
            <a:chExt cx="1684347" cy="106746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1776" y="4285738"/>
              <a:ext cx="1067462" cy="1067462"/>
            </a:xfrm>
            <a:prstGeom prst="rect">
              <a:avLst/>
            </a:prstGeom>
          </p:spPr>
        </p:pic>
        <p:sp>
          <p:nvSpPr>
            <p:cNvPr id="17" name="Title 1"/>
            <p:cNvSpPr txBox="1">
              <a:spLocks/>
            </p:cNvSpPr>
            <p:nvPr/>
          </p:nvSpPr>
          <p:spPr>
            <a:xfrm>
              <a:off x="5184891" y="4537982"/>
              <a:ext cx="1134445" cy="606847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>
                  <a:solidFill>
                    <a:srgbClr val="FF7700"/>
                  </a:solidFill>
                </a:rPr>
                <a:t>Zip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3869" y="2545183"/>
            <a:ext cx="1945163" cy="777632"/>
            <a:chOff x="5045802" y="3283817"/>
            <a:chExt cx="2592875" cy="1036843"/>
          </a:xfrm>
        </p:grpSpPr>
        <p:grpSp>
          <p:nvGrpSpPr>
            <p:cNvPr id="11" name="Group 10"/>
            <p:cNvGrpSpPr/>
            <p:nvPr/>
          </p:nvGrpSpPr>
          <p:grpSpPr>
            <a:xfrm>
              <a:off x="5045802" y="3561952"/>
              <a:ext cx="2592875" cy="758708"/>
              <a:chOff x="4471833" y="2843279"/>
              <a:chExt cx="4269942" cy="182584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03954" y="2845097"/>
                <a:ext cx="1237821" cy="18240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7" cstate="print"/>
              <a:srcRect l="22" r="49396"/>
              <a:stretch/>
            </p:blipFill>
            <p:spPr>
              <a:xfrm>
                <a:off x="4471833" y="2843279"/>
                <a:ext cx="3735628" cy="1824021"/>
              </a:xfrm>
              <a:prstGeom prst="rect">
                <a:avLst/>
              </a:prstGeom>
            </p:spPr>
          </p:pic>
        </p:grp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596929" y="3283817"/>
              <a:ext cx="1982624" cy="43539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>
                  <a:solidFill>
                    <a:srgbClr val="FF7700"/>
                  </a:solidFill>
                </a:rPr>
                <a:t>Deploy</a:t>
              </a:r>
              <a:r>
                <a:rPr lang="en-US" sz="1800" b="1" dirty="0">
                  <a:solidFill>
                    <a:srgbClr val="FF7700"/>
                  </a:solidFill>
                </a:rPr>
                <a:t>!</a:t>
              </a:r>
            </a:p>
          </p:txBody>
        </p:sp>
      </p:grpSp>
      <p:pic>
        <p:nvPicPr>
          <p:cNvPr id="24" name="Picture 23" descr="ic-Developer_female-gra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2" y="3238350"/>
            <a:ext cx="1085137" cy="108485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9670406">
            <a:off x="592099" y="3160177"/>
            <a:ext cx="1945163" cy="569032"/>
            <a:chOff x="4471833" y="2548742"/>
            <a:chExt cx="4269942" cy="182584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3954" y="2550561"/>
              <a:ext cx="1237821" cy="182402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/>
            <a:srcRect l="22" r="49396"/>
            <a:stretch/>
          </p:blipFill>
          <p:spPr>
            <a:xfrm>
              <a:off x="4471833" y="2548742"/>
              <a:ext cx="3735628" cy="1824021"/>
            </a:xfrm>
            <a:prstGeom prst="rect">
              <a:avLst/>
            </a:prstGeom>
          </p:spPr>
        </p:pic>
      </p:grpSp>
      <p:sp>
        <p:nvSpPr>
          <p:cNvPr id="30" name="Title 1"/>
          <p:cNvSpPr txBox="1">
            <a:spLocks/>
          </p:cNvSpPr>
          <p:nvPr/>
        </p:nvSpPr>
        <p:spPr>
          <a:xfrm rot="19637646">
            <a:off x="982354" y="2973150"/>
            <a:ext cx="1135520" cy="3265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7700"/>
                </a:solidFill>
              </a:rPr>
              <a:t>Push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05582" y="1255886"/>
            <a:ext cx="2371203" cy="23705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11103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Container Cloud Service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2495774"/>
            <a:ext cx="8210550" cy="1909241"/>
          </a:xfrm>
        </p:spPr>
        <p:txBody>
          <a:bodyPr/>
          <a:lstStyle/>
          <a:p>
            <a:pPr lvl="1"/>
            <a:r>
              <a:rPr lang="en-US" dirty="0" smtClean="0"/>
              <a:t>Integrated </a:t>
            </a:r>
            <a:r>
              <a:rPr lang="en-US" b="1" i="1" dirty="0" smtClean="0"/>
              <a:t>enterprise</a:t>
            </a:r>
            <a:r>
              <a:rPr lang="en-US" dirty="0" smtClean="0"/>
              <a:t> ecosystem and services from </a:t>
            </a:r>
            <a:r>
              <a:rPr lang="en-US" dirty="0" err="1" smtClean="0"/>
              <a:t>IaaS</a:t>
            </a:r>
            <a:r>
              <a:rPr lang="en-US" dirty="0" smtClean="0"/>
              <a:t> to </a:t>
            </a:r>
            <a:r>
              <a:rPr lang="en-US" dirty="0" err="1" smtClean="0"/>
              <a:t>PaaS</a:t>
            </a:r>
            <a:r>
              <a:rPr lang="en-US" dirty="0" smtClean="0"/>
              <a:t> and </a:t>
            </a:r>
            <a:r>
              <a:rPr lang="en-US" dirty="0" err="1" smtClean="0"/>
              <a:t>SaaS</a:t>
            </a:r>
            <a:endParaRPr lang="en-US" dirty="0" smtClean="0"/>
          </a:p>
          <a:p>
            <a:pPr lvl="1"/>
            <a:r>
              <a:rPr lang="en-US" dirty="0" smtClean="0"/>
              <a:t>Java SE Advanced –  completely </a:t>
            </a:r>
            <a:r>
              <a:rPr lang="en-US" b="1" i="1" dirty="0" smtClean="0"/>
              <a:t>unique</a:t>
            </a:r>
            <a:r>
              <a:rPr lang="en-US" dirty="0" smtClean="0"/>
              <a:t> and unavailable on any other cloud platform</a:t>
            </a:r>
          </a:p>
          <a:p>
            <a:pPr lvl="1"/>
            <a:r>
              <a:rPr lang="en-US" dirty="0" smtClean="0"/>
              <a:t>Developer Cloud Service – </a:t>
            </a:r>
            <a:r>
              <a:rPr lang="en-US" b="1" i="1" dirty="0" smtClean="0"/>
              <a:t>included</a:t>
            </a:r>
            <a:r>
              <a:rPr lang="en-US" dirty="0" smtClean="0"/>
              <a:t> and </a:t>
            </a:r>
            <a:r>
              <a:rPr lang="en-US" i="1" dirty="0" smtClean="0"/>
              <a:t>integrated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3757" y="1151400"/>
            <a:ext cx="889234" cy="88900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865400" y="1262715"/>
            <a:ext cx="826168" cy="705669"/>
            <a:chOff x="527848" y="1518333"/>
            <a:chExt cx="1537695" cy="14943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709" y="1518333"/>
              <a:ext cx="723900" cy="660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V="1">
              <a:off x="951709" y="2352239"/>
              <a:ext cx="723900" cy="660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496098" y="1904507"/>
              <a:ext cx="723900" cy="660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 flipV="1">
              <a:off x="1373393" y="1909891"/>
              <a:ext cx="723900" cy="6604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72195" y="1318842"/>
            <a:ext cx="805600" cy="520730"/>
            <a:chOff x="280741" y="1616931"/>
            <a:chExt cx="1785369" cy="115434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3810" y="2161672"/>
              <a:ext cx="622300" cy="6096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741" y="2074699"/>
              <a:ext cx="601586" cy="69657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536" y="1616931"/>
              <a:ext cx="989276" cy="805428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52225" y="1334212"/>
            <a:ext cx="601540" cy="57168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349906" y="1404560"/>
            <a:ext cx="677777" cy="468915"/>
            <a:chOff x="5080446" y="2004278"/>
            <a:chExt cx="1640399" cy="1135193"/>
          </a:xfrm>
        </p:grpSpPr>
        <p:pic>
          <p:nvPicPr>
            <p:cNvPr id="16" name="Picture 4" descr="http://goodlogo.com/images/logos/apache_software_foundation_logo_3074.gif"/>
            <p:cNvPicPr>
              <a:picLocks noChangeAspect="1" noChangeArrowheads="1"/>
            </p:cNvPicPr>
            <p:nvPr/>
          </p:nvPicPr>
          <p:blipFill rotWithShape="1">
            <a:blip r:embed="rId9" cstate="print"/>
            <a:srcRect b="45291"/>
            <a:stretch/>
          </p:blipFill>
          <p:spPr bwMode="auto">
            <a:xfrm>
              <a:off x="5093570" y="2712377"/>
              <a:ext cx="1478035" cy="427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6" descr="https://www.eclipse.org/eclipse.org-common/themes/Nova/images/eclipse-800x426.png"/>
            <p:cNvPicPr>
              <a:picLocks noChangeAspect="1" noChangeArrowheads="1"/>
            </p:cNvPicPr>
            <p:nvPr/>
          </p:nvPicPr>
          <p:blipFill rotWithShape="1">
            <a:blip r:embed="rId10" cstate="print"/>
            <a:srcRect l="-2568" t="24399" r="73304" b="20603"/>
            <a:stretch/>
          </p:blipFill>
          <p:spPr bwMode="auto">
            <a:xfrm>
              <a:off x="5080446" y="2004278"/>
              <a:ext cx="614956" cy="614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17"/>
            <p:cNvGrpSpPr/>
            <p:nvPr/>
          </p:nvGrpSpPr>
          <p:grpSpPr>
            <a:xfrm>
              <a:off x="5680284" y="2016336"/>
              <a:ext cx="1040561" cy="757582"/>
              <a:chOff x="6416930" y="1684233"/>
              <a:chExt cx="1040561" cy="757582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11" cstate="print"/>
              <a:srcRect l="59191"/>
              <a:stretch/>
            </p:blipFill>
            <p:spPr>
              <a:xfrm>
                <a:off x="6550616" y="1684233"/>
                <a:ext cx="906875" cy="757582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6416930" y="2085474"/>
                <a:ext cx="334215" cy="3342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762000" y="1200150"/>
            <a:ext cx="1219200" cy="1072738"/>
            <a:chOff x="1519559" y="1559778"/>
            <a:chExt cx="2571969" cy="2263589"/>
          </a:xfrm>
        </p:grpSpPr>
        <p:pic>
          <p:nvPicPr>
            <p:cNvPr id="41" name="Picture 40" descr="js_46@2x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626" y="2365466"/>
              <a:ext cx="695902" cy="695902"/>
            </a:xfrm>
            <a:prstGeom prst="rect">
              <a:avLst/>
            </a:prstGeom>
          </p:spPr>
        </p:pic>
        <p:pic>
          <p:nvPicPr>
            <p:cNvPr id="42" name="Picture 41" descr="javase_46@2x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215" y="1630947"/>
              <a:ext cx="709769" cy="709769"/>
            </a:xfrm>
            <a:prstGeom prst="rect">
              <a:avLst/>
            </a:prstGeom>
          </p:spPr>
        </p:pic>
        <p:pic>
          <p:nvPicPr>
            <p:cNvPr id="43" name="Picture 42" descr="php_46@2x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559" y="2235493"/>
              <a:ext cx="946189" cy="94618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15" cstate="print"/>
            <a:srcRect l="25811" t="37829" r="24685"/>
            <a:stretch/>
          </p:blipFill>
          <p:spPr>
            <a:xfrm>
              <a:off x="2884463" y="3018444"/>
              <a:ext cx="640931" cy="804923"/>
            </a:xfrm>
            <a:prstGeom prst="rect">
              <a:avLst/>
            </a:prstGeom>
          </p:spPr>
        </p:pic>
        <p:pic>
          <p:nvPicPr>
            <p:cNvPr id="45" name="Picture 44" descr="python 128.png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881" y="1559778"/>
              <a:ext cx="733380" cy="733380"/>
            </a:xfrm>
            <a:prstGeom prst="rect">
              <a:avLst/>
            </a:prstGeom>
          </p:spPr>
        </p:pic>
        <p:pic>
          <p:nvPicPr>
            <p:cNvPr id="46" name="Picture 45" descr="ruby 96.pn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33" y="3097759"/>
              <a:ext cx="619177" cy="619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3721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38113" y="3425825"/>
            <a:ext cx="7956550" cy="917575"/>
          </a:xfrm>
          <a:prstGeom prst="rect">
            <a:avLst/>
          </a:prstGeom>
          <a:gradFill flip="none" rotWithShape="1">
            <a:gsLst>
              <a:gs pos="0">
                <a:srgbClr val="DCE3E4"/>
              </a:gs>
              <a:gs pos="50000">
                <a:srgbClr val="EFEFFF"/>
              </a:gs>
              <a:gs pos="100000">
                <a:schemeClr val="bg1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defTabSz="228600" eaLnBrk="1" hangingPunct="1">
              <a:spcBef>
                <a:spcPct val="20000"/>
              </a:spcBef>
              <a:buClr>
                <a:srgbClr val="FF0000"/>
              </a:buCl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8196" name="Content Placeholder 4"/>
          <p:cNvSpPr>
            <a:spLocks noGrp="1"/>
          </p:cNvSpPr>
          <p:nvPr>
            <p:ph idx="1"/>
          </p:nvPr>
        </p:nvSpPr>
        <p:spPr>
          <a:xfrm>
            <a:off x="466725" y="1050925"/>
            <a:ext cx="8210550" cy="129984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After completing this lesson, you should be able to:</a:t>
            </a:r>
          </a:p>
          <a:p>
            <a:pPr lvl="1">
              <a:buClr>
                <a:schemeClr val="accent1"/>
              </a:buClr>
            </a:pPr>
            <a:r>
              <a:rPr lang="en-US" altLang="es-MX" dirty="0" smtClean="0">
                <a:latin typeface="Arial" charset="0"/>
              </a:rPr>
              <a:t>Get an overview of Oracle Application Container Cloud </a:t>
            </a:r>
          </a:p>
          <a:p>
            <a:pPr lvl="1">
              <a:buClr>
                <a:schemeClr val="accent1"/>
              </a:buClr>
            </a:pPr>
            <a:r>
              <a:rPr lang="en-US" altLang="es-MX" dirty="0" smtClean="0">
                <a:latin typeface="Arial" charset="0"/>
              </a:rPr>
              <a:t>Understand the unique features of Oracle Application Container Cloud</a:t>
            </a:r>
          </a:p>
          <a:p>
            <a:pPr lvl="1">
              <a:buClr>
                <a:schemeClr val="accent1"/>
              </a:buClr>
            </a:pPr>
            <a:r>
              <a:rPr lang="en-US" altLang="es-MX" dirty="0" smtClean="0">
                <a:latin typeface="Arial" charset="0"/>
              </a:rPr>
              <a:t>Understand how to build, zip, and deploy applications to the cloud</a:t>
            </a:r>
          </a:p>
        </p:txBody>
      </p:sp>
      <p:pic>
        <p:nvPicPr>
          <p:cNvPr id="8197" name="Picture 7" descr="summary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3825" y="2952750"/>
            <a:ext cx="23907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Summary</a:t>
            </a:r>
          </a:p>
        </p:txBody>
      </p:sp>
      <p:sp>
        <p:nvSpPr>
          <p:cNvPr id="29699" name="Rectangle 13"/>
          <p:cNvSpPr>
            <a:spLocks noGrp="1" noChangeArrowheads="1"/>
          </p:cNvSpPr>
          <p:nvPr>
            <p:ph idx="1"/>
          </p:nvPr>
        </p:nvSpPr>
        <p:spPr>
          <a:xfrm>
            <a:off x="466725" y="1050408"/>
            <a:ext cx="8210550" cy="2297039"/>
          </a:xfrm>
        </p:spPr>
        <p:txBody>
          <a:bodyPr/>
          <a:lstStyle/>
          <a:p>
            <a:pPr eaLnBrk="1" hangingPunct="1"/>
            <a:r>
              <a:rPr lang="en-US" altLang="es-MX" smtClean="0">
                <a:latin typeface="Arial" charset="0"/>
              </a:rPr>
              <a:t>In this lesson, you should have :</a:t>
            </a:r>
          </a:p>
          <a:p>
            <a:pPr lvl="1">
              <a:buClr>
                <a:schemeClr val="accent1"/>
              </a:buClr>
            </a:pPr>
            <a:r>
              <a:rPr lang="en-US" altLang="es-MX" smtClean="0">
                <a:latin typeface="Arial" charset="0"/>
              </a:rPr>
              <a:t>Got an overview of Oracle Application Container Cloud </a:t>
            </a:r>
          </a:p>
          <a:p>
            <a:pPr lvl="1">
              <a:buClr>
                <a:schemeClr val="accent1"/>
              </a:buClr>
            </a:pPr>
            <a:r>
              <a:rPr lang="en-US" altLang="es-MX" smtClean="0">
                <a:latin typeface="Arial" charset="0"/>
              </a:rPr>
              <a:t>Understood the unique features of Oracle Application Container Cloud</a:t>
            </a:r>
          </a:p>
          <a:p>
            <a:pPr lvl="1">
              <a:buClr>
                <a:schemeClr val="accent1"/>
              </a:buClr>
            </a:pPr>
            <a:r>
              <a:rPr lang="en-US" altLang="es-MX" smtClean="0">
                <a:latin typeface="Arial" charset="0"/>
              </a:rPr>
              <a:t>Understood how to build, zip, and deploy applications to the cloud</a:t>
            </a:r>
          </a:p>
          <a:p>
            <a:pPr eaLnBrk="1" hangingPunct="1">
              <a:buClr>
                <a:schemeClr val="accent1"/>
              </a:buClr>
              <a:buFont typeface="Arial" charset="0"/>
              <a:buChar char="•"/>
            </a:pPr>
            <a:endParaRPr lang="en-US" altLang="es-MX" smtClean="0">
              <a:latin typeface="Arial" charset="0"/>
            </a:endParaRPr>
          </a:p>
          <a:p>
            <a:pPr eaLnBrk="1" hangingPunct="1">
              <a:buClr>
                <a:schemeClr val="accent1"/>
              </a:buClr>
              <a:buFont typeface="Arial" charset="0"/>
              <a:buChar char="•"/>
            </a:pPr>
            <a:endParaRPr lang="en-US" altLang="es-MX" smtClean="0">
              <a:latin typeface="Arial" charset="0"/>
            </a:endParaRPr>
          </a:p>
          <a:p>
            <a:pPr eaLnBrk="1" hangingPunct="1">
              <a:buClr>
                <a:schemeClr val="accent1"/>
              </a:buClr>
              <a:buFont typeface="Arial" charset="0"/>
              <a:buChar char="•"/>
            </a:pPr>
            <a:endParaRPr lang="en-US" altLang="es-MX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8113" y="3425428"/>
            <a:ext cx="7956550" cy="917972"/>
          </a:xfrm>
          <a:prstGeom prst="rect">
            <a:avLst/>
          </a:prstGeom>
          <a:gradFill flip="none" rotWithShape="1">
            <a:gsLst>
              <a:gs pos="0">
                <a:srgbClr val="DCE3E4"/>
              </a:gs>
              <a:gs pos="50000">
                <a:srgbClr val="EFEFFF"/>
              </a:gs>
              <a:gs pos="100000">
                <a:schemeClr val="bg1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</a:endParaRPr>
          </a:p>
        </p:txBody>
      </p:sp>
      <p:pic>
        <p:nvPicPr>
          <p:cNvPr id="8" name="Picture 7" descr="summa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77000" y="2914650"/>
            <a:ext cx="22669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00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Application Container </a:t>
            </a:r>
            <a:r>
              <a:rPr lang="en-US" dirty="0" smtClean="0"/>
              <a:t>Cloud Service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87115" y="1733550"/>
            <a:ext cx="3923285" cy="1133644"/>
          </a:xfrm>
        </p:spPr>
        <p:txBody>
          <a:bodyPr/>
          <a:lstStyle/>
          <a:p>
            <a:pPr marL="0" indent="0"/>
            <a:r>
              <a:rPr lang="en-US" sz="2400" dirty="0" smtClean="0"/>
              <a:t>An </a:t>
            </a:r>
            <a:r>
              <a:rPr lang="en-US" sz="2400" dirty="0"/>
              <a:t>open highly available Docker container-based elastic polyglot cloud </a:t>
            </a:r>
            <a:r>
              <a:rPr lang="en-US" sz="2400" dirty="0" smtClean="0"/>
              <a:t>application platform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3057" y="1724316"/>
            <a:ext cx="1753057" cy="1752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40356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39967" y="1169834"/>
            <a:ext cx="1929479" cy="1697692"/>
            <a:chOff x="1519559" y="1559778"/>
            <a:chExt cx="2571969" cy="2263589"/>
          </a:xfrm>
        </p:grpSpPr>
        <p:pic>
          <p:nvPicPr>
            <p:cNvPr id="42" name="Picture 41" descr="js_46@2x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626" y="2365466"/>
              <a:ext cx="695902" cy="695902"/>
            </a:xfrm>
            <a:prstGeom prst="rect">
              <a:avLst/>
            </a:prstGeom>
          </p:spPr>
        </p:pic>
        <p:pic>
          <p:nvPicPr>
            <p:cNvPr id="43" name="Picture 42" descr="javase_46@2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215" y="1630947"/>
              <a:ext cx="709769" cy="709769"/>
            </a:xfrm>
            <a:prstGeom prst="rect">
              <a:avLst/>
            </a:prstGeom>
          </p:spPr>
        </p:pic>
        <p:pic>
          <p:nvPicPr>
            <p:cNvPr id="44" name="Picture 43" descr="php_46@2x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559" y="2235493"/>
              <a:ext cx="946189" cy="94618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6" cstate="print"/>
            <a:srcRect l="25811" t="37829" r="24685"/>
            <a:stretch/>
          </p:blipFill>
          <p:spPr>
            <a:xfrm>
              <a:off x="2884463" y="3018444"/>
              <a:ext cx="640931" cy="804923"/>
            </a:xfrm>
            <a:prstGeom prst="rect">
              <a:avLst/>
            </a:prstGeom>
          </p:spPr>
        </p:pic>
        <p:pic>
          <p:nvPicPr>
            <p:cNvPr id="46" name="Picture 45" descr="python 128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881" y="1559778"/>
              <a:ext cx="733380" cy="733380"/>
            </a:xfrm>
            <a:prstGeom prst="rect">
              <a:avLst/>
            </a:prstGeom>
          </p:spPr>
        </p:pic>
        <p:pic>
          <p:nvPicPr>
            <p:cNvPr id="47" name="Picture 46" descr="ruby 9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33" y="3097759"/>
              <a:ext cx="619177" cy="619177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Application Container Cloud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98503" y="1111711"/>
            <a:ext cx="1614557" cy="16141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72534" y="2983630"/>
            <a:ext cx="1500048" cy="1281263"/>
            <a:chOff x="527848" y="1518333"/>
            <a:chExt cx="1537695" cy="149430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1709" y="1518333"/>
              <a:ext cx="723900" cy="660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flipV="1">
              <a:off x="951709" y="2352239"/>
              <a:ext cx="723900" cy="6604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496098" y="1904507"/>
              <a:ext cx="723900" cy="6604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 flipV="1">
              <a:off x="1373393" y="1909891"/>
              <a:ext cx="723900" cy="6604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3745243" y="3085538"/>
            <a:ext cx="1462704" cy="945474"/>
            <a:chOff x="280741" y="1616931"/>
            <a:chExt cx="1785369" cy="115434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3810" y="2161672"/>
              <a:ext cx="622300" cy="609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0741" y="2074699"/>
              <a:ext cx="601586" cy="69657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8536" y="1616931"/>
              <a:ext cx="989276" cy="805428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32489" y="3113446"/>
            <a:ext cx="1092199" cy="10379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76435" y="4985121"/>
            <a:ext cx="68597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97768" y="4989490"/>
            <a:ext cx="68597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3794828" y="1571366"/>
            <a:ext cx="1230620" cy="851395"/>
            <a:chOff x="5080446" y="2004278"/>
            <a:chExt cx="1640399" cy="1135193"/>
          </a:xfrm>
        </p:grpSpPr>
        <p:pic>
          <p:nvPicPr>
            <p:cNvPr id="58" name="Picture 4" descr="http://goodlogo.com/images/logos/apache_software_foundation_logo_3074.gif"/>
            <p:cNvPicPr>
              <a:picLocks noChangeAspect="1" noChangeArrowheads="1"/>
            </p:cNvPicPr>
            <p:nvPr/>
          </p:nvPicPr>
          <p:blipFill rotWithShape="1">
            <a:blip r:embed="rId15" cstate="print"/>
            <a:srcRect b="45291"/>
            <a:stretch/>
          </p:blipFill>
          <p:spPr bwMode="auto">
            <a:xfrm>
              <a:off x="5093570" y="2712377"/>
              <a:ext cx="1478035" cy="427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6" descr="https://www.eclipse.org/eclipse.org-common/themes/Nova/images/eclipse-800x426.png"/>
            <p:cNvPicPr>
              <a:picLocks noChangeAspect="1" noChangeArrowheads="1"/>
            </p:cNvPicPr>
            <p:nvPr/>
          </p:nvPicPr>
          <p:blipFill rotWithShape="1">
            <a:blip r:embed="rId16" cstate="print"/>
            <a:srcRect l="-2568" t="24399" r="73304" b="20603"/>
            <a:stretch/>
          </p:blipFill>
          <p:spPr bwMode="auto">
            <a:xfrm>
              <a:off x="5080446" y="2004278"/>
              <a:ext cx="614956" cy="614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5"/>
            <p:cNvGrpSpPr/>
            <p:nvPr/>
          </p:nvGrpSpPr>
          <p:grpSpPr>
            <a:xfrm>
              <a:off x="5680284" y="2016336"/>
              <a:ext cx="1040561" cy="757582"/>
              <a:chOff x="6416930" y="1684233"/>
              <a:chExt cx="1040561" cy="757582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7" cstate="print"/>
              <a:srcRect l="59191"/>
              <a:stretch/>
            </p:blipFill>
            <p:spPr>
              <a:xfrm>
                <a:off x="6550616" y="1684233"/>
                <a:ext cx="906875" cy="757582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6416930" y="2085474"/>
                <a:ext cx="334215" cy="33421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2410902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38684" y="1504950"/>
            <a:ext cx="2771316" cy="2438400"/>
            <a:chOff x="1519559" y="1559778"/>
            <a:chExt cx="2571969" cy="2263589"/>
          </a:xfrm>
        </p:grpSpPr>
        <p:pic>
          <p:nvPicPr>
            <p:cNvPr id="25" name="Picture 24" descr="js_46@2x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626" y="2365466"/>
              <a:ext cx="695902" cy="695902"/>
            </a:xfrm>
            <a:prstGeom prst="rect">
              <a:avLst/>
            </a:prstGeom>
          </p:spPr>
        </p:pic>
        <p:pic>
          <p:nvPicPr>
            <p:cNvPr id="26" name="Picture 25" descr="javase_46@2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215" y="1630947"/>
              <a:ext cx="709769" cy="709769"/>
            </a:xfrm>
            <a:prstGeom prst="rect">
              <a:avLst/>
            </a:prstGeom>
          </p:spPr>
        </p:pic>
        <p:pic>
          <p:nvPicPr>
            <p:cNvPr id="27" name="Picture 26" descr="php_46@2x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559" y="2235493"/>
              <a:ext cx="946189" cy="94618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6" cstate="print"/>
            <a:srcRect l="25811" t="37829" r="24685"/>
            <a:stretch/>
          </p:blipFill>
          <p:spPr>
            <a:xfrm>
              <a:off x="2884463" y="3018444"/>
              <a:ext cx="640931" cy="804923"/>
            </a:xfrm>
            <a:prstGeom prst="rect">
              <a:avLst/>
            </a:prstGeom>
          </p:spPr>
        </p:pic>
        <p:pic>
          <p:nvPicPr>
            <p:cNvPr id="29" name="Picture 28" descr="python 128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881" y="1559778"/>
              <a:ext cx="733380" cy="733380"/>
            </a:xfrm>
            <a:prstGeom prst="rect">
              <a:avLst/>
            </a:prstGeom>
          </p:spPr>
        </p:pic>
        <p:pic>
          <p:nvPicPr>
            <p:cNvPr id="30" name="Picture 29" descr="ruby 9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33" y="3097759"/>
              <a:ext cx="619177" cy="619177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24400" y="895350"/>
            <a:ext cx="4038600" cy="3849772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sz="1800" dirty="0" smtClean="0"/>
              <a:t>Deploy applications to a selection of popular language runtimes supported</a:t>
            </a:r>
          </a:p>
          <a:p>
            <a:pPr lvl="1">
              <a:spcBef>
                <a:spcPts val="300"/>
              </a:spcBef>
              <a:defRPr/>
            </a:pPr>
            <a:r>
              <a:rPr lang="en-US" sz="1600" dirty="0" smtClean="0"/>
              <a:t>Latest release supports Java SE, Java EE Web Apps, Node.js, and PHP</a:t>
            </a:r>
          </a:p>
          <a:p>
            <a:pPr>
              <a:spcBef>
                <a:spcPts val="300"/>
              </a:spcBef>
              <a:defRPr/>
            </a:pPr>
            <a:r>
              <a:rPr lang="en-US" sz="1800" dirty="0" smtClean="0"/>
              <a:t>Leverage unique Oracle Java SE features</a:t>
            </a:r>
          </a:p>
          <a:p>
            <a:pPr lvl="1">
              <a:spcBef>
                <a:spcPts val="300"/>
              </a:spcBef>
              <a:defRPr/>
            </a:pPr>
            <a:r>
              <a:rPr lang="en-US" sz="1600" dirty="0" smtClean="0"/>
              <a:t>Immediate access to platform upgrades, security, platform optimizations</a:t>
            </a:r>
          </a:p>
          <a:p>
            <a:pPr lvl="1">
              <a:spcBef>
                <a:spcPts val="300"/>
              </a:spcBef>
              <a:defRPr/>
            </a:pPr>
            <a:r>
              <a:rPr lang="en-US" sz="1600" dirty="0" smtClean="0"/>
              <a:t>Continued commercial support for Java SE versions no longer receiving public updates</a:t>
            </a:r>
          </a:p>
          <a:p>
            <a:pPr>
              <a:spcBef>
                <a:spcPts val="300"/>
              </a:spcBef>
              <a:defRPr/>
            </a:pPr>
            <a:r>
              <a:rPr lang="en-US" sz="1800" dirty="0" smtClean="0"/>
              <a:t>Node access to Oracle DB with open source database driver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Polyglot Platform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559127" y="4476750"/>
            <a:ext cx="2406236" cy="21978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4204083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7975" y="1258304"/>
            <a:ext cx="1738663" cy="492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2016" y="3203154"/>
            <a:ext cx="1032081" cy="735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2726" y="1454289"/>
            <a:ext cx="2399952" cy="639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895" y="3813865"/>
            <a:ext cx="1706566" cy="501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25832" y="2146276"/>
            <a:ext cx="2083590" cy="648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3339" y="1984026"/>
            <a:ext cx="1536365" cy="7679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24249" y="2886073"/>
            <a:ext cx="2005889" cy="4826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88979" y="2619862"/>
            <a:ext cx="578495" cy="948485"/>
          </a:xfrm>
          <a:prstGeom prst="rect">
            <a:avLst/>
          </a:prstGeom>
        </p:spPr>
      </p:pic>
      <p:pic>
        <p:nvPicPr>
          <p:cNvPr id="15" name="Picture 4" descr="http://goodlogo.com/images/logos/apache_software_foundation_logo_3074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29163" y="1173600"/>
            <a:ext cx="1108815" cy="58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 descr="https://www.eclipse.org/eclipse.org-common/themes/Nova/images/eclipse-800x426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80601" y="1299333"/>
            <a:ext cx="1576450" cy="83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11198" y="3467981"/>
            <a:ext cx="1843680" cy="5281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2630" y="2841169"/>
            <a:ext cx="1143298" cy="7429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66931" y="2384590"/>
            <a:ext cx="1411846" cy="3849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74843" y="2356042"/>
            <a:ext cx="1667115" cy="568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7" cstate="print"/>
          <a:srcRect r="24153"/>
          <a:stretch/>
        </p:blipFill>
        <p:spPr>
          <a:xfrm>
            <a:off x="4004576" y="3722650"/>
            <a:ext cx="1892515" cy="524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Platform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73670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Container-based Application Platform as a Service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24400" y="1047750"/>
            <a:ext cx="4038600" cy="1853841"/>
          </a:xfrm>
        </p:spPr>
        <p:txBody>
          <a:bodyPr/>
          <a:lstStyle/>
          <a:p>
            <a:r>
              <a:rPr lang="en-US" sz="1800" dirty="0" smtClean="0"/>
              <a:t>Applications run on Oracle Linux in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containers</a:t>
            </a:r>
          </a:p>
          <a:p>
            <a:r>
              <a:rPr lang="en-US" sz="1800" dirty="0" smtClean="0"/>
              <a:t>Stateless Applications</a:t>
            </a:r>
          </a:p>
          <a:p>
            <a:pPr lvl="1"/>
            <a:r>
              <a:rPr lang="en-US" sz="1800" dirty="0" smtClean="0"/>
              <a:t>Ephemeral disk</a:t>
            </a:r>
          </a:p>
          <a:p>
            <a:pPr lvl="1"/>
            <a:r>
              <a:rPr lang="en-US" sz="1800" dirty="0" smtClean="0"/>
              <a:t>Permanent storage through database or storage service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472" y="1357539"/>
            <a:ext cx="2647747" cy="26470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76435" y="4985121"/>
            <a:ext cx="68597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97768" y="4989490"/>
            <a:ext cx="68597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408384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24400" y="1050915"/>
            <a:ext cx="4038600" cy="3017236"/>
          </a:xfrm>
        </p:spPr>
        <p:txBody>
          <a:bodyPr/>
          <a:lstStyle/>
          <a:p>
            <a:r>
              <a:rPr lang="en-US" sz="1800" dirty="0" smtClean="0"/>
              <a:t>On demand elastic scaling either through the service console or using the service REST API</a:t>
            </a:r>
          </a:p>
          <a:p>
            <a:r>
              <a:rPr lang="en-US" sz="1800" dirty="0" smtClean="0"/>
              <a:t>Scale out / in</a:t>
            </a:r>
          </a:p>
          <a:p>
            <a:pPr lvl="1"/>
            <a:r>
              <a:rPr lang="en-US" sz="1800" dirty="0" smtClean="0"/>
              <a:t>Add / remove application instances to handle workloads</a:t>
            </a:r>
          </a:p>
          <a:p>
            <a:r>
              <a:rPr lang="en-US" sz="1800" dirty="0" smtClean="0"/>
              <a:t>Scale up / down</a:t>
            </a:r>
          </a:p>
          <a:p>
            <a:pPr lvl="1"/>
            <a:r>
              <a:rPr lang="en-US" sz="1800" dirty="0" smtClean="0"/>
              <a:t>Add / remove RAM to accommodate application memory requirements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Elastic Scaling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76435" y="4985121"/>
            <a:ext cx="68597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97768" y="4989490"/>
            <a:ext cx="68597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219200" y="971550"/>
            <a:ext cx="2126057" cy="1997534"/>
            <a:chOff x="527848" y="1518333"/>
            <a:chExt cx="1537695" cy="149430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709" y="1518333"/>
              <a:ext cx="723900" cy="660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V="1">
              <a:off x="951709" y="2352239"/>
              <a:ext cx="723900" cy="660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96098" y="1904507"/>
              <a:ext cx="723900" cy="660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 flipV="1">
              <a:off x="1373393" y="1909891"/>
              <a:ext cx="723900" cy="6604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r="12296"/>
          <a:stretch/>
        </p:blipFill>
        <p:spPr>
          <a:xfrm>
            <a:off x="1196026" y="3105150"/>
            <a:ext cx="2461574" cy="13109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746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24400" y="1047750"/>
            <a:ext cx="4038600" cy="2020040"/>
          </a:xfrm>
        </p:spPr>
        <p:txBody>
          <a:bodyPr/>
          <a:lstStyle/>
          <a:p>
            <a:r>
              <a:rPr lang="en-US" sz="1800" dirty="0" smtClean="0"/>
              <a:t>Java application can use Java Flight Recorder to monitor application and JVM behavior and analyze in Mission Control</a:t>
            </a:r>
          </a:p>
          <a:p>
            <a:r>
              <a:rPr lang="en-US" sz="1800" dirty="0" smtClean="0"/>
              <a:t>Use Application Performance Monitoring Cloud Service for advanced use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76435" y="4985121"/>
            <a:ext cx="68597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97768" y="4989490"/>
            <a:ext cx="685979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053052" y="1884948"/>
            <a:ext cx="2571550" cy="1717034"/>
            <a:chOff x="280741" y="1616931"/>
            <a:chExt cx="1785369" cy="11543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810" y="2161672"/>
              <a:ext cx="622300" cy="6096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741" y="2074699"/>
              <a:ext cx="601586" cy="69657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536" y="1616931"/>
              <a:ext cx="989276" cy="80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54746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9226133ce41eef3648cce698b6c171331a6b93"/>
  <p:tag name="ARTICULATE_SLIDE_COUNT" val="2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7_Cloud_PaaS_IaaS_Template_16x9">
  <a:themeElements>
    <a:clrScheme name="Oracle University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U7_Cloud_PaaS_Template_16x9_Joseph.pptx" id="{8BCD0D42-D3C6-41DB-AD47-7C3FC14A0E38}" vid="{A1767035-F684-496E-9C0B-FD4E0A2FF1C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</TotalTime>
  <Words>848</Words>
  <Application>Microsoft Office PowerPoint</Application>
  <PresentationFormat>On-screen Show (16:9)</PresentationFormat>
  <Paragraphs>149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OU7_Cloud_PaaS_IaaS_Template_16x9</vt:lpstr>
      <vt:lpstr>Oracle Application Container  Cloud Service Overview</vt:lpstr>
      <vt:lpstr>Objectives</vt:lpstr>
      <vt:lpstr>Oracle Application Container Cloud Service</vt:lpstr>
      <vt:lpstr>Oracle Application Container Cloud</vt:lpstr>
      <vt:lpstr>Polyglot Platform</vt:lpstr>
      <vt:lpstr>Open Platform</vt:lpstr>
      <vt:lpstr>Container-based Application Platform as a Service</vt:lpstr>
      <vt:lpstr>Elastic Scaling</vt:lpstr>
      <vt:lpstr>Profiling</vt:lpstr>
      <vt:lpstr>Manageable</vt:lpstr>
      <vt:lpstr>Slide 11</vt:lpstr>
      <vt:lpstr>Deploy—Application Archive (Zip)</vt:lpstr>
      <vt:lpstr>Application Deployment</vt:lpstr>
      <vt:lpstr>Application Container Cloud Architecture </vt:lpstr>
      <vt:lpstr>Load Balancer</vt:lpstr>
      <vt:lpstr>Oracle Developer Cloud Service </vt:lpstr>
      <vt:lpstr>Developer Cloud Service – Easy Adoption/Integration</vt:lpstr>
      <vt:lpstr>Slide 18</vt:lpstr>
      <vt:lpstr>Application Container Cloud Service Advantages</vt:lpstr>
      <vt:lpstr>Summary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OU7_January2016</dc:subject>
  <dc:creator>ahans</dc:creator>
  <cp:keywords>OU7 PowerPoint Template</cp:keywords>
  <dc:description>Oracle University Production Services PowerPoint Template</dc:description>
  <cp:lastModifiedBy>vlnarasi</cp:lastModifiedBy>
  <cp:revision>39</cp:revision>
  <cp:lastPrinted>2002-03-28T23:57:22Z</cp:lastPrinted>
  <dcterms:created xsi:type="dcterms:W3CDTF">2016-03-21T10:26:28Z</dcterms:created>
  <dcterms:modified xsi:type="dcterms:W3CDTF">2016-12-09T06:08:28Z</dcterms:modified>
  <cp:category>Oracle University 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E1FFC334-A86E-45BA-8F9F-0EDC4C2E7B79</vt:lpwstr>
  </property>
  <property fmtid="{D5CDD505-2E9C-101B-9397-08002B2CF9AE}" pid="9" name="ArticulatePath">
    <vt:lpwstr>ACC_Overview</vt:lpwstr>
  </property>
</Properties>
</file>