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Nunito"/>
      <p:regular r:id="rId23"/>
      <p:bold r:id="rId24"/>
      <p:italic r:id="rId25"/>
      <p:boldItalic r:id="rId26"/>
    </p:embeddedFont>
    <p:embeddedFont>
      <p:font typeface="Maven Pro SemiBold"/>
      <p:regular r:id="rId27"/>
      <p:bold r:id="rId28"/>
    </p:embeddedFont>
    <p:embeddedFont>
      <p:font typeface="Maven Pro Black"/>
      <p:bold r:id="rId29"/>
    </p:embeddedFont>
    <p:embeddedFont>
      <p:font typeface="Maven Pro"/>
      <p:regular r:id="rId30"/>
      <p:bold r:id="rId31"/>
    </p:embeddedFont>
    <p:embeddedFont>
      <p:font typeface="Nunito Medium"/>
      <p:regular r:id="rId32"/>
      <p:bold r:id="rId33"/>
      <p:italic r:id="rId34"/>
      <p:boldItalic r:id="rId35"/>
    </p:embeddedFont>
    <p:embeddedFont>
      <p:font typeface="Averag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794395-3CC1-497B-8990-3C830D49FB95}">
  <a:tblStyle styleId="{EF794395-3CC1-497B-8990-3C830D49FB9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77F5583-2355-4B45-B0DB-9260F130076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SemiBold-bold.fntdata"/><Relationship Id="rId27" Type="http://schemas.openxmlformats.org/officeDocument/2006/relationships/font" Target="fonts/MavenProSemiBo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Black-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5.xml"/><Relationship Id="rId33" Type="http://schemas.openxmlformats.org/officeDocument/2006/relationships/font" Target="fonts/NunitoMedium-bold.fntdata"/><Relationship Id="rId10" Type="http://schemas.openxmlformats.org/officeDocument/2006/relationships/slide" Target="slides/slide4.xml"/><Relationship Id="rId32" Type="http://schemas.openxmlformats.org/officeDocument/2006/relationships/font" Target="fonts/NunitoMedium-regular.fntdata"/><Relationship Id="rId13" Type="http://schemas.openxmlformats.org/officeDocument/2006/relationships/slide" Target="slides/slide7.xml"/><Relationship Id="rId35" Type="http://schemas.openxmlformats.org/officeDocument/2006/relationships/font" Target="fonts/NunitoMedium-boldItalic.fntdata"/><Relationship Id="rId12" Type="http://schemas.openxmlformats.org/officeDocument/2006/relationships/slide" Target="slides/slide6.xml"/><Relationship Id="rId34" Type="http://schemas.openxmlformats.org/officeDocument/2006/relationships/font" Target="fonts/NunitoMedium-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Averag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96e283271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96e283271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9687556df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9687556df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9687556df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9687556df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9687556df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9687556df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9687556df2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9687556df2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9687556df2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9687556df2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97cb47b87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97cb47b87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687556df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687556df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9687556d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9687556d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9687556df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9687556df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9687556df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9687556df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9687556d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9687556d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update with new file (need title to say 2015)</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9687556df2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9687556df2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968d4488a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968d4488a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9687556df2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9687556df2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6290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Life Expectancy from</a:t>
            </a:r>
            <a:endParaRPr/>
          </a:p>
          <a:p>
            <a:pPr indent="0" lvl="0" marL="0" rtl="0" algn="l">
              <a:spcBef>
                <a:spcPts val="0"/>
              </a:spcBef>
              <a:spcAft>
                <a:spcPts val="0"/>
              </a:spcAft>
              <a:buNone/>
            </a:pPr>
            <a:r>
              <a:rPr lang="en"/>
              <a:t>2000 to 2015</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Clara Richardson, Danielle Dubash,</a:t>
            </a:r>
            <a:endParaRPr/>
          </a:p>
          <a:p>
            <a:pPr indent="0" lvl="0" marL="0" rtl="0" algn="l">
              <a:spcBef>
                <a:spcPts val="0"/>
              </a:spcBef>
              <a:spcAft>
                <a:spcPts val="0"/>
              </a:spcAft>
              <a:buNone/>
            </a:pPr>
            <a:r>
              <a:rPr lang="en"/>
              <a:t>Christian Suarez, Jennifer Melendez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45" name="Shape 345"/>
        <p:cNvGrpSpPr/>
        <p:nvPr/>
      </p:nvGrpSpPr>
      <p:grpSpPr>
        <a:xfrm>
          <a:off x="0" y="0"/>
          <a:ext cx="0" cy="0"/>
          <a:chOff x="0" y="0"/>
          <a:chExt cx="0" cy="0"/>
        </a:xfrm>
      </p:grpSpPr>
      <p:sp>
        <p:nvSpPr>
          <p:cNvPr id="346" name="Google Shape;346;p22"/>
          <p:cNvSpPr txBox="1"/>
          <p:nvPr>
            <p:ph type="title"/>
          </p:nvPr>
        </p:nvSpPr>
        <p:spPr>
          <a:xfrm>
            <a:off x="1362300" y="85700"/>
            <a:ext cx="6419400" cy="816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Life Expectancy Vs. Body Mass Index</a:t>
            </a:r>
            <a:endParaRPr>
              <a:solidFill>
                <a:schemeClr val="lt1"/>
              </a:solidFill>
            </a:endParaRPr>
          </a:p>
        </p:txBody>
      </p:sp>
      <p:pic>
        <p:nvPicPr>
          <p:cNvPr id="347" name="Google Shape;347;p22"/>
          <p:cNvPicPr preferRelativeResize="0"/>
          <p:nvPr/>
        </p:nvPicPr>
        <p:blipFill>
          <a:blip r:embed="rId3">
            <a:alphaModFix/>
          </a:blip>
          <a:stretch>
            <a:fillRect/>
          </a:stretch>
        </p:blipFill>
        <p:spPr>
          <a:xfrm>
            <a:off x="1166675" y="844350"/>
            <a:ext cx="3094450" cy="2997925"/>
          </a:xfrm>
          <a:prstGeom prst="rect">
            <a:avLst/>
          </a:prstGeom>
          <a:noFill/>
          <a:ln cap="flat" cmpd="sng" w="28575">
            <a:solidFill>
              <a:schemeClr val="accent3"/>
            </a:solidFill>
            <a:prstDash val="solid"/>
            <a:round/>
            <a:headEnd len="sm" w="sm" type="none"/>
            <a:tailEnd len="sm" w="sm" type="none"/>
          </a:ln>
        </p:spPr>
      </p:pic>
      <p:pic>
        <p:nvPicPr>
          <p:cNvPr id="348" name="Google Shape;348;p22"/>
          <p:cNvPicPr preferRelativeResize="0"/>
          <p:nvPr/>
        </p:nvPicPr>
        <p:blipFill>
          <a:blip r:embed="rId4">
            <a:alphaModFix/>
          </a:blip>
          <a:stretch>
            <a:fillRect/>
          </a:stretch>
        </p:blipFill>
        <p:spPr>
          <a:xfrm>
            <a:off x="4837125" y="844350"/>
            <a:ext cx="3094450" cy="2997925"/>
          </a:xfrm>
          <a:prstGeom prst="rect">
            <a:avLst/>
          </a:prstGeom>
          <a:noFill/>
          <a:ln cap="flat" cmpd="sng" w="28575">
            <a:solidFill>
              <a:schemeClr val="accent3"/>
            </a:solidFill>
            <a:prstDash val="solid"/>
            <a:round/>
            <a:headEnd len="sm" w="sm" type="none"/>
            <a:tailEnd len="sm" w="sm" type="none"/>
          </a:ln>
        </p:spPr>
      </p:pic>
      <p:sp>
        <p:nvSpPr>
          <p:cNvPr id="349" name="Google Shape;349;p22"/>
          <p:cNvSpPr txBox="1"/>
          <p:nvPr/>
        </p:nvSpPr>
        <p:spPr>
          <a:xfrm>
            <a:off x="1027500" y="3842275"/>
            <a:ext cx="3544500" cy="10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The bar graph above represents regions and their body mass </a:t>
            </a:r>
            <a:r>
              <a:rPr lang="en">
                <a:solidFill>
                  <a:schemeClr val="lt1"/>
                </a:solidFill>
                <a:latin typeface="Nunito"/>
                <a:ea typeface="Nunito"/>
                <a:cs typeface="Nunito"/>
                <a:sym typeface="Nunito"/>
              </a:rPr>
              <a:t>index percentage. </a:t>
            </a:r>
            <a:r>
              <a:rPr lang="en">
                <a:solidFill>
                  <a:schemeClr val="lt1"/>
                </a:solidFill>
                <a:latin typeface="Nunito"/>
                <a:ea typeface="Nunito"/>
                <a:cs typeface="Nunito"/>
                <a:sym typeface="Nunito"/>
              </a:rPr>
              <a:t>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50" name="Google Shape;350;p22"/>
          <p:cNvSpPr txBox="1"/>
          <p:nvPr/>
        </p:nvSpPr>
        <p:spPr>
          <a:xfrm>
            <a:off x="4742825" y="3842275"/>
            <a:ext cx="3544500" cy="10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The scatter plot above represents body mass index percentage compared to life expectancy .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4" name="Shape 354"/>
        <p:cNvGrpSpPr/>
        <p:nvPr/>
      </p:nvGrpSpPr>
      <p:grpSpPr>
        <a:xfrm>
          <a:off x="0" y="0"/>
          <a:ext cx="0" cy="0"/>
          <a:chOff x="0" y="0"/>
          <a:chExt cx="0" cy="0"/>
        </a:xfrm>
      </p:grpSpPr>
      <p:pic>
        <p:nvPicPr>
          <p:cNvPr id="355" name="Google Shape;355;p23"/>
          <p:cNvPicPr preferRelativeResize="0"/>
          <p:nvPr/>
        </p:nvPicPr>
        <p:blipFill rotWithShape="1">
          <a:blip r:embed="rId3">
            <a:alphaModFix/>
          </a:blip>
          <a:srcRect b="0" l="0" r="0" t="0"/>
          <a:stretch/>
        </p:blipFill>
        <p:spPr>
          <a:xfrm>
            <a:off x="1298375" y="777975"/>
            <a:ext cx="6547250" cy="3900450"/>
          </a:xfrm>
          <a:prstGeom prst="rect">
            <a:avLst/>
          </a:prstGeom>
          <a:noFill/>
          <a:ln cap="flat" cmpd="sng" w="28575">
            <a:solidFill>
              <a:schemeClr val="accent1"/>
            </a:solidFill>
            <a:prstDash val="solid"/>
            <a:round/>
            <a:headEnd len="sm" w="sm" type="none"/>
            <a:tailEnd len="sm" w="sm" type="none"/>
          </a:ln>
        </p:spPr>
      </p:pic>
      <p:sp>
        <p:nvSpPr>
          <p:cNvPr id="356" name="Google Shape;356;p23"/>
          <p:cNvSpPr txBox="1"/>
          <p:nvPr/>
        </p:nvSpPr>
        <p:spPr>
          <a:xfrm>
            <a:off x="4845625" y="4332225"/>
            <a:ext cx="30000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50">
                <a:highlight>
                  <a:srgbClr val="FFFFFF"/>
                </a:highlight>
              </a:rPr>
              <a:t>ANOVA p-value=1.045725475514985e-214</a:t>
            </a:r>
            <a:endParaRPr/>
          </a:p>
        </p:txBody>
      </p:sp>
      <p:sp>
        <p:nvSpPr>
          <p:cNvPr id="357" name="Google Shape;357;p23"/>
          <p:cNvSpPr txBox="1"/>
          <p:nvPr/>
        </p:nvSpPr>
        <p:spPr>
          <a:xfrm>
            <a:off x="1550250" y="198975"/>
            <a:ext cx="6043500" cy="4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lt1"/>
                </a:solidFill>
                <a:latin typeface="Maven Pro"/>
                <a:ea typeface="Maven Pro"/>
                <a:cs typeface="Maven Pro"/>
                <a:sym typeface="Maven Pro"/>
              </a:rPr>
              <a:t>Boxplot grouped by GDP Ranges</a:t>
            </a:r>
            <a:endParaRPr b="1" sz="2800">
              <a:solidFill>
                <a:schemeClr val="lt1"/>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61" name="Shape 361"/>
        <p:cNvGrpSpPr/>
        <p:nvPr/>
      </p:nvGrpSpPr>
      <p:grpSpPr>
        <a:xfrm>
          <a:off x="0" y="0"/>
          <a:ext cx="0" cy="0"/>
          <a:chOff x="0" y="0"/>
          <a:chExt cx="0" cy="0"/>
        </a:xfrm>
      </p:grpSpPr>
      <p:sp>
        <p:nvSpPr>
          <p:cNvPr id="362" name="Google Shape;362;p24"/>
          <p:cNvSpPr txBox="1"/>
          <p:nvPr>
            <p:ph type="ctrTitle"/>
          </p:nvPr>
        </p:nvSpPr>
        <p:spPr>
          <a:xfrm>
            <a:off x="1301700" y="105075"/>
            <a:ext cx="65406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640">
                <a:solidFill>
                  <a:schemeClr val="lt1"/>
                </a:solidFill>
              </a:rPr>
              <a:t>Life Expectancy Vs. GDP Per Capita</a:t>
            </a:r>
            <a:endParaRPr sz="2640">
              <a:solidFill>
                <a:schemeClr val="lt1"/>
              </a:solidFill>
            </a:endParaRPr>
          </a:p>
        </p:txBody>
      </p:sp>
      <p:sp>
        <p:nvSpPr>
          <p:cNvPr id="363" name="Google Shape;363;p24"/>
          <p:cNvSpPr txBox="1"/>
          <p:nvPr>
            <p:ph idx="1" type="subTitle"/>
          </p:nvPr>
        </p:nvSpPr>
        <p:spPr>
          <a:xfrm>
            <a:off x="1163263" y="3593675"/>
            <a:ext cx="3126900" cy="132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scatter plot above describes the life expectancy compared to a country’s GDP per capita.</a:t>
            </a:r>
            <a:endParaRPr>
              <a:solidFill>
                <a:schemeClr val="lt1"/>
              </a:solidFill>
            </a:endParaRPr>
          </a:p>
        </p:txBody>
      </p:sp>
      <p:pic>
        <p:nvPicPr>
          <p:cNvPr id="364" name="Google Shape;364;p24"/>
          <p:cNvPicPr preferRelativeResize="0"/>
          <p:nvPr/>
        </p:nvPicPr>
        <p:blipFill>
          <a:blip r:embed="rId3">
            <a:alphaModFix/>
          </a:blip>
          <a:stretch>
            <a:fillRect/>
          </a:stretch>
        </p:blipFill>
        <p:spPr>
          <a:xfrm>
            <a:off x="1091125" y="770675"/>
            <a:ext cx="3384550" cy="2828825"/>
          </a:xfrm>
          <a:prstGeom prst="rect">
            <a:avLst/>
          </a:prstGeom>
          <a:noFill/>
          <a:ln cap="flat" cmpd="sng" w="28575">
            <a:solidFill>
              <a:schemeClr val="accent3"/>
            </a:solidFill>
            <a:prstDash val="solid"/>
            <a:round/>
            <a:headEnd len="sm" w="sm" type="none"/>
            <a:tailEnd len="sm" w="sm" type="none"/>
          </a:ln>
        </p:spPr>
      </p:pic>
      <p:pic>
        <p:nvPicPr>
          <p:cNvPr id="365" name="Google Shape;365;p24"/>
          <p:cNvPicPr preferRelativeResize="0"/>
          <p:nvPr/>
        </p:nvPicPr>
        <p:blipFill>
          <a:blip r:embed="rId4">
            <a:alphaModFix/>
          </a:blip>
          <a:stretch>
            <a:fillRect/>
          </a:stretch>
        </p:blipFill>
        <p:spPr>
          <a:xfrm>
            <a:off x="5080700" y="764850"/>
            <a:ext cx="3252600" cy="2840500"/>
          </a:xfrm>
          <a:prstGeom prst="rect">
            <a:avLst/>
          </a:prstGeom>
          <a:noFill/>
          <a:ln cap="flat" cmpd="sng" w="28575">
            <a:solidFill>
              <a:schemeClr val="accent3"/>
            </a:solidFill>
            <a:prstDash val="solid"/>
            <a:round/>
            <a:headEnd len="sm" w="sm" type="none"/>
            <a:tailEnd len="sm" w="sm" type="none"/>
          </a:ln>
        </p:spPr>
      </p:pic>
      <p:sp>
        <p:nvSpPr>
          <p:cNvPr id="366" name="Google Shape;366;p24"/>
          <p:cNvSpPr txBox="1"/>
          <p:nvPr>
            <p:ph idx="1" type="subTitle"/>
          </p:nvPr>
        </p:nvSpPr>
        <p:spPr>
          <a:xfrm>
            <a:off x="5080700" y="3593675"/>
            <a:ext cx="3126900" cy="132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bar chart above describes the life expectancy compared to a range of GDP per capita.</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70" name="Shape 370"/>
        <p:cNvGrpSpPr/>
        <p:nvPr/>
      </p:nvGrpSpPr>
      <p:grpSpPr>
        <a:xfrm>
          <a:off x="0" y="0"/>
          <a:ext cx="0" cy="0"/>
          <a:chOff x="0" y="0"/>
          <a:chExt cx="0" cy="0"/>
        </a:xfrm>
      </p:grpSpPr>
      <p:sp>
        <p:nvSpPr>
          <p:cNvPr id="371" name="Google Shape;371;p25"/>
          <p:cNvSpPr txBox="1"/>
          <p:nvPr>
            <p:ph type="title"/>
          </p:nvPr>
        </p:nvSpPr>
        <p:spPr>
          <a:xfrm>
            <a:off x="1303800" y="18710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GDP per Capita Over the Years by Region</a:t>
            </a:r>
            <a:endParaRPr>
              <a:solidFill>
                <a:schemeClr val="lt1"/>
              </a:solidFill>
            </a:endParaRPr>
          </a:p>
        </p:txBody>
      </p:sp>
      <p:sp>
        <p:nvSpPr>
          <p:cNvPr id="372" name="Google Shape;372;p25"/>
          <p:cNvSpPr txBox="1"/>
          <p:nvPr>
            <p:ph idx="1" type="body"/>
          </p:nvPr>
        </p:nvSpPr>
        <p:spPr>
          <a:xfrm>
            <a:off x="900875" y="1372050"/>
            <a:ext cx="3403200" cy="283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solidFill>
                  <a:schemeClr val="lt1"/>
                </a:solidFill>
              </a:rPr>
              <a:t>After analyzing life expectancy and GDP per capita, we decided to compare GDP over the years by region. As seen in the line graph, some regions had very little growth. However, regions such as Africa had an exponential amount of growth </a:t>
            </a:r>
            <a:r>
              <a:rPr lang="en" sz="1600">
                <a:solidFill>
                  <a:schemeClr val="lt1"/>
                </a:solidFill>
              </a:rPr>
              <a:t>throughout the years. This led us to believe education might be a key determinant.</a:t>
            </a:r>
            <a:endParaRPr sz="1600">
              <a:solidFill>
                <a:schemeClr val="lt1"/>
              </a:solidFill>
            </a:endParaRPr>
          </a:p>
        </p:txBody>
      </p:sp>
      <p:pic>
        <p:nvPicPr>
          <p:cNvPr id="373" name="Google Shape;373;p25"/>
          <p:cNvPicPr preferRelativeResize="0"/>
          <p:nvPr/>
        </p:nvPicPr>
        <p:blipFill>
          <a:blip r:embed="rId3">
            <a:alphaModFix/>
          </a:blip>
          <a:stretch>
            <a:fillRect/>
          </a:stretch>
        </p:blipFill>
        <p:spPr>
          <a:xfrm>
            <a:off x="4304075" y="727175"/>
            <a:ext cx="4127749" cy="4127749"/>
          </a:xfrm>
          <a:prstGeom prst="rect">
            <a:avLst/>
          </a:prstGeom>
          <a:noFill/>
          <a:ln cap="flat" cmpd="sng" w="38100">
            <a:solidFill>
              <a:schemeClr val="accent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77" name="Shape 377"/>
        <p:cNvGrpSpPr/>
        <p:nvPr/>
      </p:nvGrpSpPr>
      <p:grpSpPr>
        <a:xfrm>
          <a:off x="0" y="0"/>
          <a:ext cx="0" cy="0"/>
          <a:chOff x="0" y="0"/>
          <a:chExt cx="0" cy="0"/>
        </a:xfrm>
      </p:grpSpPr>
      <p:sp>
        <p:nvSpPr>
          <p:cNvPr id="378" name="Google Shape;378;p26"/>
          <p:cNvSpPr txBox="1"/>
          <p:nvPr>
            <p:ph type="ctrTitle"/>
          </p:nvPr>
        </p:nvSpPr>
        <p:spPr>
          <a:xfrm>
            <a:off x="1053150" y="79350"/>
            <a:ext cx="7037700" cy="8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940"/>
              <a:t>Life Expectancy Vs.Years of Education</a:t>
            </a:r>
            <a:endParaRPr sz="2940"/>
          </a:p>
        </p:txBody>
      </p:sp>
      <p:pic>
        <p:nvPicPr>
          <p:cNvPr id="379" name="Google Shape;379;p26"/>
          <p:cNvPicPr preferRelativeResize="0"/>
          <p:nvPr/>
        </p:nvPicPr>
        <p:blipFill>
          <a:blip r:embed="rId3">
            <a:alphaModFix/>
          </a:blip>
          <a:stretch>
            <a:fillRect/>
          </a:stretch>
        </p:blipFill>
        <p:spPr>
          <a:xfrm>
            <a:off x="4572000" y="936150"/>
            <a:ext cx="3935675" cy="2951750"/>
          </a:xfrm>
          <a:prstGeom prst="rect">
            <a:avLst/>
          </a:prstGeom>
          <a:noFill/>
          <a:ln cap="flat" cmpd="sng" w="28575">
            <a:solidFill>
              <a:schemeClr val="accent3"/>
            </a:solidFill>
            <a:prstDash val="solid"/>
            <a:round/>
            <a:headEnd len="sm" w="sm" type="none"/>
            <a:tailEnd len="sm" w="sm" type="none"/>
          </a:ln>
        </p:spPr>
      </p:pic>
      <p:pic>
        <p:nvPicPr>
          <p:cNvPr id="380" name="Google Shape;380;p26"/>
          <p:cNvPicPr preferRelativeResize="0"/>
          <p:nvPr/>
        </p:nvPicPr>
        <p:blipFill>
          <a:blip r:embed="rId4">
            <a:alphaModFix/>
          </a:blip>
          <a:stretch>
            <a:fillRect/>
          </a:stretch>
        </p:blipFill>
        <p:spPr>
          <a:xfrm>
            <a:off x="559175" y="936143"/>
            <a:ext cx="3935675" cy="2951756"/>
          </a:xfrm>
          <a:prstGeom prst="rect">
            <a:avLst/>
          </a:prstGeom>
          <a:noFill/>
          <a:ln cap="flat" cmpd="sng" w="28575">
            <a:solidFill>
              <a:schemeClr val="accent3"/>
            </a:solidFill>
            <a:prstDash val="solid"/>
            <a:round/>
            <a:headEnd len="sm" w="sm" type="none"/>
            <a:tailEnd len="sm" w="sm" type="none"/>
          </a:ln>
        </p:spPr>
      </p:pic>
      <p:sp>
        <p:nvSpPr>
          <p:cNvPr id="381" name="Google Shape;381;p26"/>
          <p:cNvSpPr txBox="1"/>
          <p:nvPr>
            <p:ph idx="1" type="subTitle"/>
          </p:nvPr>
        </p:nvSpPr>
        <p:spPr>
          <a:xfrm>
            <a:off x="919550" y="3937875"/>
            <a:ext cx="3126900" cy="75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scatter plot above describes the life expectancy compared to a country’s education level.</a:t>
            </a:r>
            <a:endParaRPr>
              <a:solidFill>
                <a:schemeClr val="lt1"/>
              </a:solidFill>
            </a:endParaRPr>
          </a:p>
        </p:txBody>
      </p:sp>
      <p:sp>
        <p:nvSpPr>
          <p:cNvPr id="382" name="Google Shape;382;p26"/>
          <p:cNvSpPr txBox="1"/>
          <p:nvPr>
            <p:ph idx="1" type="subTitle"/>
          </p:nvPr>
        </p:nvSpPr>
        <p:spPr>
          <a:xfrm>
            <a:off x="4742900" y="3937875"/>
            <a:ext cx="3461700" cy="75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scatter plot above describes the average education level compared to the GDP per capita.</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86" name="Shape 386"/>
        <p:cNvGrpSpPr/>
        <p:nvPr/>
      </p:nvGrpSpPr>
      <p:grpSpPr>
        <a:xfrm>
          <a:off x="0" y="0"/>
          <a:ext cx="0" cy="0"/>
          <a:chOff x="0" y="0"/>
          <a:chExt cx="0" cy="0"/>
        </a:xfrm>
      </p:grpSpPr>
      <p:sp>
        <p:nvSpPr>
          <p:cNvPr id="387" name="Google Shape;387;p27"/>
          <p:cNvSpPr txBox="1"/>
          <p:nvPr>
            <p:ph type="ctrTitle"/>
          </p:nvPr>
        </p:nvSpPr>
        <p:spPr>
          <a:xfrm>
            <a:off x="1154700" y="87950"/>
            <a:ext cx="6834600" cy="81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940"/>
              <a:t>Education Over the Years by Region</a:t>
            </a:r>
            <a:endParaRPr sz="2940"/>
          </a:p>
        </p:txBody>
      </p:sp>
      <p:sp>
        <p:nvSpPr>
          <p:cNvPr id="388" name="Google Shape;388;p27"/>
          <p:cNvSpPr txBox="1"/>
          <p:nvPr>
            <p:ph idx="1" type="subTitle"/>
          </p:nvPr>
        </p:nvSpPr>
        <p:spPr>
          <a:xfrm>
            <a:off x="5238675" y="1727847"/>
            <a:ext cx="3580200" cy="168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decided to narrow down each </a:t>
            </a:r>
            <a:r>
              <a:rPr lang="en"/>
              <a:t>region</a:t>
            </a:r>
            <a:r>
              <a:rPr lang="en"/>
              <a:t> once again. The line graph represents education by region from 2000 to 2015. The visualization shows us that education has </a:t>
            </a:r>
            <a:r>
              <a:rPr lang="en"/>
              <a:t>increased over time. </a:t>
            </a:r>
            <a:endParaRPr/>
          </a:p>
        </p:txBody>
      </p:sp>
      <p:pic>
        <p:nvPicPr>
          <p:cNvPr id="389" name="Google Shape;389;p27"/>
          <p:cNvPicPr preferRelativeResize="0"/>
          <p:nvPr/>
        </p:nvPicPr>
        <p:blipFill>
          <a:blip r:embed="rId3">
            <a:alphaModFix/>
          </a:blip>
          <a:stretch>
            <a:fillRect/>
          </a:stretch>
        </p:blipFill>
        <p:spPr>
          <a:xfrm>
            <a:off x="1012553" y="772975"/>
            <a:ext cx="4106074" cy="4106074"/>
          </a:xfrm>
          <a:prstGeom prst="rect">
            <a:avLst/>
          </a:prstGeom>
          <a:noFill/>
          <a:ln cap="flat" cmpd="sng" w="38100">
            <a:solidFill>
              <a:schemeClr val="accent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93" name="Shape 393"/>
        <p:cNvGrpSpPr/>
        <p:nvPr/>
      </p:nvGrpSpPr>
      <p:grpSpPr>
        <a:xfrm>
          <a:off x="0" y="0"/>
          <a:ext cx="0" cy="0"/>
          <a:chOff x="0" y="0"/>
          <a:chExt cx="0" cy="0"/>
        </a:xfrm>
      </p:grpSpPr>
      <p:sp>
        <p:nvSpPr>
          <p:cNvPr id="394" name="Google Shape;394;p28"/>
          <p:cNvSpPr txBox="1"/>
          <p:nvPr>
            <p:ph type="ctrTitle"/>
          </p:nvPr>
        </p:nvSpPr>
        <p:spPr>
          <a:xfrm>
            <a:off x="1832550" y="516125"/>
            <a:ext cx="5478900" cy="67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solidFill>
                  <a:schemeClr val="lt1"/>
                </a:solidFill>
              </a:rPr>
              <a:t>Research Questions:</a:t>
            </a:r>
            <a:endParaRPr sz="3000">
              <a:solidFill>
                <a:schemeClr val="lt1"/>
              </a:solidFill>
            </a:endParaRPr>
          </a:p>
        </p:txBody>
      </p:sp>
      <p:grpSp>
        <p:nvGrpSpPr>
          <p:cNvPr id="395" name="Google Shape;395;p28"/>
          <p:cNvGrpSpPr/>
          <p:nvPr/>
        </p:nvGrpSpPr>
        <p:grpSpPr>
          <a:xfrm>
            <a:off x="1355295" y="1323680"/>
            <a:ext cx="2899943" cy="3378800"/>
            <a:chOff x="1822173" y="1353188"/>
            <a:chExt cx="2628903" cy="3417763"/>
          </a:xfrm>
        </p:grpSpPr>
        <p:sp>
          <p:nvSpPr>
            <p:cNvPr id="396" name="Google Shape;396;p28"/>
            <p:cNvSpPr txBox="1"/>
            <p:nvPr/>
          </p:nvSpPr>
          <p:spPr>
            <a:xfrm>
              <a:off x="1822173" y="1353188"/>
              <a:ext cx="2628900" cy="464100"/>
            </a:xfrm>
            <a:prstGeom prst="rect">
              <a:avLst/>
            </a:prstGeom>
            <a:solidFill>
              <a:srgbClr val="FFFFFF"/>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1822176" y="1354550"/>
              <a:ext cx="2628900" cy="34164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28"/>
          <p:cNvSpPr txBox="1"/>
          <p:nvPr/>
        </p:nvSpPr>
        <p:spPr>
          <a:xfrm>
            <a:off x="1355300" y="1304863"/>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Maven Pro SemiBold"/>
                <a:ea typeface="Maven Pro SemiBold"/>
                <a:cs typeface="Maven Pro SemiBold"/>
                <a:sym typeface="Maven Pro SemiBold"/>
              </a:rPr>
              <a:t>Question 1:</a:t>
            </a:r>
            <a:endParaRPr sz="1800">
              <a:solidFill>
                <a:schemeClr val="dk2"/>
              </a:solidFill>
              <a:latin typeface="Maven Pro SemiBold"/>
              <a:ea typeface="Maven Pro SemiBold"/>
              <a:cs typeface="Maven Pro SemiBold"/>
              <a:sym typeface="Maven Pro SemiBold"/>
            </a:endParaRPr>
          </a:p>
        </p:txBody>
      </p:sp>
      <p:sp>
        <p:nvSpPr>
          <p:cNvPr id="399" name="Google Shape;399;p28"/>
          <p:cNvSpPr txBox="1"/>
          <p:nvPr/>
        </p:nvSpPr>
        <p:spPr>
          <a:xfrm>
            <a:off x="1355300" y="1816000"/>
            <a:ext cx="28578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lt1"/>
                </a:solidFill>
                <a:latin typeface="Nunito"/>
                <a:ea typeface="Nunito"/>
                <a:cs typeface="Nunito"/>
                <a:sym typeface="Nunito"/>
              </a:rPr>
              <a:t>What are the key determinants affecting life expectancy?</a:t>
            </a:r>
            <a:endParaRPr b="1" sz="1300">
              <a:solidFill>
                <a:schemeClr val="lt1"/>
              </a:solidFill>
              <a:latin typeface="Nunito"/>
              <a:ea typeface="Nunito"/>
              <a:cs typeface="Nunito"/>
              <a:sym typeface="Nunito"/>
            </a:endParaRPr>
          </a:p>
          <a:p>
            <a:pPr indent="-304800" lvl="0" marL="457200" rtl="0" algn="l">
              <a:lnSpc>
                <a:spcPct val="115000"/>
              </a:lnSpc>
              <a:spcBef>
                <a:spcPts val="1600"/>
              </a:spcBef>
              <a:spcAft>
                <a:spcPts val="0"/>
              </a:spcAft>
              <a:buClr>
                <a:schemeClr val="lt1"/>
              </a:buClr>
              <a:buSzPts val="1200"/>
              <a:buFont typeface="Nunito Medium"/>
              <a:buChar char="●"/>
            </a:pPr>
            <a:r>
              <a:rPr lang="en" sz="1200">
                <a:solidFill>
                  <a:schemeClr val="lt1"/>
                </a:solidFill>
                <a:latin typeface="Nunito Medium"/>
                <a:ea typeface="Nunito Medium"/>
                <a:cs typeface="Nunito Medium"/>
                <a:sym typeface="Nunito Medium"/>
              </a:rPr>
              <a:t>Developed VS. Undeveloped Regions</a:t>
            </a:r>
            <a:endParaRPr sz="1200">
              <a:solidFill>
                <a:schemeClr val="lt1"/>
              </a:solidFill>
              <a:latin typeface="Nunito Medium"/>
              <a:ea typeface="Nunito Medium"/>
              <a:cs typeface="Nunito Medium"/>
              <a:sym typeface="Nunito Medium"/>
            </a:endParaRPr>
          </a:p>
          <a:p>
            <a:pPr indent="-304800" lvl="0" marL="457200" rtl="0" algn="l">
              <a:lnSpc>
                <a:spcPct val="115000"/>
              </a:lnSpc>
              <a:spcBef>
                <a:spcPts val="0"/>
              </a:spcBef>
              <a:spcAft>
                <a:spcPts val="0"/>
              </a:spcAft>
              <a:buClr>
                <a:schemeClr val="lt1"/>
              </a:buClr>
              <a:buSzPts val="1200"/>
              <a:buFont typeface="Nunito Medium"/>
              <a:buChar char="●"/>
            </a:pPr>
            <a:r>
              <a:rPr lang="en" sz="1200">
                <a:solidFill>
                  <a:schemeClr val="lt1"/>
                </a:solidFill>
                <a:latin typeface="Nunito Medium"/>
                <a:ea typeface="Nunito Medium"/>
                <a:cs typeface="Nunito Medium"/>
                <a:sym typeface="Nunito Medium"/>
              </a:rPr>
              <a:t>Alcohol consumption VS. Life Expectancy</a:t>
            </a:r>
            <a:endParaRPr sz="1200">
              <a:solidFill>
                <a:schemeClr val="lt1"/>
              </a:solidFill>
              <a:latin typeface="Nunito Medium"/>
              <a:ea typeface="Nunito Medium"/>
              <a:cs typeface="Nunito Medium"/>
              <a:sym typeface="Nunito Medium"/>
            </a:endParaRPr>
          </a:p>
          <a:p>
            <a:pPr indent="-304800" lvl="0" marL="457200" rtl="0" algn="l">
              <a:lnSpc>
                <a:spcPct val="115000"/>
              </a:lnSpc>
              <a:spcBef>
                <a:spcPts val="0"/>
              </a:spcBef>
              <a:spcAft>
                <a:spcPts val="0"/>
              </a:spcAft>
              <a:buClr>
                <a:schemeClr val="lt1"/>
              </a:buClr>
              <a:buSzPts val="1200"/>
              <a:buFont typeface="Nunito Medium"/>
              <a:buChar char="●"/>
            </a:pPr>
            <a:r>
              <a:rPr lang="en" sz="1200">
                <a:solidFill>
                  <a:schemeClr val="lt1"/>
                </a:solidFill>
                <a:latin typeface="Nunito Medium"/>
                <a:ea typeface="Nunito Medium"/>
                <a:cs typeface="Nunito Medium"/>
                <a:sym typeface="Nunito Medium"/>
              </a:rPr>
              <a:t>BMI VS. Life Expectancy</a:t>
            </a:r>
            <a:endParaRPr sz="1200">
              <a:solidFill>
                <a:schemeClr val="lt1"/>
              </a:solidFill>
              <a:latin typeface="Nunito Medium"/>
              <a:ea typeface="Nunito Medium"/>
              <a:cs typeface="Nunito Medium"/>
              <a:sym typeface="Nunito Medium"/>
            </a:endParaRPr>
          </a:p>
          <a:p>
            <a:pPr indent="-304800" lvl="0" marL="457200" rtl="0" algn="l">
              <a:lnSpc>
                <a:spcPct val="115000"/>
              </a:lnSpc>
              <a:spcBef>
                <a:spcPts val="0"/>
              </a:spcBef>
              <a:spcAft>
                <a:spcPts val="0"/>
              </a:spcAft>
              <a:buClr>
                <a:schemeClr val="lt1"/>
              </a:buClr>
              <a:buSzPts val="1200"/>
              <a:buFont typeface="Nunito Medium"/>
              <a:buChar char="●"/>
            </a:pPr>
            <a:r>
              <a:rPr lang="en" sz="1200">
                <a:solidFill>
                  <a:schemeClr val="lt1"/>
                </a:solidFill>
                <a:latin typeface="Nunito Medium"/>
                <a:ea typeface="Nunito Medium"/>
                <a:cs typeface="Nunito Medium"/>
                <a:sym typeface="Nunito Medium"/>
              </a:rPr>
              <a:t>GDP per Capita VS. Life Expectancy</a:t>
            </a:r>
            <a:endParaRPr sz="1200">
              <a:solidFill>
                <a:schemeClr val="lt1"/>
              </a:solidFill>
              <a:latin typeface="Nunito Medium"/>
              <a:ea typeface="Nunito Medium"/>
              <a:cs typeface="Nunito Medium"/>
              <a:sym typeface="Nunito Medium"/>
            </a:endParaRPr>
          </a:p>
          <a:p>
            <a:pPr indent="-304800" lvl="0" marL="457200" rtl="0" algn="l">
              <a:lnSpc>
                <a:spcPct val="115000"/>
              </a:lnSpc>
              <a:spcBef>
                <a:spcPts val="0"/>
              </a:spcBef>
              <a:spcAft>
                <a:spcPts val="0"/>
              </a:spcAft>
              <a:buClr>
                <a:schemeClr val="lt1"/>
              </a:buClr>
              <a:buSzPts val="1200"/>
              <a:buFont typeface="Nunito Medium"/>
              <a:buChar char="●"/>
            </a:pPr>
            <a:r>
              <a:rPr lang="en" sz="1200">
                <a:solidFill>
                  <a:schemeClr val="lt1"/>
                </a:solidFill>
                <a:latin typeface="Nunito Medium"/>
                <a:ea typeface="Nunito Medium"/>
                <a:cs typeface="Nunito Medium"/>
                <a:sym typeface="Nunito Medium"/>
              </a:rPr>
              <a:t>Years of Education Vs. Life Expectancy</a:t>
            </a:r>
            <a:endParaRPr sz="1200">
              <a:solidFill>
                <a:schemeClr val="lt1"/>
              </a:solidFill>
              <a:latin typeface="Nunito Medium"/>
              <a:ea typeface="Nunito Medium"/>
              <a:cs typeface="Nunito Medium"/>
              <a:sym typeface="Nunito Medium"/>
            </a:endParaRPr>
          </a:p>
          <a:p>
            <a:pPr indent="0" lvl="0" marL="0" rtl="0" algn="l">
              <a:lnSpc>
                <a:spcPct val="115000"/>
              </a:lnSpc>
              <a:spcBef>
                <a:spcPts val="1600"/>
              </a:spcBef>
              <a:spcAft>
                <a:spcPts val="0"/>
              </a:spcAft>
              <a:buNone/>
            </a:pPr>
            <a:r>
              <a:t/>
            </a:r>
            <a:endParaRPr sz="1600">
              <a:solidFill>
                <a:srgbClr val="CACACA"/>
              </a:solidFill>
              <a:latin typeface="Average"/>
              <a:ea typeface="Average"/>
              <a:cs typeface="Average"/>
              <a:sym typeface="Average"/>
            </a:endParaRPr>
          </a:p>
          <a:p>
            <a:pPr indent="0" lvl="0" marL="0" rtl="0" algn="l">
              <a:lnSpc>
                <a:spcPct val="115000"/>
              </a:lnSpc>
              <a:spcBef>
                <a:spcPts val="1600"/>
              </a:spcBef>
              <a:spcAft>
                <a:spcPts val="1600"/>
              </a:spcAft>
              <a:buNone/>
            </a:pPr>
            <a:r>
              <a:t/>
            </a:r>
            <a:endParaRPr sz="1600">
              <a:solidFill>
                <a:srgbClr val="CACACA"/>
              </a:solidFill>
              <a:latin typeface="Average"/>
              <a:ea typeface="Average"/>
              <a:cs typeface="Average"/>
              <a:sym typeface="Average"/>
            </a:endParaRPr>
          </a:p>
        </p:txBody>
      </p:sp>
      <p:grpSp>
        <p:nvGrpSpPr>
          <p:cNvPr id="400" name="Google Shape;400;p28"/>
          <p:cNvGrpSpPr/>
          <p:nvPr/>
        </p:nvGrpSpPr>
        <p:grpSpPr>
          <a:xfrm>
            <a:off x="4844623" y="1323682"/>
            <a:ext cx="2899943" cy="3378820"/>
            <a:chOff x="3324050" y="1304875"/>
            <a:chExt cx="2628903" cy="3416400"/>
          </a:xfrm>
        </p:grpSpPr>
        <p:sp>
          <p:nvSpPr>
            <p:cNvPr id="401" name="Google Shape;401;p28"/>
            <p:cNvSpPr txBox="1"/>
            <p:nvPr/>
          </p:nvSpPr>
          <p:spPr>
            <a:xfrm>
              <a:off x="3324050" y="1304875"/>
              <a:ext cx="2628900" cy="464100"/>
            </a:xfrm>
            <a:prstGeom prst="rect">
              <a:avLst/>
            </a:prstGeom>
            <a:solidFill>
              <a:srgbClr val="FFFFFF"/>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3324053" y="1304875"/>
              <a:ext cx="2628900" cy="34164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28"/>
          <p:cNvSpPr txBox="1"/>
          <p:nvPr/>
        </p:nvSpPr>
        <p:spPr>
          <a:xfrm>
            <a:off x="4844600" y="1304863"/>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7474F"/>
                </a:solidFill>
                <a:latin typeface="Maven Pro SemiBold"/>
                <a:ea typeface="Maven Pro SemiBold"/>
                <a:cs typeface="Maven Pro SemiBold"/>
                <a:sym typeface="Maven Pro SemiBold"/>
              </a:rPr>
              <a:t>Question 2:</a:t>
            </a:r>
            <a:endParaRPr sz="1800">
              <a:solidFill>
                <a:srgbClr val="37474F"/>
              </a:solidFill>
              <a:latin typeface="Maven Pro SemiBold"/>
              <a:ea typeface="Maven Pro SemiBold"/>
              <a:cs typeface="Maven Pro SemiBold"/>
              <a:sym typeface="Maven Pro SemiBold"/>
            </a:endParaRPr>
          </a:p>
          <a:p>
            <a:pPr indent="0" lvl="0" marL="0" rtl="0" algn="l">
              <a:lnSpc>
                <a:spcPct val="115000"/>
              </a:lnSpc>
              <a:spcBef>
                <a:spcPts val="0"/>
              </a:spcBef>
              <a:spcAft>
                <a:spcPts val="0"/>
              </a:spcAft>
              <a:buNone/>
            </a:pPr>
            <a:r>
              <a:t/>
            </a:r>
            <a:endParaRPr sz="1800">
              <a:solidFill>
                <a:srgbClr val="37474F"/>
              </a:solidFill>
              <a:latin typeface="Average"/>
              <a:ea typeface="Average"/>
              <a:cs typeface="Average"/>
              <a:sym typeface="Average"/>
            </a:endParaRPr>
          </a:p>
        </p:txBody>
      </p:sp>
      <p:sp>
        <p:nvSpPr>
          <p:cNvPr id="404" name="Google Shape;404;p28"/>
          <p:cNvSpPr txBox="1"/>
          <p:nvPr/>
        </p:nvSpPr>
        <p:spPr>
          <a:xfrm>
            <a:off x="4880425" y="1816000"/>
            <a:ext cx="27414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lt1"/>
                </a:solidFill>
                <a:latin typeface="Nunito"/>
                <a:ea typeface="Nunito"/>
                <a:cs typeface="Nunito"/>
                <a:sym typeface="Nunito"/>
              </a:rPr>
              <a:t>How do these results change over time?</a:t>
            </a:r>
            <a:endParaRPr b="1" sz="1300">
              <a:solidFill>
                <a:schemeClr val="lt1"/>
              </a:solidFill>
              <a:latin typeface="Nunito"/>
              <a:ea typeface="Nunito"/>
              <a:cs typeface="Nunito"/>
              <a:sym typeface="Nunito"/>
            </a:endParaRPr>
          </a:p>
          <a:p>
            <a:pPr indent="-304800" lvl="0" marL="457200" rtl="0" algn="l">
              <a:lnSpc>
                <a:spcPct val="115000"/>
              </a:lnSpc>
              <a:spcBef>
                <a:spcPts val="1600"/>
              </a:spcBef>
              <a:spcAft>
                <a:spcPts val="0"/>
              </a:spcAft>
              <a:buClr>
                <a:schemeClr val="lt1"/>
              </a:buClr>
              <a:buSzPts val="1200"/>
              <a:buFont typeface="Nunito Medium"/>
              <a:buChar char="●"/>
            </a:pPr>
            <a:r>
              <a:rPr lang="en" sz="1200">
                <a:solidFill>
                  <a:schemeClr val="lt1"/>
                </a:solidFill>
                <a:latin typeface="Nunito Medium"/>
                <a:ea typeface="Nunito Medium"/>
                <a:cs typeface="Nunito Medium"/>
                <a:sym typeface="Nunito Medium"/>
              </a:rPr>
              <a:t>Life Expectancy from 2000 to 2015</a:t>
            </a:r>
            <a:endParaRPr sz="1200">
              <a:solidFill>
                <a:schemeClr val="lt1"/>
              </a:solidFill>
              <a:latin typeface="Nunito Medium"/>
              <a:ea typeface="Nunito Medium"/>
              <a:cs typeface="Nunito Medium"/>
              <a:sym typeface="Nunito Medium"/>
            </a:endParaRPr>
          </a:p>
          <a:p>
            <a:pPr indent="-304800" lvl="0" marL="457200" rtl="0" algn="l">
              <a:lnSpc>
                <a:spcPct val="115000"/>
              </a:lnSpc>
              <a:spcBef>
                <a:spcPts val="0"/>
              </a:spcBef>
              <a:spcAft>
                <a:spcPts val="0"/>
              </a:spcAft>
              <a:buClr>
                <a:schemeClr val="lt1"/>
              </a:buClr>
              <a:buSzPts val="1200"/>
              <a:buFont typeface="Nunito Medium"/>
              <a:buChar char="●"/>
            </a:pPr>
            <a:r>
              <a:rPr lang="en" sz="1200">
                <a:solidFill>
                  <a:schemeClr val="lt1"/>
                </a:solidFill>
                <a:latin typeface="Nunito Medium"/>
                <a:ea typeface="Nunito Medium"/>
                <a:cs typeface="Nunito Medium"/>
                <a:sym typeface="Nunito Medium"/>
              </a:rPr>
              <a:t>GDP Per Capita from 2000 to 2015</a:t>
            </a:r>
            <a:endParaRPr sz="1200">
              <a:solidFill>
                <a:schemeClr val="lt1"/>
              </a:solidFill>
              <a:latin typeface="Nunito Medium"/>
              <a:ea typeface="Nunito Medium"/>
              <a:cs typeface="Nunito Medium"/>
              <a:sym typeface="Nunito Medium"/>
            </a:endParaRPr>
          </a:p>
          <a:p>
            <a:pPr indent="-304800" lvl="0" marL="457200" rtl="0" algn="l">
              <a:lnSpc>
                <a:spcPct val="115000"/>
              </a:lnSpc>
              <a:spcBef>
                <a:spcPts val="0"/>
              </a:spcBef>
              <a:spcAft>
                <a:spcPts val="0"/>
              </a:spcAft>
              <a:buClr>
                <a:schemeClr val="lt1"/>
              </a:buClr>
              <a:buSzPts val="1200"/>
              <a:buFont typeface="Nunito Medium"/>
              <a:buChar char="●"/>
            </a:pPr>
            <a:r>
              <a:rPr lang="en" sz="1200">
                <a:solidFill>
                  <a:schemeClr val="lt1"/>
                </a:solidFill>
                <a:latin typeface="Nunito Medium"/>
                <a:ea typeface="Nunito Medium"/>
                <a:cs typeface="Nunito Medium"/>
                <a:sym typeface="Nunito Medium"/>
              </a:rPr>
              <a:t>Years of Education from 2000 to 2015</a:t>
            </a:r>
            <a:endParaRPr sz="1200">
              <a:solidFill>
                <a:schemeClr val="lt1"/>
              </a:solidFill>
              <a:latin typeface="Nunito Medium"/>
              <a:ea typeface="Nunito Medium"/>
              <a:cs typeface="Nunito Medium"/>
              <a:sym typeface="Nunit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82" name="Shape 282"/>
        <p:cNvGrpSpPr/>
        <p:nvPr/>
      </p:nvGrpSpPr>
      <p:grpSpPr>
        <a:xfrm>
          <a:off x="0" y="0"/>
          <a:ext cx="0" cy="0"/>
          <a:chOff x="0" y="0"/>
          <a:chExt cx="0" cy="0"/>
        </a:xfrm>
      </p:grpSpPr>
      <p:sp>
        <p:nvSpPr>
          <p:cNvPr id="283" name="Google Shape;283;p14"/>
          <p:cNvSpPr txBox="1"/>
          <p:nvPr>
            <p:ph type="ctrTitle"/>
          </p:nvPr>
        </p:nvSpPr>
        <p:spPr>
          <a:xfrm>
            <a:off x="1832550" y="516125"/>
            <a:ext cx="5478900" cy="67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solidFill>
                  <a:schemeClr val="lt1"/>
                </a:solidFill>
              </a:rPr>
              <a:t>Research Questions:</a:t>
            </a:r>
            <a:endParaRPr sz="3000">
              <a:solidFill>
                <a:schemeClr val="lt1"/>
              </a:solidFill>
            </a:endParaRPr>
          </a:p>
        </p:txBody>
      </p:sp>
      <p:grpSp>
        <p:nvGrpSpPr>
          <p:cNvPr id="284" name="Google Shape;284;p14"/>
          <p:cNvGrpSpPr/>
          <p:nvPr/>
        </p:nvGrpSpPr>
        <p:grpSpPr>
          <a:xfrm>
            <a:off x="1355295" y="1323680"/>
            <a:ext cx="2899943" cy="3378800"/>
            <a:chOff x="1822173" y="1353188"/>
            <a:chExt cx="2628903" cy="3417763"/>
          </a:xfrm>
        </p:grpSpPr>
        <p:sp>
          <p:nvSpPr>
            <p:cNvPr id="285" name="Google Shape;285;p14"/>
            <p:cNvSpPr txBox="1"/>
            <p:nvPr/>
          </p:nvSpPr>
          <p:spPr>
            <a:xfrm>
              <a:off x="1822173" y="1353188"/>
              <a:ext cx="2628900" cy="464100"/>
            </a:xfrm>
            <a:prstGeom prst="rect">
              <a:avLst/>
            </a:prstGeom>
            <a:solidFill>
              <a:srgbClr val="FFFFFF"/>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1822176" y="1354550"/>
              <a:ext cx="2628900" cy="34164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14"/>
          <p:cNvSpPr txBox="1"/>
          <p:nvPr/>
        </p:nvSpPr>
        <p:spPr>
          <a:xfrm>
            <a:off x="1355300" y="1304863"/>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Maven Pro SemiBold"/>
                <a:ea typeface="Maven Pro SemiBold"/>
                <a:cs typeface="Maven Pro SemiBold"/>
                <a:sym typeface="Maven Pro SemiBold"/>
              </a:rPr>
              <a:t>Question 1:</a:t>
            </a:r>
            <a:endParaRPr sz="1800">
              <a:solidFill>
                <a:schemeClr val="dk2"/>
              </a:solidFill>
              <a:latin typeface="Maven Pro SemiBold"/>
              <a:ea typeface="Maven Pro SemiBold"/>
              <a:cs typeface="Maven Pro SemiBold"/>
              <a:sym typeface="Maven Pro SemiBold"/>
            </a:endParaRPr>
          </a:p>
        </p:txBody>
      </p:sp>
      <p:sp>
        <p:nvSpPr>
          <p:cNvPr id="288" name="Google Shape;288;p14"/>
          <p:cNvSpPr txBox="1"/>
          <p:nvPr/>
        </p:nvSpPr>
        <p:spPr>
          <a:xfrm>
            <a:off x="1355300" y="1816000"/>
            <a:ext cx="28578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lt1"/>
                </a:solidFill>
                <a:latin typeface="Nunito"/>
                <a:ea typeface="Nunito"/>
                <a:cs typeface="Nunito"/>
                <a:sym typeface="Nunito"/>
              </a:rPr>
              <a:t>What are the key determinants affecting life expectancy?</a:t>
            </a:r>
            <a:endParaRPr b="1" sz="1300">
              <a:solidFill>
                <a:schemeClr val="lt1"/>
              </a:solidFill>
              <a:latin typeface="Nunito"/>
              <a:ea typeface="Nunito"/>
              <a:cs typeface="Nunito"/>
              <a:sym typeface="Nunito"/>
            </a:endParaRPr>
          </a:p>
          <a:p>
            <a:pPr indent="-304800" lvl="0" marL="457200" rtl="0" algn="l">
              <a:lnSpc>
                <a:spcPct val="115000"/>
              </a:lnSpc>
              <a:spcBef>
                <a:spcPts val="1600"/>
              </a:spcBef>
              <a:spcAft>
                <a:spcPts val="0"/>
              </a:spcAft>
              <a:buClr>
                <a:schemeClr val="lt1"/>
              </a:buClr>
              <a:buSzPts val="1200"/>
              <a:buFont typeface="Nunito Medium"/>
              <a:buChar char="●"/>
            </a:pPr>
            <a:r>
              <a:rPr lang="en" sz="1200">
                <a:solidFill>
                  <a:schemeClr val="lt1"/>
                </a:solidFill>
                <a:latin typeface="Nunito Medium"/>
                <a:ea typeface="Nunito Medium"/>
                <a:cs typeface="Nunito Medium"/>
                <a:sym typeface="Nunito Medium"/>
              </a:rPr>
              <a:t>Developed VS. Undeveloped Regions</a:t>
            </a:r>
            <a:endParaRPr sz="1200">
              <a:solidFill>
                <a:schemeClr val="lt1"/>
              </a:solidFill>
              <a:latin typeface="Nunito Medium"/>
              <a:ea typeface="Nunito Medium"/>
              <a:cs typeface="Nunito Medium"/>
              <a:sym typeface="Nunito Medium"/>
            </a:endParaRPr>
          </a:p>
          <a:p>
            <a:pPr indent="-304800" lvl="0" marL="457200" rtl="0" algn="l">
              <a:lnSpc>
                <a:spcPct val="115000"/>
              </a:lnSpc>
              <a:spcBef>
                <a:spcPts val="0"/>
              </a:spcBef>
              <a:spcAft>
                <a:spcPts val="0"/>
              </a:spcAft>
              <a:buClr>
                <a:schemeClr val="lt1"/>
              </a:buClr>
              <a:buSzPts val="1200"/>
              <a:buFont typeface="Nunito Medium"/>
              <a:buChar char="●"/>
            </a:pPr>
            <a:r>
              <a:rPr lang="en" sz="1200">
                <a:solidFill>
                  <a:schemeClr val="lt1"/>
                </a:solidFill>
                <a:latin typeface="Nunito Medium"/>
                <a:ea typeface="Nunito Medium"/>
                <a:cs typeface="Nunito Medium"/>
                <a:sym typeface="Nunito Medium"/>
              </a:rPr>
              <a:t>Alcohol consumption VS. Life Expectancy</a:t>
            </a:r>
            <a:endParaRPr sz="1200">
              <a:solidFill>
                <a:schemeClr val="lt1"/>
              </a:solidFill>
              <a:latin typeface="Nunito Medium"/>
              <a:ea typeface="Nunito Medium"/>
              <a:cs typeface="Nunito Medium"/>
              <a:sym typeface="Nunito Medium"/>
            </a:endParaRPr>
          </a:p>
          <a:p>
            <a:pPr indent="-304800" lvl="0" marL="457200" rtl="0" algn="l">
              <a:lnSpc>
                <a:spcPct val="115000"/>
              </a:lnSpc>
              <a:spcBef>
                <a:spcPts val="0"/>
              </a:spcBef>
              <a:spcAft>
                <a:spcPts val="0"/>
              </a:spcAft>
              <a:buClr>
                <a:schemeClr val="lt1"/>
              </a:buClr>
              <a:buSzPts val="1200"/>
              <a:buFont typeface="Nunito Medium"/>
              <a:buChar char="●"/>
            </a:pPr>
            <a:r>
              <a:rPr lang="en" sz="1200">
                <a:solidFill>
                  <a:schemeClr val="lt1"/>
                </a:solidFill>
                <a:latin typeface="Nunito Medium"/>
                <a:ea typeface="Nunito Medium"/>
                <a:cs typeface="Nunito Medium"/>
                <a:sym typeface="Nunito Medium"/>
              </a:rPr>
              <a:t>BMI VS. Life Expectancy</a:t>
            </a:r>
            <a:endParaRPr sz="1200">
              <a:solidFill>
                <a:schemeClr val="lt1"/>
              </a:solidFill>
              <a:latin typeface="Nunito Medium"/>
              <a:ea typeface="Nunito Medium"/>
              <a:cs typeface="Nunito Medium"/>
              <a:sym typeface="Nunito Medium"/>
            </a:endParaRPr>
          </a:p>
          <a:p>
            <a:pPr indent="-304800" lvl="0" marL="457200" rtl="0" algn="l">
              <a:lnSpc>
                <a:spcPct val="115000"/>
              </a:lnSpc>
              <a:spcBef>
                <a:spcPts val="0"/>
              </a:spcBef>
              <a:spcAft>
                <a:spcPts val="0"/>
              </a:spcAft>
              <a:buClr>
                <a:schemeClr val="lt1"/>
              </a:buClr>
              <a:buSzPts val="1200"/>
              <a:buFont typeface="Nunito Medium"/>
              <a:buChar char="●"/>
            </a:pPr>
            <a:r>
              <a:rPr lang="en" sz="1200">
                <a:solidFill>
                  <a:schemeClr val="lt1"/>
                </a:solidFill>
                <a:latin typeface="Nunito Medium"/>
                <a:ea typeface="Nunito Medium"/>
                <a:cs typeface="Nunito Medium"/>
                <a:sym typeface="Nunito Medium"/>
              </a:rPr>
              <a:t>GDP per Capita VS. Life Expectancy</a:t>
            </a:r>
            <a:endParaRPr sz="1200">
              <a:solidFill>
                <a:schemeClr val="lt1"/>
              </a:solidFill>
              <a:latin typeface="Nunito Medium"/>
              <a:ea typeface="Nunito Medium"/>
              <a:cs typeface="Nunito Medium"/>
              <a:sym typeface="Nunito Medium"/>
            </a:endParaRPr>
          </a:p>
          <a:p>
            <a:pPr indent="-304800" lvl="0" marL="457200" rtl="0" algn="l">
              <a:lnSpc>
                <a:spcPct val="115000"/>
              </a:lnSpc>
              <a:spcBef>
                <a:spcPts val="0"/>
              </a:spcBef>
              <a:spcAft>
                <a:spcPts val="0"/>
              </a:spcAft>
              <a:buClr>
                <a:schemeClr val="lt1"/>
              </a:buClr>
              <a:buSzPts val="1200"/>
              <a:buFont typeface="Nunito Medium"/>
              <a:buChar char="●"/>
            </a:pPr>
            <a:r>
              <a:rPr lang="en" sz="1200">
                <a:solidFill>
                  <a:schemeClr val="lt1"/>
                </a:solidFill>
                <a:latin typeface="Nunito Medium"/>
                <a:ea typeface="Nunito Medium"/>
                <a:cs typeface="Nunito Medium"/>
                <a:sym typeface="Nunito Medium"/>
              </a:rPr>
              <a:t>Years of Education Vs. Life Expectancy</a:t>
            </a:r>
            <a:endParaRPr sz="1200">
              <a:solidFill>
                <a:schemeClr val="lt1"/>
              </a:solidFill>
              <a:latin typeface="Nunito Medium"/>
              <a:ea typeface="Nunito Medium"/>
              <a:cs typeface="Nunito Medium"/>
              <a:sym typeface="Nunito Medium"/>
            </a:endParaRPr>
          </a:p>
          <a:p>
            <a:pPr indent="0" lvl="0" marL="0" rtl="0" algn="l">
              <a:lnSpc>
                <a:spcPct val="115000"/>
              </a:lnSpc>
              <a:spcBef>
                <a:spcPts val="1600"/>
              </a:spcBef>
              <a:spcAft>
                <a:spcPts val="0"/>
              </a:spcAft>
              <a:buNone/>
            </a:pPr>
            <a:r>
              <a:t/>
            </a:r>
            <a:endParaRPr sz="1600">
              <a:solidFill>
                <a:srgbClr val="CACACA"/>
              </a:solidFill>
              <a:latin typeface="Average"/>
              <a:ea typeface="Average"/>
              <a:cs typeface="Average"/>
              <a:sym typeface="Average"/>
            </a:endParaRPr>
          </a:p>
          <a:p>
            <a:pPr indent="0" lvl="0" marL="0" rtl="0" algn="l">
              <a:lnSpc>
                <a:spcPct val="115000"/>
              </a:lnSpc>
              <a:spcBef>
                <a:spcPts val="1600"/>
              </a:spcBef>
              <a:spcAft>
                <a:spcPts val="1600"/>
              </a:spcAft>
              <a:buNone/>
            </a:pPr>
            <a:r>
              <a:t/>
            </a:r>
            <a:endParaRPr sz="1600">
              <a:solidFill>
                <a:srgbClr val="CACACA"/>
              </a:solidFill>
              <a:latin typeface="Average"/>
              <a:ea typeface="Average"/>
              <a:cs typeface="Average"/>
              <a:sym typeface="Average"/>
            </a:endParaRPr>
          </a:p>
        </p:txBody>
      </p:sp>
      <p:grpSp>
        <p:nvGrpSpPr>
          <p:cNvPr id="289" name="Google Shape;289;p14"/>
          <p:cNvGrpSpPr/>
          <p:nvPr/>
        </p:nvGrpSpPr>
        <p:grpSpPr>
          <a:xfrm>
            <a:off x="4844623" y="1323682"/>
            <a:ext cx="2899943" cy="3378820"/>
            <a:chOff x="3324050" y="1304875"/>
            <a:chExt cx="2628903" cy="3416400"/>
          </a:xfrm>
        </p:grpSpPr>
        <p:sp>
          <p:nvSpPr>
            <p:cNvPr id="290" name="Google Shape;290;p14"/>
            <p:cNvSpPr txBox="1"/>
            <p:nvPr/>
          </p:nvSpPr>
          <p:spPr>
            <a:xfrm>
              <a:off x="3324050" y="1304875"/>
              <a:ext cx="2628900" cy="464100"/>
            </a:xfrm>
            <a:prstGeom prst="rect">
              <a:avLst/>
            </a:prstGeom>
            <a:solidFill>
              <a:srgbClr val="FFFFFF"/>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3324053" y="1304875"/>
              <a:ext cx="2628900" cy="34164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14"/>
          <p:cNvSpPr txBox="1"/>
          <p:nvPr/>
        </p:nvSpPr>
        <p:spPr>
          <a:xfrm>
            <a:off x="4844600" y="1304863"/>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7474F"/>
                </a:solidFill>
                <a:latin typeface="Maven Pro SemiBold"/>
                <a:ea typeface="Maven Pro SemiBold"/>
                <a:cs typeface="Maven Pro SemiBold"/>
                <a:sym typeface="Maven Pro SemiBold"/>
              </a:rPr>
              <a:t>Question 2:</a:t>
            </a:r>
            <a:endParaRPr sz="1800">
              <a:solidFill>
                <a:srgbClr val="37474F"/>
              </a:solidFill>
              <a:latin typeface="Maven Pro SemiBold"/>
              <a:ea typeface="Maven Pro SemiBold"/>
              <a:cs typeface="Maven Pro SemiBold"/>
              <a:sym typeface="Maven Pro SemiBold"/>
            </a:endParaRPr>
          </a:p>
          <a:p>
            <a:pPr indent="0" lvl="0" marL="0" rtl="0" algn="l">
              <a:lnSpc>
                <a:spcPct val="115000"/>
              </a:lnSpc>
              <a:spcBef>
                <a:spcPts val="0"/>
              </a:spcBef>
              <a:spcAft>
                <a:spcPts val="0"/>
              </a:spcAft>
              <a:buNone/>
            </a:pPr>
            <a:r>
              <a:t/>
            </a:r>
            <a:endParaRPr sz="1800">
              <a:solidFill>
                <a:srgbClr val="37474F"/>
              </a:solidFill>
              <a:latin typeface="Average"/>
              <a:ea typeface="Average"/>
              <a:cs typeface="Average"/>
              <a:sym typeface="Average"/>
            </a:endParaRPr>
          </a:p>
        </p:txBody>
      </p:sp>
      <p:sp>
        <p:nvSpPr>
          <p:cNvPr id="293" name="Google Shape;293;p14"/>
          <p:cNvSpPr txBox="1"/>
          <p:nvPr/>
        </p:nvSpPr>
        <p:spPr>
          <a:xfrm>
            <a:off x="4880425" y="1816000"/>
            <a:ext cx="27414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lt1"/>
                </a:solidFill>
                <a:latin typeface="Nunito"/>
                <a:ea typeface="Nunito"/>
                <a:cs typeface="Nunito"/>
                <a:sym typeface="Nunito"/>
              </a:rPr>
              <a:t>How do these results change over time?</a:t>
            </a:r>
            <a:endParaRPr b="1" sz="1300">
              <a:solidFill>
                <a:schemeClr val="lt1"/>
              </a:solidFill>
              <a:latin typeface="Nunito"/>
              <a:ea typeface="Nunito"/>
              <a:cs typeface="Nunito"/>
              <a:sym typeface="Nunito"/>
            </a:endParaRPr>
          </a:p>
          <a:p>
            <a:pPr indent="-304800" lvl="0" marL="457200" rtl="0" algn="l">
              <a:lnSpc>
                <a:spcPct val="115000"/>
              </a:lnSpc>
              <a:spcBef>
                <a:spcPts val="1600"/>
              </a:spcBef>
              <a:spcAft>
                <a:spcPts val="0"/>
              </a:spcAft>
              <a:buClr>
                <a:schemeClr val="lt1"/>
              </a:buClr>
              <a:buSzPts val="1200"/>
              <a:buFont typeface="Nunito Medium"/>
              <a:buChar char="●"/>
            </a:pPr>
            <a:r>
              <a:rPr lang="en" sz="1200">
                <a:solidFill>
                  <a:schemeClr val="lt1"/>
                </a:solidFill>
                <a:latin typeface="Nunito Medium"/>
                <a:ea typeface="Nunito Medium"/>
                <a:cs typeface="Nunito Medium"/>
                <a:sym typeface="Nunito Medium"/>
              </a:rPr>
              <a:t>Life Expectancy from 2000 to 2015</a:t>
            </a:r>
            <a:endParaRPr sz="1200">
              <a:solidFill>
                <a:schemeClr val="lt1"/>
              </a:solidFill>
              <a:latin typeface="Nunito Medium"/>
              <a:ea typeface="Nunito Medium"/>
              <a:cs typeface="Nunito Medium"/>
              <a:sym typeface="Nunito Medium"/>
            </a:endParaRPr>
          </a:p>
          <a:p>
            <a:pPr indent="-304800" lvl="0" marL="457200" rtl="0" algn="l">
              <a:lnSpc>
                <a:spcPct val="115000"/>
              </a:lnSpc>
              <a:spcBef>
                <a:spcPts val="0"/>
              </a:spcBef>
              <a:spcAft>
                <a:spcPts val="0"/>
              </a:spcAft>
              <a:buClr>
                <a:schemeClr val="lt1"/>
              </a:buClr>
              <a:buSzPts val="1200"/>
              <a:buFont typeface="Nunito Medium"/>
              <a:buChar char="●"/>
            </a:pPr>
            <a:r>
              <a:rPr lang="en" sz="1200">
                <a:solidFill>
                  <a:schemeClr val="lt1"/>
                </a:solidFill>
                <a:latin typeface="Nunito Medium"/>
                <a:ea typeface="Nunito Medium"/>
                <a:cs typeface="Nunito Medium"/>
                <a:sym typeface="Nunito Medium"/>
              </a:rPr>
              <a:t>GDP Per Capita from 2000 to 2015</a:t>
            </a:r>
            <a:endParaRPr sz="1200">
              <a:solidFill>
                <a:schemeClr val="lt1"/>
              </a:solidFill>
              <a:latin typeface="Nunito Medium"/>
              <a:ea typeface="Nunito Medium"/>
              <a:cs typeface="Nunito Medium"/>
              <a:sym typeface="Nunito Medium"/>
            </a:endParaRPr>
          </a:p>
          <a:p>
            <a:pPr indent="-304800" lvl="0" marL="457200" rtl="0" algn="l">
              <a:lnSpc>
                <a:spcPct val="115000"/>
              </a:lnSpc>
              <a:spcBef>
                <a:spcPts val="0"/>
              </a:spcBef>
              <a:spcAft>
                <a:spcPts val="0"/>
              </a:spcAft>
              <a:buClr>
                <a:schemeClr val="lt1"/>
              </a:buClr>
              <a:buSzPts val="1200"/>
              <a:buFont typeface="Nunito Medium"/>
              <a:buChar char="●"/>
            </a:pPr>
            <a:r>
              <a:rPr lang="en" sz="1200">
                <a:solidFill>
                  <a:schemeClr val="lt1"/>
                </a:solidFill>
                <a:latin typeface="Nunito Medium"/>
                <a:ea typeface="Nunito Medium"/>
                <a:cs typeface="Nunito Medium"/>
                <a:sym typeface="Nunito Medium"/>
              </a:rPr>
              <a:t>Years of Education from 2000 to 2015</a:t>
            </a:r>
            <a:endParaRPr sz="1200">
              <a:solidFill>
                <a:schemeClr val="lt1"/>
              </a:solidFill>
              <a:latin typeface="Nunito Medium"/>
              <a:ea typeface="Nunito Medium"/>
              <a:cs typeface="Nunito Medium"/>
              <a:sym typeface="Nuni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7" name="Shape 297"/>
        <p:cNvGrpSpPr/>
        <p:nvPr/>
      </p:nvGrpSpPr>
      <p:grpSpPr>
        <a:xfrm>
          <a:off x="0" y="0"/>
          <a:ext cx="0" cy="0"/>
          <a:chOff x="0" y="0"/>
          <a:chExt cx="0" cy="0"/>
        </a:xfrm>
      </p:grpSpPr>
      <p:sp>
        <p:nvSpPr>
          <p:cNvPr id="298" name="Google Shape;298;p15"/>
          <p:cNvSpPr txBox="1"/>
          <p:nvPr>
            <p:ph type="title"/>
          </p:nvPr>
        </p:nvSpPr>
        <p:spPr>
          <a:xfrm>
            <a:off x="1056750" y="1270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920">
                <a:solidFill>
                  <a:schemeClr val="lt1"/>
                </a:solidFill>
              </a:rPr>
              <a:t>Number of Undeveloped/</a:t>
            </a:r>
            <a:r>
              <a:rPr lang="en" sz="2920">
                <a:solidFill>
                  <a:schemeClr val="lt1"/>
                </a:solidFill>
              </a:rPr>
              <a:t>Developed</a:t>
            </a:r>
            <a:r>
              <a:rPr lang="en" sz="2920">
                <a:solidFill>
                  <a:schemeClr val="lt1"/>
                </a:solidFill>
              </a:rPr>
              <a:t> Countries by Region</a:t>
            </a:r>
            <a:endParaRPr sz="2920">
              <a:solidFill>
                <a:schemeClr val="lt1"/>
              </a:solidFill>
            </a:endParaRPr>
          </a:p>
        </p:txBody>
      </p:sp>
      <p:pic>
        <p:nvPicPr>
          <p:cNvPr id="299" name="Google Shape;299;p15"/>
          <p:cNvPicPr preferRelativeResize="0"/>
          <p:nvPr/>
        </p:nvPicPr>
        <p:blipFill>
          <a:blip r:embed="rId3">
            <a:alphaModFix/>
          </a:blip>
          <a:stretch>
            <a:fillRect/>
          </a:stretch>
        </p:blipFill>
        <p:spPr>
          <a:xfrm>
            <a:off x="4572000" y="1194950"/>
            <a:ext cx="3426850" cy="2570150"/>
          </a:xfrm>
          <a:prstGeom prst="rect">
            <a:avLst/>
          </a:prstGeom>
          <a:noFill/>
          <a:ln cap="flat" cmpd="sng" w="28575">
            <a:solidFill>
              <a:schemeClr val="accent1"/>
            </a:solidFill>
            <a:prstDash val="solid"/>
            <a:round/>
            <a:headEnd len="sm" w="sm" type="none"/>
            <a:tailEnd len="sm" w="sm" type="none"/>
          </a:ln>
        </p:spPr>
      </p:pic>
      <p:pic>
        <p:nvPicPr>
          <p:cNvPr id="300" name="Google Shape;300;p15"/>
          <p:cNvPicPr preferRelativeResize="0"/>
          <p:nvPr/>
        </p:nvPicPr>
        <p:blipFill>
          <a:blip r:embed="rId4">
            <a:alphaModFix/>
          </a:blip>
          <a:stretch>
            <a:fillRect/>
          </a:stretch>
        </p:blipFill>
        <p:spPr>
          <a:xfrm>
            <a:off x="937675" y="1194950"/>
            <a:ext cx="3426850" cy="2570144"/>
          </a:xfrm>
          <a:prstGeom prst="rect">
            <a:avLst/>
          </a:prstGeom>
          <a:noFill/>
          <a:ln cap="flat" cmpd="sng" w="28575">
            <a:solidFill>
              <a:schemeClr val="accent1"/>
            </a:solidFill>
            <a:prstDash val="solid"/>
            <a:round/>
            <a:headEnd len="sm" w="sm" type="none"/>
            <a:tailEnd len="sm" w="sm" type="none"/>
          </a:ln>
        </p:spPr>
      </p:pic>
      <p:sp>
        <p:nvSpPr>
          <p:cNvPr id="301" name="Google Shape;301;p15"/>
          <p:cNvSpPr txBox="1"/>
          <p:nvPr/>
        </p:nvSpPr>
        <p:spPr>
          <a:xfrm>
            <a:off x="1056750" y="3765100"/>
            <a:ext cx="6815100" cy="1200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500">
                <a:solidFill>
                  <a:schemeClr val="lt1"/>
                </a:solidFill>
                <a:latin typeface="Nunito Medium"/>
                <a:ea typeface="Nunito Medium"/>
                <a:cs typeface="Nunito Medium"/>
                <a:sym typeface="Nunito Medium"/>
              </a:rPr>
              <a:t>To examine </a:t>
            </a:r>
            <a:r>
              <a:rPr lang="en" sz="1500">
                <a:solidFill>
                  <a:schemeClr val="lt1"/>
                </a:solidFill>
                <a:latin typeface="Nunito Medium"/>
                <a:ea typeface="Nunito Medium"/>
                <a:cs typeface="Nunito Medium"/>
                <a:sym typeface="Nunito Medium"/>
              </a:rPr>
              <a:t>whether</a:t>
            </a:r>
            <a:r>
              <a:rPr lang="en" sz="1500">
                <a:solidFill>
                  <a:schemeClr val="lt1"/>
                </a:solidFill>
                <a:latin typeface="Nunito Medium"/>
                <a:ea typeface="Nunito Medium"/>
                <a:cs typeface="Nunito Medium"/>
                <a:sym typeface="Nunito Medium"/>
              </a:rPr>
              <a:t> developed or undeveloped regions were a key determinant in life expectancy, we divided the countries. The dataset included an Economy status column indicating developed or developing. </a:t>
            </a:r>
            <a:endParaRPr sz="1500">
              <a:solidFill>
                <a:schemeClr val="lt1"/>
              </a:solidFill>
              <a:latin typeface="Nunito Medium"/>
              <a:ea typeface="Nunito Medium"/>
              <a:cs typeface="Nunito Medium"/>
              <a:sym typeface="Nuni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05" name="Shape 305"/>
        <p:cNvGrpSpPr/>
        <p:nvPr/>
      </p:nvGrpSpPr>
      <p:grpSpPr>
        <a:xfrm>
          <a:off x="0" y="0"/>
          <a:ext cx="0" cy="0"/>
          <a:chOff x="0" y="0"/>
          <a:chExt cx="0" cy="0"/>
        </a:xfrm>
      </p:grpSpPr>
      <p:graphicFrame>
        <p:nvGraphicFramePr>
          <p:cNvPr id="306" name="Google Shape;306;p16"/>
          <p:cNvGraphicFramePr/>
          <p:nvPr/>
        </p:nvGraphicFramePr>
        <p:xfrm>
          <a:off x="767075" y="961763"/>
          <a:ext cx="3000000" cy="3000000"/>
        </p:xfrm>
        <a:graphic>
          <a:graphicData uri="http://schemas.openxmlformats.org/drawingml/2006/table">
            <a:tbl>
              <a:tblPr>
                <a:noFill/>
                <a:tableStyleId>{EF794395-3CC1-497B-8990-3C830D49FB95}</a:tableStyleId>
              </a:tblPr>
              <a:tblGrid>
                <a:gridCol w="765775"/>
                <a:gridCol w="1313950"/>
                <a:gridCol w="1360850"/>
                <a:gridCol w="1443675"/>
                <a:gridCol w="1483100"/>
                <a:gridCol w="1242475"/>
              </a:tblGrid>
              <a:tr h="762825">
                <a:tc>
                  <a:txBody>
                    <a:bodyPr/>
                    <a:lstStyle/>
                    <a:p>
                      <a:pPr indent="0" lvl="0" marL="0" rtl="0" algn="ctr">
                        <a:spcBef>
                          <a:spcPts val="0"/>
                        </a:spcBef>
                        <a:spcAft>
                          <a:spcPts val="0"/>
                        </a:spcAft>
                        <a:buNone/>
                      </a:pPr>
                      <a:r>
                        <a:t/>
                      </a:r>
                      <a:endParaRPr>
                        <a:solidFill>
                          <a:schemeClr val="lt1"/>
                        </a:solidFill>
                        <a:latin typeface="Maven Pro Black"/>
                        <a:ea typeface="Maven Pro Black"/>
                        <a:cs typeface="Maven Pro Black"/>
                        <a:sym typeface="Maven Pro Black"/>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1200">
                          <a:solidFill>
                            <a:schemeClr val="lt1"/>
                          </a:solidFill>
                          <a:latin typeface="Maven Pro Black"/>
                          <a:ea typeface="Maven Pro Black"/>
                          <a:cs typeface="Maven Pro Black"/>
                          <a:sym typeface="Maven Pro Black"/>
                        </a:rPr>
                        <a:t>Alcohol Consumption</a:t>
                      </a:r>
                      <a:endParaRPr sz="1200">
                        <a:solidFill>
                          <a:schemeClr val="lt1"/>
                        </a:solidFill>
                        <a:latin typeface="Maven Pro Black"/>
                        <a:ea typeface="Maven Pro Black"/>
                        <a:cs typeface="Maven Pro Black"/>
                        <a:sym typeface="Maven Pro Black"/>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22860" rtl="0" algn="ctr">
                        <a:spcBef>
                          <a:spcPts val="0"/>
                        </a:spcBef>
                        <a:spcAft>
                          <a:spcPts val="0"/>
                        </a:spcAft>
                        <a:buNone/>
                      </a:pPr>
                      <a:r>
                        <a:rPr lang="en" sz="1200">
                          <a:solidFill>
                            <a:schemeClr val="lt1"/>
                          </a:solidFill>
                          <a:latin typeface="Maven Pro Black"/>
                          <a:ea typeface="Maven Pro Black"/>
                          <a:cs typeface="Maven Pro Black"/>
                          <a:sym typeface="Maven Pro Black"/>
                        </a:rPr>
                        <a:t>GDP per capita</a:t>
                      </a:r>
                      <a:endParaRPr sz="1200">
                        <a:solidFill>
                          <a:schemeClr val="lt1"/>
                        </a:solidFill>
                        <a:latin typeface="Maven Pro Black"/>
                        <a:ea typeface="Maven Pro Black"/>
                        <a:cs typeface="Maven Pro Black"/>
                        <a:sym typeface="Maven Pro Black"/>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220027" rtl="0" algn="ctr">
                        <a:spcBef>
                          <a:spcPts val="0"/>
                        </a:spcBef>
                        <a:spcAft>
                          <a:spcPts val="0"/>
                        </a:spcAft>
                        <a:buNone/>
                      </a:pPr>
                      <a:r>
                        <a:rPr lang="en" sz="1200">
                          <a:solidFill>
                            <a:schemeClr val="lt1"/>
                          </a:solidFill>
                          <a:latin typeface="Maven Pro Black"/>
                          <a:ea typeface="Maven Pro Black"/>
                          <a:cs typeface="Maven Pro Black"/>
                          <a:sym typeface="Maven Pro Black"/>
                        </a:rPr>
                        <a:t>Population (Millions)</a:t>
                      </a:r>
                      <a:endParaRPr sz="1200">
                        <a:solidFill>
                          <a:schemeClr val="lt1"/>
                        </a:solidFill>
                        <a:latin typeface="Maven Pro Black"/>
                        <a:ea typeface="Maven Pro Black"/>
                        <a:cs typeface="Maven Pro Black"/>
                        <a:sym typeface="Maven Pro Black"/>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Maven Pro Black"/>
                          <a:ea typeface="Maven Pro Black"/>
                          <a:cs typeface="Maven Pro Black"/>
                          <a:sym typeface="Maven Pro Black"/>
                        </a:rPr>
                        <a:t>Years of Schooling</a:t>
                      </a:r>
                      <a:endParaRPr sz="1200">
                        <a:solidFill>
                          <a:schemeClr val="lt1"/>
                        </a:solidFill>
                        <a:latin typeface="Maven Pro Black"/>
                        <a:ea typeface="Maven Pro Black"/>
                        <a:cs typeface="Maven Pro Black"/>
                        <a:sym typeface="Maven Pro Black"/>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latin typeface="Maven Pro Black"/>
                          <a:ea typeface="Maven Pro Black"/>
                          <a:cs typeface="Maven Pro Black"/>
                          <a:sym typeface="Maven Pro Black"/>
                        </a:rPr>
                        <a:t>Life Expectancy</a:t>
                      </a:r>
                      <a:endParaRPr sz="1200">
                        <a:solidFill>
                          <a:schemeClr val="lt1"/>
                        </a:solidFill>
                        <a:latin typeface="Maven Pro Black"/>
                        <a:ea typeface="Maven Pro Black"/>
                        <a:cs typeface="Maven Pro Black"/>
                        <a:sym typeface="Maven Pro Black"/>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28125">
                <a:tc>
                  <a:txBody>
                    <a:bodyPr/>
                    <a:lstStyle/>
                    <a:p>
                      <a:pPr indent="0" lvl="0" marL="0" rtl="0" algn="ctr">
                        <a:spcBef>
                          <a:spcPts val="0"/>
                        </a:spcBef>
                        <a:spcAft>
                          <a:spcPts val="0"/>
                        </a:spcAft>
                        <a:buNone/>
                      </a:pPr>
                      <a:r>
                        <a:rPr lang="en" sz="1300">
                          <a:solidFill>
                            <a:schemeClr val="lt1"/>
                          </a:solidFill>
                          <a:latin typeface="Maven Pro Black"/>
                          <a:ea typeface="Maven Pro Black"/>
                          <a:cs typeface="Maven Pro Black"/>
                          <a:sym typeface="Maven Pro Black"/>
                        </a:rPr>
                        <a:t>C</a:t>
                      </a:r>
                      <a:r>
                        <a:rPr lang="en" sz="1300">
                          <a:solidFill>
                            <a:schemeClr val="lt1"/>
                          </a:solidFill>
                          <a:latin typeface="Maven Pro Black"/>
                          <a:ea typeface="Maven Pro Black"/>
                          <a:cs typeface="Maven Pro Black"/>
                          <a:sym typeface="Maven Pro Black"/>
                        </a:rPr>
                        <a:t>ount</a:t>
                      </a:r>
                      <a:endParaRPr sz="1300">
                        <a:solidFill>
                          <a:schemeClr val="lt1"/>
                        </a:solidFill>
                        <a:latin typeface="Maven Pro Black"/>
                        <a:ea typeface="Maven Pro Black"/>
                        <a:cs typeface="Maven Pro Black"/>
                        <a:sym typeface="Maven Pro Black"/>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2864</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2864</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2864</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2864</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2864</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480950">
                <a:tc>
                  <a:txBody>
                    <a:bodyPr/>
                    <a:lstStyle/>
                    <a:p>
                      <a:pPr indent="0" lvl="0" marL="0" rtl="0" algn="ctr">
                        <a:spcBef>
                          <a:spcPts val="0"/>
                        </a:spcBef>
                        <a:spcAft>
                          <a:spcPts val="0"/>
                        </a:spcAft>
                        <a:buNone/>
                      </a:pPr>
                      <a:r>
                        <a:rPr lang="en" sz="1300">
                          <a:solidFill>
                            <a:schemeClr val="lt1"/>
                          </a:solidFill>
                          <a:latin typeface="Maven Pro Black"/>
                          <a:ea typeface="Maven Pro Black"/>
                          <a:cs typeface="Maven Pro Black"/>
                          <a:sym typeface="Maven Pro Black"/>
                        </a:rPr>
                        <a:t>M</a:t>
                      </a:r>
                      <a:r>
                        <a:rPr lang="en" sz="1300">
                          <a:solidFill>
                            <a:schemeClr val="lt1"/>
                          </a:solidFill>
                          <a:latin typeface="Maven Pro Black"/>
                          <a:ea typeface="Maven Pro Black"/>
                          <a:cs typeface="Maven Pro Black"/>
                          <a:sym typeface="Maven Pro Black"/>
                        </a:rPr>
                        <a:t>ean</a:t>
                      </a:r>
                      <a:endParaRPr sz="1300">
                        <a:solidFill>
                          <a:schemeClr val="lt1"/>
                        </a:solidFill>
                        <a:latin typeface="Maven Pro Black"/>
                        <a:ea typeface="Maven Pro Black"/>
                        <a:cs typeface="Maven Pro Black"/>
                        <a:sym typeface="Maven Pro Black"/>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4.82</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11540.92</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36.68</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7.63</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68.86</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480950">
                <a:tc>
                  <a:txBody>
                    <a:bodyPr/>
                    <a:lstStyle/>
                    <a:p>
                      <a:pPr indent="0" lvl="0" marL="0" rtl="0" algn="ctr">
                        <a:spcBef>
                          <a:spcPts val="0"/>
                        </a:spcBef>
                        <a:spcAft>
                          <a:spcPts val="0"/>
                        </a:spcAft>
                        <a:buNone/>
                      </a:pPr>
                      <a:r>
                        <a:rPr lang="en" sz="1300">
                          <a:solidFill>
                            <a:schemeClr val="lt1"/>
                          </a:solidFill>
                          <a:latin typeface="Maven Pro Black"/>
                          <a:ea typeface="Maven Pro Black"/>
                          <a:cs typeface="Maven Pro Black"/>
                          <a:sym typeface="Maven Pro Black"/>
                        </a:rPr>
                        <a:t>STD</a:t>
                      </a:r>
                      <a:endParaRPr sz="1300">
                        <a:solidFill>
                          <a:schemeClr val="lt1"/>
                        </a:solidFill>
                        <a:latin typeface="Maven Pro Black"/>
                        <a:ea typeface="Maven Pro Black"/>
                        <a:cs typeface="Maven Pro Black"/>
                        <a:sym typeface="Maven Pro Black"/>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3.98</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16934.79</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136.49</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3.17</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9.41</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28125">
                <a:tc>
                  <a:txBody>
                    <a:bodyPr/>
                    <a:lstStyle/>
                    <a:p>
                      <a:pPr indent="0" lvl="0" marL="0" rtl="0" algn="ctr">
                        <a:spcBef>
                          <a:spcPts val="0"/>
                        </a:spcBef>
                        <a:spcAft>
                          <a:spcPts val="0"/>
                        </a:spcAft>
                        <a:buNone/>
                      </a:pPr>
                      <a:r>
                        <a:rPr lang="en" sz="1300">
                          <a:solidFill>
                            <a:schemeClr val="lt1"/>
                          </a:solidFill>
                          <a:latin typeface="Maven Pro Black"/>
                          <a:ea typeface="Maven Pro Black"/>
                          <a:cs typeface="Maven Pro Black"/>
                          <a:sym typeface="Maven Pro Black"/>
                        </a:rPr>
                        <a:t>Min</a:t>
                      </a:r>
                      <a:endParaRPr sz="1300">
                        <a:solidFill>
                          <a:schemeClr val="lt1"/>
                        </a:solidFill>
                        <a:latin typeface="Maven Pro Black"/>
                        <a:ea typeface="Maven Pro Black"/>
                        <a:cs typeface="Maven Pro Black"/>
                        <a:sym typeface="Maven Pro Black"/>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0</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148</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0.08</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1.1</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39.4</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439350">
                <a:tc>
                  <a:txBody>
                    <a:bodyPr/>
                    <a:lstStyle/>
                    <a:p>
                      <a:pPr indent="0" lvl="0" marL="0" rtl="0" algn="ctr">
                        <a:spcBef>
                          <a:spcPts val="0"/>
                        </a:spcBef>
                        <a:spcAft>
                          <a:spcPts val="0"/>
                        </a:spcAft>
                        <a:buNone/>
                      </a:pPr>
                      <a:r>
                        <a:rPr lang="en" sz="1300">
                          <a:solidFill>
                            <a:schemeClr val="lt1"/>
                          </a:solidFill>
                          <a:latin typeface="Maven Pro Black"/>
                          <a:ea typeface="Maven Pro Black"/>
                          <a:cs typeface="Maven Pro Black"/>
                          <a:sym typeface="Maven Pro Black"/>
                        </a:rPr>
                        <a:t>25%</a:t>
                      </a:r>
                      <a:endParaRPr sz="1300">
                        <a:solidFill>
                          <a:schemeClr val="lt1"/>
                        </a:solidFill>
                        <a:latin typeface="Maven Pro Black"/>
                        <a:ea typeface="Maven Pro Black"/>
                        <a:cs typeface="Maven Pro Black"/>
                        <a:sym typeface="Maven Pro Black"/>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1.2</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1415.75</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2.1</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5.1</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62.7</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28125">
                <a:tc>
                  <a:txBody>
                    <a:bodyPr/>
                    <a:lstStyle/>
                    <a:p>
                      <a:pPr indent="0" lvl="0" marL="0" rtl="0" algn="ctr">
                        <a:spcBef>
                          <a:spcPts val="0"/>
                        </a:spcBef>
                        <a:spcAft>
                          <a:spcPts val="0"/>
                        </a:spcAft>
                        <a:buNone/>
                      </a:pPr>
                      <a:r>
                        <a:rPr lang="en" sz="1300">
                          <a:solidFill>
                            <a:schemeClr val="lt1"/>
                          </a:solidFill>
                          <a:latin typeface="Maven Pro Black"/>
                          <a:ea typeface="Maven Pro Black"/>
                          <a:cs typeface="Maven Pro Black"/>
                          <a:sym typeface="Maven Pro Black"/>
                        </a:rPr>
                        <a:t>50%</a:t>
                      </a:r>
                      <a:endParaRPr sz="1300">
                        <a:solidFill>
                          <a:schemeClr val="lt1"/>
                        </a:solidFill>
                        <a:latin typeface="Maven Pro Black"/>
                        <a:ea typeface="Maven Pro Black"/>
                        <a:cs typeface="Maven Pro Black"/>
                        <a:sym typeface="Maven Pro Black"/>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4.02</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4217</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7.85</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7.8</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71.4</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28125">
                <a:tc>
                  <a:txBody>
                    <a:bodyPr/>
                    <a:lstStyle/>
                    <a:p>
                      <a:pPr indent="0" lvl="0" marL="0" rtl="0" algn="ctr">
                        <a:spcBef>
                          <a:spcPts val="0"/>
                        </a:spcBef>
                        <a:spcAft>
                          <a:spcPts val="0"/>
                        </a:spcAft>
                        <a:buNone/>
                      </a:pPr>
                      <a:r>
                        <a:rPr lang="en" sz="1300">
                          <a:solidFill>
                            <a:schemeClr val="lt1"/>
                          </a:solidFill>
                          <a:latin typeface="Maven Pro Black"/>
                          <a:ea typeface="Maven Pro Black"/>
                          <a:cs typeface="Maven Pro Black"/>
                          <a:sym typeface="Maven Pro Black"/>
                        </a:rPr>
                        <a:t>75%</a:t>
                      </a:r>
                      <a:endParaRPr sz="1300">
                        <a:solidFill>
                          <a:schemeClr val="lt1"/>
                        </a:solidFill>
                        <a:latin typeface="Maven Pro Black"/>
                        <a:ea typeface="Maven Pro Black"/>
                        <a:cs typeface="Maven Pro Black"/>
                        <a:sym typeface="Maven Pro Black"/>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7.78</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12557</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23.69</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10.3</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75.4</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28125">
                <a:tc>
                  <a:txBody>
                    <a:bodyPr/>
                    <a:lstStyle/>
                    <a:p>
                      <a:pPr indent="0" lvl="0" marL="0" rtl="0" algn="ctr">
                        <a:spcBef>
                          <a:spcPts val="0"/>
                        </a:spcBef>
                        <a:spcAft>
                          <a:spcPts val="0"/>
                        </a:spcAft>
                        <a:buNone/>
                      </a:pPr>
                      <a:r>
                        <a:rPr lang="en" sz="1300">
                          <a:solidFill>
                            <a:schemeClr val="lt1"/>
                          </a:solidFill>
                          <a:latin typeface="Maven Pro Black"/>
                          <a:ea typeface="Maven Pro Black"/>
                          <a:cs typeface="Maven Pro Black"/>
                          <a:sym typeface="Maven Pro Black"/>
                        </a:rPr>
                        <a:t>Max</a:t>
                      </a:r>
                      <a:endParaRPr sz="1300">
                        <a:solidFill>
                          <a:schemeClr val="lt1"/>
                        </a:solidFill>
                        <a:latin typeface="Maven Pro Black"/>
                        <a:ea typeface="Maven Pro Black"/>
                        <a:cs typeface="Maven Pro Black"/>
                        <a:sym typeface="Maven Pro Black"/>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17.87</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112418</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1379.86</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14.1</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solidFill>
                            <a:schemeClr val="lt1"/>
                          </a:solidFill>
                          <a:latin typeface="Nunito"/>
                          <a:ea typeface="Nunito"/>
                          <a:cs typeface="Nunito"/>
                          <a:sym typeface="Nunito"/>
                        </a:rPr>
                        <a:t>83.8</a:t>
                      </a:r>
                      <a:endParaRPr sz="1200">
                        <a:solidFill>
                          <a:schemeClr val="lt1"/>
                        </a:solidFill>
                        <a:latin typeface="Nunito"/>
                        <a:ea typeface="Nunito"/>
                        <a:cs typeface="Nunito"/>
                        <a:sym typeface="Nunito"/>
                      </a:endParaRPr>
                    </a:p>
                  </a:txBody>
                  <a:tcPr marT="9525" marB="91425" marR="9525" marL="9525" anchor="b">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
        <p:nvSpPr>
          <p:cNvPr id="307" name="Google Shape;307;p16"/>
          <p:cNvSpPr txBox="1"/>
          <p:nvPr>
            <p:ph type="ctrTitle"/>
          </p:nvPr>
        </p:nvSpPr>
        <p:spPr>
          <a:xfrm>
            <a:off x="2043300" y="265725"/>
            <a:ext cx="5057400" cy="73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t>Summary Statistics</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1" name="Shape 311"/>
        <p:cNvGrpSpPr/>
        <p:nvPr/>
      </p:nvGrpSpPr>
      <p:grpSpPr>
        <a:xfrm>
          <a:off x="0" y="0"/>
          <a:ext cx="0" cy="0"/>
          <a:chOff x="0" y="0"/>
          <a:chExt cx="0" cy="0"/>
        </a:xfrm>
      </p:grpSpPr>
      <p:graphicFrame>
        <p:nvGraphicFramePr>
          <p:cNvPr id="312" name="Google Shape;312;p17"/>
          <p:cNvGraphicFramePr/>
          <p:nvPr/>
        </p:nvGraphicFramePr>
        <p:xfrm>
          <a:off x="557713" y="1142925"/>
          <a:ext cx="3000000" cy="3000000"/>
        </p:xfrm>
        <a:graphic>
          <a:graphicData uri="http://schemas.openxmlformats.org/drawingml/2006/table">
            <a:tbl>
              <a:tblPr>
                <a:noFill/>
                <a:tableStyleId>{977F5583-2355-4B45-B0DB-9260F130076F}</a:tableStyleId>
              </a:tblPr>
              <a:tblGrid>
                <a:gridCol w="4187875"/>
                <a:gridCol w="1164500"/>
                <a:gridCol w="2676175"/>
              </a:tblGrid>
              <a:tr h="392450">
                <a:tc>
                  <a:txBody>
                    <a:bodyPr/>
                    <a:lstStyle/>
                    <a:p>
                      <a:pPr indent="0" lvl="0" marL="0" rtl="0" algn="ctr">
                        <a:spcBef>
                          <a:spcPts val="0"/>
                        </a:spcBef>
                        <a:spcAft>
                          <a:spcPts val="0"/>
                        </a:spcAft>
                        <a:buNone/>
                      </a:pPr>
                      <a:r>
                        <a:rPr lang="en" sz="1600">
                          <a:solidFill>
                            <a:schemeClr val="lt1"/>
                          </a:solidFill>
                          <a:latin typeface="Maven Pro Black"/>
                          <a:ea typeface="Maven Pro Black"/>
                          <a:cs typeface="Maven Pro Black"/>
                          <a:sym typeface="Maven Pro Black"/>
                        </a:rPr>
                        <a:t>Comparison</a:t>
                      </a:r>
                      <a:endParaRPr sz="1600">
                        <a:solidFill>
                          <a:schemeClr val="lt1"/>
                        </a:solidFill>
                        <a:latin typeface="Maven Pro Black"/>
                        <a:ea typeface="Maven Pro Black"/>
                        <a:cs typeface="Maven Pro Black"/>
                        <a:sym typeface="Maven Pro Black"/>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chemeClr val="lt1"/>
                          </a:solidFill>
                          <a:latin typeface="Maven Pro Black"/>
                          <a:ea typeface="Maven Pro Black"/>
                          <a:cs typeface="Maven Pro Black"/>
                          <a:sym typeface="Maven Pro Black"/>
                        </a:rPr>
                        <a:t>Test</a:t>
                      </a:r>
                      <a:endParaRPr sz="1500">
                        <a:solidFill>
                          <a:schemeClr val="lt1"/>
                        </a:solidFill>
                        <a:latin typeface="Maven Pro Black"/>
                        <a:ea typeface="Maven Pro Black"/>
                        <a:cs typeface="Maven Pro Black"/>
                        <a:sym typeface="Maven Pro Black"/>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chemeClr val="lt1"/>
                          </a:solidFill>
                          <a:latin typeface="Maven Pro Black"/>
                          <a:ea typeface="Maven Pro Black"/>
                          <a:cs typeface="Maven Pro Black"/>
                          <a:sym typeface="Maven Pro Black"/>
                        </a:rPr>
                        <a:t>P-Value</a:t>
                      </a:r>
                      <a:endParaRPr sz="1500">
                        <a:solidFill>
                          <a:schemeClr val="lt1"/>
                        </a:solidFill>
                        <a:latin typeface="Maven Pro Black"/>
                        <a:ea typeface="Maven Pro Black"/>
                        <a:cs typeface="Maven Pro Black"/>
                        <a:sym typeface="Maven Pro Black"/>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77900">
                <a:tc>
                  <a:txBody>
                    <a:bodyPr/>
                    <a:lstStyle/>
                    <a:p>
                      <a:pPr indent="0" lvl="0" marL="0" rtl="0" algn="l">
                        <a:spcBef>
                          <a:spcPts val="0"/>
                        </a:spcBef>
                        <a:spcAft>
                          <a:spcPts val="0"/>
                        </a:spcAft>
                        <a:buNone/>
                      </a:pPr>
                      <a:r>
                        <a:rPr lang="en">
                          <a:solidFill>
                            <a:schemeClr val="lt1"/>
                          </a:solidFill>
                          <a:latin typeface="Nunito"/>
                          <a:ea typeface="Nunito"/>
                          <a:cs typeface="Nunito"/>
                          <a:sym typeface="Nunito"/>
                        </a:rPr>
                        <a:t>Developed vs. Developing Nations</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Nunito"/>
                          <a:ea typeface="Nunito"/>
                          <a:cs typeface="Nunito"/>
                          <a:sym typeface="Nunito"/>
                        </a:rPr>
                        <a:t>T-Test</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Nunito"/>
                          <a:ea typeface="Nunito"/>
                          <a:cs typeface="Nunito"/>
                          <a:sym typeface="Nunito"/>
                        </a:rPr>
                        <a:t>4.91e-31</a:t>
                      </a:r>
                      <a:endParaRPr sz="1050">
                        <a:solidFill>
                          <a:schemeClr val="lt1"/>
                        </a:solidFill>
                        <a:highlight>
                          <a:srgbClr val="FFFFFF"/>
                        </a:highlight>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77900">
                <a:tc>
                  <a:txBody>
                    <a:bodyPr/>
                    <a:lstStyle/>
                    <a:p>
                      <a:pPr indent="0" lvl="0" marL="0" rtl="0" algn="l">
                        <a:spcBef>
                          <a:spcPts val="0"/>
                        </a:spcBef>
                        <a:spcAft>
                          <a:spcPts val="0"/>
                        </a:spcAft>
                        <a:buNone/>
                      </a:pPr>
                      <a:r>
                        <a:rPr lang="en">
                          <a:solidFill>
                            <a:schemeClr val="lt1"/>
                          </a:solidFill>
                          <a:latin typeface="Nunito"/>
                          <a:ea typeface="Nunito"/>
                          <a:cs typeface="Nunito"/>
                          <a:sym typeface="Nunito"/>
                        </a:rPr>
                        <a:t>GDP Ranges*</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Nunito"/>
                          <a:ea typeface="Nunito"/>
                          <a:cs typeface="Nunito"/>
                          <a:sym typeface="Nunito"/>
                        </a:rPr>
                        <a:t>ANOVA</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lt1"/>
                          </a:solidFill>
                          <a:latin typeface="Nunito"/>
                          <a:ea typeface="Nunito"/>
                          <a:cs typeface="Nunito"/>
                          <a:sym typeface="Nunito"/>
                        </a:rPr>
                        <a:t>1.05e-214</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77900">
                <a:tc>
                  <a:txBody>
                    <a:bodyPr/>
                    <a:lstStyle/>
                    <a:p>
                      <a:pPr indent="0" lvl="0" marL="0" rtl="0" algn="l">
                        <a:spcBef>
                          <a:spcPts val="0"/>
                        </a:spcBef>
                        <a:spcAft>
                          <a:spcPts val="0"/>
                        </a:spcAft>
                        <a:buNone/>
                      </a:pPr>
                      <a:r>
                        <a:rPr lang="en">
                          <a:solidFill>
                            <a:schemeClr val="lt1"/>
                          </a:solidFill>
                          <a:latin typeface="Nunito"/>
                          <a:ea typeface="Nunito"/>
                          <a:cs typeface="Nunito"/>
                          <a:sym typeface="Nunito"/>
                        </a:rPr>
                        <a:t>Regions &lt;75yrs</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Nunito"/>
                          <a:ea typeface="Nunito"/>
                          <a:cs typeface="Nunito"/>
                          <a:sym typeface="Nunito"/>
                        </a:rPr>
                        <a:t>ANOVA</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lt1"/>
                          </a:solidFill>
                          <a:latin typeface="Nunito"/>
                          <a:ea typeface="Nunito"/>
                          <a:cs typeface="Nunito"/>
                          <a:sym typeface="Nunito"/>
                        </a:rPr>
                        <a:t>9.43e-14</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77900">
                <a:tc>
                  <a:txBody>
                    <a:bodyPr/>
                    <a:lstStyle/>
                    <a:p>
                      <a:pPr indent="0" lvl="0" marL="0" rtl="0" algn="l">
                        <a:spcBef>
                          <a:spcPts val="0"/>
                        </a:spcBef>
                        <a:spcAft>
                          <a:spcPts val="0"/>
                        </a:spcAft>
                        <a:buNone/>
                      </a:pPr>
                      <a:r>
                        <a:rPr lang="en">
                          <a:solidFill>
                            <a:schemeClr val="lt1"/>
                          </a:solidFill>
                          <a:latin typeface="Nunito"/>
                          <a:ea typeface="Nunito"/>
                          <a:cs typeface="Nunito"/>
                          <a:sym typeface="Nunito"/>
                        </a:rPr>
                        <a:t>Regions &gt;75yrs</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Nunito"/>
                          <a:ea typeface="Nunito"/>
                          <a:cs typeface="Nunito"/>
                          <a:sym typeface="Nunito"/>
                        </a:rPr>
                        <a:t>ANOVA</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lt1"/>
                          </a:solidFill>
                          <a:latin typeface="Nunito"/>
                          <a:ea typeface="Nunito"/>
                          <a:cs typeface="Nunito"/>
                          <a:sym typeface="Nunito"/>
                        </a:rPr>
                        <a:t>0.000313</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77900">
                <a:tc>
                  <a:txBody>
                    <a:bodyPr/>
                    <a:lstStyle/>
                    <a:p>
                      <a:pPr indent="0" lvl="0" marL="0" rtl="0" algn="l">
                        <a:spcBef>
                          <a:spcPts val="0"/>
                        </a:spcBef>
                        <a:spcAft>
                          <a:spcPts val="0"/>
                        </a:spcAft>
                        <a:buNone/>
                      </a:pPr>
                      <a:r>
                        <a:rPr lang="en">
                          <a:solidFill>
                            <a:schemeClr val="lt1"/>
                          </a:solidFill>
                          <a:latin typeface="Nunito"/>
                          <a:ea typeface="Nunito"/>
                          <a:cs typeface="Nunito"/>
                          <a:sym typeface="Nunito"/>
                        </a:rPr>
                        <a:t>Africa / European Union</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Nunito"/>
                          <a:ea typeface="Nunito"/>
                          <a:cs typeface="Nunito"/>
                          <a:sym typeface="Nunito"/>
                        </a:rPr>
                        <a:t>T-Test</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lt1"/>
                          </a:solidFill>
                          <a:latin typeface="Nunito"/>
                          <a:ea typeface="Nunito"/>
                          <a:cs typeface="Nunito"/>
                          <a:sym typeface="Nunito"/>
                        </a:rPr>
                        <a:t>4.17e-26</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77900">
                <a:tc>
                  <a:txBody>
                    <a:bodyPr/>
                    <a:lstStyle/>
                    <a:p>
                      <a:pPr indent="0" lvl="0" marL="0" rtl="0" algn="l">
                        <a:spcBef>
                          <a:spcPts val="0"/>
                        </a:spcBef>
                        <a:spcAft>
                          <a:spcPts val="0"/>
                        </a:spcAft>
                        <a:buNone/>
                      </a:pPr>
                      <a:r>
                        <a:rPr lang="en">
                          <a:solidFill>
                            <a:schemeClr val="lt1"/>
                          </a:solidFill>
                          <a:latin typeface="Nunito"/>
                          <a:ea typeface="Nunito"/>
                          <a:cs typeface="Nunito"/>
                          <a:sym typeface="Nunito"/>
                        </a:rPr>
                        <a:t>Africa / Oceania</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Nunito"/>
                          <a:ea typeface="Nunito"/>
                          <a:cs typeface="Nunito"/>
                          <a:sym typeface="Nunito"/>
                        </a:rPr>
                        <a:t>T-Test</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lt1"/>
                          </a:solidFill>
                          <a:latin typeface="Nunito"/>
                          <a:ea typeface="Nunito"/>
                          <a:cs typeface="Nunito"/>
                          <a:sym typeface="Nunito"/>
                        </a:rPr>
                        <a:t>0.0005256</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77900">
                <a:tc>
                  <a:txBody>
                    <a:bodyPr/>
                    <a:lstStyle/>
                    <a:p>
                      <a:pPr indent="0" lvl="0" marL="0" rtl="0" algn="l">
                        <a:spcBef>
                          <a:spcPts val="0"/>
                        </a:spcBef>
                        <a:spcAft>
                          <a:spcPts val="0"/>
                        </a:spcAft>
                        <a:buNone/>
                      </a:pPr>
                      <a:r>
                        <a:rPr lang="en">
                          <a:solidFill>
                            <a:schemeClr val="lt1"/>
                          </a:solidFill>
                          <a:latin typeface="Nunito"/>
                          <a:ea typeface="Nunito"/>
                          <a:cs typeface="Nunito"/>
                          <a:sym typeface="Nunito"/>
                        </a:rPr>
                        <a:t>European Union / North America</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Nunito"/>
                          <a:ea typeface="Nunito"/>
                          <a:cs typeface="Nunito"/>
                          <a:sym typeface="Nunito"/>
                        </a:rPr>
                        <a:t>T-Test</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lt1"/>
                          </a:solidFill>
                          <a:latin typeface="Nunito"/>
                          <a:ea typeface="Nunito"/>
                          <a:cs typeface="Nunito"/>
                          <a:sym typeface="Nunito"/>
                        </a:rPr>
                        <a:t>0.6715245</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77900">
                <a:tc>
                  <a:txBody>
                    <a:bodyPr/>
                    <a:lstStyle/>
                    <a:p>
                      <a:pPr indent="0" lvl="0" marL="0" rtl="0" algn="l">
                        <a:spcBef>
                          <a:spcPts val="0"/>
                        </a:spcBef>
                        <a:spcAft>
                          <a:spcPts val="0"/>
                        </a:spcAft>
                        <a:buNone/>
                      </a:pPr>
                      <a:r>
                        <a:rPr lang="en">
                          <a:solidFill>
                            <a:schemeClr val="lt1"/>
                          </a:solidFill>
                          <a:latin typeface="Nunito"/>
                          <a:ea typeface="Nunito"/>
                          <a:cs typeface="Nunito"/>
                          <a:sym typeface="Nunito"/>
                        </a:rPr>
                        <a:t>Observed vs. Expected Life Expectancy by Region</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Nunito"/>
                          <a:ea typeface="Nunito"/>
                          <a:cs typeface="Nunito"/>
                          <a:sym typeface="Nunito"/>
                        </a:rPr>
                        <a:t>Chi-Square</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lt1"/>
                          </a:solidFill>
                          <a:latin typeface="Nunito"/>
                          <a:ea typeface="Nunito"/>
                          <a:cs typeface="Nunito"/>
                          <a:sym typeface="Nunito"/>
                        </a:rPr>
                        <a:t>0.9491862</a:t>
                      </a:r>
                      <a:endParaRPr>
                        <a:solidFill>
                          <a:schemeClr val="lt1"/>
                        </a:solidFill>
                        <a:latin typeface="Nunito"/>
                        <a:ea typeface="Nunito"/>
                        <a:cs typeface="Nunito"/>
                        <a:sym typeface="Nuni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
        <p:nvSpPr>
          <p:cNvPr id="313" name="Google Shape;313;p17"/>
          <p:cNvSpPr txBox="1"/>
          <p:nvPr>
            <p:ph type="ctrTitle"/>
          </p:nvPr>
        </p:nvSpPr>
        <p:spPr>
          <a:xfrm>
            <a:off x="1489200" y="511723"/>
            <a:ext cx="6165600" cy="63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040">
                <a:solidFill>
                  <a:schemeClr val="lt1"/>
                </a:solidFill>
              </a:rPr>
              <a:t>Life Expectancy Tests</a:t>
            </a:r>
            <a:endParaRPr sz="3040">
              <a:solidFill>
                <a:schemeClr val="lt1"/>
              </a:solidFill>
            </a:endParaRPr>
          </a:p>
        </p:txBody>
      </p:sp>
      <p:sp>
        <p:nvSpPr>
          <p:cNvPr id="314" name="Google Shape;314;p17"/>
          <p:cNvSpPr txBox="1"/>
          <p:nvPr/>
        </p:nvSpPr>
        <p:spPr>
          <a:xfrm>
            <a:off x="-5" y="0"/>
            <a:ext cx="83184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 Tests performed for full dataset, all others focus on 2015 data</a:t>
            </a:r>
            <a:endParaRPr>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18" name="Shape 318"/>
        <p:cNvGrpSpPr/>
        <p:nvPr/>
      </p:nvGrpSpPr>
      <p:grpSpPr>
        <a:xfrm>
          <a:off x="0" y="0"/>
          <a:ext cx="0" cy="0"/>
          <a:chOff x="0" y="0"/>
          <a:chExt cx="0" cy="0"/>
        </a:xfrm>
      </p:grpSpPr>
      <p:sp>
        <p:nvSpPr>
          <p:cNvPr id="319" name="Google Shape;319;p18"/>
          <p:cNvSpPr txBox="1"/>
          <p:nvPr>
            <p:ph type="ctrTitle"/>
          </p:nvPr>
        </p:nvSpPr>
        <p:spPr>
          <a:xfrm>
            <a:off x="1078650" y="149100"/>
            <a:ext cx="6986700" cy="80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840"/>
              <a:t>Boxplot for Life Expectancy by Region</a:t>
            </a:r>
            <a:endParaRPr sz="2840"/>
          </a:p>
        </p:txBody>
      </p:sp>
      <p:pic>
        <p:nvPicPr>
          <p:cNvPr id="320" name="Google Shape;320;p18"/>
          <p:cNvPicPr preferRelativeResize="0"/>
          <p:nvPr/>
        </p:nvPicPr>
        <p:blipFill rotWithShape="1">
          <a:blip r:embed="rId3">
            <a:alphaModFix/>
          </a:blip>
          <a:srcRect b="0" l="0" r="0" t="3781"/>
          <a:stretch/>
        </p:blipFill>
        <p:spPr>
          <a:xfrm>
            <a:off x="1056750" y="1070475"/>
            <a:ext cx="7030500" cy="3382413"/>
          </a:xfrm>
          <a:prstGeom prst="rect">
            <a:avLst/>
          </a:prstGeom>
          <a:noFill/>
          <a:ln cap="flat" cmpd="sng" w="28575">
            <a:solidFill>
              <a:schemeClr val="accent3"/>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4" name="Shape 324"/>
        <p:cNvGrpSpPr/>
        <p:nvPr/>
      </p:nvGrpSpPr>
      <p:grpSpPr>
        <a:xfrm>
          <a:off x="0" y="0"/>
          <a:ext cx="0" cy="0"/>
          <a:chOff x="0" y="0"/>
          <a:chExt cx="0" cy="0"/>
        </a:xfrm>
      </p:grpSpPr>
      <p:sp>
        <p:nvSpPr>
          <p:cNvPr id="325" name="Google Shape;325;p19"/>
          <p:cNvSpPr txBox="1"/>
          <p:nvPr>
            <p:ph type="ctrTitle"/>
          </p:nvPr>
        </p:nvSpPr>
        <p:spPr>
          <a:xfrm>
            <a:off x="465900" y="-42850"/>
            <a:ext cx="8212200" cy="805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 sz="2940"/>
              <a:t>Life Expectancy Over the Years by Region</a:t>
            </a:r>
            <a:endParaRPr sz="2940"/>
          </a:p>
        </p:txBody>
      </p:sp>
      <p:sp>
        <p:nvSpPr>
          <p:cNvPr id="326" name="Google Shape;326;p19"/>
          <p:cNvSpPr txBox="1"/>
          <p:nvPr>
            <p:ph idx="1" type="subTitle"/>
          </p:nvPr>
        </p:nvSpPr>
        <p:spPr>
          <a:xfrm>
            <a:off x="5093100" y="1371488"/>
            <a:ext cx="3360300" cy="288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analyzing the dataset, we were able to single out each </a:t>
            </a:r>
            <a:r>
              <a:rPr lang="en"/>
              <a:t>region and determine if life expectancy had increased through the span of 15 years. According to our line graph,life expectancy has increased for every region. However, which determinants are impacting growth? </a:t>
            </a:r>
            <a:endParaRPr/>
          </a:p>
        </p:txBody>
      </p:sp>
      <p:pic>
        <p:nvPicPr>
          <p:cNvPr id="327" name="Google Shape;327;p19"/>
          <p:cNvPicPr preferRelativeResize="0"/>
          <p:nvPr/>
        </p:nvPicPr>
        <p:blipFill>
          <a:blip r:embed="rId3">
            <a:alphaModFix/>
          </a:blip>
          <a:stretch>
            <a:fillRect/>
          </a:stretch>
        </p:blipFill>
        <p:spPr>
          <a:xfrm>
            <a:off x="465900" y="719800"/>
            <a:ext cx="4183676" cy="4183676"/>
          </a:xfrm>
          <a:prstGeom prst="rect">
            <a:avLst/>
          </a:prstGeom>
          <a:noFill/>
          <a:ln cap="flat" cmpd="sng" w="38100">
            <a:solidFill>
              <a:schemeClr val="accent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1" name="Shape 331"/>
        <p:cNvGrpSpPr/>
        <p:nvPr/>
      </p:nvGrpSpPr>
      <p:grpSpPr>
        <a:xfrm>
          <a:off x="0" y="0"/>
          <a:ext cx="0" cy="0"/>
          <a:chOff x="0" y="0"/>
          <a:chExt cx="0" cy="0"/>
        </a:xfrm>
      </p:grpSpPr>
      <p:sp>
        <p:nvSpPr>
          <p:cNvPr id="332" name="Google Shape;332;p20"/>
          <p:cNvSpPr txBox="1"/>
          <p:nvPr>
            <p:ph type="ctrTitle"/>
          </p:nvPr>
        </p:nvSpPr>
        <p:spPr>
          <a:xfrm>
            <a:off x="1170600" y="154500"/>
            <a:ext cx="6802800" cy="105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940">
                <a:solidFill>
                  <a:schemeClr val="lt1"/>
                </a:solidFill>
              </a:rPr>
              <a:t>Life Expectancy Vs. Alcohol Consumption</a:t>
            </a:r>
            <a:endParaRPr sz="2940">
              <a:solidFill>
                <a:schemeClr val="lt1"/>
              </a:solidFill>
            </a:endParaRPr>
          </a:p>
        </p:txBody>
      </p:sp>
      <p:sp>
        <p:nvSpPr>
          <p:cNvPr id="333" name="Google Shape;333;p20"/>
          <p:cNvSpPr txBox="1"/>
          <p:nvPr>
            <p:ph idx="1" type="subTitle"/>
          </p:nvPr>
        </p:nvSpPr>
        <p:spPr>
          <a:xfrm>
            <a:off x="4287300" y="1286750"/>
            <a:ext cx="4255500" cy="32409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SzPts val="1600"/>
              <a:buNone/>
            </a:pPr>
            <a:r>
              <a:t/>
            </a:r>
            <a:endParaRPr/>
          </a:p>
          <a:p>
            <a:pPr indent="-228600" lvl="0" marL="457200" rtl="0" algn="l">
              <a:spcBef>
                <a:spcPts val="0"/>
              </a:spcBef>
              <a:spcAft>
                <a:spcPts val="0"/>
              </a:spcAft>
              <a:buClr>
                <a:schemeClr val="lt1"/>
              </a:buClr>
              <a:buSzPts val="1600"/>
              <a:buNone/>
            </a:pPr>
            <a:r>
              <a:rPr lang="en"/>
              <a:t>The data </a:t>
            </a:r>
            <a:r>
              <a:rPr lang="en"/>
              <a:t>provided </a:t>
            </a:r>
            <a:r>
              <a:rPr lang="en"/>
              <a:t>a range of alcohol consumption for each country. The scatter plot indicates that developed regions have higher alcohol consumption levels compared to undeveloped regions. However, alcohol consumption may not be a key determinant of life expectancy. Rather, is developed or undeveloped a key determinant? </a:t>
            </a:r>
            <a:endParaRPr>
              <a:solidFill>
                <a:schemeClr val="lt1"/>
              </a:solidFill>
            </a:endParaRPr>
          </a:p>
        </p:txBody>
      </p:sp>
      <p:pic>
        <p:nvPicPr>
          <p:cNvPr id="334" name="Google Shape;334;p20"/>
          <p:cNvPicPr preferRelativeResize="0"/>
          <p:nvPr/>
        </p:nvPicPr>
        <p:blipFill>
          <a:blip r:embed="rId3">
            <a:alphaModFix/>
          </a:blip>
          <a:stretch>
            <a:fillRect/>
          </a:stretch>
        </p:blipFill>
        <p:spPr>
          <a:xfrm>
            <a:off x="718500" y="1209650"/>
            <a:ext cx="3654300" cy="3654300"/>
          </a:xfrm>
          <a:prstGeom prst="rect">
            <a:avLst/>
          </a:prstGeom>
          <a:noFill/>
          <a:ln cap="flat" cmpd="sng" w="28575">
            <a:solidFill>
              <a:schemeClr val="accent3"/>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1"/>
          <p:cNvSpPr txBox="1"/>
          <p:nvPr>
            <p:ph type="ctrTitle"/>
          </p:nvPr>
        </p:nvSpPr>
        <p:spPr>
          <a:xfrm>
            <a:off x="1141175" y="0"/>
            <a:ext cx="7440600" cy="97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900"/>
              <a:t>Population Vs. GDP per Capita</a:t>
            </a:r>
            <a:endParaRPr sz="2900"/>
          </a:p>
        </p:txBody>
      </p:sp>
      <p:sp>
        <p:nvSpPr>
          <p:cNvPr id="340" name="Google Shape;340;p21"/>
          <p:cNvSpPr txBox="1"/>
          <p:nvPr>
            <p:ph idx="1" type="subTitle"/>
          </p:nvPr>
        </p:nvSpPr>
        <p:spPr>
          <a:xfrm>
            <a:off x="5898925" y="1633300"/>
            <a:ext cx="2682900" cy="193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variable we </a:t>
            </a:r>
            <a:r>
              <a:rPr lang="en"/>
              <a:t>wanted</a:t>
            </a:r>
            <a:r>
              <a:rPr lang="en"/>
              <a:t> to explore was population versus GDP per capita. Our findings indicate that population does not determine higher GDP per capita. </a:t>
            </a:r>
            <a:endParaRPr/>
          </a:p>
        </p:txBody>
      </p:sp>
      <p:pic>
        <p:nvPicPr>
          <p:cNvPr id="341" name="Google Shape;341;p21"/>
          <p:cNvPicPr preferRelativeResize="0"/>
          <p:nvPr/>
        </p:nvPicPr>
        <p:blipFill>
          <a:blip r:embed="rId3">
            <a:alphaModFix/>
          </a:blip>
          <a:stretch>
            <a:fillRect/>
          </a:stretch>
        </p:blipFill>
        <p:spPr>
          <a:xfrm>
            <a:off x="669675" y="944763"/>
            <a:ext cx="4838450" cy="3628825"/>
          </a:xfrm>
          <a:prstGeom prst="rect">
            <a:avLst/>
          </a:prstGeom>
          <a:noFill/>
          <a:ln cap="flat" cmpd="sng" w="38100">
            <a:solidFill>
              <a:schemeClr val="accent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