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68" r:id="rId8"/>
    <p:sldId id="262" r:id="rId9"/>
    <p:sldId id="259" r:id="rId10"/>
    <p:sldId id="260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DD48AFB-EAB2-4E5E-9422-3E9BAFCCBFAB}">
          <p14:sldIdLst>
            <p14:sldId id="256"/>
            <p14:sldId id="257"/>
            <p14:sldId id="258"/>
            <p14:sldId id="266"/>
            <p14:sldId id="267"/>
            <p14:sldId id="265"/>
            <p14:sldId id="268"/>
            <p14:sldId id="262"/>
            <p14:sldId id="259"/>
            <p14:sldId id="260"/>
            <p14:sldId id="269"/>
            <p14:sldId id="27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l Mager" initials="TM" lastIdx="1" clrIdx="0">
    <p:extLst>
      <p:ext uri="{19B8F6BF-5375-455C-9EA6-DF929625EA0E}">
        <p15:presenceInfo xmlns:p15="http://schemas.microsoft.com/office/powerpoint/2012/main" userId="f3a7859fbc6788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1T17:17:26.725" idx="1">
    <p:pos x="576" y="1536"/>
    <p:text>Sagen: Praktisch nicht anwendbar.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3F4E-D094-46A0-B772-D5601EEF3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A36BD4-BC3E-4F13-9BED-4E44C2E5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F2823-3F6A-42D5-AE7A-11A84D7B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8441D1-883B-40B9-ADA4-4E729BA5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C9595-AD5F-4DC4-8363-1C7513E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10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5C25A-179F-4B49-90C8-A4B12B9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00E15-ED43-4FC8-A2B5-F24C6291F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832EE-2247-444E-8273-03CA4736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A2C10-D7FC-42E4-835F-F4855E63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510C48-0EAE-4172-8D06-E135E323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A6EE7D-9185-4DF4-9DB0-FB72E3916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2F1F2-F72F-4488-A10D-653037DC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3FCF5-8133-44BD-AF51-CD9F33EE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EF1288-C23A-4AAF-A9EE-A2254F49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4A962F-AE97-4485-ACC6-99C2927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32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27DF6-74D9-4465-93F7-FFF141E8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76FB9-B089-4DB9-8575-ADC2FA3B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3030C-06D5-4B00-BB96-15481AA0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5D49A-595F-464C-B7A2-2CDF76EE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92D0E-A232-4D50-B59E-14860D32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42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89AD2-F4E4-4E74-BD25-8433417F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F059AE-34E9-4E1E-8DD0-00480411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443B7-ABBD-4C01-B2E4-2DEAD2E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0115B-FFAF-466D-B69A-8268BF9C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35E80D-66F8-41D0-96F9-9061ADAF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6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07F1C-4110-494D-860A-9BDDFF22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D9AE8-F05C-4933-955D-DBE3C36BB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4B59CA-F692-4FEB-969F-115FD7A6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616E52-D94C-4B46-8136-78FAED93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9CDDD3-F682-4174-B667-23F20D32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0298F2-4BA0-4B66-8314-C7D0C0DF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6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1771E-24BE-417F-8452-4C7F7FF8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841CA6-C3F1-47BA-8016-7E989690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FCE776-67C3-4BE6-A100-BD67566C2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9E546A-A556-4504-BA99-942CBE5B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C31F6A-7255-4E7E-93B9-56ED1067D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972DB6-6B26-46BB-A0FA-BBEBE7C7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AF2924-AC22-43EA-BCA3-E3DEF4E8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0D8D75-E4C1-474A-8E73-B2C6418E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5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1D3E0-4911-4533-85FB-0223483F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0FDBF8-EC69-47E6-823C-525A6519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680D1D-753B-4597-8275-9F2935F8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466679-F885-40A3-8CA0-19E0F9A4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25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8F1BAC-1184-4986-8019-4FEFDF14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1B66E3-5BCE-44D9-8E54-34956FFD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AD61A8-C3B2-45C3-B520-1A3D4712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85AD6-886B-41A6-AB5E-D5CB72A3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82E55-3811-4A82-92C4-58234511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4653B8-4149-4462-A213-615EE4E2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AA4154-BE9D-4A30-A891-9E37926E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51528-A215-4B0F-A68C-F394DC0B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B88C6B-53AB-4D73-B150-5CA33846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46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CEC03-75AB-4534-B631-E5C81748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72D9D7-3505-47D4-917A-F26FF9645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D9DE77-C23F-4C03-AADA-4E20BC91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CFA498-4579-4499-B839-712B9650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8443CA-8F77-42D6-A6B6-80EA44B5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7CF0E2-FAAF-4A08-8E63-39E8D774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4934CC-DDFB-4ADE-91EC-2DB52CAD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08D1D6-C70D-457B-A1C3-74B8F3B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9392E-BFB7-455C-9DA6-15CE8F81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2B97-2A89-4916-8F01-528FB9D4A918}" type="datetimeFigureOut">
              <a:rPr lang="de-DE" smtClean="0"/>
              <a:t>22.10.2018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36A93-3445-48C0-B77C-B2F3FD46A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84848-0F99-483B-838F-EA6A2B18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1EB4-273E-4224-8A7C-91B86BF50A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3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A08A1-A71D-4466-AB0E-C08E2487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6" y="18473"/>
            <a:ext cx="9144000" cy="2387600"/>
          </a:xfrm>
        </p:spPr>
        <p:txBody>
          <a:bodyPr/>
          <a:lstStyle/>
          <a:p>
            <a:r>
              <a:rPr lang="de-DE" dirty="0"/>
              <a:t>Projekt Simulation von 			Wirbelströmungen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24AECE-82B9-4B82-9B71-23932D377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Numerik 1 SoSe18</a:t>
            </a:r>
          </a:p>
          <a:p>
            <a:r>
              <a:rPr lang="de-DE" dirty="0"/>
              <a:t>Marc </a:t>
            </a:r>
            <a:r>
              <a:rPr lang="de-DE" dirty="0" err="1"/>
              <a:t>Munier</a:t>
            </a:r>
            <a:endParaRPr lang="de-DE" dirty="0"/>
          </a:p>
          <a:p>
            <a:r>
              <a:rPr lang="de-DE" dirty="0"/>
              <a:t>Til Mager</a:t>
            </a:r>
          </a:p>
          <a:p>
            <a:r>
              <a:rPr lang="de-DE" dirty="0"/>
              <a:t>Konstantin Bischoff</a:t>
            </a:r>
          </a:p>
          <a:p>
            <a:r>
              <a:rPr lang="de-DE" dirty="0"/>
              <a:t>Jannes Mennenga</a:t>
            </a:r>
          </a:p>
        </p:txBody>
      </p:sp>
    </p:spTree>
    <p:extLst>
      <p:ext uri="{BB962C8B-B14F-4D97-AF65-F5344CB8AC3E}">
        <p14:creationId xmlns:p14="http://schemas.microsoft.com/office/powerpoint/2010/main" val="297538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32B7C-F4FA-433C-92D9-82A89D65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D3AED99-800C-45A2-8800-C7EDEC4B9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39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32B7C-F4FA-433C-92D9-82A89D65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922C2-10ED-42C8-8192-55B7DC88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96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32B7C-F4FA-433C-92D9-82A89D65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922C2-10ED-42C8-8192-55B7DC88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16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2397-048B-4995-B1DF-63D51CF9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6BAD6-435D-4C6D-A5D8-CBB04688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95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372F8-3CDA-4E39-8E50-70082328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6D595-9371-46AE-B7E2-EA041CF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Numerischer Hintergrund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Details der Implementierung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Fehleranalyse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13FAD-4CEA-4469-B5D1-98F9E01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0515600" cy="1325563"/>
          </a:xfrm>
        </p:spPr>
        <p:txBody>
          <a:bodyPr/>
          <a:lstStyle/>
          <a:p>
            <a:r>
              <a:rPr lang="de-DE" dirty="0"/>
              <a:t>Numerischer Hintergrund</a:t>
            </a:r>
            <a:br>
              <a:rPr lang="de-DE" dirty="0"/>
            </a:br>
            <a:r>
              <a:rPr lang="de-DE" dirty="0"/>
              <a:t>	</a:t>
            </a:r>
            <a:r>
              <a:rPr lang="de-DE" sz="3600" dirty="0"/>
              <a:t>Finite Differenzen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B75B524-1FBA-4E4F-9AF7-73F33D5DBD28}"/>
                  </a:ext>
                </a:extLst>
              </p:cNvPr>
              <p:cNvSpPr txBox="1"/>
              <p:nvPr/>
            </p:nvSpPr>
            <p:spPr>
              <a:xfrm>
                <a:off x="489528" y="1838036"/>
                <a:ext cx="8999836" cy="3497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Allgemein: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de-DE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de-DE" dirty="0"/>
                  <a:t>Diskretisieren des Strömungsfeldes in äquidistante Gitterpunkte mit Abstand h. Dies liefert: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de-DE" dirty="0"/>
                  <a:t>		Rechtsseitiger Differenzenquotient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de-DE" dirty="0"/>
                  <a:t>		Linksseitiger Differenzenquotient</a:t>
                </a:r>
              </a:p>
              <a:p>
                <a:pPr marL="742950" lvl="1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2⋅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de-DE" dirty="0"/>
                  <a:t>	Zentraler Differenzenquotient</a:t>
                </a:r>
              </a:p>
              <a:p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B75B524-1FBA-4E4F-9AF7-73F33D5DB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8" y="1838036"/>
                <a:ext cx="8999836" cy="3497111"/>
              </a:xfrm>
              <a:prstGeom prst="rect">
                <a:avLst/>
              </a:prstGeo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5588C89B-8027-41CC-9BEF-CBD00DC80A29}"/>
              </a:ext>
            </a:extLst>
          </p:cNvPr>
          <p:cNvSpPr txBox="1"/>
          <p:nvPr/>
        </p:nvSpPr>
        <p:spPr>
          <a:xfrm>
            <a:off x="154709" y="5527179"/>
            <a:ext cx="886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</a:rPr>
              <a:t>→ PROBLEM: Es treten Approximationsfehler auf.</a:t>
            </a:r>
          </a:p>
        </p:txBody>
      </p:sp>
    </p:spTree>
    <p:extLst>
      <p:ext uri="{BB962C8B-B14F-4D97-AF65-F5344CB8AC3E}">
        <p14:creationId xmlns:p14="http://schemas.microsoft.com/office/powerpoint/2010/main" val="100525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13FAD-4CEA-4469-B5D1-98F9E01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0515600" cy="1325563"/>
          </a:xfrm>
        </p:spPr>
        <p:txBody>
          <a:bodyPr/>
          <a:lstStyle/>
          <a:p>
            <a:r>
              <a:rPr lang="de-DE" dirty="0"/>
              <a:t>Numerischer Hintergrund</a:t>
            </a:r>
            <a:br>
              <a:rPr lang="de-DE" dirty="0"/>
            </a:br>
            <a:r>
              <a:rPr lang="de-DE" dirty="0"/>
              <a:t>	</a:t>
            </a:r>
            <a:r>
              <a:rPr lang="de-DE" sz="3600" dirty="0"/>
              <a:t>Randbedingung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54EA3E-1747-40DC-B5B4-3FAD8A742061}"/>
              </a:ext>
            </a:extLst>
          </p:cNvPr>
          <p:cNvSpPr txBox="1"/>
          <p:nvPr/>
        </p:nvSpPr>
        <p:spPr>
          <a:xfrm>
            <a:off x="624840" y="1493520"/>
            <a:ext cx="8953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/>
              <a:t>Dirichlet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Funktionswerte für den Rand werden vorgegeben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r>
              <a:rPr lang="de-DE" sz="2400" u="sng" dirty="0"/>
              <a:t>Neumann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Richtungsableitungen werden für Randwerte vorgegeben</a:t>
            </a:r>
          </a:p>
        </p:txBody>
      </p:sp>
    </p:spTree>
    <p:extLst>
      <p:ext uri="{BB962C8B-B14F-4D97-AF65-F5344CB8AC3E}">
        <p14:creationId xmlns:p14="http://schemas.microsoft.com/office/powerpoint/2010/main" val="248054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13FAD-4CEA-4469-B5D1-98F9E01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0515600" cy="1325563"/>
          </a:xfrm>
        </p:spPr>
        <p:txBody>
          <a:bodyPr/>
          <a:lstStyle/>
          <a:p>
            <a:r>
              <a:rPr lang="de-DE" dirty="0"/>
              <a:t>Numerischer Hintergrund</a:t>
            </a:r>
            <a:br>
              <a:rPr lang="de-DE" dirty="0"/>
            </a:br>
            <a:r>
              <a:rPr lang="de-DE" dirty="0"/>
              <a:t>	</a:t>
            </a:r>
            <a:r>
              <a:rPr lang="de-DE" sz="3600" dirty="0" err="1"/>
              <a:t>Upwind</a:t>
            </a:r>
            <a:r>
              <a:rPr lang="de-DE" sz="3600" dirty="0"/>
              <a:t> Schema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20D4D3-3ED5-4101-99F0-303572047B70}"/>
              </a:ext>
            </a:extLst>
          </p:cNvPr>
          <p:cNvSpPr txBox="1"/>
          <p:nvPr/>
        </p:nvSpPr>
        <p:spPr>
          <a:xfrm>
            <a:off x="731520" y="1905000"/>
            <a:ext cx="99974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Informationen der Strömung werden stromabwärts getragen.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Keine zentralen Differenzen möglich, da Stromabwärtspunkte nicht hinzugenommen werden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anose="05000000000000000000" pitchFamily="2" charset="2"/>
              </a:rPr>
              <a:t>Es entstehen Fehler in der Rechnung  Numerische Reibung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4908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13FAD-4CEA-4469-B5D1-98F9E01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9" y="0"/>
            <a:ext cx="10515600" cy="1325563"/>
          </a:xfrm>
        </p:spPr>
        <p:txBody>
          <a:bodyPr/>
          <a:lstStyle/>
          <a:p>
            <a:r>
              <a:rPr lang="de-DE" dirty="0"/>
              <a:t>Numerischer Hintergrund</a:t>
            </a:r>
            <a:br>
              <a:rPr lang="de-DE" dirty="0"/>
            </a:br>
            <a:r>
              <a:rPr lang="de-DE" dirty="0"/>
              <a:t>	</a:t>
            </a:r>
            <a:r>
              <a:rPr lang="de-DE" sz="3600" dirty="0"/>
              <a:t>Runge-</a:t>
            </a:r>
            <a:r>
              <a:rPr lang="de-DE" sz="3600" dirty="0" err="1"/>
              <a:t>Kutta</a:t>
            </a:r>
            <a:r>
              <a:rPr lang="de-DE" sz="3600" dirty="0"/>
              <a:t> Verfahren 4. Ordnung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600A5B-676C-4B9A-B7E9-C4A95B7680B3}"/>
                  </a:ext>
                </a:extLst>
              </p:cNvPr>
              <p:cNvSpPr txBox="1"/>
              <p:nvPr/>
            </p:nvSpPr>
            <p:spPr>
              <a:xfrm>
                <a:off x="289560" y="1668780"/>
                <a:ext cx="5878469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Gegeben: Differentialgleichung erster Ordnung mit Startwert</a:t>
                </a:r>
              </a:p>
              <a:p>
                <a:r>
                  <a:rPr lang="de-DE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de-DE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B600A5B-676C-4B9A-B7E9-C4A95B768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1668780"/>
                <a:ext cx="5878469" cy="657809"/>
              </a:xfrm>
              <a:prstGeom prst="rect">
                <a:avLst/>
              </a:prstGeom>
              <a:blipFill>
                <a:blip r:embed="rId2"/>
                <a:stretch>
                  <a:fillRect l="-934" t="-5556" r="-104" b="-46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410DA15-35C9-4A8D-B435-2E12D57E12EE}"/>
                  </a:ext>
                </a:extLst>
              </p:cNvPr>
              <p:cNvSpPr txBox="1"/>
              <p:nvPr/>
            </p:nvSpPr>
            <p:spPr>
              <a:xfrm>
                <a:off x="548640" y="3055620"/>
                <a:ext cx="4606517" cy="2688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+2⋅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+2⋅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410DA15-35C9-4A8D-B435-2E12D57E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3055620"/>
                <a:ext cx="4606517" cy="2688428"/>
              </a:xfrm>
              <a:prstGeom prst="rect">
                <a:avLst/>
              </a:prstGeom>
              <a:blipFill>
                <a:blip r:embed="rId3"/>
                <a:stretch>
                  <a:fillRect b="-11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875CA2C-EB6E-4F4E-B779-0C58FBAE685A}"/>
                  </a:ext>
                </a:extLst>
              </p:cNvPr>
              <p:cNvSpPr txBox="1"/>
              <p:nvPr/>
            </p:nvSpPr>
            <p:spPr>
              <a:xfrm>
                <a:off x="548640" y="2385060"/>
                <a:ext cx="5619389" cy="117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𝝏𝝎</m:t>
                          </m:r>
                        </m:num>
                        <m:den>
                          <m:r>
                            <a:rPr lang="de-DE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de-DE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𝝂</m:t>
                      </m:r>
                      <m:r>
                        <a:rPr lang="de-DE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1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de-DE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de-DE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  <m:r>
                            <a:rPr lang="de-DE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DE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de-DE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de-DE" b="1" dirty="0">
                  <a:solidFill>
                    <a:schemeClr val="accent6"/>
                  </a:solidFill>
                </a:endParaRPr>
              </a:p>
              <a:p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875CA2C-EB6E-4F4E-B779-0C58FBAE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385060"/>
                <a:ext cx="5619389" cy="1173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04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19853-C21D-4426-B7CF-DDA2CB27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B8EFE6-60CC-4256-86AF-DEFEE47140F9}"/>
              </a:ext>
            </a:extLst>
          </p:cNvPr>
          <p:cNvSpPr txBox="1"/>
          <p:nvPr/>
        </p:nvSpPr>
        <p:spPr>
          <a:xfrm>
            <a:off x="5315755" y="1490811"/>
            <a:ext cx="2229485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Anfangsbedingung</a:t>
            </a:r>
          </a:p>
          <a:p>
            <a:r>
              <a:rPr lang="de-DE" dirty="0"/>
              <a:t>w(</a:t>
            </a:r>
            <a:r>
              <a:rPr lang="de-DE" u="sng" dirty="0"/>
              <a:t>x</a:t>
            </a:r>
            <a:r>
              <a:rPr lang="de-DE" dirty="0"/>
              <a:t>, t=0)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B58C5F-1703-424A-98DF-FDD696BFE927}"/>
              </a:ext>
            </a:extLst>
          </p:cNvPr>
          <p:cNvSpPr txBox="1"/>
          <p:nvPr/>
        </p:nvSpPr>
        <p:spPr>
          <a:xfrm>
            <a:off x="2042160" y="2979281"/>
            <a:ext cx="2204720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w(</a:t>
            </a:r>
            <a:r>
              <a:rPr lang="de-DE" u="sng" dirty="0"/>
              <a:t>x</a:t>
            </a:r>
            <a:r>
              <a:rPr lang="de-DE" dirty="0"/>
              <a:t>, t) berechnen mittels Runge-</a:t>
            </a:r>
            <a:r>
              <a:rPr lang="de-DE" dirty="0" err="1"/>
              <a:t>Kutta</a:t>
            </a:r>
            <a:r>
              <a:rPr lang="de-DE" dirty="0"/>
              <a:t>-Verfahren 4. Stufe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351651C-9F6C-483D-9D54-ADB9F06B2487}"/>
              </a:ext>
            </a:extLst>
          </p:cNvPr>
          <p:cNvSpPr txBox="1"/>
          <p:nvPr/>
        </p:nvSpPr>
        <p:spPr>
          <a:xfrm>
            <a:off x="7172960" y="2979281"/>
            <a:ext cx="1737360" cy="9233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Ψ</a:t>
            </a:r>
            <a:r>
              <a:rPr lang="de-DE" dirty="0"/>
              <a:t> berechnen aus der Poisson Gleichung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DF80F2-7A45-44DF-8A32-FA3637C7C809}"/>
              </a:ext>
            </a:extLst>
          </p:cNvPr>
          <p:cNvSpPr txBox="1"/>
          <p:nvPr/>
        </p:nvSpPr>
        <p:spPr>
          <a:xfrm>
            <a:off x="4246880" y="5652869"/>
            <a:ext cx="2550160" cy="646331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u,v</a:t>
            </a:r>
            <a:r>
              <a:rPr lang="de-DE" dirty="0"/>
              <a:t> berechnen aus der Cauchy-Riemann-DGL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D894C03-6841-4145-85FF-EC527FFC9385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7545240" y="1813977"/>
            <a:ext cx="496400" cy="116530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043A0DE-0A20-4B45-8CF7-6C952A01EEE5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flipH="1">
            <a:off x="6797040" y="3902611"/>
            <a:ext cx="1244600" cy="207342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7B76C27-C9D1-4171-920F-AE3BF7C90FCE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flipH="1" flipV="1">
            <a:off x="3144520" y="3902611"/>
            <a:ext cx="1102360" cy="207342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A723271-A6D2-43C4-82BC-1C22281B20C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46880" y="3440946"/>
            <a:ext cx="2926080" cy="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2F7211E7-A61C-498E-AFA4-50AE519D20E4}"/>
              </a:ext>
            </a:extLst>
          </p:cNvPr>
          <p:cNvSpPr/>
          <p:nvPr/>
        </p:nvSpPr>
        <p:spPr>
          <a:xfrm>
            <a:off x="7593366" y="4939323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Ψ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62EFFE5-8ACF-4515-8435-AD1B69FB0D15}"/>
              </a:ext>
            </a:extLst>
          </p:cNvPr>
          <p:cNvSpPr/>
          <p:nvPr/>
        </p:nvSpPr>
        <p:spPr>
          <a:xfrm>
            <a:off x="3227302" y="4939323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u,v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EE55E2-E9AE-47E3-9873-77400F045301}"/>
              </a:ext>
            </a:extLst>
          </p:cNvPr>
          <p:cNvSpPr/>
          <p:nvPr/>
        </p:nvSpPr>
        <p:spPr>
          <a:xfrm>
            <a:off x="5521960" y="3071614"/>
            <a:ext cx="46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w*</a:t>
            </a:r>
          </a:p>
        </p:txBody>
      </p:sp>
    </p:spTree>
    <p:extLst>
      <p:ext uri="{BB962C8B-B14F-4D97-AF65-F5344CB8AC3E}">
        <p14:creationId xmlns:p14="http://schemas.microsoft.com/office/powerpoint/2010/main" val="382923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E5A69-44F0-44D6-8DC8-B7272566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der Implementierung - </a:t>
            </a:r>
            <a:r>
              <a:rPr lang="de-DE" dirty="0" err="1"/>
              <a:t>Stencils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F2CC8-736C-4A07-BC26-38A0B054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1000" cy="4351338"/>
          </a:xfrm>
        </p:spPr>
        <p:txBody>
          <a:bodyPr/>
          <a:lstStyle/>
          <a:p>
            <a:r>
              <a:rPr lang="de-DE" dirty="0"/>
              <a:t>Minimalen Abstand zum Rand berechnen</a:t>
            </a:r>
          </a:p>
          <a:p>
            <a:r>
              <a:rPr lang="de-DE" dirty="0"/>
              <a:t>Maximale Approximationsordnung wählen</a:t>
            </a:r>
          </a:p>
          <a:p>
            <a:r>
              <a:rPr lang="de-DE" dirty="0"/>
              <a:t>Entsprechendes Stencil generieren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555DD6-1292-4CC8-849A-7692A0896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2" t="7617" r="16319" b="4514"/>
          <a:stretch/>
        </p:blipFill>
        <p:spPr>
          <a:xfrm>
            <a:off x="7660640" y="1690688"/>
            <a:ext cx="3962400" cy="38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E5A69-44F0-44D6-8DC8-B7272566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der Implementierung – Runge-</a:t>
            </a:r>
            <a:r>
              <a:rPr lang="de-DE" dirty="0" err="1"/>
              <a:t>Kutta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F2CC8-736C-4A07-BC26-38A0B054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66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Breitbild</PresentationFormat>
  <Paragraphs>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</vt:lpstr>
      <vt:lpstr>Projekt Simulation von    Wirbelströmungen</vt:lpstr>
      <vt:lpstr>Gliederung</vt:lpstr>
      <vt:lpstr>Numerischer Hintergrund  Finite Differenzen</vt:lpstr>
      <vt:lpstr>Numerischer Hintergrund  Randbedingung</vt:lpstr>
      <vt:lpstr>Numerischer Hintergrund  Upwind Schema</vt:lpstr>
      <vt:lpstr>Numerischer Hintergrund  Runge-Kutta Verfahren 4. Ordnung</vt:lpstr>
      <vt:lpstr>Implementierung</vt:lpstr>
      <vt:lpstr>Details der Implementierung - Stencils</vt:lpstr>
      <vt:lpstr>Details der Implementierung – Runge-Kutta </vt:lpstr>
      <vt:lpstr>Ergebnisse</vt:lpstr>
      <vt:lpstr>Ergebnisse</vt:lpstr>
      <vt:lpstr>Ergebnisse</vt:lpstr>
      <vt:lpstr>Fehleranalyse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Simulation von Wirbelströmungen</dc:title>
  <dc:creator>TU-Pseudonym 9197659687933688</dc:creator>
  <cp:lastModifiedBy>TU-Pseudonym 9197659687933688</cp:lastModifiedBy>
  <cp:revision>20</cp:revision>
  <dcterms:created xsi:type="dcterms:W3CDTF">2018-10-19T13:18:56Z</dcterms:created>
  <dcterms:modified xsi:type="dcterms:W3CDTF">2018-10-22T08:30:53Z</dcterms:modified>
</cp:coreProperties>
</file>