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12272-AE1A-47F0-954C-C0335BE709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B9E618-FF57-451B-A5FA-BE425BB8BC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1BC95-D0D1-4B5E-84D4-886EEB17B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3F67A-EEF9-4C62-8382-B71A22F849F2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A8E15-ABE3-4670-BE6A-722534F18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99D9A1-03C6-48A8-B340-E03428B5A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30778-2617-406D-AF3F-364E3A062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748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6767A-6E7F-4C1E-9115-992366D39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CE9A11-B622-4AAC-A184-223A8FBE0F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DD690-152F-4CA0-8B6A-62576A5E8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3F67A-EEF9-4C62-8382-B71A22F849F2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9F96F-91D1-4B6F-9191-E6471F3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67738-D016-4C69-B092-956060E9B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30778-2617-406D-AF3F-364E3A062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678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CDC6A1-3FF4-4C57-B8AF-C6083C93B4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D6A949-250C-487F-A636-92ACC14CE9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F91E9-2059-4AD1-8778-5081FC6B3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3F67A-EEF9-4C62-8382-B71A22F849F2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14278-3116-4CFA-91AB-C5162B554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EA26B-A689-4A19-B9B4-932953BA7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30778-2617-406D-AF3F-364E3A062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358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70E5D-6A30-405A-912A-C1E5337D1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3FABB-E562-4F33-A244-B2179F611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3023F3-D995-4811-A580-ED5E71332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3F67A-EEF9-4C62-8382-B71A22F849F2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DDDB38-F6F6-4E8E-AB10-6E7C94071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8914F-A699-4C53-A66B-EEFDBE99B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30778-2617-406D-AF3F-364E3A062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834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C380B-4FC9-4E4B-BCC4-F1354A6AE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1A7D18-3B6E-4AB9-857F-BA24DC667D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32E5FC-0BD0-4CE7-BF5B-5373B2AAB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3F67A-EEF9-4C62-8382-B71A22F849F2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FB531-C988-4C18-BBBB-9222284A7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7833E-033B-4059-A848-1532EB14A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30778-2617-406D-AF3F-364E3A062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506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05897-CAB9-433E-A722-B90797B82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4F8D4-512D-42F6-9B4B-412D1C3117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F3A90B-84B1-4CB3-8AD0-DC07CD3FD6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52DB0F-8F96-415C-AFD8-D9E980260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3F67A-EEF9-4C62-8382-B71A22F849F2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F80570-524F-4B04-A523-250BDF6CE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8FB8A-35A3-4451-8A99-8651E7415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30778-2617-406D-AF3F-364E3A062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561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D04DE-8F5D-49E1-B520-1C5726E65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75E9E5-7D24-493B-9958-C2907F836A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E313F6-2084-4027-9518-8DFDD4209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1E4F9-FC39-4A08-B730-D2F6B48196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04E28F-1D59-4C27-9A57-B1486834B9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0D569A-990C-4010-B8E9-4444FBC05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3F67A-EEF9-4C62-8382-B71A22F849F2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70C28B-9E74-41D1-8409-D3DF5EE29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AC1BB7-8209-4CAD-A17F-07BECA34D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30778-2617-406D-AF3F-364E3A062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454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721AF-E43B-419C-B7AE-EFD38D1A3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2BA33A-19CD-4A90-A5EB-BB7F95F87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3F67A-EEF9-4C62-8382-B71A22F849F2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05093E-818D-4A1C-A832-1393A72CF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F42B62-740F-4C2A-820C-5D366BDA0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30778-2617-406D-AF3F-364E3A062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082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064950-3C94-4024-B69E-9589BE300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3F67A-EEF9-4C62-8382-B71A22F849F2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28D7AF-851A-430B-A92C-9EEABD2FD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6DCB70-AB2E-48F4-83D0-0C5B4AD6A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30778-2617-406D-AF3F-364E3A062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028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2908D-FBC2-4199-B21B-C8DA27A51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E337B-48C3-45D7-ABA6-026A85AD9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1402A0-5073-4C9F-8125-BB9D4FAF45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DB7E4F-9554-4FE2-A9AE-94A1C8895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3F67A-EEF9-4C62-8382-B71A22F849F2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D2D306-835D-4626-9C93-2FC7457D6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2CB392-C016-4E2A-8328-E36FC0131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30778-2617-406D-AF3F-364E3A062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950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27D55-E7F4-45BF-985F-4F1301A91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BBC333-B078-404A-AA37-FB360FAA2C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EDF8AB-2D66-4B76-AA02-906AA121AF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F8ABB1-52FA-46D4-AAAE-9CEF9DBDA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3F67A-EEF9-4C62-8382-B71A22F849F2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79FEC0-7E2A-4988-9125-1D6087B87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B25431-6555-4E94-A29A-C607CAB39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30778-2617-406D-AF3F-364E3A062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266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3E7ED7-8D32-4DA7-8573-680FF8A89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A6C9EA-8944-4AD1-B26B-FE54C3FCF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44177D-4F41-4D3B-9AB9-E238BA5482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3F67A-EEF9-4C62-8382-B71A22F849F2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49086-D251-46C5-9AEF-C463642759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D57ED-F7CD-461A-9E11-A9804F2E1D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30778-2617-406D-AF3F-364E3A062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461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663CC-DEB3-45EF-BC71-59466F2CFF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First Silver Dots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D9FFC5-8B2C-4AFE-97BF-5044D20559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10% mass loading of silver in 90% WD-40</a:t>
            </a:r>
          </a:p>
          <a:p>
            <a:r>
              <a:rPr lang="en-US" dirty="0"/>
              <a:t>1-3 Micron average diameter silver particles </a:t>
            </a:r>
          </a:p>
          <a:p>
            <a:r>
              <a:rPr lang="en-US" dirty="0"/>
              <a:t>Printed with ~12 watts of peak input power (manually controlled)</a:t>
            </a:r>
          </a:p>
        </p:txBody>
      </p:sp>
    </p:spTree>
    <p:extLst>
      <p:ext uri="{BB962C8B-B14F-4D97-AF65-F5344CB8AC3E}">
        <p14:creationId xmlns:p14="http://schemas.microsoft.com/office/powerpoint/2010/main" val="1283898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164208DF-0FCE-4F6F-86D7-2967E72F79F4}"/>
              </a:ext>
            </a:extLst>
          </p:cNvPr>
          <p:cNvGrpSpPr/>
          <p:nvPr/>
        </p:nvGrpSpPr>
        <p:grpSpPr>
          <a:xfrm>
            <a:off x="0" y="-116554"/>
            <a:ext cx="12192000" cy="7002502"/>
            <a:chOff x="0" y="-116554"/>
            <a:chExt cx="12192000" cy="7002502"/>
          </a:xfrm>
        </p:grpSpPr>
        <p:pic>
          <p:nvPicPr>
            <p:cNvPr id="7" name="Picture 6" descr="A picture containing ocean floor&#10;&#10;Description automatically generated">
              <a:extLst>
                <a:ext uri="{FF2B5EF4-FFF2-40B4-BE49-F238E27FC236}">
                  <a16:creationId xmlns:a16="http://schemas.microsoft.com/office/drawing/2014/main" id="{A257BA02-07BA-4C89-A5E9-A9791907F1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6533"/>
              <a:ext cx="12192000" cy="6885946"/>
            </a:xfrm>
            <a:prstGeom prst="rect">
              <a:avLst/>
            </a:prstGeom>
          </p:spPr>
        </p:pic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D4C9141C-7C08-4D20-B7BE-BDA5E180639A}"/>
                </a:ext>
              </a:extLst>
            </p:cNvPr>
            <p:cNvSpPr/>
            <p:nvPr/>
          </p:nvSpPr>
          <p:spPr>
            <a:xfrm>
              <a:off x="0" y="1057250"/>
              <a:ext cx="3076575" cy="106680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&lt; 10 micron thick Silver deposit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48D8FA2-1E85-4870-A62F-B3F008992C2D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>
              <a:off x="3076575" y="1590650"/>
              <a:ext cx="1724025" cy="1209675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7AAAEA04-DE61-4B63-9ACE-46FAC7628121}"/>
                </a:ext>
              </a:extLst>
            </p:cNvPr>
            <p:cNvSpPr/>
            <p:nvPr/>
          </p:nvSpPr>
          <p:spPr>
            <a:xfrm>
              <a:off x="0" y="3644494"/>
              <a:ext cx="2428875" cy="106680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Al2O3 Substrate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20D100C9-4815-4AB7-922D-A9168DA98603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>
              <a:off x="2428875" y="4177894"/>
              <a:ext cx="485775" cy="1832381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DAB7626C-EE5A-49D6-901F-C74F95CBA45E}"/>
                </a:ext>
              </a:extLst>
            </p:cNvPr>
            <p:cNvGrpSpPr/>
            <p:nvPr/>
          </p:nvGrpSpPr>
          <p:grpSpPr>
            <a:xfrm>
              <a:off x="0" y="-116554"/>
              <a:ext cx="12192000" cy="584775"/>
              <a:chOff x="1171575" y="2721224"/>
              <a:chExt cx="10182225" cy="584775"/>
            </a:xfrm>
          </p:grpSpPr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B95A6AB7-D1FA-42CC-B78F-431E4AD93D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1575" y="3244444"/>
                <a:ext cx="10182225" cy="0"/>
              </a:xfrm>
              <a:prstGeom prst="straightConnector1">
                <a:avLst/>
              </a:prstGeom>
              <a:ln w="76200">
                <a:solidFill>
                  <a:srgbClr val="00B05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F1BB0C5-9E97-4723-A432-EA421385B13C}"/>
                  </a:ext>
                </a:extLst>
              </p:cNvPr>
              <p:cNvSpPr txBox="1"/>
              <p:nvPr/>
            </p:nvSpPr>
            <p:spPr>
              <a:xfrm>
                <a:off x="5214937" y="2721224"/>
                <a:ext cx="20955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solidFill>
                      <a:schemeClr val="bg2">
                        <a:lumMod val="10000"/>
                      </a:schemeClr>
                    </a:solidFill>
                  </a:rPr>
                  <a:t>0.75mm</a:t>
                </a: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F07AF635-F1E4-4F85-918B-ADC9D25165B8}"/>
                </a:ext>
              </a:extLst>
            </p:cNvPr>
            <p:cNvGrpSpPr/>
            <p:nvPr/>
          </p:nvGrpSpPr>
          <p:grpSpPr>
            <a:xfrm rot="5400000">
              <a:off x="8089677" y="3092437"/>
              <a:ext cx="6885947" cy="701075"/>
              <a:chOff x="1171575" y="2848466"/>
              <a:chExt cx="10182225" cy="395978"/>
            </a:xfrm>
          </p:grpSpPr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D7AF5335-6DE8-4013-8A7F-3AFA86FBB7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1575" y="3244444"/>
                <a:ext cx="10182225" cy="0"/>
              </a:xfrm>
              <a:prstGeom prst="straightConnector1">
                <a:avLst/>
              </a:prstGeom>
              <a:ln w="76200">
                <a:solidFill>
                  <a:srgbClr val="00B05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E7159C1-ECDC-43BD-8E4D-A3B13283E96A}"/>
                  </a:ext>
                </a:extLst>
              </p:cNvPr>
              <p:cNvSpPr txBox="1"/>
              <p:nvPr/>
            </p:nvSpPr>
            <p:spPr>
              <a:xfrm>
                <a:off x="4642020" y="2848466"/>
                <a:ext cx="2668419" cy="3302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solidFill>
                      <a:schemeClr val="bg2">
                        <a:lumMod val="10000"/>
                      </a:schemeClr>
                    </a:solidFill>
                  </a:rPr>
                  <a:t>0.75mm</a:t>
                </a: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A6C8FC67-2322-4997-A13F-E796DF7B4150}"/>
                </a:ext>
              </a:extLst>
            </p:cNvPr>
            <p:cNvSpPr/>
            <p:nvPr/>
          </p:nvSpPr>
          <p:spPr>
            <a:xfrm>
              <a:off x="6949440" y="5282481"/>
              <a:ext cx="3076575" cy="106680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Single pulse  deposit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13637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81331A4E-A601-40C1-9097-838C0B0D91C9}"/>
              </a:ext>
            </a:extLst>
          </p:cNvPr>
          <p:cNvGrpSpPr/>
          <p:nvPr/>
        </p:nvGrpSpPr>
        <p:grpSpPr>
          <a:xfrm>
            <a:off x="-251" y="-151226"/>
            <a:ext cx="12192251" cy="7009226"/>
            <a:chOff x="-251" y="-151226"/>
            <a:chExt cx="12192251" cy="700922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9C03285-74E4-4B90-B877-BBB6995563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1999" cy="6858000"/>
            </a:xfrm>
            <a:prstGeom prst="rect">
              <a:avLst/>
            </a:prstGeom>
          </p:spPr>
        </p:pic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0BC2E67-66CE-4FC3-BC9B-BBEDCF170600}"/>
                </a:ext>
              </a:extLst>
            </p:cNvPr>
            <p:cNvGrpSpPr/>
            <p:nvPr/>
          </p:nvGrpSpPr>
          <p:grpSpPr>
            <a:xfrm>
              <a:off x="1" y="-151226"/>
              <a:ext cx="12191999" cy="584775"/>
              <a:chOff x="1171575" y="2721224"/>
              <a:chExt cx="10182225" cy="584775"/>
            </a:xfrm>
          </p:grpSpPr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9D71FB0D-1AAD-4DC8-82E4-2041D39749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1575" y="3244444"/>
                <a:ext cx="10182225" cy="0"/>
              </a:xfrm>
              <a:prstGeom prst="straightConnector1">
                <a:avLst/>
              </a:prstGeom>
              <a:ln w="76200">
                <a:solidFill>
                  <a:srgbClr val="00B05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6EFBE6-41F7-4D88-BC16-AB4C10786C32}"/>
                  </a:ext>
                </a:extLst>
              </p:cNvPr>
              <p:cNvSpPr txBox="1"/>
              <p:nvPr/>
            </p:nvSpPr>
            <p:spPr>
              <a:xfrm>
                <a:off x="5214937" y="2721224"/>
                <a:ext cx="20955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solidFill>
                      <a:schemeClr val="bg2">
                        <a:lumMod val="10000"/>
                      </a:schemeClr>
                    </a:solidFill>
                  </a:rPr>
                  <a:t>1.5mm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5F3F213-D142-47F5-BD53-604065A8432C}"/>
                </a:ext>
              </a:extLst>
            </p:cNvPr>
            <p:cNvGrpSpPr/>
            <p:nvPr/>
          </p:nvGrpSpPr>
          <p:grpSpPr>
            <a:xfrm rot="5400000">
              <a:off x="8470613" y="3136612"/>
              <a:ext cx="6858000" cy="584775"/>
              <a:chOff x="1171575" y="2629201"/>
              <a:chExt cx="10182225" cy="768821"/>
            </a:xfrm>
          </p:grpSpPr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6644E2F8-749A-428E-B4E6-982E2568BE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1575" y="3244444"/>
                <a:ext cx="10182225" cy="0"/>
              </a:xfrm>
              <a:prstGeom prst="straightConnector1">
                <a:avLst/>
              </a:prstGeom>
              <a:ln w="76200">
                <a:solidFill>
                  <a:srgbClr val="00B05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E536283-DD7C-4C3D-BB51-138F15802780}"/>
                  </a:ext>
                </a:extLst>
              </p:cNvPr>
              <p:cNvSpPr txBox="1"/>
              <p:nvPr/>
            </p:nvSpPr>
            <p:spPr>
              <a:xfrm>
                <a:off x="5214938" y="2629201"/>
                <a:ext cx="2095500" cy="7688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solidFill>
                      <a:schemeClr val="bg2">
                        <a:lumMod val="10000"/>
                      </a:schemeClr>
                    </a:solidFill>
                  </a:rPr>
                  <a:t>1.0mm</a:t>
                </a:r>
              </a:p>
            </p:txBody>
          </p:sp>
        </p:grp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AA9095F0-BD20-4F93-A88C-8DCD181C837B}"/>
                </a:ext>
              </a:extLst>
            </p:cNvPr>
            <p:cNvSpPr/>
            <p:nvPr/>
          </p:nvSpPr>
          <p:spPr>
            <a:xfrm>
              <a:off x="-1" y="1685925"/>
              <a:ext cx="3076575" cy="106680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&lt; 10 micron thick Silver deposit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611C203-3E71-40DC-A1CF-8BCF6C113ED6}"/>
                </a:ext>
              </a:extLst>
            </p:cNvPr>
            <p:cNvCxnSpPr>
              <a:cxnSpLocks/>
              <a:stCxn id="12" idx="3"/>
            </p:cNvCxnSpPr>
            <p:nvPr/>
          </p:nvCxnSpPr>
          <p:spPr>
            <a:xfrm>
              <a:off x="3076574" y="2219325"/>
              <a:ext cx="2768641" cy="1496148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CA6AC18E-5866-4C57-969E-DDE13E4049E9}"/>
                </a:ext>
              </a:extLst>
            </p:cNvPr>
            <p:cNvSpPr/>
            <p:nvPr/>
          </p:nvSpPr>
          <p:spPr>
            <a:xfrm>
              <a:off x="-1" y="4461434"/>
              <a:ext cx="2428875" cy="106680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Al2O3 Substrate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860F274-C19A-4989-85BD-50B7BEFCE770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>
              <a:off x="2428874" y="4994834"/>
              <a:ext cx="3416341" cy="1337241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CBA41967-E12A-4913-9983-D302C72F798C}"/>
                </a:ext>
              </a:extLst>
            </p:cNvPr>
            <p:cNvSpPr/>
            <p:nvPr/>
          </p:nvSpPr>
          <p:spPr>
            <a:xfrm>
              <a:off x="8077200" y="5663454"/>
              <a:ext cx="3076575" cy="106680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Two pulse deposit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C28F3C4F-16C1-4308-987D-4E2C99616FF6}"/>
                </a:ext>
              </a:extLst>
            </p:cNvPr>
            <p:cNvSpPr/>
            <p:nvPr/>
          </p:nvSpPr>
          <p:spPr>
            <a:xfrm>
              <a:off x="-2" y="572919"/>
              <a:ext cx="3076575" cy="106680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Steel needle scratch zone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0875B31B-7D8A-436F-857E-4335DBEC3328}"/>
                </a:ext>
              </a:extLst>
            </p:cNvPr>
            <p:cNvCxnSpPr>
              <a:cxnSpLocks/>
              <a:stCxn id="17" idx="3"/>
            </p:cNvCxnSpPr>
            <p:nvPr/>
          </p:nvCxnSpPr>
          <p:spPr>
            <a:xfrm>
              <a:off x="3076573" y="1106319"/>
              <a:ext cx="3933827" cy="2322681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A7BB281-999A-41B8-87ED-F75CEA1785E5}"/>
                </a:ext>
              </a:extLst>
            </p:cNvPr>
            <p:cNvCxnSpPr>
              <a:cxnSpLocks/>
              <a:stCxn id="23" idx="3"/>
            </p:cNvCxnSpPr>
            <p:nvPr/>
          </p:nvCxnSpPr>
          <p:spPr>
            <a:xfrm flipV="1">
              <a:off x="1646548" y="5679460"/>
              <a:ext cx="1430025" cy="84834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378549FE-8FC0-445B-BF2D-050E2FA2FF90}"/>
                </a:ext>
              </a:extLst>
            </p:cNvPr>
            <p:cNvSpPr/>
            <p:nvPr/>
          </p:nvSpPr>
          <p:spPr>
            <a:xfrm>
              <a:off x="-251" y="6197600"/>
              <a:ext cx="1646799" cy="66040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Print Direction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18413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64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First Silver Dots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Silver Dots</dc:title>
  <dc:creator>Michael Lynn</dc:creator>
  <cp:lastModifiedBy>Michael Lynn</cp:lastModifiedBy>
  <cp:revision>5</cp:revision>
  <dcterms:created xsi:type="dcterms:W3CDTF">2022-01-17T19:32:45Z</dcterms:created>
  <dcterms:modified xsi:type="dcterms:W3CDTF">2022-01-17T20:35:52Z</dcterms:modified>
</cp:coreProperties>
</file>