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6D73-EB7E-42CC-A662-1A8C48B8D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6D273-B57A-4D2A-ADDE-9196F0AB4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FE890-77CA-409D-B357-6C6059AA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4F981-19D5-427C-8BD0-D4A0991C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89188-14E5-4529-863C-52D16096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20EB-05F7-4EF5-A406-D4B1FA10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DDC7F-A35B-4A3A-93FF-5933183D3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66EE0-0760-42B0-8706-C273B50C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1F3BF-F22C-4007-93EA-BB1334FE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1BAB-F271-4858-9FAA-52AC82BE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0C27B-4580-413B-9CBD-2EF473165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EB380-FFC1-496E-9D08-F4B742009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A13DF-B31B-44F0-95B9-3B5801AA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9A2B7-6654-488A-A399-EFE61D6F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4B01A-DCF3-4CA3-9D00-981FA6F5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4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A47B-1414-47BB-A597-96572502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E70A-D1C9-4D7F-8D31-31D79D3F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E1705-1FB0-45A3-B5D7-51BE28A2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03D70-4AA2-472D-8CAE-9A8C786E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57239-5ECC-4E54-8C55-808C3437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B7CD-0CEF-4BBB-95E5-5EB332F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8C534-F9D0-400A-B37B-557824FE9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9F42-5BD2-4BD5-9992-7A512F5B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35BE8-382C-48FD-AAD9-34DCE32D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3921-204D-4F6B-A3BC-9B321555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7A10-F8C4-4859-94D3-B00AD5FA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9CE6-E2B3-41DB-B159-F0B66F2FA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78000-A2A5-40D3-9DD2-FCF6D796E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4E5E7-223C-476F-BFB9-03884E75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A03DE-AB8C-4960-874F-EED1B2D3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C940-BB67-41D4-9265-5256516B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3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3340-AA7C-464B-A2B5-057C8D19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F7830-0AE4-4CB6-8A66-5F124544F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911EE-EB7D-4650-A6F7-B21F29F6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98729-5699-429F-AEDC-D4F6D8C73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548FE-81B2-41C9-A520-58B347735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A98CE-1415-4460-82BE-020C1A94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BA376-62E3-4FE6-958D-BAB2F798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85EDD-FFA5-4F63-A6F7-76407786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D63-79DB-48EC-832C-40D78125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1DDB0-3DD5-4F04-8FA6-A89571D3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0B131-C00E-4FEB-8CEA-9DA4C800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16078-7237-4D77-9568-F9ADAAB4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0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72DCA-E453-498E-84BC-CC065420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B4393-7D8D-455C-AE1B-488E6F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E11C1-B64B-4765-A36B-07FC83A9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4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24AF-7316-480D-9711-35A40638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8752-C037-4C4B-A2C0-8A07DBF1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DD407-3915-417D-B412-844B984ED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EE822-038C-4981-A96D-C5905D6B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9B0A7-B18C-40A0-9A3C-47E2E7BE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45B92-BFAF-4647-B662-607D667B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089C-880A-45B4-8F35-EF311088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7EC94-F80F-469D-883B-28D07B819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470C0-97CC-4ECC-91D1-4CEDA5FE0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6C8D6-75E5-4F76-8CA0-3B33F45B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3F1-E8D9-46A8-BF00-688BC49A4EF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D92B1-0CFF-4851-A56E-AE0FEC25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C13F6-2F5E-4217-96CE-484946D1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C1F87-ADF7-4798-9C62-3267FE8E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D48FF-4786-4E39-8516-113F7A79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9004B-1EA9-452E-BACD-7324D1BE5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E03F1-E8D9-46A8-BF00-688BC49A4EF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48602-5F77-442F-B008-97AE6E975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174B9-0BBA-40A1-857E-77638362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F451-1311-43CD-9733-B7367AF1B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CF21-8D5A-4903-B6A5-1557EB747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Open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Pyrojet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MultiPyroJet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63893-2244-478F-AEAA-987F25710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FDM printer modified to print metal, ceramic and high temperature plastics, with enhanced resolution, automation, control and speed.</a:t>
            </a:r>
          </a:p>
        </p:txBody>
      </p:sp>
    </p:spTree>
    <p:extLst>
      <p:ext uri="{BB962C8B-B14F-4D97-AF65-F5344CB8AC3E}">
        <p14:creationId xmlns:p14="http://schemas.microsoft.com/office/powerpoint/2010/main" val="34958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E6A0-BB83-42A7-B5D1-3FFE36CB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4294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Basic System Layout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6F2C11C-28FB-4142-928B-E3A4EF312DC9}"/>
              </a:ext>
            </a:extLst>
          </p:cNvPr>
          <p:cNvGrpSpPr/>
          <p:nvPr/>
        </p:nvGrpSpPr>
        <p:grpSpPr>
          <a:xfrm>
            <a:off x="0" y="966201"/>
            <a:ext cx="12192000" cy="5907842"/>
            <a:chOff x="0" y="966201"/>
            <a:chExt cx="12192000" cy="590784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A34A99-1B84-4B32-A0AF-CF6519913919}"/>
                </a:ext>
              </a:extLst>
            </p:cNvPr>
            <p:cNvSpPr/>
            <p:nvPr/>
          </p:nvSpPr>
          <p:spPr>
            <a:xfrm>
              <a:off x="2000247" y="1584154"/>
              <a:ext cx="381001" cy="2014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2EB064-650E-4348-A05D-87E47FCBD9B1}"/>
                </a:ext>
              </a:extLst>
            </p:cNvPr>
            <p:cNvGrpSpPr/>
            <p:nvPr/>
          </p:nvGrpSpPr>
          <p:grpSpPr>
            <a:xfrm>
              <a:off x="2000250" y="966201"/>
              <a:ext cx="1600203" cy="1363920"/>
              <a:chOff x="819150" y="1704975"/>
              <a:chExt cx="2466976" cy="237172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D65F165-06A5-4CEF-BB71-B3AB67B36AAE}"/>
                  </a:ext>
                </a:extLst>
              </p:cNvPr>
              <p:cNvSpPr/>
              <p:nvPr/>
            </p:nvSpPr>
            <p:spPr>
              <a:xfrm>
                <a:off x="819150" y="1704975"/>
                <a:ext cx="2466975" cy="2371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Peristaltic Pump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2A3B01-5B81-42C9-B874-33E3B88D7AD5}"/>
                  </a:ext>
                </a:extLst>
              </p:cNvPr>
              <p:cNvSpPr/>
              <p:nvPr/>
            </p:nvSpPr>
            <p:spPr>
              <a:xfrm>
                <a:off x="2052638" y="3514725"/>
                <a:ext cx="1233488" cy="5619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CEC0F2-657B-46E1-879C-A48C85609B01}"/>
                </a:ext>
              </a:extLst>
            </p:cNvPr>
            <p:cNvSpPr/>
            <p:nvPr/>
          </p:nvSpPr>
          <p:spPr>
            <a:xfrm>
              <a:off x="4400550" y="1531680"/>
              <a:ext cx="2276475" cy="12763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Material Suspension Tank</a:t>
              </a:r>
            </a:p>
            <a:p>
              <a:pPr algn="ctr"/>
              <a:r>
                <a:rPr lang="en-US" dirty="0"/>
                <a:t>(0.5-30 micron powder in Ethanol/other fuel)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2FF9D-3CCE-4615-8AE0-73D6BCB714A1}"/>
                </a:ext>
              </a:extLst>
            </p:cNvPr>
            <p:cNvSpPr/>
            <p:nvPr/>
          </p:nvSpPr>
          <p:spPr>
            <a:xfrm>
              <a:off x="6677026" y="2114424"/>
              <a:ext cx="2800350" cy="310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 Print Head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68C2F1E-3D67-4481-9F79-AA0D227D0BCE}"/>
                </a:ext>
              </a:extLst>
            </p:cNvPr>
            <p:cNvGrpSpPr/>
            <p:nvPr/>
          </p:nvGrpSpPr>
          <p:grpSpPr>
            <a:xfrm>
              <a:off x="6677025" y="1584153"/>
              <a:ext cx="2619375" cy="394215"/>
              <a:chOff x="171450" y="3149084"/>
              <a:chExt cx="4438650" cy="394215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29E0E9D-1C30-4764-81A4-EB5BE87F9D3B}"/>
                  </a:ext>
                </a:extLst>
              </p:cNvPr>
              <p:cNvCxnSpPr/>
              <p:nvPr/>
            </p:nvCxnSpPr>
            <p:spPr>
              <a:xfrm>
                <a:off x="171450" y="3543299"/>
                <a:ext cx="4438650" cy="0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130463-6BF0-4A40-A5EC-868642A28394}"/>
                  </a:ext>
                </a:extLst>
              </p:cNvPr>
              <p:cNvSpPr txBox="1"/>
              <p:nvPr/>
            </p:nvSpPr>
            <p:spPr>
              <a:xfrm>
                <a:off x="397418" y="3149084"/>
                <a:ext cx="4007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>
                        <a:lumMod val="95000"/>
                      </a:schemeClr>
                    </a:solidFill>
                  </a:rPr>
                  <a:t>Fuel+Material</a:t>
                </a:r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Flow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DA219-9444-4504-A867-271AE9FE7824}"/>
                </a:ext>
              </a:extLst>
            </p:cNvPr>
            <p:cNvSpPr/>
            <p:nvPr/>
          </p:nvSpPr>
          <p:spPr>
            <a:xfrm>
              <a:off x="9096375" y="2425057"/>
              <a:ext cx="381001" cy="2442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4C59EAC-3E5E-4946-8C55-BAF673AF3D39}"/>
                </a:ext>
              </a:extLst>
            </p:cNvPr>
            <p:cNvSpPr/>
            <p:nvPr/>
          </p:nvSpPr>
          <p:spPr>
            <a:xfrm>
              <a:off x="5010150" y="4867275"/>
              <a:ext cx="4467226" cy="45904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FR4 Perf board 0.05” (1.27mm pitch)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DBA908-AFE0-40C9-A509-045746FB2ACB}"/>
                </a:ext>
              </a:extLst>
            </p:cNvPr>
            <p:cNvSpPr/>
            <p:nvPr/>
          </p:nvSpPr>
          <p:spPr>
            <a:xfrm>
              <a:off x="5010150" y="5653362"/>
              <a:ext cx="4467226" cy="42942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FR4 Nozzle plate 0.05” (1.27mm pitch)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FEFC1D-BA47-4D23-A563-FF3A63C42545}"/>
                </a:ext>
              </a:extLst>
            </p:cNvPr>
            <p:cNvSpPr/>
            <p:nvPr/>
          </p:nvSpPr>
          <p:spPr>
            <a:xfrm>
              <a:off x="5010150" y="5399750"/>
              <a:ext cx="4467226" cy="1801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Silicon Carbide Wire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437AA7-7C29-45AF-BD59-86DC718BBACA}"/>
                </a:ext>
              </a:extLst>
            </p:cNvPr>
            <p:cNvSpPr/>
            <p:nvPr/>
          </p:nvSpPr>
          <p:spPr>
            <a:xfrm>
              <a:off x="5010150" y="3590923"/>
              <a:ext cx="381001" cy="12763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B245FF-C1F6-4DF5-AFF8-BF11FA4F9049}"/>
                </a:ext>
              </a:extLst>
            </p:cNvPr>
            <p:cNvSpPr/>
            <p:nvPr/>
          </p:nvSpPr>
          <p:spPr>
            <a:xfrm rot="5400000">
              <a:off x="3314699" y="2276473"/>
              <a:ext cx="381001" cy="3009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B9456-A4DB-4D35-941F-71085CD311B7}"/>
                </a:ext>
              </a:extLst>
            </p:cNvPr>
            <p:cNvSpPr/>
            <p:nvPr/>
          </p:nvSpPr>
          <p:spPr>
            <a:xfrm rot="5400000">
              <a:off x="3838912" y="1768487"/>
              <a:ext cx="323177" cy="800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982196-B0BE-4D5C-B0A6-35772F1AA51B}"/>
                </a:ext>
              </a:extLst>
            </p:cNvPr>
            <p:cNvSpPr/>
            <p:nvPr/>
          </p:nvSpPr>
          <p:spPr>
            <a:xfrm>
              <a:off x="0" y="6505575"/>
              <a:ext cx="12192000" cy="3684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Build Plate</a:t>
              </a:r>
            </a:p>
          </p:txBody>
        </p:sp>
        <p:sp>
          <p:nvSpPr>
            <p:cNvPr id="25" name="Explosion: 8 Points 24">
              <a:extLst>
                <a:ext uri="{FF2B5EF4-FFF2-40B4-BE49-F238E27FC236}">
                  <a16:creationId xmlns:a16="http://schemas.microsoft.com/office/drawing/2014/main" id="{33E4B904-0532-4548-BD6B-499D3D6FDAFC}"/>
                </a:ext>
              </a:extLst>
            </p:cNvPr>
            <p:cNvSpPr/>
            <p:nvPr/>
          </p:nvSpPr>
          <p:spPr>
            <a:xfrm>
              <a:off x="7986712" y="5303578"/>
              <a:ext cx="1704975" cy="381002"/>
            </a:xfrm>
            <a:prstGeom prst="irregularSeal1">
              <a:avLst/>
            </a:prstGeom>
            <a:solidFill>
              <a:srgbClr val="FF0000">
                <a:alpha val="5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Combustion of </a:t>
              </a:r>
              <a:r>
                <a:rPr lang="en-US" sz="1100" dirty="0" err="1"/>
                <a:t>Air+Fuel</a:t>
              </a:r>
              <a:endParaRPr lang="en-US" sz="11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9053784-0EF4-4B05-A752-0B03C9BDA5F0}"/>
                </a:ext>
              </a:extLst>
            </p:cNvPr>
            <p:cNvGrpSpPr/>
            <p:nvPr/>
          </p:nvGrpSpPr>
          <p:grpSpPr>
            <a:xfrm rot="5400000">
              <a:off x="8432796" y="5762826"/>
              <a:ext cx="852215" cy="633289"/>
              <a:chOff x="9053512" y="3584732"/>
              <a:chExt cx="2476083" cy="63150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9B9280-606B-44A7-96D6-718428EDBA44}"/>
                  </a:ext>
                </a:extLst>
              </p:cNvPr>
              <p:cNvSpPr/>
              <p:nvPr/>
            </p:nvSpPr>
            <p:spPr>
              <a:xfrm>
                <a:off x="9053512" y="3685777"/>
                <a:ext cx="2386014" cy="4294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Flame spray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40A7215-3697-428F-AE4D-735308D8B799}"/>
                  </a:ext>
                </a:extLst>
              </p:cNvPr>
              <p:cNvGrpSpPr/>
              <p:nvPr/>
            </p:nvGrpSpPr>
            <p:grpSpPr>
              <a:xfrm>
                <a:off x="9360155" y="3584732"/>
                <a:ext cx="2169440" cy="631509"/>
                <a:chOff x="9301161" y="3599020"/>
                <a:chExt cx="2169440" cy="631509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4073122-DC69-42CC-8E13-B141BE5D5BED}"/>
                    </a:ext>
                  </a:extLst>
                </p:cNvPr>
                <p:cNvSpPr/>
                <p:nvPr/>
              </p:nvSpPr>
              <p:spPr>
                <a:xfrm>
                  <a:off x="9422130" y="3743325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FF14AB3-3FA3-4B9C-9EB7-B530B08B2D6D}"/>
                    </a:ext>
                  </a:extLst>
                </p:cNvPr>
                <p:cNvSpPr/>
                <p:nvPr/>
              </p:nvSpPr>
              <p:spPr>
                <a:xfrm>
                  <a:off x="9525000" y="3962400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2046FE9-1728-4E3D-85FF-F1285805423B}"/>
                    </a:ext>
                  </a:extLst>
                </p:cNvPr>
                <p:cNvSpPr/>
                <p:nvPr/>
              </p:nvSpPr>
              <p:spPr>
                <a:xfrm>
                  <a:off x="9301161" y="3821430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B520301-3DFE-41F1-9B32-B3E08722EF0A}"/>
                    </a:ext>
                  </a:extLst>
                </p:cNvPr>
                <p:cNvSpPr/>
                <p:nvPr/>
              </p:nvSpPr>
              <p:spPr>
                <a:xfrm>
                  <a:off x="9362124" y="3954225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205E375-C340-4F74-9E55-12C8DD56711A}"/>
                    </a:ext>
                  </a:extLst>
                </p:cNvPr>
                <p:cNvSpPr/>
                <p:nvPr/>
              </p:nvSpPr>
              <p:spPr>
                <a:xfrm>
                  <a:off x="9568814" y="3726577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AF2617FD-3CB8-41BB-B229-93749ACBC81B}"/>
                    </a:ext>
                  </a:extLst>
                </p:cNvPr>
                <p:cNvSpPr/>
                <p:nvPr/>
              </p:nvSpPr>
              <p:spPr>
                <a:xfrm>
                  <a:off x="9716454" y="4000897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FD68069-22BA-45EF-BC67-41202D708436}"/>
                    </a:ext>
                  </a:extLst>
                </p:cNvPr>
                <p:cNvSpPr/>
                <p:nvPr/>
              </p:nvSpPr>
              <p:spPr>
                <a:xfrm>
                  <a:off x="9858374" y="3726576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07B0636-4743-4E4C-AF0C-4E7D547F6B39}"/>
                    </a:ext>
                  </a:extLst>
                </p:cNvPr>
                <p:cNvSpPr/>
                <p:nvPr/>
              </p:nvSpPr>
              <p:spPr>
                <a:xfrm>
                  <a:off x="10067928" y="3997642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028BD8A-402B-4A70-8413-F22F583B2997}"/>
                    </a:ext>
                  </a:extLst>
                </p:cNvPr>
                <p:cNvSpPr/>
                <p:nvPr/>
              </p:nvSpPr>
              <p:spPr>
                <a:xfrm>
                  <a:off x="10246519" y="3696652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942AD90C-483F-444F-9161-8514AE1ED409}"/>
                    </a:ext>
                  </a:extLst>
                </p:cNvPr>
                <p:cNvSpPr/>
                <p:nvPr/>
              </p:nvSpPr>
              <p:spPr>
                <a:xfrm>
                  <a:off x="10320338" y="4000897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4F26F37-6F59-4030-9FFE-399C7C5EB8C8}"/>
                    </a:ext>
                  </a:extLst>
                </p:cNvPr>
                <p:cNvSpPr/>
                <p:nvPr/>
              </p:nvSpPr>
              <p:spPr>
                <a:xfrm>
                  <a:off x="10475596" y="3721457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8311EE8-7839-4BC5-90F7-933E05B862E0}"/>
                    </a:ext>
                  </a:extLst>
                </p:cNvPr>
                <p:cNvSpPr/>
                <p:nvPr/>
              </p:nvSpPr>
              <p:spPr>
                <a:xfrm>
                  <a:off x="10083165" y="3732847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BD253B3-50D2-4A84-9287-70806CA738E8}"/>
                    </a:ext>
                  </a:extLst>
                </p:cNvPr>
                <p:cNvSpPr/>
                <p:nvPr/>
              </p:nvSpPr>
              <p:spPr>
                <a:xfrm>
                  <a:off x="10617045" y="3985856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D5C7B71E-C3EE-4BEB-A13A-B1BE6591AD5B}"/>
                    </a:ext>
                  </a:extLst>
                </p:cNvPr>
                <p:cNvSpPr/>
                <p:nvPr/>
              </p:nvSpPr>
              <p:spPr>
                <a:xfrm>
                  <a:off x="10718007" y="3736301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C205FF7-5FDA-46AB-B946-74004F3BAA92}"/>
                    </a:ext>
                  </a:extLst>
                </p:cNvPr>
                <p:cNvSpPr/>
                <p:nvPr/>
              </p:nvSpPr>
              <p:spPr>
                <a:xfrm>
                  <a:off x="10847546" y="4044314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11F9055-4938-476A-A96B-E765F4AEDA03}"/>
                    </a:ext>
                  </a:extLst>
                </p:cNvPr>
                <p:cNvSpPr/>
                <p:nvPr/>
              </p:nvSpPr>
              <p:spPr>
                <a:xfrm>
                  <a:off x="10862783" y="3782973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E7B336BE-4410-41FA-91B9-2F48F17399C1}"/>
                    </a:ext>
                  </a:extLst>
                </p:cNvPr>
                <p:cNvSpPr/>
                <p:nvPr/>
              </p:nvSpPr>
              <p:spPr>
                <a:xfrm>
                  <a:off x="10936365" y="3656646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F2A4EAD-134E-4F32-A617-1D77408761C0}"/>
                    </a:ext>
                  </a:extLst>
                </p:cNvPr>
                <p:cNvSpPr/>
                <p:nvPr/>
              </p:nvSpPr>
              <p:spPr>
                <a:xfrm>
                  <a:off x="10909224" y="3947755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2EA5FE4-55BB-4DAB-A8C5-4F3C06E98D58}"/>
                    </a:ext>
                  </a:extLst>
                </p:cNvPr>
                <p:cNvSpPr/>
                <p:nvPr/>
              </p:nvSpPr>
              <p:spPr>
                <a:xfrm>
                  <a:off x="10994949" y="3831907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D078AEE-84F8-496B-AC4F-070712CC4E74}"/>
                    </a:ext>
                  </a:extLst>
                </p:cNvPr>
                <p:cNvSpPr/>
                <p:nvPr/>
              </p:nvSpPr>
              <p:spPr>
                <a:xfrm>
                  <a:off x="11127464" y="3658551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DD3530F-A0CE-46D4-9503-FD1A8EB42CB5}"/>
                    </a:ext>
                  </a:extLst>
                </p:cNvPr>
                <p:cNvSpPr/>
                <p:nvPr/>
              </p:nvSpPr>
              <p:spPr>
                <a:xfrm>
                  <a:off x="11158776" y="3789997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EDEDB25-AF9C-4763-AB12-5D125CED4EAC}"/>
                    </a:ext>
                  </a:extLst>
                </p:cNvPr>
                <p:cNvSpPr/>
                <p:nvPr/>
              </p:nvSpPr>
              <p:spPr>
                <a:xfrm>
                  <a:off x="11213426" y="3903939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AC4401D-6293-4560-96DE-820918C9C2B4}"/>
                    </a:ext>
                  </a:extLst>
                </p:cNvPr>
                <p:cNvSpPr/>
                <p:nvPr/>
              </p:nvSpPr>
              <p:spPr>
                <a:xfrm>
                  <a:off x="11120206" y="4021852"/>
                  <a:ext cx="85725" cy="9334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F74A1DF-7DFF-4B9D-A3B9-BC635D678AC0}"/>
                    </a:ext>
                  </a:extLst>
                </p:cNvPr>
                <p:cNvSpPr/>
                <p:nvPr/>
              </p:nvSpPr>
              <p:spPr>
                <a:xfrm>
                  <a:off x="11384876" y="3599020"/>
                  <a:ext cx="85725" cy="63150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C275C62-4ED3-4DF1-B20D-91F8645EE217}"/>
                </a:ext>
              </a:extLst>
            </p:cNvPr>
            <p:cNvSpPr txBox="1"/>
            <p:nvPr/>
          </p:nvSpPr>
          <p:spPr>
            <a:xfrm>
              <a:off x="2381248" y="3581172"/>
              <a:ext cx="2628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From Print Head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D6CBD6-6F33-4E8C-882B-6DF7518C2C7E}"/>
                </a:ext>
              </a:extLst>
            </p:cNvPr>
            <p:cNvSpPr txBox="1"/>
            <p:nvPr/>
          </p:nvSpPr>
          <p:spPr>
            <a:xfrm>
              <a:off x="2714625" y="3040621"/>
              <a:ext cx="2365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95000"/>
                    </a:schemeClr>
                  </a:solidFill>
                </a:rPr>
                <a:t>Fuel+Material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 Flow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952F2CE-7E84-43D3-A59A-A33FE2A987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025" y="3495675"/>
              <a:ext cx="2343150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E6A0-BB83-42A7-B5D1-3FFE36CB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4294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Print Head Detail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2DB552B-1F6F-41FC-A5BC-FFFEEA70CE8F}"/>
              </a:ext>
            </a:extLst>
          </p:cNvPr>
          <p:cNvGrpSpPr/>
          <p:nvPr/>
        </p:nvGrpSpPr>
        <p:grpSpPr>
          <a:xfrm>
            <a:off x="3048000" y="0"/>
            <a:ext cx="9144000" cy="6839744"/>
            <a:chOff x="3048000" y="0"/>
            <a:chExt cx="7806813" cy="460149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A6E7A6D-70F1-469E-BC8D-6DA62BE8E081}"/>
                </a:ext>
              </a:extLst>
            </p:cNvPr>
            <p:cNvGrpSpPr/>
            <p:nvPr/>
          </p:nvGrpSpPr>
          <p:grpSpPr>
            <a:xfrm>
              <a:off x="3048000" y="0"/>
              <a:ext cx="7806813" cy="4601497"/>
              <a:chOff x="3048000" y="0"/>
              <a:chExt cx="7806813" cy="4601497"/>
            </a:xfrm>
          </p:grpSpPr>
          <p:pic>
            <p:nvPicPr>
              <p:cNvPr id="8" name="Picture 7" descr="A picture containing control panel&#10;&#10;Description automatically generated">
                <a:extLst>
                  <a:ext uri="{FF2B5EF4-FFF2-40B4-BE49-F238E27FC236}">
                    <a16:creationId xmlns:a16="http://schemas.microsoft.com/office/drawing/2014/main" id="{E35DCC53-E99D-4F54-81B1-131AA5E0A3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623" b="32903"/>
              <a:stretch/>
            </p:blipFill>
            <p:spPr>
              <a:xfrm>
                <a:off x="3048000" y="0"/>
                <a:ext cx="7806813" cy="4601497"/>
              </a:xfrm>
              <a:prstGeom prst="rect">
                <a:avLst/>
              </a:prstGeom>
            </p:spPr>
          </p:pic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B55FD2E-907C-4694-A905-ADCFF535A2D8}"/>
                  </a:ext>
                </a:extLst>
              </p:cNvPr>
              <p:cNvSpPr/>
              <p:nvPr/>
            </p:nvSpPr>
            <p:spPr>
              <a:xfrm>
                <a:off x="3048000" y="18256"/>
                <a:ext cx="1571625" cy="533400"/>
              </a:xfrm>
              <a:prstGeom prst="roundRect">
                <a:avLst/>
              </a:prstGeom>
              <a:solidFill>
                <a:schemeClr val="bg2">
                  <a:lumMod val="50000"/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1.27 mm Perf Board</a:t>
                </a: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9B300D2D-BBB3-4BEF-AB71-4ACB35F8BD88}"/>
                  </a:ext>
                </a:extLst>
              </p:cNvPr>
              <p:cNvSpPr/>
              <p:nvPr/>
            </p:nvSpPr>
            <p:spPr>
              <a:xfrm>
                <a:off x="3318593" y="1475580"/>
                <a:ext cx="2264523" cy="800101"/>
              </a:xfrm>
              <a:prstGeom prst="roundRect">
                <a:avLst/>
              </a:prstGeom>
              <a:solidFill>
                <a:schemeClr val="bg2">
                  <a:lumMod val="50000"/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CNC milled copper clad FR4 nozzle plate</a:t>
                </a: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323250C7-4BD2-4AB2-810D-ECCCBD5F713D}"/>
                  </a:ext>
                </a:extLst>
              </p:cNvPr>
              <p:cNvSpPr/>
              <p:nvPr/>
            </p:nvSpPr>
            <p:spPr>
              <a:xfrm>
                <a:off x="4619625" y="3633390"/>
                <a:ext cx="1727383" cy="800100"/>
              </a:xfrm>
              <a:prstGeom prst="roundRect">
                <a:avLst/>
              </a:prstGeom>
              <a:solidFill>
                <a:schemeClr val="bg2">
                  <a:lumMod val="50000"/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M0.6X4mm Screw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F7DBE192-FB4D-4134-A2AA-CB7F8DAF7EDF}"/>
                  </a:ext>
                </a:extLst>
              </p:cNvPr>
              <p:cNvSpPr/>
              <p:nvPr/>
            </p:nvSpPr>
            <p:spPr>
              <a:xfrm>
                <a:off x="3048000" y="2895600"/>
                <a:ext cx="1352550" cy="533400"/>
              </a:xfrm>
              <a:prstGeom prst="roundRect">
                <a:avLst/>
              </a:prstGeom>
              <a:solidFill>
                <a:schemeClr val="bg2">
                  <a:lumMod val="50000"/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0.3mm Nozzle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F87BE90-2735-4C7C-845D-77F2B6572617}"/>
                  </a:ext>
                </a:extLst>
              </p:cNvPr>
              <p:cNvSpPr/>
              <p:nvPr/>
            </p:nvSpPr>
            <p:spPr>
              <a:xfrm>
                <a:off x="7981950" y="2076450"/>
                <a:ext cx="1890716" cy="533400"/>
              </a:xfrm>
              <a:prstGeom prst="roundRect">
                <a:avLst/>
              </a:prstGeom>
              <a:solidFill>
                <a:schemeClr val="bg2">
                  <a:lumMod val="50000"/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Silicon Carbide Wire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0EE09FF-DC6C-4B50-8BEA-9FFBDA1DBF96}"/>
                  </a:ext>
                </a:extLst>
              </p:cNvPr>
              <p:cNvCxnSpPr>
                <a:stCxn id="57" idx="3"/>
              </p:cNvCxnSpPr>
              <p:nvPr/>
            </p:nvCxnSpPr>
            <p:spPr>
              <a:xfrm flipV="1">
                <a:off x="4400550" y="3077497"/>
                <a:ext cx="1019174" cy="8480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78D471B-BA8B-482B-BD2B-ECF8BC70A359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5583116" y="1875630"/>
                <a:ext cx="512885" cy="53340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6926741-6844-4083-B8CC-5E7E798A1BEE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 flipV="1">
                <a:off x="6347008" y="4021394"/>
                <a:ext cx="722386" cy="1204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B919E90-D6D0-4827-961B-815ECC362AFB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 flipH="1">
                <a:off x="8347587" y="2609850"/>
                <a:ext cx="579722" cy="63479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58BF0AD-2EF2-4B6E-8091-F32CD4CA9676}"/>
                  </a:ext>
                </a:extLst>
              </p:cNvPr>
              <p:cNvSpPr/>
              <p:nvPr/>
            </p:nvSpPr>
            <p:spPr>
              <a:xfrm>
                <a:off x="8091948" y="2965655"/>
                <a:ext cx="511277" cy="533400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AF767124-17C7-4DA9-9A62-D2EE5EF594DF}"/>
                </a:ext>
              </a:extLst>
            </p:cNvPr>
            <p:cNvSpPr/>
            <p:nvPr/>
          </p:nvSpPr>
          <p:spPr>
            <a:xfrm>
              <a:off x="5180985" y="36517"/>
              <a:ext cx="2509131" cy="800101"/>
            </a:xfrm>
            <a:prstGeom prst="roundRect">
              <a:avLst/>
            </a:prstGeom>
            <a:solidFill>
              <a:schemeClr val="bg2">
                <a:lumMod val="5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0.65mm diameter hole, 1mm pad diameter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2A78C55-CAFB-4726-90CE-343ACABA4356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flipV="1">
              <a:off x="7690117" y="281455"/>
              <a:ext cx="913109" cy="15511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7A6012EF-9CC4-47BB-9C48-1C9E38288FC0}"/>
              </a:ext>
            </a:extLst>
          </p:cNvPr>
          <p:cNvSpPr txBox="1"/>
          <p:nvPr/>
        </p:nvSpPr>
        <p:spPr>
          <a:xfrm>
            <a:off x="-89493" y="418360"/>
            <a:ext cx="320416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print head is made with an FR4 </a:t>
            </a:r>
            <a:r>
              <a:rPr lang="en-US" sz="2400" dirty="0" err="1">
                <a:solidFill>
                  <a:schemeClr val="bg1"/>
                </a:solidFill>
              </a:rPr>
              <a:t>pefboard</a:t>
            </a:r>
            <a:r>
              <a:rPr lang="en-US" sz="2400" dirty="0">
                <a:solidFill>
                  <a:schemeClr val="bg1"/>
                </a:solidFill>
              </a:rPr>
              <a:t> as the backplate, serving as electrical connection and mechanical support to a silicon carbide wire. This wire, once mechanically clamped across the plated through holes in the </a:t>
            </a:r>
            <a:r>
              <a:rPr lang="en-US" sz="2400" dirty="0" err="1">
                <a:solidFill>
                  <a:schemeClr val="bg1"/>
                </a:solidFill>
              </a:rPr>
              <a:t>perfboard</a:t>
            </a:r>
            <a:r>
              <a:rPr lang="en-US" sz="2400" dirty="0">
                <a:solidFill>
                  <a:schemeClr val="bg1"/>
                </a:solidFill>
              </a:rPr>
              <a:t>, via compression by a milled FR4 copper clad nozzle plate, acts as a heating element that ejects fuel and material through the milled nozzles.  </a:t>
            </a:r>
          </a:p>
        </p:txBody>
      </p:sp>
    </p:spTree>
    <p:extLst>
      <p:ext uri="{BB962C8B-B14F-4D97-AF65-F5344CB8AC3E}">
        <p14:creationId xmlns:p14="http://schemas.microsoft.com/office/powerpoint/2010/main" val="25764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E6A0-BB83-42A7-B5D1-3FFE36CB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4294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Basic System 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Description_MultiPyrojet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37927-7791-4475-A9C1-6FA82AFBDCE8}"/>
              </a:ext>
            </a:extLst>
          </p:cNvPr>
          <p:cNvSpPr txBox="1"/>
          <p:nvPr/>
        </p:nvSpPr>
        <p:spPr>
          <a:xfrm>
            <a:off x="190500" y="447676"/>
            <a:ext cx="11668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Fuel and material are held in a reservoir, kept mixed and pumped in and out by a single peristaltic pump. This peristaltic pump pushes fuel, and suspended material particles to the print head from the back through the </a:t>
            </a:r>
            <a:r>
              <a:rPr lang="en-US" sz="2700" dirty="0" err="1">
                <a:solidFill>
                  <a:schemeClr val="bg1">
                    <a:lumMod val="95000"/>
                  </a:schemeClr>
                </a:solidFill>
              </a:rPr>
              <a:t>perfboard</a:t>
            </a:r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 holes. The fuel and material mixture circulate over the top of the print head at a constant average velocity to produce a negative pressure and prevent leakage from the print head.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When the time comes to deposit material on the build plate, a short voltage pulse of controlled amplitude is applied to the captive silicon carbide wire, across two adjacent plated through vias in the </a:t>
            </a:r>
            <a:r>
              <a:rPr lang="en-US" sz="2700" dirty="0" err="1">
                <a:solidFill>
                  <a:schemeClr val="bg1">
                    <a:lumMod val="95000"/>
                  </a:schemeClr>
                </a:solidFill>
              </a:rPr>
              <a:t>perfboard</a:t>
            </a:r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.  This causes the wire to rapidly heat up, vaporizing the fuel and entraining the suspended material.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Once an appropriate volume of fuel and material has been vaporized into the nozzle, a second, larger amplitude voltage pulse is applied, raising the temperature in the nozzle to the autoignition temperature of the fuel/air mixture in the nozzle. This ignites the fuel-air mixture, and melts and accelerates the material to deposit it on the built plate.</a:t>
            </a:r>
          </a:p>
        </p:txBody>
      </p:sp>
    </p:spTree>
    <p:extLst>
      <p:ext uri="{BB962C8B-B14F-4D97-AF65-F5344CB8AC3E}">
        <p14:creationId xmlns:p14="http://schemas.microsoft.com/office/powerpoint/2010/main" val="382660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385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Open Pyrojet – MultiPyroJet</vt:lpstr>
      <vt:lpstr>Basic System Layout</vt:lpstr>
      <vt:lpstr>Print Head Detail</vt:lpstr>
      <vt:lpstr>Basic System Description_MultiPyrojet-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Pyrojet – RocketPrinter</dc:title>
  <dc:creator>Michael Lynn</dc:creator>
  <cp:lastModifiedBy>Michael Lynn</cp:lastModifiedBy>
  <cp:revision>19</cp:revision>
  <dcterms:created xsi:type="dcterms:W3CDTF">2022-02-13T00:24:30Z</dcterms:created>
  <dcterms:modified xsi:type="dcterms:W3CDTF">2022-02-14T01:49:00Z</dcterms:modified>
</cp:coreProperties>
</file>