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BAA0C-A72A-7940-9AD7-216185449C63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61B1B-FD87-E84A-8C5D-675D7B642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5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://nifty.stanford.edu/2014/mccown-schelling-model-segregation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Networks in their surrounding contexts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Summary by Lu and </a:t>
            </a:r>
            <a:r>
              <a:rPr lang="en-US" dirty="0" err="1"/>
              <a:t>Jin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8366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Tracking link formation in online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b="1" dirty="0"/>
              <a:t>Question</a:t>
            </a:r>
            <a:r>
              <a:rPr lang="en-US" sz="4400" dirty="0"/>
              <a:t>: how much more likely is an edge to form if they have multiple friends in common as compared to 1 friend, 2 friends?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44CC594A-A820-450F-B363-C19201FCFE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9FAB3DA-E9ED-4574-ABCC-378BC0FF1B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3B8D6B0-55D6-48DC-86D8-FD95D5F118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134648"/>
            <a:ext cx="6798082" cy="45887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An example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lvl="1"/>
            <a:r>
              <a:rPr lang="en-US" sz="1600" dirty="0">
                <a:solidFill>
                  <a:srgbClr val="FFFFFF"/>
                </a:solidFill>
              </a:rPr>
              <a:t>2 snapshots of network at different times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for each k, identify all pairs of nodes who have exactly k friends in common at first time period but have not formed a link yet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T(k):= fraction of pairs formed an edge by the time of the second snapshot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11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0162E77-11AD-44A7-84EC-40C59EEFBD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F2DA012-1414-493D-888F-5D99D0BDA3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329CBCE-21AE-419D-AC1F-8ACF510A66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5AB158E9-1B40-4CD6-95F0-95CA11DF7B7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9" r="5077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An example cont.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comparison with baseline models</a:t>
            </a:r>
          </a:p>
          <a:p>
            <a:pPr lvl="1"/>
            <a:r>
              <a:rPr lang="en-US" dirty="0" err="1"/>
              <a:t>T_b</a:t>
            </a:r>
            <a:r>
              <a:rPr lang="en-US" dirty="0"/>
              <a:t>(k) = 1 – (1-p)^k each common friend that two people have in common give them an independent probability p of forming an link each day (dotted line – linear fashion)</a:t>
            </a:r>
          </a:p>
          <a:p>
            <a:pPr lvl="1"/>
            <a:r>
              <a:rPr lang="en-US" dirty="0"/>
              <a:t>Plots suggest the independent assumption about the common friends may not hold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9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Schelling’s Model</a:t>
            </a:r>
            <a:endParaRPr lang="en-US" dirty="0"/>
          </a:p>
        </p:txBody>
      </p:sp>
      <p:pic>
        <p:nvPicPr>
          <p:cNvPr id="4" name="Picture 8" descr="Image result for schelling chicago segreg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77" y="1846263"/>
            <a:ext cx="7126806" cy="413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40938" y="5987581"/>
            <a:ext cx="7148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http://nifty.stanford.edu/2014/mccown-schelling-model-segregation/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5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3308" y="2042160"/>
            <a:ext cx="4031674" cy="430857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38149" y="1879450"/>
            <a:ext cx="5595159" cy="4465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Population of individuals called agents</a:t>
            </a:r>
            <a:endParaRPr lang="fr-B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agent of type X or type O </a:t>
            </a:r>
            <a:endParaRPr lang="fr-B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two types represent some characteristic as basis for homophily (race, ethnicity, country of origin, or native language)</a:t>
            </a:r>
            <a:endParaRPr lang="fr-B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Agents reside in cells of a grid (simple model of a 2‐D city map)</a:t>
            </a:r>
            <a:endParaRPr lang="fr-B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cells contain agents while others are unpopulated</a:t>
            </a:r>
            <a:endParaRPr lang="fr-B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Cell’s neighbors: cells that touch it (including diagonal contact)</a:t>
            </a:r>
            <a:endParaRPr lang="fr-B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27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</a:t>
            </a:r>
            <a:r>
              <a:rPr lang="en-US" dirty="0" smtClean="0"/>
              <a:t>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2189" y="1948258"/>
            <a:ext cx="4777047" cy="3995342"/>
          </a:xfrm>
        </p:spPr>
        <p:txBody>
          <a:bodyPr>
            <a:noAutofit/>
          </a:bodyPr>
          <a:lstStyle/>
          <a:p>
            <a:pPr lvl="1"/>
            <a:r>
              <a:rPr lang="en-US" sz="2400" dirty="0"/>
              <a:t>Each agent wants to have at least some t other agents of its own type as neighbors (t the same for all)  </a:t>
            </a:r>
            <a:endParaRPr lang="fr-BE" sz="2000" dirty="0"/>
          </a:p>
          <a:p>
            <a:pPr lvl="1"/>
            <a:r>
              <a:rPr lang="en-US" sz="2400" dirty="0"/>
              <a:t>Unsatisfied agents have fewer than t neighbors of the same type as itself and move to a new </a:t>
            </a:r>
            <a:r>
              <a:rPr lang="en-US" sz="2400" dirty="0" smtClean="0"/>
              <a:t>cell</a:t>
            </a:r>
            <a:endParaRPr lang="fr-BE" sz="2000" dirty="0" smtClean="0"/>
          </a:p>
          <a:p>
            <a:pPr lvl="1"/>
            <a:r>
              <a:rPr lang="en-US" sz="2400" dirty="0"/>
              <a:t>Unsatisfied agents move in rounds</a:t>
            </a:r>
            <a:endParaRPr lang="fr-BE" sz="2000" dirty="0"/>
          </a:p>
          <a:p>
            <a:pPr lvl="1"/>
            <a:r>
              <a:rPr lang="en-US" sz="2400" dirty="0"/>
              <a:t>Results are robust with respects to variations in movement </a:t>
            </a:r>
            <a:r>
              <a:rPr lang="en-US" sz="2400" dirty="0" smtClean="0"/>
              <a:t>issues</a:t>
            </a:r>
            <a:endParaRPr lang="fr-BE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37" y="1889760"/>
            <a:ext cx="3680065" cy="427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Spatial segregation is taking place even though no individual agent is explicitly seeking it</a:t>
            </a:r>
            <a:endParaRPr lang="fr-BE" sz="2400" dirty="0"/>
          </a:p>
          <a:p>
            <a:pPr lvl="2"/>
            <a:r>
              <a:rPr lang="en-US" sz="2000" dirty="0"/>
              <a:t>T = 3 implies that agents just want to avoid being too extreme minority in their own area</a:t>
            </a:r>
            <a:endParaRPr lang="fr-BE" sz="1800" dirty="0"/>
          </a:p>
          <a:p>
            <a:pPr lvl="2"/>
            <a:r>
              <a:rPr lang="en-US" sz="2000" dirty="0"/>
              <a:t>Theoretically, complete integration is achievable. </a:t>
            </a:r>
            <a:endParaRPr lang="fr-BE" sz="1800" dirty="0"/>
          </a:p>
          <a:p>
            <a:pPr lvl="1"/>
            <a:r>
              <a:rPr lang="en-US" sz="2800" dirty="0"/>
              <a:t>From a random start, it is very hard for the collection of agent to find such integrated patterns. More typically, agents form larger clusters</a:t>
            </a:r>
            <a:endParaRPr lang="fr-BE" sz="2400" dirty="0"/>
          </a:p>
          <a:p>
            <a:pPr lvl="1"/>
            <a:r>
              <a:rPr lang="en-US" sz="2800" dirty="0"/>
              <a:t>Local preferences of individual agents have produced a global pattern that none of them necessarily intended.</a:t>
            </a:r>
            <a:endParaRPr lang="fr-BE" sz="24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134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sz="3200" dirty="0" err="1" smtClean="0"/>
              <a:t>Homophily</a:t>
            </a:r>
            <a:endParaRPr lang="en-US" sz="3200" dirty="0" smtClean="0"/>
          </a:p>
          <a:p>
            <a:pPr>
              <a:buFont typeface="Wingdings" charset="2"/>
              <a:buChar char="v"/>
            </a:pPr>
            <a:r>
              <a:rPr lang="en-US" sz="3200" dirty="0" smtClean="0"/>
              <a:t>Affiliation</a:t>
            </a:r>
          </a:p>
          <a:p>
            <a:pPr>
              <a:buFont typeface="Wingdings" charset="2"/>
              <a:buChar char="v"/>
            </a:pPr>
            <a:r>
              <a:rPr lang="en-US" sz="3200" dirty="0" smtClean="0"/>
              <a:t>Tracking link formation in online data</a:t>
            </a:r>
          </a:p>
          <a:p>
            <a:pPr>
              <a:buFont typeface="Wingdings" charset="2"/>
              <a:buChar char="v"/>
            </a:pPr>
            <a:r>
              <a:rPr lang="en-US" sz="3200" dirty="0" smtClean="0"/>
              <a:t>Schelling’s model</a:t>
            </a:r>
          </a:p>
          <a:p>
            <a:pPr>
              <a:buFont typeface="Wingdings" charset="2"/>
              <a:buChar char="v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838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Homophily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3029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the principle that we tend </a:t>
            </a:r>
            <a:r>
              <a:rPr lang="en-US" sz="2800" dirty="0" smtClean="0"/>
              <a:t>to be </a:t>
            </a:r>
            <a:r>
              <a:rPr lang="en-US" sz="2800" dirty="0"/>
              <a:t>like our </a:t>
            </a:r>
            <a:r>
              <a:rPr lang="en-US" sz="2800" dirty="0" smtClean="0"/>
              <a:t>friends</a:t>
            </a:r>
          </a:p>
          <a:p>
            <a:pPr lvl="1"/>
            <a:r>
              <a:rPr lang="en-US" sz="2800" dirty="0" smtClean="0"/>
              <a:t>Social </a:t>
            </a:r>
            <a:r>
              <a:rPr lang="en-US" sz="2800" dirty="0"/>
              <a:t>links </a:t>
            </a:r>
            <a:r>
              <a:rPr lang="en-US" sz="2800" dirty="0" smtClean="0"/>
              <a:t>form:</a:t>
            </a:r>
          </a:p>
          <a:p>
            <a:pPr lvl="2"/>
            <a:r>
              <a:rPr lang="en-US" sz="2800" dirty="0" smtClean="0"/>
              <a:t>Intrinsic</a:t>
            </a:r>
            <a:endParaRPr lang="en-US" sz="2800" dirty="0"/>
          </a:p>
          <a:p>
            <a:pPr lvl="2"/>
            <a:r>
              <a:rPr lang="en-US" sz="2800" dirty="0" smtClean="0"/>
              <a:t>Social </a:t>
            </a:r>
            <a:r>
              <a:rPr lang="en-US" sz="2800" dirty="0"/>
              <a:t>environments </a:t>
            </a:r>
          </a:p>
          <a:p>
            <a:r>
              <a:rPr lang="en-US" sz="2800" dirty="0"/>
              <a:t> 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985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44CC594A-A820-450F-B363-C19201FCFE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9FAB3DA-E9ED-4574-ABCC-378BC0FF1B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3B8D6B0-55D6-48DC-86D8-FD95D5F118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2017" y="1703987"/>
            <a:ext cx="6798082" cy="3450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Measuring Homophily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234502" cy="3335519"/>
          </a:xfrm>
        </p:spPr>
        <p:txBody>
          <a:bodyPr>
            <a:normAutofit/>
          </a:bodyPr>
          <a:lstStyle/>
          <a:p>
            <a:pPr lvl="1"/>
            <a:r>
              <a:rPr lang="en-US" sz="1600" dirty="0">
                <a:solidFill>
                  <a:srgbClr val="FFFFFF"/>
                </a:solidFill>
              </a:rPr>
              <a:t>Suppose with no homophily, friendships are formed as though there were random mixing across given characteristics. If there is homophily, we should see if the cross-</a:t>
            </a:r>
            <a:r>
              <a:rPr lang="en-US" sz="1600" dirty="0" err="1">
                <a:solidFill>
                  <a:srgbClr val="FFFFFF"/>
                </a:solidFill>
              </a:rPr>
              <a:t>charateristic</a:t>
            </a:r>
            <a:r>
              <a:rPr lang="en-US" sz="1600" dirty="0">
                <a:solidFill>
                  <a:srgbClr val="FFFFFF"/>
                </a:solidFill>
              </a:rPr>
              <a:t> edge is significantly less than random mixing.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6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70" y="2903317"/>
            <a:ext cx="3135109" cy="14970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Mechanisms underlying </a:t>
            </a:r>
            <a:r>
              <a:rPr lang="en-US" dirty="0" err="1"/>
              <a:t>homophily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Selection or Social </a:t>
            </a:r>
            <a:r>
              <a:rPr lang="en-US" dirty="0" smtClean="0"/>
              <a:t>influence</a:t>
            </a:r>
            <a:endParaRPr lang="en-US" dirty="0"/>
          </a:p>
          <a:p>
            <a:pPr lvl="2"/>
            <a:r>
              <a:rPr lang="en-US" dirty="0"/>
              <a:t>selection (more immutable) (you choose to be friends with those similar to you in some characteristics) </a:t>
            </a:r>
          </a:p>
          <a:p>
            <a:pPr lvl="2"/>
            <a:r>
              <a:rPr lang="en-US" dirty="0"/>
              <a:t>social influence (immutable and mutable) people may modify their behaviors so that they are more similar to their friends. </a:t>
            </a:r>
          </a:p>
          <a:p>
            <a:pPr lvl="1"/>
            <a:r>
              <a:rPr lang="en-US" dirty="0"/>
              <a:t>Longitudinal studies can help to understand the interplay between the two mechanisms </a:t>
            </a:r>
            <a:endParaRPr lang="en-US" dirty="0" smtClean="0"/>
          </a:p>
          <a:p>
            <a:pPr lvl="1"/>
            <a:r>
              <a:rPr lang="en-US" dirty="0"/>
              <a:t>Implications: e.g. interventions. If social network formed more by social influence, through influencing the behavior of targeted person, the whole network’s behaviors could be modified (</a:t>
            </a:r>
            <a:r>
              <a:rPr lang="en-US" dirty="0" err="1"/>
              <a:t>e.g</a:t>
            </a:r>
            <a:r>
              <a:rPr lang="en-US" dirty="0"/>
              <a:t> drug use, obesity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(like chicken-egg question)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4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44CC594A-A820-450F-B363-C19201FCFE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9FAB3DA-E9ED-4574-ABCC-378BC0FF1B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3B8D6B0-55D6-48DC-86D8-FD95D5F118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958916"/>
            <a:ext cx="6798082" cy="29401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Affiliation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Contextual factors (organizations, companies, hobby, etc.) also become a node in the network. Contextual factors named foci – focal points. 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0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Affiliation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42" y="1846263"/>
            <a:ext cx="514104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1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84B70D5-875B-433D-BDBD-1522A85D6C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7FC539C-B783-4B03-9F9E-D13430F3F6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E299956-A9E7-4FC1-A0B1-D590CA973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C947DF4A-614C-4B4C-8B80-E5B9D8E8CFE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690755"/>
            <a:ext cx="6909801" cy="3213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pPr lvl="0"/>
            <a:r>
              <a:rPr lang="en-US" sz="3000" dirty="0"/>
              <a:t>Coevolution of social and affiliation networks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Both social networks and affiliation networks change over time -&gt; coevolution may influence the other</a:t>
            </a:r>
          </a:p>
          <a:p>
            <a:pPr lvl="1"/>
            <a:r>
              <a:rPr lang="en-US" dirty="0"/>
              <a:t>Social-affiliation network representation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nderstand </a:t>
            </a:r>
            <a:r>
              <a:rPr lang="en-US" dirty="0"/>
              <a:t>the role of different mechanisms play in forming links </a:t>
            </a:r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28" y="2008294"/>
            <a:ext cx="6009736" cy="4022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95580" y="401965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charset="0"/>
                <a:ea typeface="DengXian" charset="-122"/>
                <a:cs typeface="Times New Roman" charset="0"/>
              </a:rPr>
              <a:t>a). </a:t>
            </a:r>
            <a:r>
              <a:rPr lang="en-US" dirty="0" smtClean="0">
                <a:latin typeface="Times New Roman" charset="0"/>
                <a:ea typeface="DengXian" charset="-122"/>
                <a:cs typeface="Times New Roman" charset="0"/>
              </a:rPr>
              <a:t>A </a:t>
            </a:r>
            <a:r>
              <a:rPr lang="en-US" dirty="0">
                <a:latin typeface="Times New Roman" charset="0"/>
                <a:ea typeface="DengXian" charset="-122"/>
                <a:cs typeface="Times New Roman" charset="0"/>
              </a:rPr>
              <a:t>introduces </a:t>
            </a:r>
            <a:r>
              <a:rPr lang="en-US" dirty="0" smtClean="0">
                <a:latin typeface="Times New Roman" charset="0"/>
                <a:ea typeface="DengXian" charset="-122"/>
                <a:cs typeface="Times New Roman" charset="0"/>
              </a:rPr>
              <a:t>B </a:t>
            </a:r>
            <a:r>
              <a:rPr lang="en-US" dirty="0">
                <a:latin typeface="Times New Roman" charset="0"/>
                <a:ea typeface="DengXian" charset="-122"/>
                <a:cs typeface="Times New Roman" charset="0"/>
              </a:rPr>
              <a:t>to C</a:t>
            </a:r>
            <a:endParaRPr lang="en-US" dirty="0">
              <a:latin typeface="Calibri" charset="0"/>
              <a:ea typeface="DengXian" charset="-122"/>
              <a:cs typeface="Times New Roman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charset="0"/>
                <a:ea typeface="DengXian" charset="-122"/>
                <a:cs typeface="Times New Roman" charset="0"/>
              </a:rPr>
              <a:t>b). Activity A introduces both B and C</a:t>
            </a:r>
            <a:endParaRPr lang="en-US" dirty="0">
              <a:latin typeface="Calibri" charset="0"/>
              <a:ea typeface="DengXian" charset="-122"/>
              <a:cs typeface="Times New Roman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charset="0"/>
                <a:ea typeface="DengXian" charset="-122"/>
                <a:cs typeface="Times New Roman" charset="0"/>
              </a:rPr>
              <a:t>c). A introduces B to activity C</a:t>
            </a:r>
            <a:endParaRPr lang="en-US" dirty="0">
              <a:effectLst/>
              <a:latin typeface="Calibri" charset="0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2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</TotalTime>
  <Words>635</Words>
  <Application>Microsoft Macintosh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DengXian</vt:lpstr>
      <vt:lpstr>Times New Roman</vt:lpstr>
      <vt:lpstr>Wingdings</vt:lpstr>
      <vt:lpstr>Retrospect</vt:lpstr>
      <vt:lpstr>Networks in their surrounding contexts  </vt:lpstr>
      <vt:lpstr>Outline</vt:lpstr>
      <vt:lpstr>Homophily</vt:lpstr>
      <vt:lpstr>Measuring Homophily</vt:lpstr>
      <vt:lpstr>Mechanisms underlying homophily</vt:lpstr>
      <vt:lpstr>Affiliation</vt:lpstr>
      <vt:lpstr>Affiliation</vt:lpstr>
      <vt:lpstr>Coevolution of social and affiliation networks </vt:lpstr>
      <vt:lpstr>Understand the role of different mechanisms play in forming links </vt:lpstr>
      <vt:lpstr>Tracking link formation in online data</vt:lpstr>
      <vt:lpstr>An example </vt:lpstr>
      <vt:lpstr>An example cont. </vt:lpstr>
      <vt:lpstr>Schelling’s Model</vt:lpstr>
      <vt:lpstr> </vt:lpstr>
      <vt:lpstr>Local Mechanism</vt:lpstr>
      <vt:lpstr>Result Interpretation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Networks in their surrounding contexts</dc:title>
  <dc:creator>greenapp2012@gmail.com</dc:creator>
  <cp:lastModifiedBy>greenapp2012@gmail.com</cp:lastModifiedBy>
  <cp:revision>51</cp:revision>
  <dcterms:created xsi:type="dcterms:W3CDTF">2017-11-03T14:33:30Z</dcterms:created>
  <dcterms:modified xsi:type="dcterms:W3CDTF">2017-11-03T16:05:34Z</dcterms:modified>
</cp:coreProperties>
</file>