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3" r:id="rId3"/>
    <p:sldId id="274" r:id="rId4"/>
    <p:sldId id="270" r:id="rId5"/>
    <p:sldId id="275" r:id="rId6"/>
    <p:sldId id="276" r:id="rId7"/>
    <p:sldId id="277" r:id="rId8"/>
    <p:sldId id="263" r:id="rId9"/>
    <p:sldId id="264" r:id="rId10"/>
    <p:sldId id="265" r:id="rId11"/>
    <p:sldId id="267" r:id="rId12"/>
    <p:sldId id="266" r:id="rId13"/>
    <p:sldId id="269" r:id="rId14"/>
    <p:sldId id="257" r:id="rId15"/>
    <p:sldId id="260" r:id="rId16"/>
    <p:sldId id="261" r:id="rId17"/>
    <p:sldId id="262" r:id="rId18"/>
    <p:sldId id="271" r:id="rId19"/>
    <p:sldId id="27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599"/>
  </p:normalViewPr>
  <p:slideViewPr>
    <p:cSldViewPr snapToGrid="0" snapToObjects="1">
      <p:cViewPr varScale="1">
        <p:scale>
          <a:sx n="106" d="100"/>
          <a:sy n="106" d="100"/>
        </p:scale>
        <p:origin x="79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6448E1A-0FFE-A440-9FF7-96F1E2D89B22}" type="datetimeFigureOut">
              <a:rPr lang="en-US" smtClean="0"/>
              <a:t>10/13/17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3E3CAB-5E81-B947-B9A1-A176E01DB249}" type="slidenum">
              <a:rPr lang="en-US" smtClean="0"/>
              <a:t>‹#›</a:t>
            </a:fld>
            <a:endParaRPr lang="en-US"/>
          </a:p>
        </p:txBody>
      </p:sp>
    </p:spTree>
    <p:extLst>
      <p:ext uri="{BB962C8B-B14F-4D97-AF65-F5344CB8AC3E}">
        <p14:creationId xmlns:p14="http://schemas.microsoft.com/office/powerpoint/2010/main" val="1779752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448E1A-0FFE-A440-9FF7-96F1E2D89B22}" type="datetimeFigureOut">
              <a:rPr lang="en-US" smtClean="0"/>
              <a:t>10/13/17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3E3CAB-5E81-B947-B9A1-A176E01DB249}" type="slidenum">
              <a:rPr lang="en-US" smtClean="0"/>
              <a:t>‹#›</a:t>
            </a:fld>
            <a:endParaRPr lang="en-US"/>
          </a:p>
        </p:txBody>
      </p:sp>
    </p:spTree>
    <p:extLst>
      <p:ext uri="{BB962C8B-B14F-4D97-AF65-F5344CB8AC3E}">
        <p14:creationId xmlns:p14="http://schemas.microsoft.com/office/powerpoint/2010/main" val="1577078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448E1A-0FFE-A440-9FF7-96F1E2D89B22}" type="datetimeFigureOut">
              <a:rPr lang="en-US" smtClean="0"/>
              <a:t>10/13/17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3E3CAB-5E81-B947-B9A1-A176E01DB249}" type="slidenum">
              <a:rPr lang="en-US" smtClean="0"/>
              <a:t>‹#›</a:t>
            </a:fld>
            <a:endParaRPr lang="en-US"/>
          </a:p>
        </p:txBody>
      </p:sp>
    </p:spTree>
    <p:extLst>
      <p:ext uri="{BB962C8B-B14F-4D97-AF65-F5344CB8AC3E}">
        <p14:creationId xmlns:p14="http://schemas.microsoft.com/office/powerpoint/2010/main" val="1712858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448E1A-0FFE-A440-9FF7-96F1E2D89B22}" type="datetimeFigureOut">
              <a:rPr lang="en-US" smtClean="0"/>
              <a:t>10/13/17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3E3CAB-5E81-B947-B9A1-A176E01DB249}" type="slidenum">
              <a:rPr lang="en-US" smtClean="0"/>
              <a:t>‹#›</a:t>
            </a:fld>
            <a:endParaRPr lang="en-US"/>
          </a:p>
        </p:txBody>
      </p:sp>
    </p:spTree>
    <p:extLst>
      <p:ext uri="{BB962C8B-B14F-4D97-AF65-F5344CB8AC3E}">
        <p14:creationId xmlns:p14="http://schemas.microsoft.com/office/powerpoint/2010/main" val="2141208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448E1A-0FFE-A440-9FF7-96F1E2D89B22}" type="datetimeFigureOut">
              <a:rPr lang="en-US" smtClean="0"/>
              <a:t>10/13/17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3E3CAB-5E81-B947-B9A1-A176E01DB249}" type="slidenum">
              <a:rPr lang="en-US" smtClean="0"/>
              <a:t>‹#›</a:t>
            </a:fld>
            <a:endParaRPr lang="en-US"/>
          </a:p>
        </p:txBody>
      </p:sp>
    </p:spTree>
    <p:extLst>
      <p:ext uri="{BB962C8B-B14F-4D97-AF65-F5344CB8AC3E}">
        <p14:creationId xmlns:p14="http://schemas.microsoft.com/office/powerpoint/2010/main" val="1906811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6448E1A-0FFE-A440-9FF7-96F1E2D89B22}" type="datetimeFigureOut">
              <a:rPr lang="en-US" smtClean="0"/>
              <a:t>10/13/17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3E3CAB-5E81-B947-B9A1-A176E01DB249}" type="slidenum">
              <a:rPr lang="en-US" smtClean="0"/>
              <a:t>‹#›</a:t>
            </a:fld>
            <a:endParaRPr lang="en-US"/>
          </a:p>
        </p:txBody>
      </p:sp>
    </p:spTree>
    <p:extLst>
      <p:ext uri="{BB962C8B-B14F-4D97-AF65-F5344CB8AC3E}">
        <p14:creationId xmlns:p14="http://schemas.microsoft.com/office/powerpoint/2010/main" val="889391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6448E1A-0FFE-A440-9FF7-96F1E2D89B22}" type="datetimeFigureOut">
              <a:rPr lang="en-US" smtClean="0"/>
              <a:t>10/13/17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3E3CAB-5E81-B947-B9A1-A176E01DB249}" type="slidenum">
              <a:rPr lang="en-US" smtClean="0"/>
              <a:t>‹#›</a:t>
            </a:fld>
            <a:endParaRPr lang="en-US"/>
          </a:p>
        </p:txBody>
      </p:sp>
    </p:spTree>
    <p:extLst>
      <p:ext uri="{BB962C8B-B14F-4D97-AF65-F5344CB8AC3E}">
        <p14:creationId xmlns:p14="http://schemas.microsoft.com/office/powerpoint/2010/main" val="1512118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6448E1A-0FFE-A440-9FF7-96F1E2D89B22}" type="datetimeFigureOut">
              <a:rPr lang="en-US" smtClean="0"/>
              <a:t>10/13/17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3E3CAB-5E81-B947-B9A1-A176E01DB249}" type="slidenum">
              <a:rPr lang="en-US" smtClean="0"/>
              <a:t>‹#›</a:t>
            </a:fld>
            <a:endParaRPr lang="en-US"/>
          </a:p>
        </p:txBody>
      </p:sp>
    </p:spTree>
    <p:extLst>
      <p:ext uri="{BB962C8B-B14F-4D97-AF65-F5344CB8AC3E}">
        <p14:creationId xmlns:p14="http://schemas.microsoft.com/office/powerpoint/2010/main" val="856638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448E1A-0FFE-A440-9FF7-96F1E2D89B22}" type="datetimeFigureOut">
              <a:rPr lang="en-US" smtClean="0"/>
              <a:t>10/13/17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3E3CAB-5E81-B947-B9A1-A176E01DB249}" type="slidenum">
              <a:rPr lang="en-US" smtClean="0"/>
              <a:t>‹#›</a:t>
            </a:fld>
            <a:endParaRPr lang="en-US"/>
          </a:p>
        </p:txBody>
      </p:sp>
    </p:spTree>
    <p:extLst>
      <p:ext uri="{BB962C8B-B14F-4D97-AF65-F5344CB8AC3E}">
        <p14:creationId xmlns:p14="http://schemas.microsoft.com/office/powerpoint/2010/main" val="790177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448E1A-0FFE-A440-9FF7-96F1E2D89B22}" type="datetimeFigureOut">
              <a:rPr lang="en-US" smtClean="0"/>
              <a:t>10/13/17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3E3CAB-5E81-B947-B9A1-A176E01DB249}" type="slidenum">
              <a:rPr lang="en-US" smtClean="0"/>
              <a:t>‹#›</a:t>
            </a:fld>
            <a:endParaRPr lang="en-US"/>
          </a:p>
        </p:txBody>
      </p:sp>
    </p:spTree>
    <p:extLst>
      <p:ext uri="{BB962C8B-B14F-4D97-AF65-F5344CB8AC3E}">
        <p14:creationId xmlns:p14="http://schemas.microsoft.com/office/powerpoint/2010/main" val="470638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448E1A-0FFE-A440-9FF7-96F1E2D89B22}" type="datetimeFigureOut">
              <a:rPr lang="en-US" smtClean="0"/>
              <a:t>10/13/17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3E3CAB-5E81-B947-B9A1-A176E01DB249}" type="slidenum">
              <a:rPr lang="en-US" smtClean="0"/>
              <a:t>‹#›</a:t>
            </a:fld>
            <a:endParaRPr lang="en-US"/>
          </a:p>
        </p:txBody>
      </p:sp>
    </p:spTree>
    <p:extLst>
      <p:ext uri="{BB962C8B-B14F-4D97-AF65-F5344CB8AC3E}">
        <p14:creationId xmlns:p14="http://schemas.microsoft.com/office/powerpoint/2010/main" val="83560258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448E1A-0FFE-A440-9FF7-96F1E2D89B22}" type="datetimeFigureOut">
              <a:rPr lang="en-US" smtClean="0"/>
              <a:t>10/13/17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3E3CAB-5E81-B947-B9A1-A176E01DB249}" type="slidenum">
              <a:rPr lang="en-US" smtClean="0"/>
              <a:t>‹#›</a:t>
            </a:fld>
            <a:endParaRPr lang="en-US"/>
          </a:p>
        </p:txBody>
      </p:sp>
    </p:spTree>
    <p:extLst>
      <p:ext uri="{BB962C8B-B14F-4D97-AF65-F5344CB8AC3E}">
        <p14:creationId xmlns:p14="http://schemas.microsoft.com/office/powerpoint/2010/main" val="8425143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Dimension_(vector_space)" TargetMode="External"/><Relationship Id="rId4" Type="http://schemas.openxmlformats.org/officeDocument/2006/relationships/hyperlink" Target="https://en.wikipedia.org/wiki/Tf-idf" TargetMode="External"/><Relationship Id="rId1" Type="http://schemas.openxmlformats.org/officeDocument/2006/relationships/slideLayout" Target="../slideLayouts/slideLayout2.xml"/><Relationship Id="rId2" Type="http://schemas.openxmlformats.org/officeDocument/2006/relationships/hyperlink" Target="https://en.wikipedia.org/wiki/Vector_spac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Content-based Recommendation</a:t>
            </a:r>
            <a:endParaRPr lang="en-US" dirty="0"/>
          </a:p>
        </p:txBody>
      </p:sp>
      <p:sp>
        <p:nvSpPr>
          <p:cNvPr id="3" name="Subtitle 2"/>
          <p:cNvSpPr>
            <a:spLocks noGrp="1"/>
          </p:cNvSpPr>
          <p:nvPr>
            <p:ph type="subTitle" idx="1"/>
          </p:nvPr>
        </p:nvSpPr>
        <p:spPr/>
        <p:txBody>
          <a:bodyPr/>
          <a:lstStyle/>
          <a:p>
            <a:r>
              <a:rPr lang="en-US" dirty="0" smtClean="0"/>
              <a:t>Lu Zhang, </a:t>
            </a:r>
            <a:r>
              <a:rPr lang="en-US" dirty="0" err="1" smtClean="0"/>
              <a:t>Shitai</a:t>
            </a:r>
            <a:r>
              <a:rPr lang="en-US" dirty="0" smtClean="0"/>
              <a:t> Zhang</a:t>
            </a:r>
            <a:endParaRPr lang="en-US" dirty="0"/>
          </a:p>
        </p:txBody>
      </p:sp>
    </p:spTree>
    <p:extLst>
      <p:ext uri="{BB962C8B-B14F-4D97-AF65-F5344CB8AC3E}">
        <p14:creationId xmlns:p14="http://schemas.microsoft.com/office/powerpoint/2010/main" val="10005719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Splitting between Nodes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42444" y="1956929"/>
            <a:ext cx="5750738" cy="369887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850" y="1956928"/>
            <a:ext cx="5391150" cy="4158121"/>
          </a:xfrm>
          <a:prstGeom prst="rect">
            <a:avLst/>
          </a:prstGeom>
        </p:spPr>
      </p:pic>
    </p:spTree>
    <p:extLst>
      <p:ext uri="{BB962C8B-B14F-4D97-AF65-F5344CB8AC3E}">
        <p14:creationId xmlns:p14="http://schemas.microsoft.com/office/powerpoint/2010/main" val="1834794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64048" y="1825625"/>
            <a:ext cx="6580001" cy="4570922"/>
          </a:xfrm>
        </p:spPr>
      </p:pic>
    </p:spTree>
    <p:extLst>
      <p:ext uri="{BB962C8B-B14F-4D97-AF65-F5344CB8AC3E}">
        <p14:creationId xmlns:p14="http://schemas.microsoft.com/office/powerpoint/2010/main" val="914238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 Tree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35980" y="1825625"/>
            <a:ext cx="6320040" cy="4351338"/>
          </a:xfrm>
        </p:spPr>
      </p:pic>
    </p:spTree>
    <p:extLst>
      <p:ext uri="{BB962C8B-B14F-4D97-AF65-F5344CB8AC3E}">
        <p14:creationId xmlns:p14="http://schemas.microsoft.com/office/powerpoint/2010/main" val="17747847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Comments on Decision Tree</a:t>
            </a:r>
            <a:endParaRPr lang="en-US" dirty="0"/>
          </a:p>
        </p:txBody>
      </p:sp>
      <p:sp>
        <p:nvSpPr>
          <p:cNvPr id="3" name="Content Placeholder 2"/>
          <p:cNvSpPr>
            <a:spLocks noGrp="1"/>
          </p:cNvSpPr>
          <p:nvPr>
            <p:ph idx="1"/>
          </p:nvPr>
        </p:nvSpPr>
        <p:spPr>
          <a:xfrm>
            <a:off x="838200" y="1825624"/>
            <a:ext cx="10515600" cy="5032375"/>
          </a:xfrm>
        </p:spPr>
        <p:txBody>
          <a:bodyPr>
            <a:normAutofit/>
          </a:bodyPr>
          <a:lstStyle/>
          <a:p>
            <a:r>
              <a:rPr lang="en-US" dirty="0" smtClean="0"/>
              <a:t>Work well on structured data</a:t>
            </a:r>
          </a:p>
          <a:p>
            <a:r>
              <a:rPr lang="en-US" dirty="0" smtClean="0"/>
              <a:t>May not work very well on unstructured data (many features) for its tendency to rely on as few tests as possible (inductive bias)</a:t>
            </a:r>
          </a:p>
          <a:p>
            <a:r>
              <a:rPr lang="en-US" dirty="0" smtClean="0"/>
              <a:t>Improvement: RIPPER (</a:t>
            </a:r>
            <a:r>
              <a:rPr lang="en-US" dirty="0" smtClean="0"/>
              <a:t>Repeated Incremental Pruning to Produce Error Reduction</a:t>
            </a:r>
            <a:r>
              <a:rPr lang="en-US" dirty="0" smtClean="0"/>
              <a:t>) to prune the tree (more powerful on semi-structured data)</a:t>
            </a:r>
          </a:p>
          <a:p>
            <a:r>
              <a:rPr lang="en-US" dirty="0" smtClean="0"/>
              <a:t>Ripper intuitively: </a:t>
            </a:r>
            <a:r>
              <a:rPr lang="en-US" sz="1900" dirty="0" smtClean="0"/>
              <a:t>“</a:t>
            </a:r>
            <a:r>
              <a:rPr lang="mr-IN" sz="1900" dirty="0" smtClean="0"/>
              <a:t>…</a:t>
            </a:r>
            <a:r>
              <a:rPr lang="en-US" sz="1900" dirty="0" smtClean="0"/>
              <a:t>for </a:t>
            </a:r>
            <a:r>
              <a:rPr lang="en-US" sz="1900" dirty="0"/>
              <a:t>rules algorithms, the training data is split into a growing set and a pruning set. First, an initial rule set is formed that over </a:t>
            </a:r>
            <a:r>
              <a:rPr lang="en-US" sz="1900" dirty="0" err="1"/>
              <a:t>ts</a:t>
            </a:r>
            <a:r>
              <a:rPr lang="en-US" sz="1900" dirty="0"/>
              <a:t> the growing set, using some heuristic method. This overlarge rule set is then repeatedly simplified by applying one of a set of pruning operators typical pruning operators would be to delete any single condition or any single rule. At each stage of simplification, the pruning operator chosen is the one that yields the greatest reduction of error on the pruning set. Simplification ends when applying any pruning operator would increase error on the pruning set</a:t>
            </a:r>
            <a:r>
              <a:rPr lang="en-US" sz="1900" dirty="0" smtClean="0"/>
              <a:t>.” - wiki</a:t>
            </a:r>
            <a:endParaRPr lang="en-US" sz="1900" dirty="0"/>
          </a:p>
        </p:txBody>
      </p:sp>
    </p:spTree>
    <p:extLst>
      <p:ext uri="{BB962C8B-B14F-4D97-AF65-F5344CB8AC3E}">
        <p14:creationId xmlns:p14="http://schemas.microsoft.com/office/powerpoint/2010/main" val="754455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KNN</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8435" y="768349"/>
            <a:ext cx="7818590" cy="5645331"/>
          </a:xfrm>
        </p:spPr>
      </p:pic>
    </p:spTree>
    <p:extLst>
      <p:ext uri="{BB962C8B-B14F-4D97-AF65-F5344CB8AC3E}">
        <p14:creationId xmlns:p14="http://schemas.microsoft.com/office/powerpoint/2010/main" val="1908769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KNN on classification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24163" y="1825625"/>
            <a:ext cx="6143674" cy="4351338"/>
          </a:xfrm>
        </p:spPr>
      </p:pic>
    </p:spTree>
    <p:extLst>
      <p:ext uri="{BB962C8B-B14F-4D97-AF65-F5344CB8AC3E}">
        <p14:creationId xmlns:p14="http://schemas.microsoft.com/office/powerpoint/2010/main" val="4742875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KNN for classification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65208" y="1825625"/>
            <a:ext cx="6661584" cy="4351338"/>
          </a:xfrm>
        </p:spPr>
      </p:pic>
    </p:spTree>
    <p:extLst>
      <p:ext uri="{BB962C8B-B14F-4D97-AF65-F5344CB8AC3E}">
        <p14:creationId xmlns:p14="http://schemas.microsoft.com/office/powerpoint/2010/main" val="2055954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KNN example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23974" y="1825624"/>
            <a:ext cx="6148614" cy="4501087"/>
          </a:xfrm>
        </p:spPr>
      </p:pic>
    </p:spTree>
    <p:extLst>
      <p:ext uri="{BB962C8B-B14F-4D97-AF65-F5344CB8AC3E}">
        <p14:creationId xmlns:p14="http://schemas.microsoft.com/office/powerpoint/2010/main" val="6065040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Relevance Feedback and </a:t>
            </a:r>
            <a:r>
              <a:rPr lang="en-US" dirty="0" err="1" smtClean="0"/>
              <a:t>Rocchio’s</a:t>
            </a:r>
            <a:r>
              <a:rPr lang="en-US" dirty="0" smtClean="0"/>
              <a:t> Algorithm</a:t>
            </a:r>
            <a:endParaRPr lang="en-US" dirty="0"/>
          </a:p>
        </p:txBody>
      </p:sp>
      <p:sp>
        <p:nvSpPr>
          <p:cNvPr id="3" name="Content Placeholder 2"/>
          <p:cNvSpPr>
            <a:spLocks noGrp="1"/>
          </p:cNvSpPr>
          <p:nvPr>
            <p:ph idx="1"/>
          </p:nvPr>
        </p:nvSpPr>
        <p:spPr/>
        <p:txBody>
          <a:bodyPr/>
          <a:lstStyle/>
          <a:p>
            <a:r>
              <a:rPr lang="en-US" dirty="0" smtClean="0"/>
              <a:t>Relevance Feedback: methods that help users incrementally refine queries based on previous search results </a:t>
            </a:r>
          </a:p>
          <a:p>
            <a:r>
              <a:rPr lang="en-US" dirty="0" smtClean="0"/>
              <a:t>General principle: allow users to rate documents </a:t>
            </a:r>
            <a:r>
              <a:rPr lang="en-US" dirty="0" err="1" smtClean="0"/>
              <a:t>w.r.t</a:t>
            </a:r>
            <a:r>
              <a:rPr lang="en-US" dirty="0" smtClean="0"/>
              <a:t>. info they need</a:t>
            </a:r>
          </a:p>
          <a:p>
            <a:r>
              <a:rPr lang="en-US" dirty="0" smtClean="0"/>
              <a:t>Explicit and implicit methods</a:t>
            </a:r>
            <a:endParaRPr lang="en-US" dirty="0"/>
          </a:p>
        </p:txBody>
      </p:sp>
    </p:spTree>
    <p:extLst>
      <p:ext uri="{BB962C8B-B14F-4D97-AF65-F5344CB8AC3E}">
        <p14:creationId xmlns:p14="http://schemas.microsoft.com/office/powerpoint/2010/main" val="3143839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Relevance Feedback and </a:t>
            </a:r>
            <a:r>
              <a:rPr lang="en-US" dirty="0" err="1" smtClean="0"/>
              <a:t>Rocchio’s</a:t>
            </a:r>
            <a:r>
              <a:rPr lang="en-US" dirty="0" smtClean="0"/>
              <a:t> Algorithm</a:t>
            </a:r>
            <a:endParaRPr lang="en-US" dirty="0"/>
          </a:p>
        </p:txBody>
      </p:sp>
      <p:sp>
        <p:nvSpPr>
          <p:cNvPr id="3" name="Content Placeholder 2"/>
          <p:cNvSpPr>
            <a:spLocks noGrp="1"/>
          </p:cNvSpPr>
          <p:nvPr>
            <p:ph idx="1"/>
          </p:nvPr>
        </p:nvSpPr>
        <p:spPr/>
        <p:txBody>
          <a:bodyPr/>
          <a:lstStyle/>
          <a:p>
            <a:r>
              <a:rPr lang="en-US" dirty="0" err="1" smtClean="0"/>
              <a:t>Rocchio’s</a:t>
            </a:r>
            <a:r>
              <a:rPr lang="en-US" dirty="0" smtClean="0"/>
              <a:t> Algorithm: modify initial query through differently weighted prototypes of relevant and non-relevant documents. </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3136" y="2562224"/>
            <a:ext cx="4955505" cy="139541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3136" y="3746500"/>
            <a:ext cx="8280400" cy="2641600"/>
          </a:xfrm>
          <a:prstGeom prst="rect">
            <a:avLst/>
          </a:prstGeom>
        </p:spPr>
      </p:pic>
    </p:spTree>
    <p:extLst>
      <p:ext uri="{BB962C8B-B14F-4D97-AF65-F5344CB8AC3E}">
        <p14:creationId xmlns:p14="http://schemas.microsoft.com/office/powerpoint/2010/main" val="1056621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Content-based recommendation (CBR)</a:t>
            </a:r>
            <a:endParaRPr lang="en-US" dirty="0"/>
          </a:p>
        </p:txBody>
      </p:sp>
      <p:sp>
        <p:nvSpPr>
          <p:cNvPr id="3" name="Content Placeholder 2"/>
          <p:cNvSpPr>
            <a:spLocks noGrp="1"/>
          </p:cNvSpPr>
          <p:nvPr>
            <p:ph idx="1"/>
          </p:nvPr>
        </p:nvSpPr>
        <p:spPr/>
        <p:txBody>
          <a:bodyPr/>
          <a:lstStyle/>
          <a:p>
            <a:r>
              <a:rPr lang="en-US" dirty="0" smtClean="0"/>
              <a:t>CBR features:</a:t>
            </a:r>
          </a:p>
          <a:p>
            <a:pPr lvl="1"/>
            <a:r>
              <a:rPr lang="en-US" dirty="0" smtClean="0"/>
              <a:t>Means to describe the item</a:t>
            </a:r>
          </a:p>
          <a:p>
            <a:pPr lvl="1"/>
            <a:r>
              <a:rPr lang="en-US" dirty="0" smtClean="0"/>
              <a:t>Means to create a profile of user that describes the types of items the user likers</a:t>
            </a:r>
          </a:p>
          <a:p>
            <a:pPr lvl="1"/>
            <a:r>
              <a:rPr lang="en-US" dirty="0" smtClean="0"/>
              <a:t>Means to compare items to user profile </a:t>
            </a:r>
            <a:endParaRPr lang="en-US" dirty="0"/>
          </a:p>
        </p:txBody>
      </p:sp>
    </p:spTree>
    <p:extLst>
      <p:ext uri="{BB962C8B-B14F-4D97-AF65-F5344CB8AC3E}">
        <p14:creationId xmlns:p14="http://schemas.microsoft.com/office/powerpoint/2010/main" val="1149831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Item representation</a:t>
            </a:r>
            <a:endParaRPr lang="en-US" dirty="0"/>
          </a:p>
        </p:txBody>
      </p:sp>
      <p:sp>
        <p:nvSpPr>
          <p:cNvPr id="3" name="Content Placeholder 2"/>
          <p:cNvSpPr>
            <a:spLocks noGrp="1"/>
          </p:cNvSpPr>
          <p:nvPr>
            <p:ph idx="1"/>
          </p:nvPr>
        </p:nvSpPr>
        <p:spPr>
          <a:xfrm>
            <a:off x="838200" y="1885783"/>
            <a:ext cx="10515600" cy="4351338"/>
          </a:xfrm>
        </p:spPr>
        <p:txBody>
          <a:bodyPr/>
          <a:lstStyle/>
          <a:p>
            <a:r>
              <a:rPr lang="en-US" dirty="0" smtClean="0"/>
              <a:t>Structured data</a:t>
            </a:r>
          </a:p>
          <a:p>
            <a:endParaRPr lang="en-US" dirty="0"/>
          </a:p>
          <a:p>
            <a:endParaRPr lang="en-US" dirty="0" smtClean="0"/>
          </a:p>
          <a:p>
            <a:endParaRPr lang="en-US" dirty="0" smtClean="0"/>
          </a:p>
          <a:p>
            <a:r>
              <a:rPr lang="en-US" dirty="0" smtClean="0"/>
              <a:t>Unstructured data: free texts</a:t>
            </a:r>
          </a:p>
          <a:p>
            <a:r>
              <a:rPr lang="en-US" dirty="0" smtClean="0"/>
              <a:t>Semi-structured data</a:t>
            </a:r>
          </a:p>
        </p:txBody>
      </p:sp>
      <p:graphicFrame>
        <p:nvGraphicFramePr>
          <p:cNvPr id="4" name="Table 3"/>
          <p:cNvGraphicFramePr>
            <a:graphicFrameLocks noGrp="1"/>
          </p:cNvGraphicFramePr>
          <p:nvPr>
            <p:extLst>
              <p:ext uri="{D42A27DB-BD31-4B8C-83A1-F6EECF244321}">
                <p14:modId xmlns:p14="http://schemas.microsoft.com/office/powerpoint/2010/main" val="1616358353"/>
              </p:ext>
            </p:extLst>
          </p:nvPr>
        </p:nvGraphicFramePr>
        <p:xfrm>
          <a:off x="1081505" y="2477613"/>
          <a:ext cx="8128000" cy="1107440"/>
        </p:xfrm>
        <a:graphic>
          <a:graphicData uri="http://schemas.openxmlformats.org/drawingml/2006/table">
            <a:tbl>
              <a:tblPr firstRow="1" bandRow="1">
                <a:tableStyleId>{F5AB1C69-6EDB-4FF4-983F-18BD219EF322}</a:tableStyleId>
              </a:tblPr>
              <a:tblGrid>
                <a:gridCol w="2032000"/>
                <a:gridCol w="2032000"/>
                <a:gridCol w="2032000"/>
                <a:gridCol w="2032000"/>
              </a:tblGrid>
              <a:tr h="0">
                <a:tc>
                  <a:txBody>
                    <a:bodyPr/>
                    <a:lstStyle/>
                    <a:p>
                      <a:r>
                        <a:rPr lang="en-US" dirty="0" smtClean="0"/>
                        <a:t>id</a:t>
                      </a:r>
                      <a:endParaRPr lang="en-US" dirty="0"/>
                    </a:p>
                  </a:txBody>
                  <a:tcPr/>
                </a:tc>
                <a:tc>
                  <a:txBody>
                    <a:bodyPr/>
                    <a:lstStyle/>
                    <a:p>
                      <a:r>
                        <a:rPr lang="en-US" dirty="0" smtClean="0"/>
                        <a:t>color</a:t>
                      </a:r>
                      <a:endParaRPr lang="en-US" dirty="0"/>
                    </a:p>
                  </a:txBody>
                  <a:tcPr/>
                </a:tc>
                <a:tc>
                  <a:txBody>
                    <a:bodyPr/>
                    <a:lstStyle/>
                    <a:p>
                      <a:r>
                        <a:rPr lang="en-US" dirty="0" smtClean="0"/>
                        <a:t>price</a:t>
                      </a:r>
                      <a:endParaRPr lang="en-US" dirty="0"/>
                    </a:p>
                  </a:txBody>
                  <a:tcPr/>
                </a:tc>
                <a:tc>
                  <a:txBody>
                    <a:bodyPr/>
                    <a:lstStyle/>
                    <a:p>
                      <a:r>
                        <a:rPr lang="en-US" dirty="0" smtClean="0"/>
                        <a:t>cost</a:t>
                      </a:r>
                      <a:endParaRPr lang="en-US" dirty="0"/>
                    </a:p>
                  </a:txBody>
                  <a:tcPr/>
                </a:tc>
              </a:tr>
              <a:tr h="370840">
                <a:tc>
                  <a:txBody>
                    <a:bodyPr/>
                    <a:lstStyle/>
                    <a:p>
                      <a:r>
                        <a:rPr lang="en-US" dirty="0" smtClean="0"/>
                        <a:t>1</a:t>
                      </a:r>
                      <a:endParaRPr lang="en-US" dirty="0"/>
                    </a:p>
                  </a:txBody>
                  <a:tcPr/>
                </a:tc>
                <a:tc>
                  <a:txBody>
                    <a:bodyPr/>
                    <a:lstStyle/>
                    <a:p>
                      <a:r>
                        <a:rPr lang="en-US" dirty="0" smtClean="0"/>
                        <a:t>red</a:t>
                      </a:r>
                      <a:endParaRPr lang="en-US" dirty="0"/>
                    </a:p>
                  </a:txBody>
                  <a:tcPr/>
                </a:tc>
                <a:tc>
                  <a:txBody>
                    <a:bodyPr/>
                    <a:lstStyle/>
                    <a:p>
                      <a:r>
                        <a:rPr lang="en-US" dirty="0" smtClean="0"/>
                        <a:t>3</a:t>
                      </a:r>
                      <a:endParaRPr lang="en-US" dirty="0"/>
                    </a:p>
                  </a:txBody>
                  <a:tcPr/>
                </a:tc>
                <a:tc>
                  <a:txBody>
                    <a:bodyPr/>
                    <a:lstStyle/>
                    <a:p>
                      <a:r>
                        <a:rPr lang="en-US" dirty="0" smtClean="0"/>
                        <a:t>1</a:t>
                      </a:r>
                      <a:endParaRPr lang="en-US" dirty="0"/>
                    </a:p>
                  </a:txBody>
                  <a:tcPr/>
                </a:tc>
              </a:tr>
              <a:tr h="370840">
                <a:tc>
                  <a:txBody>
                    <a:bodyPr/>
                    <a:lstStyle/>
                    <a:p>
                      <a:r>
                        <a:rPr lang="en-US" dirty="0" smtClean="0"/>
                        <a:t>2</a:t>
                      </a:r>
                      <a:endParaRPr lang="en-US" dirty="0"/>
                    </a:p>
                  </a:txBody>
                  <a:tcPr/>
                </a:tc>
                <a:tc>
                  <a:txBody>
                    <a:bodyPr/>
                    <a:lstStyle/>
                    <a:p>
                      <a:r>
                        <a:rPr lang="en-US" dirty="0" smtClean="0"/>
                        <a:t>green</a:t>
                      </a:r>
                      <a:endParaRPr lang="en-US" dirty="0"/>
                    </a:p>
                  </a:txBody>
                  <a:tcPr/>
                </a:tc>
                <a:tc>
                  <a:txBody>
                    <a:bodyPr/>
                    <a:lstStyle/>
                    <a:p>
                      <a:r>
                        <a:rPr lang="en-US" dirty="0" smtClean="0"/>
                        <a:t>2</a:t>
                      </a:r>
                      <a:endParaRPr lang="en-US" dirty="0"/>
                    </a:p>
                  </a:txBody>
                  <a:tcPr/>
                </a:tc>
                <a:tc>
                  <a:txBody>
                    <a:bodyPr/>
                    <a:lstStyle/>
                    <a:p>
                      <a:r>
                        <a:rPr lang="en-US" dirty="0" smtClean="0"/>
                        <a:t>0.4</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606041789"/>
              </p:ext>
            </p:extLst>
          </p:nvPr>
        </p:nvGraphicFramePr>
        <p:xfrm>
          <a:off x="1081505" y="5077325"/>
          <a:ext cx="8218908" cy="1371600"/>
        </p:xfrm>
        <a:graphic>
          <a:graphicData uri="http://schemas.openxmlformats.org/drawingml/2006/table">
            <a:tbl>
              <a:tblPr firstRow="1" bandRow="1">
                <a:tableStyleId>{F5AB1C69-6EDB-4FF4-983F-18BD219EF322}</a:tableStyleId>
              </a:tblPr>
              <a:tblGrid>
                <a:gridCol w="2054727"/>
                <a:gridCol w="2054727"/>
                <a:gridCol w="2054727"/>
                <a:gridCol w="2054727"/>
              </a:tblGrid>
              <a:tr h="351671">
                <a:tc>
                  <a:txBody>
                    <a:bodyPr/>
                    <a:lstStyle/>
                    <a:p>
                      <a:r>
                        <a:rPr lang="en-US" dirty="0" smtClean="0"/>
                        <a:t>id</a:t>
                      </a:r>
                      <a:endParaRPr lang="en-US" dirty="0"/>
                    </a:p>
                  </a:txBody>
                  <a:tcPr/>
                </a:tc>
                <a:tc>
                  <a:txBody>
                    <a:bodyPr/>
                    <a:lstStyle/>
                    <a:p>
                      <a:r>
                        <a:rPr lang="en-US" dirty="0" smtClean="0"/>
                        <a:t>color</a:t>
                      </a:r>
                      <a:endParaRPr lang="en-US" dirty="0"/>
                    </a:p>
                  </a:txBody>
                  <a:tcPr/>
                </a:tc>
                <a:tc>
                  <a:txBody>
                    <a:bodyPr/>
                    <a:lstStyle/>
                    <a:p>
                      <a:r>
                        <a:rPr lang="en-US" dirty="0" smtClean="0"/>
                        <a:t>price</a:t>
                      </a:r>
                      <a:endParaRPr lang="en-US" dirty="0"/>
                    </a:p>
                  </a:txBody>
                  <a:tcPr/>
                </a:tc>
                <a:tc>
                  <a:txBody>
                    <a:bodyPr/>
                    <a:lstStyle/>
                    <a:p>
                      <a:r>
                        <a:rPr lang="en-US" dirty="0" smtClean="0"/>
                        <a:t>Cost description</a:t>
                      </a:r>
                      <a:endParaRPr lang="en-US" dirty="0"/>
                    </a:p>
                  </a:txBody>
                  <a:tcPr/>
                </a:tc>
              </a:tr>
              <a:tr h="615424">
                <a:tc>
                  <a:txBody>
                    <a:bodyPr/>
                    <a:lstStyle/>
                    <a:p>
                      <a:r>
                        <a:rPr lang="en-US" dirty="0" smtClean="0"/>
                        <a:t>1</a:t>
                      </a:r>
                      <a:endParaRPr lang="en-US" dirty="0"/>
                    </a:p>
                  </a:txBody>
                  <a:tcPr/>
                </a:tc>
                <a:tc>
                  <a:txBody>
                    <a:bodyPr/>
                    <a:lstStyle/>
                    <a:p>
                      <a:r>
                        <a:rPr lang="en-US" dirty="0" smtClean="0"/>
                        <a:t>red</a:t>
                      </a:r>
                      <a:endParaRPr lang="en-US" dirty="0"/>
                    </a:p>
                  </a:txBody>
                  <a:tcPr/>
                </a:tc>
                <a:tc>
                  <a:txBody>
                    <a:bodyPr/>
                    <a:lstStyle/>
                    <a:p>
                      <a:r>
                        <a:rPr lang="en-US" dirty="0" smtClean="0"/>
                        <a:t>3</a:t>
                      </a:r>
                      <a:endParaRPr lang="en-US" dirty="0"/>
                    </a:p>
                  </a:txBody>
                  <a:tcPr/>
                </a:tc>
                <a:tc>
                  <a:txBody>
                    <a:bodyPr/>
                    <a:lstStyle/>
                    <a:p>
                      <a:r>
                        <a:rPr lang="en-US" dirty="0" smtClean="0"/>
                        <a:t>This</a:t>
                      </a:r>
                      <a:r>
                        <a:rPr lang="en-US" baseline="0" dirty="0" smtClean="0"/>
                        <a:t> is very high cost</a:t>
                      </a:r>
                      <a:endParaRPr lang="en-US" dirty="0"/>
                    </a:p>
                  </a:txBody>
                  <a:tcPr/>
                </a:tc>
              </a:tr>
              <a:tr h="356555">
                <a:tc>
                  <a:txBody>
                    <a:bodyPr/>
                    <a:lstStyle/>
                    <a:p>
                      <a:r>
                        <a:rPr lang="en-US" dirty="0" smtClean="0"/>
                        <a:t>2</a:t>
                      </a:r>
                      <a:endParaRPr lang="en-US" dirty="0"/>
                    </a:p>
                  </a:txBody>
                  <a:tcPr/>
                </a:tc>
                <a:tc>
                  <a:txBody>
                    <a:bodyPr/>
                    <a:lstStyle/>
                    <a:p>
                      <a:r>
                        <a:rPr lang="en-US" dirty="0" smtClean="0"/>
                        <a:t>green</a:t>
                      </a:r>
                      <a:endParaRPr lang="en-US" dirty="0"/>
                    </a:p>
                  </a:txBody>
                  <a:tcPr/>
                </a:tc>
                <a:tc>
                  <a:txBody>
                    <a:bodyPr/>
                    <a:lstStyle/>
                    <a:p>
                      <a:r>
                        <a:rPr lang="en-US" dirty="0" smtClean="0"/>
                        <a:t>2</a:t>
                      </a:r>
                      <a:endParaRPr lang="en-US" dirty="0"/>
                    </a:p>
                  </a:txBody>
                  <a:tcPr/>
                </a:tc>
                <a:tc>
                  <a:txBody>
                    <a:bodyPr/>
                    <a:lstStyle/>
                    <a:p>
                      <a:r>
                        <a:rPr lang="en-US" dirty="0" smtClean="0"/>
                        <a:t>Super</a:t>
                      </a:r>
                      <a:r>
                        <a:rPr lang="en-US" baseline="0" dirty="0" smtClean="0"/>
                        <a:t> cheap</a:t>
                      </a:r>
                      <a:endParaRPr lang="en-US" dirty="0"/>
                    </a:p>
                  </a:txBody>
                  <a:tcPr/>
                </a:tc>
              </a:tr>
            </a:tbl>
          </a:graphicData>
        </a:graphic>
      </p:graphicFrame>
    </p:spTree>
    <p:extLst>
      <p:ext uri="{BB962C8B-B14F-4D97-AF65-F5344CB8AC3E}">
        <p14:creationId xmlns:p14="http://schemas.microsoft.com/office/powerpoint/2010/main" val="571101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Vector Space Model</a:t>
            </a:r>
            <a:endParaRPr lang="en-US" dirty="0"/>
          </a:p>
        </p:txBody>
      </p:sp>
      <p:sp>
        <p:nvSpPr>
          <p:cNvPr id="3" name="Content Placeholder 2"/>
          <p:cNvSpPr>
            <a:spLocks noGrp="1"/>
          </p:cNvSpPr>
          <p:nvPr>
            <p:ph idx="1"/>
          </p:nvPr>
        </p:nvSpPr>
        <p:spPr>
          <a:xfrm>
            <a:off x="838200" y="1825625"/>
            <a:ext cx="10515600" cy="4767680"/>
          </a:xfrm>
        </p:spPr>
        <p:txBody>
          <a:bodyPr>
            <a:normAutofit/>
          </a:bodyPr>
          <a:lstStyle/>
          <a:p>
            <a:r>
              <a:rPr lang="en-US" sz="2400" b="1" dirty="0"/>
              <a:t>Vector space model</a:t>
            </a:r>
            <a:r>
              <a:rPr lang="en-US" sz="2400" dirty="0"/>
              <a:t> or </a:t>
            </a:r>
            <a:r>
              <a:rPr lang="en-US" sz="2400" b="1" dirty="0"/>
              <a:t>term vector model</a:t>
            </a:r>
            <a:r>
              <a:rPr lang="en-US" sz="2400" dirty="0"/>
              <a:t> is an algebraic model for representing text documents (and any objects, in general) as </a:t>
            </a:r>
            <a:r>
              <a:rPr lang="en-US" sz="2400" dirty="0">
                <a:hlinkClick r:id="rId2" tooltip="Vector space"/>
              </a:rPr>
              <a:t>vectors</a:t>
            </a:r>
            <a:r>
              <a:rPr lang="en-US" sz="2400" dirty="0"/>
              <a:t> of identifiers, such as, for example, index terms</a:t>
            </a:r>
            <a:r>
              <a:rPr lang="en-US" sz="2400" dirty="0" smtClean="0"/>
              <a:t>. </a:t>
            </a:r>
            <a:r>
              <a:rPr lang="mr-IN" sz="2400" dirty="0" smtClean="0"/>
              <a:t>–</a:t>
            </a:r>
            <a:r>
              <a:rPr lang="en-US" sz="2400" dirty="0" smtClean="0"/>
              <a:t> wiki</a:t>
            </a:r>
          </a:p>
          <a:p>
            <a:r>
              <a:rPr kumimoji="0" lang="x-none" altLang="x-none" sz="2400" b="0" i="0" u="none" strike="noStrike" cap="none" normalizeH="0" baseline="0" dirty="0" smtClean="0">
                <a:ln>
                  <a:noFill/>
                </a:ln>
                <a:solidFill>
                  <a:schemeClr val="tx1"/>
                </a:solidFill>
                <a:effectLst/>
                <a:latin typeface="Arial" charset="0"/>
              </a:rPr>
              <a:t>Documents and queries are represented as vectors.</a:t>
            </a:r>
          </a:p>
          <a:p>
            <a:pPr marL="457200" lvl="1" indent="-457200" eaLnBrk="0" fontAlgn="base" hangingPunct="0">
              <a:lnSpc>
                <a:spcPct val="100000"/>
              </a:lnSpc>
              <a:spcBef>
                <a:spcPct val="0"/>
              </a:spcBef>
              <a:spcAft>
                <a:spcPct val="0"/>
              </a:spcAft>
              <a:buNone/>
            </a:pPr>
            <a:r>
              <a:rPr kumimoji="0" lang="en-US" altLang="x-none" b="0" i="0" u="none" strike="noStrike" cap="none" normalizeH="0" baseline="0" dirty="0" smtClean="0">
                <a:ln>
                  <a:noFill/>
                </a:ln>
                <a:solidFill>
                  <a:srgbClr val="222222"/>
                </a:solidFill>
                <a:effectLst/>
                <a:latin typeface="Arial" charset="0"/>
              </a:rPr>
              <a:t>	</a:t>
            </a:r>
            <a:r>
              <a:rPr kumimoji="0" lang="x-none" altLang="x-none" b="0" i="0" u="none" strike="noStrike" cap="none" normalizeH="0" baseline="0" dirty="0" smtClean="0">
                <a:ln>
                  <a:noFill/>
                </a:ln>
                <a:solidFill>
                  <a:srgbClr val="222222"/>
                </a:solidFill>
                <a:effectLst/>
                <a:latin typeface="Arial" charset="0"/>
              </a:rPr>
              <a:t>dj=(w1,j,w2,j,…,wt,j)  </a:t>
            </a:r>
          </a:p>
          <a:p>
            <a:pPr marL="457200" lvl="1" indent="-457200" eaLnBrk="0" fontAlgn="base" hangingPunct="0">
              <a:lnSpc>
                <a:spcPct val="100000"/>
              </a:lnSpc>
              <a:spcBef>
                <a:spcPct val="0"/>
              </a:spcBef>
              <a:spcAft>
                <a:spcPct val="0"/>
              </a:spcAft>
              <a:buNone/>
            </a:pPr>
            <a:r>
              <a:rPr kumimoji="0" lang="en-US" altLang="x-none" b="0" i="0" u="none" strike="noStrike" cap="none" normalizeH="0" baseline="0" dirty="0" smtClean="0">
                <a:ln>
                  <a:noFill/>
                </a:ln>
                <a:solidFill>
                  <a:srgbClr val="222222"/>
                </a:solidFill>
                <a:effectLst/>
                <a:latin typeface="Arial" charset="0"/>
              </a:rPr>
              <a:t>	</a:t>
            </a:r>
            <a:r>
              <a:rPr kumimoji="0" lang="x-none" altLang="x-none" b="0" i="0" u="none" strike="noStrike" cap="none" normalizeH="0" baseline="0" dirty="0" smtClean="0">
                <a:ln>
                  <a:noFill/>
                </a:ln>
                <a:solidFill>
                  <a:srgbClr val="222222"/>
                </a:solidFill>
                <a:effectLst/>
                <a:latin typeface="Arial" charset="0"/>
              </a:rPr>
              <a:t>q=(w1,q,w2,q,…,wn,q)  </a:t>
            </a:r>
          </a:p>
          <a:p>
            <a:pPr eaLnBrk="0" fontAlgn="base" hangingPunct="0">
              <a:lnSpc>
                <a:spcPct val="100000"/>
              </a:lnSpc>
              <a:spcBef>
                <a:spcPct val="0"/>
              </a:spcBef>
              <a:spcAft>
                <a:spcPct val="0"/>
              </a:spcAft>
            </a:pPr>
            <a:r>
              <a:rPr kumimoji="0" lang="x-none" altLang="x-none" sz="2400" b="1" i="0" u="none" strike="noStrike" cap="none" normalizeH="0" baseline="0" dirty="0" smtClean="0">
                <a:ln>
                  <a:noFill/>
                </a:ln>
                <a:effectLst/>
              </a:rPr>
              <a:t>Each</a:t>
            </a:r>
            <a:r>
              <a:rPr kumimoji="0" lang="x-none" altLang="x-none" sz="2400" b="0" i="0" u="none" strike="noStrike" cap="none" normalizeH="0" baseline="0" dirty="0" smtClean="0">
                <a:ln>
                  <a:noFill/>
                </a:ln>
                <a:solidFill>
                  <a:srgbClr val="222222"/>
                </a:solidFill>
                <a:effectLst/>
                <a:latin typeface="Arial" charset="0"/>
              </a:rPr>
              <a:t> </a:t>
            </a:r>
            <a:r>
              <a:rPr kumimoji="0" lang="x-none" altLang="x-none" sz="2400" b="0" i="0" u="none" strike="noStrike" cap="none" normalizeH="0" baseline="0" dirty="0" smtClean="0">
                <a:ln>
                  <a:noFill/>
                </a:ln>
                <a:solidFill>
                  <a:srgbClr val="0B0080"/>
                </a:solidFill>
                <a:effectLst/>
                <a:latin typeface="Arial" charset="0"/>
                <a:hlinkClick r:id="rId3" tooltip="Dimension (vector space)"/>
              </a:rPr>
              <a:t>dimension</a:t>
            </a:r>
            <a:r>
              <a:rPr kumimoji="0" lang="x-none" altLang="x-none" sz="2400" b="0" i="0" u="sng" strike="noStrike" cap="none" normalizeH="0" baseline="0" dirty="0" smtClean="0">
                <a:ln>
                  <a:noFill/>
                </a:ln>
                <a:effectLst/>
                <a:latin typeface="Arial" charset="0"/>
              </a:rPr>
              <a:t> </a:t>
            </a:r>
            <a:r>
              <a:rPr kumimoji="0" lang="x-none" altLang="x-none" sz="2400" b="0" i="0" u="none" strike="noStrike" cap="none" normalizeH="0" baseline="0" dirty="0" smtClean="0">
                <a:ln>
                  <a:noFill/>
                </a:ln>
                <a:solidFill>
                  <a:srgbClr val="222222"/>
                </a:solidFill>
                <a:effectLst/>
                <a:latin typeface="Arial" charset="0"/>
              </a:rPr>
              <a:t>corresponds to a separate term. If a term occurs in the document, its value in the vector is non-zero.</a:t>
            </a:r>
            <a:endParaRPr kumimoji="0" lang="en-US" altLang="x-none" sz="2400" b="0" i="0" u="none" strike="noStrike" cap="none" normalizeH="0" baseline="0" dirty="0" smtClean="0">
              <a:ln>
                <a:noFill/>
              </a:ln>
              <a:solidFill>
                <a:srgbClr val="222222"/>
              </a:solidFill>
              <a:effectLst/>
              <a:latin typeface="Arial" charset="0"/>
            </a:endParaRPr>
          </a:p>
          <a:p>
            <a:pPr eaLnBrk="0" fontAlgn="base" hangingPunct="0">
              <a:lnSpc>
                <a:spcPct val="100000"/>
              </a:lnSpc>
              <a:spcBef>
                <a:spcPct val="0"/>
              </a:spcBef>
              <a:spcAft>
                <a:spcPct val="0"/>
              </a:spcAft>
            </a:pPr>
            <a:r>
              <a:rPr kumimoji="0" lang="x-none" altLang="x-none" sz="2400" b="0" i="0" u="none" strike="noStrike" cap="none" normalizeH="0" baseline="0" dirty="0" smtClean="0">
                <a:ln>
                  <a:noFill/>
                </a:ln>
                <a:solidFill>
                  <a:srgbClr val="222222"/>
                </a:solidFill>
                <a:effectLst/>
                <a:latin typeface="Arial" charset="0"/>
              </a:rPr>
              <a:t>Several different ways of computing these values, also known as (term) weights, have been developed. One of the best known schemes is </a:t>
            </a:r>
            <a:r>
              <a:rPr kumimoji="0" lang="x-none" altLang="x-none" sz="2400" b="0" i="0" u="none" strike="noStrike" cap="none" normalizeH="0" baseline="0" dirty="0" smtClean="0">
                <a:ln>
                  <a:noFill/>
                </a:ln>
                <a:solidFill>
                  <a:srgbClr val="0B0080"/>
                </a:solidFill>
                <a:effectLst/>
                <a:latin typeface="Arial" charset="0"/>
                <a:hlinkClick r:id="rId4" tooltip="Tf-idf"/>
              </a:rPr>
              <a:t>tf-idf</a:t>
            </a:r>
            <a:r>
              <a:rPr kumimoji="0" lang="x-none" altLang="x-none" sz="2400" b="0" i="0" u="sng" strike="noStrike" cap="none" normalizeH="0" baseline="0" dirty="0" smtClean="0">
                <a:ln>
                  <a:noFill/>
                </a:ln>
                <a:effectLst/>
                <a:latin typeface="Arial" charset="0"/>
              </a:rPr>
              <a:t> </a:t>
            </a:r>
            <a:r>
              <a:rPr kumimoji="0" lang="x-none" altLang="x-none" sz="2400" b="0" i="0" u="none" strike="noStrike" cap="none" normalizeH="0" baseline="0" dirty="0" smtClean="0">
                <a:ln>
                  <a:noFill/>
                </a:ln>
                <a:solidFill>
                  <a:srgbClr val="222222"/>
                </a:solidFill>
                <a:effectLst/>
                <a:latin typeface="Arial" charset="0"/>
              </a:rPr>
              <a:t>weighting (see the example below).</a:t>
            </a:r>
          </a:p>
          <a:p>
            <a:endParaRPr lang="en-US" sz="2400" dirty="0"/>
          </a:p>
        </p:txBody>
      </p:sp>
      <p:sp>
        <p:nvSpPr>
          <p:cNvPr id="11" name="AutoShape 9" descr="_j = ( w_{1,j} ,w_{2,j} , \dotsc ,w_{t,j} )"/>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0" descr=" = ( w_{1,q} ,w_{2,q} , \dotsc ,w_{n,q} )"/>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853136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Tf-idf</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30919" y="1419225"/>
            <a:ext cx="7130162" cy="4351338"/>
          </a:xfrm>
        </p:spPr>
      </p:pic>
      <p:sp>
        <p:nvSpPr>
          <p:cNvPr id="5" name="TextBox 4"/>
          <p:cNvSpPr txBox="1"/>
          <p:nvPr/>
        </p:nvSpPr>
        <p:spPr>
          <a:xfrm>
            <a:off x="1499436" y="5790031"/>
            <a:ext cx="9003856" cy="646331"/>
          </a:xfrm>
          <a:prstGeom prst="rect">
            <a:avLst/>
          </a:prstGeom>
          <a:noFill/>
        </p:spPr>
        <p:txBody>
          <a:bodyPr wrap="square" rtlCol="0">
            <a:spAutoFit/>
          </a:bodyPr>
          <a:lstStyle/>
          <a:p>
            <a:r>
              <a:rPr lang="en-US" dirty="0" smtClean="0"/>
              <a:t>But these models are bags of words representation, grammar are lost. One way to resolve this is to use contiguous words as terms</a:t>
            </a:r>
            <a:endParaRPr lang="en-US" dirty="0"/>
          </a:p>
        </p:txBody>
      </p:sp>
    </p:spTree>
    <p:extLst>
      <p:ext uri="{BB962C8B-B14F-4D97-AF65-F5344CB8AC3E}">
        <p14:creationId xmlns:p14="http://schemas.microsoft.com/office/powerpoint/2010/main" val="229410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Profile: a profile of user interest</a:t>
            </a:r>
            <a:endParaRPr lang="en-US" dirty="0"/>
          </a:p>
        </p:txBody>
      </p:sp>
      <p:sp>
        <p:nvSpPr>
          <p:cNvPr id="3" name="Content Placeholder 2"/>
          <p:cNvSpPr>
            <a:spLocks noGrp="1"/>
          </p:cNvSpPr>
          <p:nvPr>
            <p:ph idx="1"/>
          </p:nvPr>
        </p:nvSpPr>
        <p:spPr/>
        <p:txBody>
          <a:bodyPr/>
          <a:lstStyle/>
          <a:p>
            <a:r>
              <a:rPr lang="en-US" b="1" dirty="0" smtClean="0"/>
              <a:t>A model of user preference</a:t>
            </a:r>
            <a:r>
              <a:rPr lang="en-US" dirty="0" smtClean="0"/>
              <a:t>: description of types of items that interest the user. A common one: a function that for any item predicts the likelihood the user is interested in that item</a:t>
            </a:r>
          </a:p>
          <a:p>
            <a:r>
              <a:rPr lang="en-US" dirty="0" smtClean="0"/>
              <a:t>A history of user interactions with recommendation system: user customization and rule-based recommendation systems </a:t>
            </a:r>
            <a:endParaRPr lang="en-US" dirty="0"/>
          </a:p>
        </p:txBody>
      </p:sp>
    </p:spTree>
    <p:extLst>
      <p:ext uri="{BB962C8B-B14F-4D97-AF65-F5344CB8AC3E}">
        <p14:creationId xmlns:p14="http://schemas.microsoft.com/office/powerpoint/2010/main" val="1534832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the User </a:t>
            </a:r>
            <a:r>
              <a:rPr lang="en-US" dirty="0"/>
              <a:t>M</a:t>
            </a:r>
            <a:r>
              <a:rPr lang="en-US" dirty="0" smtClean="0"/>
              <a:t>odel</a:t>
            </a:r>
            <a:endParaRPr lang="en-US" dirty="0"/>
          </a:p>
        </p:txBody>
      </p:sp>
      <p:sp>
        <p:nvSpPr>
          <p:cNvPr id="3" name="Content Placeholder 2"/>
          <p:cNvSpPr>
            <a:spLocks noGrp="1"/>
          </p:cNvSpPr>
          <p:nvPr>
            <p:ph idx="1"/>
          </p:nvPr>
        </p:nvSpPr>
        <p:spPr/>
        <p:txBody>
          <a:bodyPr/>
          <a:lstStyle/>
          <a:p>
            <a:r>
              <a:rPr lang="en-US" dirty="0" smtClean="0"/>
              <a:t>Creating a model of users preference from the user history is classicization learning </a:t>
            </a:r>
          </a:p>
          <a:p>
            <a:r>
              <a:rPr lang="en-US" dirty="0" smtClean="0"/>
              <a:t>Explicit (smaller data, more accuracy) and implicit (bigger data, less accuracy) methods</a:t>
            </a:r>
          </a:p>
          <a:p>
            <a:r>
              <a:rPr lang="en-US" dirty="0" smtClean="0"/>
              <a:t>Classification Algorithms: given a new item and the user model, the function predicts whether the user would be interested in that item </a:t>
            </a:r>
            <a:endParaRPr lang="en-US" dirty="0"/>
          </a:p>
        </p:txBody>
      </p:sp>
    </p:spTree>
    <p:extLst>
      <p:ext uri="{BB962C8B-B14F-4D97-AF65-F5344CB8AC3E}">
        <p14:creationId xmlns:p14="http://schemas.microsoft.com/office/powerpoint/2010/main" val="291260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 Tree (based on text features)</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251524"/>
            <a:ext cx="5151545" cy="4049264"/>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1" y="2251524"/>
            <a:ext cx="5257800" cy="3820725"/>
          </a:xfrm>
          <a:prstGeom prst="rect">
            <a:avLst/>
          </a:prstGeom>
        </p:spPr>
      </p:pic>
    </p:spTree>
    <p:extLst>
      <p:ext uri="{BB962C8B-B14F-4D97-AF65-F5344CB8AC3E}">
        <p14:creationId xmlns:p14="http://schemas.microsoft.com/office/powerpoint/2010/main" val="1891804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14863" y="1734804"/>
            <a:ext cx="6375069" cy="4539211"/>
          </a:xfrm>
        </p:spPr>
      </p:pic>
      <p:sp>
        <p:nvSpPr>
          <p:cNvPr id="4" name="Title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mtClean="0"/>
              <a:t>Classification Tree</a:t>
            </a:r>
            <a:endParaRPr lang="en-US" dirty="0"/>
          </a:p>
        </p:txBody>
      </p:sp>
      <p:sp>
        <p:nvSpPr>
          <p:cNvPr id="6" name="Arc 5"/>
          <p:cNvSpPr/>
          <p:nvPr/>
        </p:nvSpPr>
        <p:spPr>
          <a:xfrm>
            <a:off x="6715125" y="4112693"/>
            <a:ext cx="45719" cy="45719"/>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3563329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TotalTime>
  <Words>493</Words>
  <Application>Microsoft Macintosh PowerPoint</Application>
  <PresentationFormat>Widescreen</PresentationFormat>
  <Paragraphs>74</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Calibri</vt:lpstr>
      <vt:lpstr>Calibri Light</vt:lpstr>
      <vt:lpstr>Mangal</vt:lpstr>
      <vt:lpstr>Arial</vt:lpstr>
      <vt:lpstr>Office Theme</vt:lpstr>
      <vt:lpstr>Content-based Recommendation</vt:lpstr>
      <vt:lpstr>Content-based recommendation (CBR)</vt:lpstr>
      <vt:lpstr>Item representation</vt:lpstr>
      <vt:lpstr>Vector Space Model</vt:lpstr>
      <vt:lpstr>Tf-idf</vt:lpstr>
      <vt:lpstr>User Profile: a profile of user interest</vt:lpstr>
      <vt:lpstr>Learning the User Model</vt:lpstr>
      <vt:lpstr>Classification Tree (based on text features)</vt:lpstr>
      <vt:lpstr>PowerPoint Presentation</vt:lpstr>
      <vt:lpstr>Splitting between Nodes</vt:lpstr>
      <vt:lpstr>Example</vt:lpstr>
      <vt:lpstr>Classification Tree</vt:lpstr>
      <vt:lpstr>Comments on Decision Tree</vt:lpstr>
      <vt:lpstr>KNN</vt:lpstr>
      <vt:lpstr>KNN on classification</vt:lpstr>
      <vt:lpstr>KNN for classification</vt:lpstr>
      <vt:lpstr>KNN example</vt:lpstr>
      <vt:lpstr>Relevance Feedback and Rocchio’s Algorithm</vt:lpstr>
      <vt:lpstr>Relevance Feedback and Rocchio’s Algorithm</vt:lpstr>
    </vt:vector>
  </TitlesOfParts>
  <Company/>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Content-based Recommendation</dc:title>
  <dc:creator>Lu Zhang</dc:creator>
  <cp:lastModifiedBy>Lu Zhang</cp:lastModifiedBy>
  <cp:revision>23</cp:revision>
  <dcterms:created xsi:type="dcterms:W3CDTF">2017-10-13T13:52:10Z</dcterms:created>
  <dcterms:modified xsi:type="dcterms:W3CDTF">2017-10-13T15:11:46Z</dcterms:modified>
</cp:coreProperties>
</file>