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339" r:id="rId2"/>
    <p:sldId id="2511" r:id="rId3"/>
    <p:sldId id="2513" r:id="rId4"/>
    <p:sldId id="2515" r:id="rId5"/>
    <p:sldId id="2519" r:id="rId6"/>
    <p:sldId id="2520" r:id="rId7"/>
    <p:sldId id="2521" r:id="rId8"/>
    <p:sldId id="2524" r:id="rId9"/>
    <p:sldId id="2525" r:id="rId10"/>
    <p:sldId id="2527" r:id="rId11"/>
    <p:sldId id="2528" r:id="rId12"/>
    <p:sldId id="2529" r:id="rId13"/>
    <p:sldId id="2530" r:id="rId14"/>
    <p:sldId id="2532" r:id="rId15"/>
    <p:sldId id="2531" r:id="rId16"/>
    <p:sldId id="2534" r:id="rId17"/>
    <p:sldId id="2535" r:id="rId18"/>
    <p:sldId id="2536" r:id="rId19"/>
    <p:sldId id="2538" r:id="rId20"/>
    <p:sldId id="2539" r:id="rId21"/>
    <p:sldId id="2540" r:id="rId22"/>
    <p:sldId id="2541" r:id="rId23"/>
    <p:sldId id="2542" r:id="rId24"/>
    <p:sldId id="2543" r:id="rId25"/>
    <p:sldId id="2544" r:id="rId26"/>
    <p:sldId id="2545" r:id="rId27"/>
    <p:sldId id="2546" r:id="rId28"/>
    <p:sldId id="2547" r:id="rId29"/>
    <p:sldId id="2549" r:id="rId30"/>
    <p:sldId id="2550" r:id="rId31"/>
    <p:sldId id="2551" r:id="rId32"/>
    <p:sldId id="2553" r:id="rId33"/>
    <p:sldId id="2554" r:id="rId34"/>
    <p:sldId id="2558" r:id="rId35"/>
    <p:sldId id="2559" r:id="rId3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16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AE303"/>
    <a:srgbClr val="FAF300"/>
    <a:srgbClr val="136773"/>
    <a:srgbClr val="000000"/>
    <a:srgbClr val="33DB00"/>
    <a:srgbClr val="7CDC57"/>
    <a:srgbClr val="5CE133"/>
    <a:srgbClr val="1C2229"/>
    <a:srgbClr val="182033"/>
    <a:srgbClr val="1C2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Estilo Escuro 2 - Destaque 3/Destaqu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Estilo com Tema 1 - Destaqu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5288" autoAdjust="0"/>
  </p:normalViewPr>
  <p:slideViewPr>
    <p:cSldViewPr snapToGrid="0" snapToObjects="1">
      <p:cViewPr varScale="1">
        <p:scale>
          <a:sx n="46" d="100"/>
          <a:sy n="46" d="100"/>
        </p:scale>
        <p:origin x="896" y="208"/>
      </p:cViewPr>
      <p:guideLst>
        <p:guide orient="horz" pos="8616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86296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35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3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7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6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ESCOLHEU-SE A MELHOR OTIMIZAÇÃO DE CADA MODELO.</a:t>
            </a:r>
          </a:p>
          <a:p>
            <a:endParaRPr lang="pt-PT" baseline="0" dirty="0" smtClean="0"/>
          </a:p>
          <a:p>
            <a:r>
              <a:rPr lang="pt-PT" baseline="0" dirty="0" smtClean="0"/>
              <a:t>LOGISTIC REGRESSION GANHA.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3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FOI ANALISADO UM CONJUNTO DE MÉTRICAS POR FORMA A PERCEBER O COMPORTAMENTO DO MODELO.</a:t>
            </a:r>
          </a:p>
          <a:p>
            <a:r>
              <a:rPr lang="pt-PT" baseline="0" dirty="0" smtClean="0"/>
              <a:t>DIZER APENAS QUE FOI VISTO ISTO, NÃO É PRECISO EXPLCAR.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5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8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FEZ-SE UM MODELO POSSIVELMENTE OTIMIZADO, CONTUDO, OS RESULTADOS OBTIDOS NELE SÃO BASICAMENTE IGUAIS AO MODELO ORIGINAL.</a:t>
            </a:r>
          </a:p>
          <a:p>
            <a:r>
              <a:rPr lang="pt-PT" baseline="0" dirty="0" smtClean="0"/>
              <a:t>ISTO PODE DEVER-SE AO FACTO DE EXISTIR MUITOS VALORES EXTREMOS (OUTLIERS) QUE NÃO FORAM REMOVIDOS DEVIDO AO QUE JÁ FOI DITO ANTERIORMENTE.</a:t>
            </a:r>
          </a:p>
          <a:p>
            <a:r>
              <a:rPr lang="pt-PT" baseline="0" dirty="0" smtClean="0"/>
              <a:t>TRABALHO FUTURO: APLICAR O MODELO SOBRE O CONJUNTO DE DADOS SEM OUTLIERS.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58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0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AS VARIÁVEIS NÃO ESTÃO MUITO CORRELACIONADAS ENTRE SI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9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1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3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 APLICAÇÃO DA FUNÇÃO DESENVOLVIDA PERMITE DIMINUIR O ERRO DE TREINO PASSANDO DE QUANTIDADES DE INVENTÁRIO EXTREMAMENTE EXCESSIVAS PARA QUANTIDADES MAIS PRÓXIMAS DAS QUANTIDADES DE VENDA.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1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6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3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0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9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OBSERVANDO A DISTRIBUIÇÃO DOS VALORES PREVISTOS, VERIFICA-SE QUE NA VERDADE O MODELO DE Árvores de Decisão NÃO É O MAIS APROPRIADO POR SER MUITO LIMITADO NOS VALORES PREVISTOS.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ENTRE O MODELO DE Regressão Linear E O DE </a:t>
            </a:r>
            <a:r>
              <a:rPr lang="pt-PT" baseline="0" dirty="0" err="1" smtClean="0"/>
              <a:t>Random</a:t>
            </a:r>
            <a:r>
              <a:rPr lang="pt-PT" baseline="0" dirty="0" smtClean="0"/>
              <a:t> </a:t>
            </a:r>
            <a:r>
              <a:rPr lang="pt-PT" baseline="0" dirty="0" err="1" smtClean="0"/>
              <a:t>Forests</a:t>
            </a:r>
            <a:r>
              <a:rPr lang="pt-PT" baseline="0" dirty="0" smtClean="0"/>
              <a:t>, UMA VEZ QUE O DE Regressão Linear É O QUE POSSUI PREVISÕES MAIS BAIXAS DE INVENTÁRIO QUE É O QUE SE PRETENDE (DEVIDO ÁS VENDAS SEREM BAIXAS) E COMO OS ERROS ENTRE ESTES DOIS MODELOS SÃO PRÁTICAMENTE IGUAIS, ENTÃO É O MODELO DE Regressão Linear QUE DEVE SER ESCOLHIDO.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07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OS OUTLIERS NÃO FORAM</a:t>
            </a:r>
            <a:r>
              <a:rPr lang="pt-PT" baseline="0" dirty="0" smtClean="0"/>
              <a:t> REMOVIDOS PORQUE UMA VEZ QUE CADA VARIÁVEL POSSUI MUITOS, A REMOÇÃO PODE LEVAR A PERDA DE INFORMAÇÃO DE VENDAS QUE OCORRERAM E QUE SÃO IMPORTANTES DADO O NÚMERO JÁ REDUZIDO DE VENDAS.</a:t>
            </a:r>
          </a:p>
          <a:p>
            <a:endParaRPr lang="pt-PT" baseline="0" dirty="0" smtClean="0"/>
          </a:p>
          <a:p>
            <a:r>
              <a:rPr lang="pt-PT" baseline="0" dirty="0" smtClean="0"/>
              <a:t>DIZER NO ENTANTO QUE ESTA DECISÃO PODE TRAZER CONSEQUÊNCIAS NOS MODELOS DE APRENDIZAGEM PORQUE PODE AUMENTAR O RUÍDO NOS DADOS.</a:t>
            </a:r>
          </a:p>
          <a:p>
            <a:r>
              <a:rPr lang="pt-PT" baseline="0" dirty="0" smtClean="0"/>
              <a:t>PARA ALÉM DISSO PODE LEVAR A QUE NÃO EXISTA LINEARIDADE NOS DADOS, REDUZINDO A QUALIDADE DOS MODELOS QUE NECESSITAM DE LINEARIDADE.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5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DISTRIBUIÇÃO DOS VALORES DOS VÁRIOS PREÇOS</a:t>
            </a:r>
          </a:p>
          <a:p>
            <a:endParaRPr lang="pt-PT" baseline="0" dirty="0" smtClean="0"/>
          </a:p>
          <a:p>
            <a:r>
              <a:rPr lang="pt-PT" baseline="0" dirty="0" err="1" smtClean="0"/>
              <a:t>PriceReg</a:t>
            </a:r>
            <a:r>
              <a:rPr lang="pt-PT" baseline="0" dirty="0" smtClean="0"/>
              <a:t> É O QUE POSSUI O VALOR MAIS ELEVADO DO PREÇO SEGUIDO DE </a:t>
            </a:r>
            <a:r>
              <a:rPr lang="pt-PT" baseline="0" dirty="0" err="1" smtClean="0"/>
              <a:t>LowUserPrice</a:t>
            </a:r>
            <a:r>
              <a:rPr lang="pt-PT" baseline="0" dirty="0" smtClean="0"/>
              <a:t> E POR FIM </a:t>
            </a:r>
            <a:r>
              <a:rPr lang="pt-PT" baseline="0" dirty="0" err="1" smtClean="0"/>
              <a:t>LowNetPrice</a:t>
            </a:r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8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err="1" smtClean="0"/>
              <a:t>PriceReg</a:t>
            </a:r>
            <a:r>
              <a:rPr lang="pt-PT" baseline="0" dirty="0" smtClean="0"/>
              <a:t> É A VARIÁVEL A SER UTILIZADA. EXPLICAÇÃO DETALHADA PORQUÊ NO RELATÓRIO.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0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baseline="0" dirty="0" smtClean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1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73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28801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347164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215746" y="1550863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14734109" y="4940834"/>
            <a:ext cx="7441981" cy="8775166"/>
          </a:xfrm>
          <a:prstGeom prst="parallelogram">
            <a:avLst>
              <a:gd name="adj" fmla="val 41516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599" baseline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0"/>
          </p:nvPr>
        </p:nvSpPr>
        <p:spPr>
          <a:xfrm>
            <a:off x="1159145" y="2971851"/>
            <a:ext cx="22083182" cy="8787159"/>
          </a:xfrm>
          <a:custGeom>
            <a:avLst/>
            <a:gdLst>
              <a:gd name="connsiteX0" fmla="*/ 17740862 w 22083182"/>
              <a:gd name="connsiteY0" fmla="*/ 0 h 8787159"/>
              <a:gd name="connsiteX1" fmla="*/ 22083182 w 22083182"/>
              <a:gd name="connsiteY1" fmla="*/ 0 h 8787159"/>
              <a:gd name="connsiteX2" fmla="*/ 22083182 w 22083182"/>
              <a:gd name="connsiteY2" fmla="*/ 45002 h 8787159"/>
              <a:gd name="connsiteX3" fmla="*/ 19021246 w 22083182"/>
              <a:gd name="connsiteY3" fmla="*/ 8787159 h 8787159"/>
              <a:gd name="connsiteX4" fmla="*/ 14631756 w 22083182"/>
              <a:gd name="connsiteY4" fmla="*/ 8787159 h 8787159"/>
              <a:gd name="connsiteX5" fmla="*/ 7985696 w 22083182"/>
              <a:gd name="connsiteY5" fmla="*/ 0 h 8787159"/>
              <a:gd name="connsiteX6" fmla="*/ 12325532 w 22083182"/>
              <a:gd name="connsiteY6" fmla="*/ 0 h 8787159"/>
              <a:gd name="connsiteX7" fmla="*/ 9227538 w 22083182"/>
              <a:gd name="connsiteY7" fmla="*/ 8781464 h 8787159"/>
              <a:gd name="connsiteX8" fmla="*/ 9748550 w 22083182"/>
              <a:gd name="connsiteY8" fmla="*/ 8787158 h 8787159"/>
              <a:gd name="connsiteX9" fmla="*/ 12857656 w 22083182"/>
              <a:gd name="connsiteY9" fmla="*/ 0 h 8787159"/>
              <a:gd name="connsiteX10" fmla="*/ 17740810 w 22083182"/>
              <a:gd name="connsiteY10" fmla="*/ 0 h 8787159"/>
              <a:gd name="connsiteX11" fmla="*/ 17203250 w 22083182"/>
              <a:gd name="connsiteY11" fmla="*/ 15498 h 8787159"/>
              <a:gd name="connsiteX12" fmla="*/ 14108714 w 22083182"/>
              <a:gd name="connsiteY12" fmla="*/ 8787159 h 8787159"/>
              <a:gd name="connsiteX13" fmla="*/ 4876591 w 22083182"/>
              <a:gd name="connsiteY13" fmla="*/ 8787159 h 8787159"/>
              <a:gd name="connsiteX14" fmla="*/ 3067620 w 22083182"/>
              <a:gd name="connsiteY14" fmla="*/ 0 h 8787159"/>
              <a:gd name="connsiteX15" fmla="*/ 7985651 w 22083182"/>
              <a:gd name="connsiteY15" fmla="*/ 0 h 8787159"/>
              <a:gd name="connsiteX16" fmla="*/ 7448082 w 22083182"/>
              <a:gd name="connsiteY16" fmla="*/ 15498 h 8787159"/>
              <a:gd name="connsiteX17" fmla="*/ 4353548 w 22083182"/>
              <a:gd name="connsiteY17" fmla="*/ 8787159 h 8787159"/>
              <a:gd name="connsiteX18" fmla="*/ 0 w 22083182"/>
              <a:gd name="connsiteY18" fmla="*/ 8787159 h 8787159"/>
              <a:gd name="connsiteX19" fmla="*/ 0 w 22083182"/>
              <a:gd name="connsiteY19" fmla="*/ 8758385 h 878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083182" h="8787159">
                <a:moveTo>
                  <a:pt x="17740862" y="0"/>
                </a:moveTo>
                <a:lnTo>
                  <a:pt x="22083182" y="0"/>
                </a:lnTo>
                <a:lnTo>
                  <a:pt x="22083182" y="45002"/>
                </a:lnTo>
                <a:lnTo>
                  <a:pt x="19021246" y="8787159"/>
                </a:lnTo>
                <a:lnTo>
                  <a:pt x="14631756" y="8787159"/>
                </a:lnTo>
                <a:close/>
                <a:moveTo>
                  <a:pt x="7985696" y="0"/>
                </a:moveTo>
                <a:lnTo>
                  <a:pt x="12325532" y="0"/>
                </a:lnTo>
                <a:lnTo>
                  <a:pt x="9227538" y="8781464"/>
                </a:lnTo>
                <a:lnTo>
                  <a:pt x="9748550" y="8787158"/>
                </a:lnTo>
                <a:lnTo>
                  <a:pt x="12857656" y="0"/>
                </a:lnTo>
                <a:lnTo>
                  <a:pt x="17740810" y="0"/>
                </a:lnTo>
                <a:lnTo>
                  <a:pt x="17203250" y="15498"/>
                </a:lnTo>
                <a:lnTo>
                  <a:pt x="14108714" y="8787159"/>
                </a:lnTo>
                <a:lnTo>
                  <a:pt x="4876591" y="8787159"/>
                </a:lnTo>
                <a:close/>
                <a:moveTo>
                  <a:pt x="3067620" y="0"/>
                </a:moveTo>
                <a:lnTo>
                  <a:pt x="7985651" y="0"/>
                </a:lnTo>
                <a:lnTo>
                  <a:pt x="7448082" y="15498"/>
                </a:lnTo>
                <a:lnTo>
                  <a:pt x="4353548" y="8787159"/>
                </a:lnTo>
                <a:lnTo>
                  <a:pt x="0" y="8787159"/>
                </a:lnTo>
                <a:lnTo>
                  <a:pt x="0" y="87583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act Us-Bo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icture Placeholder 165"/>
          <p:cNvSpPr>
            <a:spLocks noGrp="1"/>
          </p:cNvSpPr>
          <p:nvPr>
            <p:ph type="pic" sz="quarter" idx="10"/>
          </p:nvPr>
        </p:nvSpPr>
        <p:spPr>
          <a:xfrm>
            <a:off x="-1766860" y="1230468"/>
            <a:ext cx="15513261" cy="11088533"/>
          </a:xfrm>
          <a:custGeom>
            <a:avLst/>
            <a:gdLst>
              <a:gd name="connsiteX0" fmla="*/ 838825 w 15513261"/>
              <a:gd name="connsiteY0" fmla="*/ 9289584 h 11088533"/>
              <a:gd name="connsiteX1" fmla="*/ 3269261 w 15513261"/>
              <a:gd name="connsiteY1" fmla="*/ 9289584 h 11088533"/>
              <a:gd name="connsiteX2" fmla="*/ 3296004 w 15513261"/>
              <a:gd name="connsiteY2" fmla="*/ 9290944 h 11088533"/>
              <a:gd name="connsiteX3" fmla="*/ 3322766 w 15513261"/>
              <a:gd name="connsiteY3" fmla="*/ 9289584 h 11088533"/>
              <a:gd name="connsiteX4" fmla="*/ 5065781 w 15513261"/>
              <a:gd name="connsiteY4" fmla="*/ 9289584 h 11088533"/>
              <a:gd name="connsiteX5" fmla="*/ 5753201 w 15513261"/>
              <a:gd name="connsiteY5" fmla="*/ 9289584 h 11088533"/>
              <a:gd name="connsiteX6" fmla="*/ 7095748 w 15513261"/>
              <a:gd name="connsiteY6" fmla="*/ 9289584 h 11088533"/>
              <a:gd name="connsiteX7" fmla="*/ 7496217 w 15513261"/>
              <a:gd name="connsiteY7" fmla="*/ 9289584 h 11088533"/>
              <a:gd name="connsiteX8" fmla="*/ 9393868 w 15513261"/>
              <a:gd name="connsiteY8" fmla="*/ 9289584 h 11088533"/>
              <a:gd name="connsiteX9" fmla="*/ 9526184 w 15513261"/>
              <a:gd name="connsiteY9" fmla="*/ 9289584 h 11088533"/>
              <a:gd name="connsiteX10" fmla="*/ 11824304 w 15513261"/>
              <a:gd name="connsiteY10" fmla="*/ 9289584 h 11088533"/>
              <a:gd name="connsiteX11" fmla="*/ 12658600 w 15513261"/>
              <a:gd name="connsiteY11" fmla="*/ 10128489 h 11088533"/>
              <a:gd name="connsiteX12" fmla="*/ 12658600 w 15513261"/>
              <a:gd name="connsiteY12" fmla="*/ 10250192 h 11088533"/>
              <a:gd name="connsiteX13" fmla="*/ 11824304 w 15513261"/>
              <a:gd name="connsiteY13" fmla="*/ 11088533 h 11088533"/>
              <a:gd name="connsiteX14" fmla="*/ 9597394 w 15513261"/>
              <a:gd name="connsiteY14" fmla="*/ 11088533 h 11088533"/>
              <a:gd name="connsiteX15" fmla="*/ 9526184 w 15513261"/>
              <a:gd name="connsiteY15" fmla="*/ 11088533 h 11088533"/>
              <a:gd name="connsiteX16" fmla="*/ 9522036 w 15513261"/>
              <a:gd name="connsiteY16" fmla="*/ 11088533 h 11088533"/>
              <a:gd name="connsiteX17" fmla="*/ 9393868 w 15513261"/>
              <a:gd name="connsiteY17" fmla="*/ 11088533 h 11088533"/>
              <a:gd name="connsiteX18" fmla="*/ 9305376 w 15513261"/>
              <a:gd name="connsiteY18" fmla="*/ 11088533 h 11088533"/>
              <a:gd name="connsiteX19" fmla="*/ 7528313 w 15513261"/>
              <a:gd name="connsiteY19" fmla="*/ 11088533 h 11088533"/>
              <a:gd name="connsiteX20" fmla="*/ 7496217 w 15513261"/>
              <a:gd name="connsiteY20" fmla="*/ 11088533 h 11088533"/>
              <a:gd name="connsiteX21" fmla="*/ 7399553 w 15513261"/>
              <a:gd name="connsiteY21" fmla="*/ 11088533 h 11088533"/>
              <a:gd name="connsiteX22" fmla="*/ 7299274 w 15513261"/>
              <a:gd name="connsiteY22" fmla="*/ 11088533 h 11088533"/>
              <a:gd name="connsiteX23" fmla="*/ 7223916 w 15513261"/>
              <a:gd name="connsiteY23" fmla="*/ 11088533 h 11088533"/>
              <a:gd name="connsiteX24" fmla="*/ 7222381 w 15513261"/>
              <a:gd name="connsiteY24" fmla="*/ 11088533 h 11088533"/>
              <a:gd name="connsiteX25" fmla="*/ 7169920 w 15513261"/>
              <a:gd name="connsiteY25" fmla="*/ 11088533 h 11088533"/>
              <a:gd name="connsiteX26" fmla="*/ 7133724 w 15513261"/>
              <a:gd name="connsiteY26" fmla="*/ 11088533 h 11088533"/>
              <a:gd name="connsiteX27" fmla="*/ 7111769 w 15513261"/>
              <a:gd name="connsiteY27" fmla="*/ 11088533 h 11088533"/>
              <a:gd name="connsiteX28" fmla="*/ 7100496 w 15513261"/>
              <a:gd name="connsiteY28" fmla="*/ 11088533 h 11088533"/>
              <a:gd name="connsiteX29" fmla="*/ 7095748 w 15513261"/>
              <a:gd name="connsiteY29" fmla="*/ 11088533 h 11088533"/>
              <a:gd name="connsiteX30" fmla="*/ 6969927 w 15513261"/>
              <a:gd name="connsiteY30" fmla="*/ 11088533 h 11088533"/>
              <a:gd name="connsiteX31" fmla="*/ 5855554 w 15513261"/>
              <a:gd name="connsiteY31" fmla="*/ 11088533 h 11088533"/>
              <a:gd name="connsiteX32" fmla="*/ 5753201 w 15513261"/>
              <a:gd name="connsiteY32" fmla="*/ 11088533 h 11088533"/>
              <a:gd name="connsiteX33" fmla="*/ 5659149 w 15513261"/>
              <a:gd name="connsiteY33" fmla="*/ 11088533 h 11088533"/>
              <a:gd name="connsiteX34" fmla="*/ 5532395 w 15513261"/>
              <a:gd name="connsiteY34" fmla="*/ 11088533 h 11088533"/>
              <a:gd name="connsiteX35" fmla="*/ 5498347 w 15513261"/>
              <a:gd name="connsiteY35" fmla="*/ 11088533 h 11088533"/>
              <a:gd name="connsiteX36" fmla="*/ 5369585 w 15513261"/>
              <a:gd name="connsiteY36" fmla="*/ 11088533 h 11088533"/>
              <a:gd name="connsiteX37" fmla="*/ 5325382 w 15513261"/>
              <a:gd name="connsiteY37" fmla="*/ 11088533 h 11088533"/>
              <a:gd name="connsiteX38" fmla="*/ 5269307 w 15513261"/>
              <a:gd name="connsiteY38" fmla="*/ 11088533 h 11088533"/>
              <a:gd name="connsiteX39" fmla="*/ 5193949 w 15513261"/>
              <a:gd name="connsiteY39" fmla="*/ 11088533 h 11088533"/>
              <a:gd name="connsiteX40" fmla="*/ 5139952 w 15513261"/>
              <a:gd name="connsiteY40" fmla="*/ 11088533 h 11088533"/>
              <a:gd name="connsiteX41" fmla="*/ 5131722 w 15513261"/>
              <a:gd name="connsiteY41" fmla="*/ 11088533 h 11088533"/>
              <a:gd name="connsiteX42" fmla="*/ 5103757 w 15513261"/>
              <a:gd name="connsiteY42" fmla="*/ 11088533 h 11088533"/>
              <a:gd name="connsiteX43" fmla="*/ 5081803 w 15513261"/>
              <a:gd name="connsiteY43" fmla="*/ 11088533 h 11088533"/>
              <a:gd name="connsiteX44" fmla="*/ 5070529 w 15513261"/>
              <a:gd name="connsiteY44" fmla="*/ 11088533 h 11088533"/>
              <a:gd name="connsiteX45" fmla="*/ 5065781 w 15513261"/>
              <a:gd name="connsiteY45" fmla="*/ 11088533 h 11088533"/>
              <a:gd name="connsiteX46" fmla="*/ 4950967 w 15513261"/>
              <a:gd name="connsiteY46" fmla="*/ 11088533 h 11088533"/>
              <a:gd name="connsiteX47" fmla="*/ 3322766 w 15513261"/>
              <a:gd name="connsiteY47" fmla="*/ 11088533 h 11088533"/>
              <a:gd name="connsiteX48" fmla="*/ 3296004 w 15513261"/>
              <a:gd name="connsiteY48" fmla="*/ 11087172 h 11088533"/>
              <a:gd name="connsiteX49" fmla="*/ 3269261 w 15513261"/>
              <a:gd name="connsiteY49" fmla="*/ 11088533 h 11088533"/>
              <a:gd name="connsiteX50" fmla="*/ 838825 w 15513261"/>
              <a:gd name="connsiteY50" fmla="*/ 11088533 h 11088533"/>
              <a:gd name="connsiteX51" fmla="*/ 2 w 15513261"/>
              <a:gd name="connsiteY51" fmla="*/ 10250192 h 11088533"/>
              <a:gd name="connsiteX52" fmla="*/ 2 w 15513261"/>
              <a:gd name="connsiteY52" fmla="*/ 10128489 h 11088533"/>
              <a:gd name="connsiteX53" fmla="*/ 838825 w 15513261"/>
              <a:gd name="connsiteY53" fmla="*/ 9289584 h 11088533"/>
              <a:gd name="connsiteX54" fmla="*/ 839008 w 15513261"/>
              <a:gd name="connsiteY54" fmla="*/ 6985907 h 11088533"/>
              <a:gd name="connsiteX55" fmla="*/ 3511428 w 15513261"/>
              <a:gd name="connsiteY55" fmla="*/ 6985907 h 11088533"/>
              <a:gd name="connsiteX56" fmla="*/ 4509802 w 15513261"/>
              <a:gd name="connsiteY56" fmla="*/ 6985907 h 11088533"/>
              <a:gd name="connsiteX57" fmla="*/ 6101272 w 15513261"/>
              <a:gd name="connsiteY57" fmla="*/ 6985907 h 11088533"/>
              <a:gd name="connsiteX58" fmla="*/ 7182223 w 15513261"/>
              <a:gd name="connsiteY58" fmla="*/ 6985907 h 11088533"/>
              <a:gd name="connsiteX59" fmla="*/ 9772064 w 15513261"/>
              <a:gd name="connsiteY59" fmla="*/ 6985907 h 11088533"/>
              <a:gd name="connsiteX60" fmla="*/ 10606539 w 15513261"/>
              <a:gd name="connsiteY60" fmla="*/ 7820068 h 11088533"/>
              <a:gd name="connsiteX61" fmla="*/ 10606539 w 15513261"/>
              <a:gd name="connsiteY61" fmla="*/ 7945701 h 11088533"/>
              <a:gd name="connsiteX62" fmla="*/ 9772064 w 15513261"/>
              <a:gd name="connsiteY62" fmla="*/ 8779862 h 11088533"/>
              <a:gd name="connsiteX63" fmla="*/ 7294100 w 15513261"/>
              <a:gd name="connsiteY63" fmla="*/ 8779862 h 11088533"/>
              <a:gd name="connsiteX64" fmla="*/ 7182223 w 15513261"/>
              <a:gd name="connsiteY64" fmla="*/ 8779862 h 11088533"/>
              <a:gd name="connsiteX65" fmla="*/ 7138723 w 15513261"/>
              <a:gd name="connsiteY65" fmla="*/ 8779862 h 11088533"/>
              <a:gd name="connsiteX66" fmla="*/ 6997462 w 15513261"/>
              <a:gd name="connsiteY66" fmla="*/ 8779862 h 11088533"/>
              <a:gd name="connsiteX67" fmla="*/ 6869642 w 15513261"/>
              <a:gd name="connsiteY67" fmla="*/ 8779862 h 11088533"/>
              <a:gd name="connsiteX68" fmla="*/ 6754593 w 15513261"/>
              <a:gd name="connsiteY68" fmla="*/ 8779862 h 11088533"/>
              <a:gd name="connsiteX69" fmla="*/ 6729076 w 15513261"/>
              <a:gd name="connsiteY69" fmla="*/ 8779862 h 11088533"/>
              <a:gd name="connsiteX70" fmla="*/ 6560121 w 15513261"/>
              <a:gd name="connsiteY70" fmla="*/ 8779862 h 11088533"/>
              <a:gd name="connsiteX71" fmla="*/ 6408665 w 15513261"/>
              <a:gd name="connsiteY71" fmla="*/ 8779862 h 11088533"/>
              <a:gd name="connsiteX72" fmla="*/ 6314845 w 15513261"/>
              <a:gd name="connsiteY72" fmla="*/ 8779862 h 11088533"/>
              <a:gd name="connsiteX73" fmla="*/ 6294849 w 15513261"/>
              <a:gd name="connsiteY73" fmla="*/ 8779862 h 11088533"/>
              <a:gd name="connsiteX74" fmla="*/ 6213295 w 15513261"/>
              <a:gd name="connsiteY74" fmla="*/ 8779862 h 11088533"/>
              <a:gd name="connsiteX75" fmla="*/ 6158628 w 15513261"/>
              <a:gd name="connsiteY75" fmla="*/ 8779862 h 11088533"/>
              <a:gd name="connsiteX76" fmla="*/ 6125469 w 15513261"/>
              <a:gd name="connsiteY76" fmla="*/ 8779862 h 11088533"/>
              <a:gd name="connsiteX77" fmla="*/ 6108441 w 15513261"/>
              <a:gd name="connsiteY77" fmla="*/ 8779862 h 11088533"/>
              <a:gd name="connsiteX78" fmla="*/ 6101272 w 15513261"/>
              <a:gd name="connsiteY78" fmla="*/ 8779862 h 11088533"/>
              <a:gd name="connsiteX79" fmla="*/ 5937785 w 15513261"/>
              <a:gd name="connsiteY79" fmla="*/ 8779862 h 11088533"/>
              <a:gd name="connsiteX80" fmla="*/ 4548880 w 15513261"/>
              <a:gd name="connsiteY80" fmla="*/ 8779862 h 11088533"/>
              <a:gd name="connsiteX81" fmla="*/ 4509802 w 15513261"/>
              <a:gd name="connsiteY81" fmla="*/ 8779862 h 11088533"/>
              <a:gd name="connsiteX82" fmla="*/ 4407618 w 15513261"/>
              <a:gd name="connsiteY82" fmla="*/ 8779862 h 11088533"/>
              <a:gd name="connsiteX83" fmla="*/ 4279800 w 15513261"/>
              <a:gd name="connsiteY83" fmla="*/ 8779862 h 11088533"/>
              <a:gd name="connsiteX84" fmla="*/ 4176308 w 15513261"/>
              <a:gd name="connsiteY84" fmla="*/ 8779862 h 11088533"/>
              <a:gd name="connsiteX85" fmla="*/ 4164752 w 15513261"/>
              <a:gd name="connsiteY85" fmla="*/ 8779862 h 11088533"/>
              <a:gd name="connsiteX86" fmla="*/ 3970278 w 15513261"/>
              <a:gd name="connsiteY86" fmla="*/ 8779862 h 11088533"/>
              <a:gd name="connsiteX87" fmla="*/ 3863649 w 15513261"/>
              <a:gd name="connsiteY87" fmla="*/ 8779862 h 11088533"/>
              <a:gd name="connsiteX88" fmla="*/ 3818821 w 15513261"/>
              <a:gd name="connsiteY88" fmla="*/ 8779862 h 11088533"/>
              <a:gd name="connsiteX89" fmla="*/ 3705005 w 15513261"/>
              <a:gd name="connsiteY89" fmla="*/ 8779862 h 11088533"/>
              <a:gd name="connsiteX90" fmla="*/ 3623452 w 15513261"/>
              <a:gd name="connsiteY90" fmla="*/ 8779862 h 11088533"/>
              <a:gd name="connsiteX91" fmla="*/ 3571155 w 15513261"/>
              <a:gd name="connsiteY91" fmla="*/ 8779862 h 11088533"/>
              <a:gd name="connsiteX92" fmla="*/ 3568785 w 15513261"/>
              <a:gd name="connsiteY92" fmla="*/ 8779862 h 11088533"/>
              <a:gd name="connsiteX93" fmla="*/ 3535625 w 15513261"/>
              <a:gd name="connsiteY93" fmla="*/ 8779862 h 11088533"/>
              <a:gd name="connsiteX94" fmla="*/ 3518599 w 15513261"/>
              <a:gd name="connsiteY94" fmla="*/ 8779862 h 11088533"/>
              <a:gd name="connsiteX95" fmla="*/ 3511428 w 15513261"/>
              <a:gd name="connsiteY95" fmla="*/ 8779862 h 11088533"/>
              <a:gd name="connsiteX96" fmla="*/ 3298152 w 15513261"/>
              <a:gd name="connsiteY96" fmla="*/ 8779862 h 11088533"/>
              <a:gd name="connsiteX97" fmla="*/ 839008 w 15513261"/>
              <a:gd name="connsiteY97" fmla="*/ 8779862 h 11088533"/>
              <a:gd name="connsiteX98" fmla="*/ 2 w 15513261"/>
              <a:gd name="connsiteY98" fmla="*/ 7945701 h 11088533"/>
              <a:gd name="connsiteX99" fmla="*/ 2 w 15513261"/>
              <a:gd name="connsiteY99" fmla="*/ 7820068 h 11088533"/>
              <a:gd name="connsiteX100" fmla="*/ 839008 w 15513261"/>
              <a:gd name="connsiteY100" fmla="*/ 6985907 h 11088533"/>
              <a:gd name="connsiteX101" fmla="*/ 838937 w 15513261"/>
              <a:gd name="connsiteY101" fmla="*/ 4672245 h 11088533"/>
              <a:gd name="connsiteX102" fmla="*/ 4958313 w 15513261"/>
              <a:gd name="connsiteY102" fmla="*/ 4672245 h 11088533"/>
              <a:gd name="connsiteX103" fmla="*/ 5748563 w 15513261"/>
              <a:gd name="connsiteY103" fmla="*/ 4672245 h 11088533"/>
              <a:gd name="connsiteX104" fmla="*/ 7905948 w 15513261"/>
              <a:gd name="connsiteY104" fmla="*/ 4672245 h 11088533"/>
              <a:gd name="connsiteX105" fmla="*/ 9867938 w 15513261"/>
              <a:gd name="connsiteY105" fmla="*/ 4672245 h 11088533"/>
              <a:gd name="connsiteX106" fmla="*/ 12815576 w 15513261"/>
              <a:gd name="connsiteY106" fmla="*/ 4672245 h 11088533"/>
              <a:gd name="connsiteX107" fmla="*/ 13654509 w 15513261"/>
              <a:gd name="connsiteY107" fmla="*/ 5510848 h 11088533"/>
              <a:gd name="connsiteX108" fmla="*/ 13654509 w 15513261"/>
              <a:gd name="connsiteY108" fmla="*/ 5632024 h 11088533"/>
              <a:gd name="connsiteX109" fmla="*/ 12815576 w 15513261"/>
              <a:gd name="connsiteY109" fmla="*/ 6471193 h 11088533"/>
              <a:gd name="connsiteX110" fmla="*/ 9977198 w 15513261"/>
              <a:gd name="connsiteY110" fmla="*/ 6471193 h 11088533"/>
              <a:gd name="connsiteX111" fmla="*/ 9867938 w 15513261"/>
              <a:gd name="connsiteY111" fmla="*/ 6471193 h 11088533"/>
              <a:gd name="connsiteX112" fmla="*/ 9728928 w 15513261"/>
              <a:gd name="connsiteY112" fmla="*/ 6471193 h 11088533"/>
              <a:gd name="connsiteX113" fmla="*/ 9501337 w 15513261"/>
              <a:gd name="connsiteY113" fmla="*/ 6471193 h 11088533"/>
              <a:gd name="connsiteX114" fmla="*/ 9421895 w 15513261"/>
              <a:gd name="connsiteY114" fmla="*/ 6471193 h 11088533"/>
              <a:gd name="connsiteX115" fmla="*/ 9293523 w 15513261"/>
              <a:gd name="connsiteY115" fmla="*/ 6471193 h 11088533"/>
              <a:gd name="connsiteX116" fmla="*/ 9104587 w 15513261"/>
              <a:gd name="connsiteY116" fmla="*/ 6471193 h 11088533"/>
              <a:gd name="connsiteX117" fmla="*/ 9003720 w 15513261"/>
              <a:gd name="connsiteY117" fmla="*/ 6471193 h 11088533"/>
              <a:gd name="connsiteX118" fmla="*/ 8933632 w 15513261"/>
              <a:gd name="connsiteY118" fmla="*/ 6471193 h 11088533"/>
              <a:gd name="connsiteX119" fmla="*/ 8642062 w 15513261"/>
              <a:gd name="connsiteY119" fmla="*/ 6471193 h 11088533"/>
              <a:gd name="connsiteX120" fmla="*/ 8612514 w 15513261"/>
              <a:gd name="connsiteY120" fmla="*/ 6471193 h 11088533"/>
              <a:gd name="connsiteX121" fmla="*/ 8519652 w 15513261"/>
              <a:gd name="connsiteY121" fmla="*/ 6471193 h 11088533"/>
              <a:gd name="connsiteX122" fmla="*/ 8317082 w 15513261"/>
              <a:gd name="connsiteY122" fmla="*/ 6471193 h 11088533"/>
              <a:gd name="connsiteX123" fmla="*/ 8247378 w 15513261"/>
              <a:gd name="connsiteY123" fmla="*/ 6471193 h 11088533"/>
              <a:gd name="connsiteX124" fmla="*/ 8164854 w 15513261"/>
              <a:gd name="connsiteY124" fmla="*/ 6471193 h 11088533"/>
              <a:gd name="connsiteX125" fmla="*/ 7915538 w 15513261"/>
              <a:gd name="connsiteY125" fmla="*/ 6471193 h 11088533"/>
              <a:gd name="connsiteX126" fmla="*/ 7907414 w 15513261"/>
              <a:gd name="connsiteY126" fmla="*/ 6471193 h 11088533"/>
              <a:gd name="connsiteX127" fmla="*/ 7907146 w 15513261"/>
              <a:gd name="connsiteY127" fmla="*/ 6471193 h 11088533"/>
              <a:gd name="connsiteX128" fmla="*/ 7905948 w 15513261"/>
              <a:gd name="connsiteY128" fmla="*/ 6471193 h 11088533"/>
              <a:gd name="connsiteX129" fmla="*/ 7591725 w 15513261"/>
              <a:gd name="connsiteY129" fmla="*/ 6471193 h 11088533"/>
              <a:gd name="connsiteX130" fmla="*/ 5832123 w 15513261"/>
              <a:gd name="connsiteY130" fmla="*/ 6471193 h 11088533"/>
              <a:gd name="connsiteX131" fmla="*/ 5748563 w 15513261"/>
              <a:gd name="connsiteY131" fmla="*/ 6471193 h 11088533"/>
              <a:gd name="connsiteX132" fmla="*/ 5694429 w 15513261"/>
              <a:gd name="connsiteY132" fmla="*/ 6471193 h 11088533"/>
              <a:gd name="connsiteX133" fmla="*/ 5572017 w 15513261"/>
              <a:gd name="connsiteY133" fmla="*/ 6471193 h 11088533"/>
              <a:gd name="connsiteX134" fmla="*/ 5463989 w 15513261"/>
              <a:gd name="connsiteY134" fmla="*/ 6471193 h 11088533"/>
              <a:gd name="connsiteX135" fmla="*/ 5369448 w 15513261"/>
              <a:gd name="connsiteY135" fmla="*/ 6471193 h 11088533"/>
              <a:gd name="connsiteX136" fmla="*/ 5302520 w 15513261"/>
              <a:gd name="connsiteY136" fmla="*/ 6471193 h 11088533"/>
              <a:gd name="connsiteX137" fmla="*/ 5217220 w 15513261"/>
              <a:gd name="connsiteY137" fmla="*/ 6471193 h 11088533"/>
              <a:gd name="connsiteX138" fmla="*/ 5108144 w 15513261"/>
              <a:gd name="connsiteY138" fmla="*/ 6471193 h 11088533"/>
              <a:gd name="connsiteX139" fmla="*/ 5035026 w 15513261"/>
              <a:gd name="connsiteY139" fmla="*/ 6471193 h 11088533"/>
              <a:gd name="connsiteX140" fmla="*/ 4990677 w 15513261"/>
              <a:gd name="connsiteY140" fmla="*/ 6471193 h 11088533"/>
              <a:gd name="connsiteX141" fmla="*/ 4967903 w 15513261"/>
              <a:gd name="connsiteY141" fmla="*/ 6471193 h 11088533"/>
              <a:gd name="connsiteX142" fmla="*/ 4959513 w 15513261"/>
              <a:gd name="connsiteY142" fmla="*/ 6471193 h 11088533"/>
              <a:gd name="connsiteX143" fmla="*/ 4958313 w 15513261"/>
              <a:gd name="connsiteY143" fmla="*/ 6471193 h 11088533"/>
              <a:gd name="connsiteX144" fmla="*/ 4884344 w 15513261"/>
              <a:gd name="connsiteY144" fmla="*/ 6471193 h 11088533"/>
              <a:gd name="connsiteX145" fmla="*/ 838937 w 15513261"/>
              <a:gd name="connsiteY145" fmla="*/ 6471193 h 11088533"/>
              <a:gd name="connsiteX146" fmla="*/ 3 w 15513261"/>
              <a:gd name="connsiteY146" fmla="*/ 5632024 h 11088533"/>
              <a:gd name="connsiteX147" fmla="*/ 3 w 15513261"/>
              <a:gd name="connsiteY147" fmla="*/ 5510848 h 11088533"/>
              <a:gd name="connsiteX148" fmla="*/ 838937 w 15513261"/>
              <a:gd name="connsiteY148" fmla="*/ 4672245 h 11088533"/>
              <a:gd name="connsiteX149" fmla="*/ 838971 w 15513261"/>
              <a:gd name="connsiteY149" fmla="*/ 2361079 h 11088533"/>
              <a:gd name="connsiteX150" fmla="*/ 6539358 w 15513261"/>
              <a:gd name="connsiteY150" fmla="*/ 2361080 h 11088533"/>
              <a:gd name="connsiteX151" fmla="*/ 8974470 w 15513261"/>
              <a:gd name="connsiteY151" fmla="*/ 2361080 h 11088533"/>
              <a:gd name="connsiteX152" fmla="*/ 14674859 w 15513261"/>
              <a:gd name="connsiteY152" fmla="*/ 2361080 h 11088533"/>
              <a:gd name="connsiteX153" fmla="*/ 15513261 w 15513261"/>
              <a:gd name="connsiteY153" fmla="*/ 3194978 h 11088533"/>
              <a:gd name="connsiteX154" fmla="*/ 15513261 w 15513261"/>
              <a:gd name="connsiteY154" fmla="*/ 3320572 h 11088533"/>
              <a:gd name="connsiteX155" fmla="*/ 14674859 w 15513261"/>
              <a:gd name="connsiteY155" fmla="*/ 4155037 h 11088533"/>
              <a:gd name="connsiteX156" fmla="*/ 9182998 w 15513261"/>
              <a:gd name="connsiteY156" fmla="*/ 4155037 h 11088533"/>
              <a:gd name="connsiteX157" fmla="*/ 8974470 w 15513261"/>
              <a:gd name="connsiteY157" fmla="*/ 4155037 h 11088533"/>
              <a:gd name="connsiteX158" fmla="*/ 8838638 w 15513261"/>
              <a:gd name="connsiteY158" fmla="*/ 4155037 h 11088533"/>
              <a:gd name="connsiteX159" fmla="*/ 8242280 w 15513261"/>
              <a:gd name="connsiteY159" fmla="*/ 4155037 h 11088533"/>
              <a:gd name="connsiteX160" fmla="*/ 8235352 w 15513261"/>
              <a:gd name="connsiteY160" fmla="*/ 4155037 h 11088533"/>
              <a:gd name="connsiteX161" fmla="*/ 7987300 w 15513261"/>
              <a:gd name="connsiteY161" fmla="*/ 4155037 h 11088533"/>
              <a:gd name="connsiteX162" fmla="*/ 7556297 w 15513261"/>
              <a:gd name="connsiteY162" fmla="*/ 4155037 h 11088533"/>
              <a:gd name="connsiteX163" fmla="*/ 7542417 w 15513261"/>
              <a:gd name="connsiteY163" fmla="*/ 4155037 h 11088533"/>
              <a:gd name="connsiteX164" fmla="*/ 7377290 w 15513261"/>
              <a:gd name="connsiteY164" fmla="*/ 4155037 h 11088533"/>
              <a:gd name="connsiteX165" fmla="*/ 6968380 w 15513261"/>
              <a:gd name="connsiteY165" fmla="*/ 4155037 h 11088533"/>
              <a:gd name="connsiteX166" fmla="*/ 6894169 w 15513261"/>
              <a:gd name="connsiteY166" fmla="*/ 4155037 h 11088533"/>
              <a:gd name="connsiteX167" fmla="*/ 6869815 w 15513261"/>
              <a:gd name="connsiteY167" fmla="*/ 4155037 h 11088533"/>
              <a:gd name="connsiteX168" fmla="*/ 6539358 w 15513261"/>
              <a:gd name="connsiteY168" fmla="*/ 4155037 h 11088533"/>
              <a:gd name="connsiteX169" fmla="*/ 6289120 w 15513261"/>
              <a:gd name="connsiteY169" fmla="*/ 4155037 h 11088533"/>
              <a:gd name="connsiteX170" fmla="*/ 838969 w 15513261"/>
              <a:gd name="connsiteY170" fmla="*/ 4155037 h 11088533"/>
              <a:gd name="connsiteX171" fmla="*/ 2 w 15513261"/>
              <a:gd name="connsiteY171" fmla="*/ 3320572 h 11088533"/>
              <a:gd name="connsiteX172" fmla="*/ 2 w 15513261"/>
              <a:gd name="connsiteY172" fmla="*/ 3194978 h 11088533"/>
              <a:gd name="connsiteX173" fmla="*/ 838971 w 15513261"/>
              <a:gd name="connsiteY173" fmla="*/ 2361079 h 11088533"/>
              <a:gd name="connsiteX174" fmla="*/ 839006 w 15513261"/>
              <a:gd name="connsiteY174" fmla="*/ 0 h 11088533"/>
              <a:gd name="connsiteX175" fmla="*/ 4133034 w 15513261"/>
              <a:gd name="connsiteY175" fmla="*/ 0 h 11088533"/>
              <a:gd name="connsiteX176" fmla="*/ 4133037 w 15513261"/>
              <a:gd name="connsiteY176" fmla="*/ 0 h 11088533"/>
              <a:gd name="connsiteX177" fmla="*/ 7095930 w 15513261"/>
              <a:gd name="connsiteY177" fmla="*/ 0 h 11088533"/>
              <a:gd name="connsiteX178" fmla="*/ 7095933 w 15513261"/>
              <a:gd name="connsiteY178" fmla="*/ 0 h 11088533"/>
              <a:gd name="connsiteX179" fmla="*/ 10766724 w 15513261"/>
              <a:gd name="connsiteY179" fmla="*/ 0 h 11088533"/>
              <a:gd name="connsiteX180" fmla="*/ 11601201 w 15513261"/>
              <a:gd name="connsiteY180" fmla="*/ 838905 h 11088533"/>
              <a:gd name="connsiteX181" fmla="*/ 11601201 w 15513261"/>
              <a:gd name="connsiteY181" fmla="*/ 964570 h 11088533"/>
              <a:gd name="connsiteX182" fmla="*/ 10766724 w 15513261"/>
              <a:gd name="connsiteY182" fmla="*/ 1798948 h 11088533"/>
              <a:gd name="connsiteX183" fmla="*/ 7864302 w 15513261"/>
              <a:gd name="connsiteY183" fmla="*/ 1798948 h 11088533"/>
              <a:gd name="connsiteX184" fmla="*/ 7803836 w 15513261"/>
              <a:gd name="connsiteY184" fmla="*/ 1798948 h 11088533"/>
              <a:gd name="connsiteX185" fmla="*/ 7803830 w 15513261"/>
              <a:gd name="connsiteY185" fmla="*/ 1798948 h 11088533"/>
              <a:gd name="connsiteX186" fmla="*/ 4511117 w 15513261"/>
              <a:gd name="connsiteY186" fmla="*/ 1798948 h 11088533"/>
              <a:gd name="connsiteX187" fmla="*/ 4509807 w 15513261"/>
              <a:gd name="connsiteY187" fmla="*/ 1798948 h 11088533"/>
              <a:gd name="connsiteX188" fmla="*/ 4509800 w 15513261"/>
              <a:gd name="connsiteY188" fmla="*/ 1798948 h 11088533"/>
              <a:gd name="connsiteX189" fmla="*/ 839006 w 15513261"/>
              <a:gd name="connsiteY189" fmla="*/ 1798948 h 11088533"/>
              <a:gd name="connsiteX190" fmla="*/ 0 w 15513261"/>
              <a:gd name="connsiteY190" fmla="*/ 964570 h 11088533"/>
              <a:gd name="connsiteX191" fmla="*/ 0 w 15513261"/>
              <a:gd name="connsiteY191" fmla="*/ 838905 h 11088533"/>
              <a:gd name="connsiteX192" fmla="*/ 839006 w 15513261"/>
              <a:gd name="connsiteY192" fmla="*/ 0 h 1108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5513261" h="11088533">
                <a:moveTo>
                  <a:pt x="838825" y="9289584"/>
                </a:moveTo>
                <a:lnTo>
                  <a:pt x="3269261" y="9289584"/>
                </a:lnTo>
                <a:lnTo>
                  <a:pt x="3296004" y="9290944"/>
                </a:lnTo>
                <a:lnTo>
                  <a:pt x="3322766" y="9289584"/>
                </a:lnTo>
                <a:lnTo>
                  <a:pt x="5065781" y="9289584"/>
                </a:lnTo>
                <a:lnTo>
                  <a:pt x="5753201" y="9289584"/>
                </a:lnTo>
                <a:lnTo>
                  <a:pt x="7095748" y="9289584"/>
                </a:lnTo>
                <a:lnTo>
                  <a:pt x="7496217" y="9289584"/>
                </a:lnTo>
                <a:lnTo>
                  <a:pt x="9393868" y="9289584"/>
                </a:lnTo>
                <a:lnTo>
                  <a:pt x="9526184" y="9289584"/>
                </a:lnTo>
                <a:lnTo>
                  <a:pt x="11824304" y="9289584"/>
                </a:lnTo>
                <a:cubicBezTo>
                  <a:pt x="12286166" y="9289584"/>
                  <a:pt x="12658600" y="9666582"/>
                  <a:pt x="12658600" y="10128489"/>
                </a:cubicBezTo>
                <a:cubicBezTo>
                  <a:pt x="12658600" y="10250192"/>
                  <a:pt x="12658600" y="10250192"/>
                  <a:pt x="12658600" y="10250192"/>
                </a:cubicBezTo>
                <a:cubicBezTo>
                  <a:pt x="12658600" y="10711534"/>
                  <a:pt x="12286166" y="11088533"/>
                  <a:pt x="11824304" y="11088533"/>
                </a:cubicBezTo>
                <a:cubicBezTo>
                  <a:pt x="10457184" y="11088533"/>
                  <a:pt x="9859070" y="11088533"/>
                  <a:pt x="9597394" y="11088533"/>
                </a:cubicBezTo>
                <a:lnTo>
                  <a:pt x="9526184" y="11088533"/>
                </a:lnTo>
                <a:lnTo>
                  <a:pt x="9522036" y="11088533"/>
                </a:lnTo>
                <a:cubicBezTo>
                  <a:pt x="9393868" y="11088533"/>
                  <a:pt x="9393868" y="11088533"/>
                  <a:pt x="9393868" y="11088533"/>
                </a:cubicBezTo>
                <a:lnTo>
                  <a:pt x="9305376" y="11088533"/>
                </a:lnTo>
                <a:cubicBezTo>
                  <a:pt x="8378758" y="11088533"/>
                  <a:pt x="7840721" y="11088533"/>
                  <a:pt x="7528313" y="11088533"/>
                </a:cubicBezTo>
                <a:lnTo>
                  <a:pt x="7496217" y="11088533"/>
                </a:lnTo>
                <a:lnTo>
                  <a:pt x="7399553" y="11088533"/>
                </a:lnTo>
                <a:lnTo>
                  <a:pt x="7299274" y="11088533"/>
                </a:lnTo>
                <a:lnTo>
                  <a:pt x="7223916" y="11088533"/>
                </a:lnTo>
                <a:lnTo>
                  <a:pt x="7222381" y="11088533"/>
                </a:lnTo>
                <a:lnTo>
                  <a:pt x="7169920" y="11088533"/>
                </a:lnTo>
                <a:lnTo>
                  <a:pt x="7133724" y="11088533"/>
                </a:lnTo>
                <a:lnTo>
                  <a:pt x="7111769" y="11088533"/>
                </a:lnTo>
                <a:lnTo>
                  <a:pt x="7100496" y="11088533"/>
                </a:lnTo>
                <a:lnTo>
                  <a:pt x="7095748" y="11088533"/>
                </a:lnTo>
                <a:lnTo>
                  <a:pt x="6969927" y="11088533"/>
                </a:lnTo>
                <a:cubicBezTo>
                  <a:pt x="6485823" y="11088533"/>
                  <a:pt x="6124795" y="11088533"/>
                  <a:pt x="5855554" y="11088533"/>
                </a:cubicBezTo>
                <a:lnTo>
                  <a:pt x="5753201" y="11088533"/>
                </a:lnTo>
                <a:lnTo>
                  <a:pt x="5659149" y="11088533"/>
                </a:lnTo>
                <a:lnTo>
                  <a:pt x="5532395" y="11088533"/>
                </a:lnTo>
                <a:lnTo>
                  <a:pt x="5498347" y="11088533"/>
                </a:lnTo>
                <a:lnTo>
                  <a:pt x="5369585" y="11088533"/>
                </a:lnTo>
                <a:lnTo>
                  <a:pt x="5325382" y="11088533"/>
                </a:lnTo>
                <a:lnTo>
                  <a:pt x="5269307" y="11088533"/>
                </a:lnTo>
                <a:lnTo>
                  <a:pt x="5193949" y="11088533"/>
                </a:lnTo>
                <a:lnTo>
                  <a:pt x="5139952" y="11088533"/>
                </a:lnTo>
                <a:lnTo>
                  <a:pt x="5131722" y="11088533"/>
                </a:lnTo>
                <a:lnTo>
                  <a:pt x="5103757" y="11088533"/>
                </a:lnTo>
                <a:lnTo>
                  <a:pt x="5081803" y="11088533"/>
                </a:lnTo>
                <a:lnTo>
                  <a:pt x="5070529" y="11088533"/>
                </a:lnTo>
                <a:lnTo>
                  <a:pt x="5065781" y="11088533"/>
                </a:lnTo>
                <a:lnTo>
                  <a:pt x="4950967" y="11088533"/>
                </a:lnTo>
                <a:cubicBezTo>
                  <a:pt x="3322766" y="11088533"/>
                  <a:pt x="3322766" y="11088533"/>
                  <a:pt x="3322766" y="11088533"/>
                </a:cubicBezTo>
                <a:lnTo>
                  <a:pt x="3296004" y="11087172"/>
                </a:lnTo>
                <a:lnTo>
                  <a:pt x="3269261" y="11088533"/>
                </a:lnTo>
                <a:cubicBezTo>
                  <a:pt x="838825" y="11088533"/>
                  <a:pt x="838825" y="11088533"/>
                  <a:pt x="838825" y="11088533"/>
                </a:cubicBezTo>
                <a:cubicBezTo>
                  <a:pt x="376964" y="11088533"/>
                  <a:pt x="2" y="10711534"/>
                  <a:pt x="2" y="10250192"/>
                </a:cubicBezTo>
                <a:cubicBezTo>
                  <a:pt x="2" y="10128489"/>
                  <a:pt x="2" y="10128489"/>
                  <a:pt x="2" y="10128489"/>
                </a:cubicBezTo>
                <a:cubicBezTo>
                  <a:pt x="2" y="9666582"/>
                  <a:pt x="376964" y="9289584"/>
                  <a:pt x="838825" y="9289584"/>
                </a:cubicBezTo>
                <a:close/>
                <a:moveTo>
                  <a:pt x="839008" y="6985907"/>
                </a:moveTo>
                <a:lnTo>
                  <a:pt x="3511428" y="6985907"/>
                </a:lnTo>
                <a:lnTo>
                  <a:pt x="4509802" y="6985907"/>
                </a:lnTo>
                <a:lnTo>
                  <a:pt x="6101272" y="6985907"/>
                </a:lnTo>
                <a:lnTo>
                  <a:pt x="7182223" y="6985907"/>
                </a:lnTo>
                <a:lnTo>
                  <a:pt x="9772064" y="6985907"/>
                </a:lnTo>
                <a:cubicBezTo>
                  <a:pt x="10233460" y="6985907"/>
                  <a:pt x="10606539" y="7358280"/>
                  <a:pt x="10606539" y="7820068"/>
                </a:cubicBezTo>
                <a:cubicBezTo>
                  <a:pt x="10606539" y="7945701"/>
                  <a:pt x="10606539" y="7945701"/>
                  <a:pt x="10606539" y="7945701"/>
                </a:cubicBezTo>
                <a:cubicBezTo>
                  <a:pt x="10606539" y="8403528"/>
                  <a:pt x="10233460" y="8779862"/>
                  <a:pt x="9772064" y="8779862"/>
                </a:cubicBezTo>
                <a:cubicBezTo>
                  <a:pt x="8624940" y="8779862"/>
                  <a:pt x="7836294" y="8779862"/>
                  <a:pt x="7294100" y="8779862"/>
                </a:cubicBezTo>
                <a:lnTo>
                  <a:pt x="7182223" y="8779862"/>
                </a:lnTo>
                <a:lnTo>
                  <a:pt x="7138723" y="8779862"/>
                </a:lnTo>
                <a:lnTo>
                  <a:pt x="6997462" y="8779862"/>
                </a:lnTo>
                <a:lnTo>
                  <a:pt x="6869642" y="8779862"/>
                </a:lnTo>
                <a:lnTo>
                  <a:pt x="6754593" y="8779862"/>
                </a:lnTo>
                <a:lnTo>
                  <a:pt x="6729076" y="8779862"/>
                </a:lnTo>
                <a:lnTo>
                  <a:pt x="6560121" y="8779862"/>
                </a:lnTo>
                <a:lnTo>
                  <a:pt x="6408665" y="8779862"/>
                </a:lnTo>
                <a:lnTo>
                  <a:pt x="6314845" y="8779862"/>
                </a:lnTo>
                <a:lnTo>
                  <a:pt x="6294849" y="8779862"/>
                </a:lnTo>
                <a:lnTo>
                  <a:pt x="6213295" y="8779862"/>
                </a:lnTo>
                <a:lnTo>
                  <a:pt x="6158628" y="8779862"/>
                </a:lnTo>
                <a:lnTo>
                  <a:pt x="6125469" y="8779862"/>
                </a:lnTo>
                <a:lnTo>
                  <a:pt x="6108441" y="8779862"/>
                </a:lnTo>
                <a:lnTo>
                  <a:pt x="6101272" y="8779862"/>
                </a:lnTo>
                <a:lnTo>
                  <a:pt x="5937785" y="8779862"/>
                </a:lnTo>
                <a:cubicBezTo>
                  <a:pt x="5339357" y="8779862"/>
                  <a:pt x="4888522" y="8779862"/>
                  <a:pt x="4548880" y="8779862"/>
                </a:cubicBezTo>
                <a:lnTo>
                  <a:pt x="4509802" y="8779862"/>
                </a:lnTo>
                <a:lnTo>
                  <a:pt x="4407618" y="8779862"/>
                </a:lnTo>
                <a:lnTo>
                  <a:pt x="4279800" y="8779862"/>
                </a:lnTo>
                <a:lnTo>
                  <a:pt x="4176308" y="8779862"/>
                </a:lnTo>
                <a:lnTo>
                  <a:pt x="4164752" y="8779862"/>
                </a:lnTo>
                <a:lnTo>
                  <a:pt x="3970278" y="8779862"/>
                </a:lnTo>
                <a:lnTo>
                  <a:pt x="3863649" y="8779862"/>
                </a:lnTo>
                <a:lnTo>
                  <a:pt x="3818821" y="8779862"/>
                </a:lnTo>
                <a:lnTo>
                  <a:pt x="3705005" y="8779862"/>
                </a:lnTo>
                <a:lnTo>
                  <a:pt x="3623452" y="8779862"/>
                </a:lnTo>
                <a:lnTo>
                  <a:pt x="3571155" y="8779862"/>
                </a:lnTo>
                <a:lnTo>
                  <a:pt x="3568785" y="8779862"/>
                </a:lnTo>
                <a:lnTo>
                  <a:pt x="3535625" y="8779862"/>
                </a:lnTo>
                <a:lnTo>
                  <a:pt x="3518599" y="8779862"/>
                </a:lnTo>
                <a:lnTo>
                  <a:pt x="3511428" y="8779862"/>
                </a:lnTo>
                <a:lnTo>
                  <a:pt x="3298152" y="8779862"/>
                </a:lnTo>
                <a:cubicBezTo>
                  <a:pt x="839008" y="8779862"/>
                  <a:pt x="839008" y="8779862"/>
                  <a:pt x="839008" y="8779862"/>
                </a:cubicBezTo>
                <a:cubicBezTo>
                  <a:pt x="377045" y="8779862"/>
                  <a:pt x="2" y="8403528"/>
                  <a:pt x="2" y="7945701"/>
                </a:cubicBezTo>
                <a:cubicBezTo>
                  <a:pt x="2" y="7820068"/>
                  <a:pt x="2" y="7820068"/>
                  <a:pt x="2" y="7820068"/>
                </a:cubicBezTo>
                <a:cubicBezTo>
                  <a:pt x="2" y="7358280"/>
                  <a:pt x="377045" y="6985907"/>
                  <a:pt x="839008" y="6985907"/>
                </a:cubicBezTo>
                <a:close/>
                <a:moveTo>
                  <a:pt x="838937" y="4672245"/>
                </a:moveTo>
                <a:lnTo>
                  <a:pt x="4958313" y="4672245"/>
                </a:lnTo>
                <a:lnTo>
                  <a:pt x="5748563" y="4672245"/>
                </a:lnTo>
                <a:lnTo>
                  <a:pt x="7905948" y="4672245"/>
                </a:lnTo>
                <a:lnTo>
                  <a:pt x="9867938" y="4672245"/>
                </a:lnTo>
                <a:lnTo>
                  <a:pt x="12815576" y="4672245"/>
                </a:lnTo>
                <a:cubicBezTo>
                  <a:pt x="13277499" y="4672245"/>
                  <a:pt x="13654509" y="5048796"/>
                  <a:pt x="13654509" y="5510848"/>
                </a:cubicBezTo>
                <a:cubicBezTo>
                  <a:pt x="13654509" y="5632024"/>
                  <a:pt x="13654509" y="5632024"/>
                  <a:pt x="13654509" y="5632024"/>
                </a:cubicBezTo>
                <a:cubicBezTo>
                  <a:pt x="13654509" y="6094077"/>
                  <a:pt x="13277499" y="6471193"/>
                  <a:pt x="12815576" y="6471193"/>
                </a:cubicBezTo>
                <a:cubicBezTo>
                  <a:pt x="11588169" y="6471193"/>
                  <a:pt x="10667613" y="6471193"/>
                  <a:pt x="9977198" y="6471193"/>
                </a:cubicBezTo>
                <a:lnTo>
                  <a:pt x="9867938" y="6471193"/>
                </a:lnTo>
                <a:lnTo>
                  <a:pt x="9728928" y="6471193"/>
                </a:lnTo>
                <a:cubicBezTo>
                  <a:pt x="9649670" y="6471193"/>
                  <a:pt x="9573856" y="6471193"/>
                  <a:pt x="9501337" y="6471193"/>
                </a:cubicBezTo>
                <a:lnTo>
                  <a:pt x="9421895" y="6471193"/>
                </a:lnTo>
                <a:lnTo>
                  <a:pt x="9293523" y="6471193"/>
                </a:lnTo>
                <a:cubicBezTo>
                  <a:pt x="9227448" y="6471193"/>
                  <a:pt x="9164520" y="6471193"/>
                  <a:pt x="9104587" y="6471193"/>
                </a:cubicBezTo>
                <a:lnTo>
                  <a:pt x="9003720" y="6471193"/>
                </a:lnTo>
                <a:lnTo>
                  <a:pt x="8933632" y="6471193"/>
                </a:lnTo>
                <a:cubicBezTo>
                  <a:pt x="8825454" y="6471193"/>
                  <a:pt x="8728664" y="6471193"/>
                  <a:pt x="8642062" y="6471193"/>
                </a:cubicBezTo>
                <a:lnTo>
                  <a:pt x="8612514" y="6471193"/>
                </a:lnTo>
                <a:lnTo>
                  <a:pt x="8519652" y="6471193"/>
                </a:lnTo>
                <a:cubicBezTo>
                  <a:pt x="8442938" y="6471193"/>
                  <a:pt x="8375814" y="6471193"/>
                  <a:pt x="8317082" y="6471193"/>
                </a:cubicBezTo>
                <a:lnTo>
                  <a:pt x="8247378" y="6471193"/>
                </a:lnTo>
                <a:lnTo>
                  <a:pt x="8164854" y="6471193"/>
                </a:lnTo>
                <a:cubicBezTo>
                  <a:pt x="7992250" y="6471193"/>
                  <a:pt x="7934716" y="6471193"/>
                  <a:pt x="7915538" y="6471193"/>
                </a:cubicBezTo>
                <a:lnTo>
                  <a:pt x="7907414" y="6471193"/>
                </a:lnTo>
                <a:lnTo>
                  <a:pt x="7907146" y="6471193"/>
                </a:lnTo>
                <a:cubicBezTo>
                  <a:pt x="7905948" y="6471193"/>
                  <a:pt x="7905948" y="6471193"/>
                  <a:pt x="7905948" y="6471193"/>
                </a:cubicBezTo>
                <a:lnTo>
                  <a:pt x="7591725" y="6471193"/>
                </a:lnTo>
                <a:cubicBezTo>
                  <a:pt x="6781445" y="6471193"/>
                  <a:pt x="6220480" y="6471193"/>
                  <a:pt x="5832123" y="6471193"/>
                </a:cubicBezTo>
                <a:lnTo>
                  <a:pt x="5748563" y="6471193"/>
                </a:lnTo>
                <a:lnTo>
                  <a:pt x="5694429" y="6471193"/>
                </a:lnTo>
                <a:lnTo>
                  <a:pt x="5572017" y="6471193"/>
                </a:lnTo>
                <a:lnTo>
                  <a:pt x="5463989" y="6471193"/>
                </a:lnTo>
                <a:lnTo>
                  <a:pt x="5369448" y="6471193"/>
                </a:lnTo>
                <a:lnTo>
                  <a:pt x="5302520" y="6471193"/>
                </a:lnTo>
                <a:lnTo>
                  <a:pt x="5217220" y="6471193"/>
                </a:lnTo>
                <a:lnTo>
                  <a:pt x="5108144" y="6471193"/>
                </a:lnTo>
                <a:lnTo>
                  <a:pt x="5035026" y="6471193"/>
                </a:lnTo>
                <a:lnTo>
                  <a:pt x="4990677" y="6471193"/>
                </a:lnTo>
                <a:lnTo>
                  <a:pt x="4967903" y="6471193"/>
                </a:lnTo>
                <a:lnTo>
                  <a:pt x="4959513" y="6471193"/>
                </a:lnTo>
                <a:lnTo>
                  <a:pt x="4958313" y="6471193"/>
                </a:lnTo>
                <a:lnTo>
                  <a:pt x="4884344" y="6471193"/>
                </a:lnTo>
                <a:cubicBezTo>
                  <a:pt x="838937" y="6471193"/>
                  <a:pt x="838937" y="6471193"/>
                  <a:pt x="838937" y="6471193"/>
                </a:cubicBezTo>
                <a:cubicBezTo>
                  <a:pt x="377013" y="6471193"/>
                  <a:pt x="3" y="6094077"/>
                  <a:pt x="3" y="5632024"/>
                </a:cubicBezTo>
                <a:cubicBezTo>
                  <a:pt x="3" y="5510848"/>
                  <a:pt x="3" y="5510848"/>
                  <a:pt x="3" y="5510848"/>
                </a:cubicBezTo>
                <a:cubicBezTo>
                  <a:pt x="3" y="5048796"/>
                  <a:pt x="377013" y="4672245"/>
                  <a:pt x="838937" y="4672245"/>
                </a:cubicBezTo>
                <a:close/>
                <a:moveTo>
                  <a:pt x="838971" y="2361079"/>
                </a:moveTo>
                <a:lnTo>
                  <a:pt x="6539358" y="2361080"/>
                </a:lnTo>
                <a:lnTo>
                  <a:pt x="8974470" y="2361080"/>
                </a:lnTo>
                <a:lnTo>
                  <a:pt x="14674859" y="2361080"/>
                </a:lnTo>
                <a:cubicBezTo>
                  <a:pt x="15136235" y="2361080"/>
                  <a:pt x="15513261" y="2733336"/>
                  <a:pt x="15513261" y="3194978"/>
                </a:cubicBezTo>
                <a:cubicBezTo>
                  <a:pt x="15513261" y="3320572"/>
                  <a:pt x="15513261" y="3320572"/>
                  <a:pt x="15513261" y="3320572"/>
                </a:cubicBezTo>
                <a:cubicBezTo>
                  <a:pt x="15513261" y="3778254"/>
                  <a:pt x="15136235" y="4155037"/>
                  <a:pt x="14674859" y="4155037"/>
                </a:cubicBezTo>
                <a:cubicBezTo>
                  <a:pt x="12132513" y="4155037"/>
                  <a:pt x="10384651" y="4155037"/>
                  <a:pt x="9182998" y="4155037"/>
                </a:cubicBezTo>
                <a:lnTo>
                  <a:pt x="8974470" y="4155037"/>
                </a:lnTo>
                <a:lnTo>
                  <a:pt x="8838638" y="4155037"/>
                </a:lnTo>
                <a:cubicBezTo>
                  <a:pt x="8619660" y="4155037"/>
                  <a:pt x="8421536" y="4155037"/>
                  <a:pt x="8242280" y="4155037"/>
                </a:cubicBezTo>
                <a:lnTo>
                  <a:pt x="8235352" y="4155037"/>
                </a:lnTo>
                <a:lnTo>
                  <a:pt x="7987300" y="4155037"/>
                </a:lnTo>
                <a:cubicBezTo>
                  <a:pt x="7826418" y="4155037"/>
                  <a:pt x="7683415" y="4155037"/>
                  <a:pt x="7556297" y="4155037"/>
                </a:cubicBezTo>
                <a:lnTo>
                  <a:pt x="7542417" y="4155037"/>
                </a:lnTo>
                <a:lnTo>
                  <a:pt x="7377290" y="4155037"/>
                </a:lnTo>
                <a:cubicBezTo>
                  <a:pt x="7209704" y="4155037"/>
                  <a:pt x="7075634" y="4155037"/>
                  <a:pt x="6968380" y="4155037"/>
                </a:cubicBezTo>
                <a:lnTo>
                  <a:pt x="6894169" y="4155037"/>
                </a:lnTo>
                <a:lnTo>
                  <a:pt x="6869815" y="4155037"/>
                </a:lnTo>
                <a:cubicBezTo>
                  <a:pt x="6539358" y="4155037"/>
                  <a:pt x="6539358" y="4155037"/>
                  <a:pt x="6539358" y="4155037"/>
                </a:cubicBezTo>
                <a:lnTo>
                  <a:pt x="6289120" y="4155037"/>
                </a:lnTo>
                <a:cubicBezTo>
                  <a:pt x="838969" y="4155037"/>
                  <a:pt x="838969" y="4155037"/>
                  <a:pt x="838969" y="4155037"/>
                </a:cubicBezTo>
                <a:cubicBezTo>
                  <a:pt x="377029" y="4155037"/>
                  <a:pt x="2" y="3778254"/>
                  <a:pt x="2" y="3320572"/>
                </a:cubicBezTo>
                <a:cubicBezTo>
                  <a:pt x="2" y="3194978"/>
                  <a:pt x="2" y="3194978"/>
                  <a:pt x="2" y="3194978"/>
                </a:cubicBezTo>
                <a:cubicBezTo>
                  <a:pt x="2" y="2733336"/>
                  <a:pt x="377029" y="2361079"/>
                  <a:pt x="838971" y="2361079"/>
                </a:cubicBezTo>
                <a:close/>
                <a:moveTo>
                  <a:pt x="839006" y="0"/>
                </a:moveTo>
                <a:lnTo>
                  <a:pt x="4133034" y="0"/>
                </a:lnTo>
                <a:lnTo>
                  <a:pt x="4133037" y="0"/>
                </a:lnTo>
                <a:lnTo>
                  <a:pt x="7095930" y="0"/>
                </a:lnTo>
                <a:lnTo>
                  <a:pt x="7095933" y="0"/>
                </a:lnTo>
                <a:lnTo>
                  <a:pt x="10766724" y="0"/>
                </a:lnTo>
                <a:cubicBezTo>
                  <a:pt x="11228121" y="0"/>
                  <a:pt x="11601201" y="376998"/>
                  <a:pt x="11601201" y="838905"/>
                </a:cubicBezTo>
                <a:cubicBezTo>
                  <a:pt x="11601201" y="964570"/>
                  <a:pt x="11601201" y="964570"/>
                  <a:pt x="11601201" y="964570"/>
                </a:cubicBezTo>
                <a:cubicBezTo>
                  <a:pt x="11601201" y="1422516"/>
                  <a:pt x="11228121" y="1798948"/>
                  <a:pt x="10766724" y="1798948"/>
                </a:cubicBezTo>
                <a:cubicBezTo>
                  <a:pt x="9275466" y="1798948"/>
                  <a:pt x="8390030" y="1798948"/>
                  <a:pt x="7864302" y="1798948"/>
                </a:cubicBezTo>
                <a:lnTo>
                  <a:pt x="7803836" y="1798948"/>
                </a:lnTo>
                <a:lnTo>
                  <a:pt x="7803830" y="1798948"/>
                </a:lnTo>
                <a:cubicBezTo>
                  <a:pt x="5853720" y="1798948"/>
                  <a:pt x="4939607" y="1798948"/>
                  <a:pt x="4511117" y="1798948"/>
                </a:cubicBezTo>
                <a:lnTo>
                  <a:pt x="4509807" y="1798948"/>
                </a:lnTo>
                <a:lnTo>
                  <a:pt x="4509800" y="1798948"/>
                </a:lnTo>
                <a:cubicBezTo>
                  <a:pt x="839006" y="1798948"/>
                  <a:pt x="839006" y="1798948"/>
                  <a:pt x="839006" y="1798948"/>
                </a:cubicBezTo>
                <a:cubicBezTo>
                  <a:pt x="377045" y="1798948"/>
                  <a:pt x="0" y="1422516"/>
                  <a:pt x="0" y="964570"/>
                </a:cubicBezTo>
                <a:cubicBezTo>
                  <a:pt x="0" y="838905"/>
                  <a:pt x="0" y="838905"/>
                  <a:pt x="0" y="838905"/>
                </a:cubicBezTo>
                <a:cubicBezTo>
                  <a:pt x="0" y="376998"/>
                  <a:pt x="377045" y="0"/>
                  <a:pt x="8390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Background">
    <p:bg>
      <p:bgPr>
        <a:solidFill>
          <a:srgbClr val="18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60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2780760" y="4356101"/>
            <a:ext cx="18814909" cy="5067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607122" y="3400947"/>
            <a:ext cx="7235533" cy="435358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6812229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2088763" y="4315792"/>
            <a:ext cx="3771007" cy="6690427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964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432341" y="3457611"/>
            <a:ext cx="9950803" cy="79004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6"/>
          <p:cNvSpPr>
            <a:spLocks noGrp="1"/>
          </p:cNvSpPr>
          <p:nvPr>
            <p:ph type="pic" sz="quarter" idx="15"/>
          </p:nvPr>
        </p:nvSpPr>
        <p:spPr>
          <a:xfrm rot="20683560">
            <a:off x="11608216" y="5993625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16"/>
          </p:nvPr>
        </p:nvSpPr>
        <p:spPr>
          <a:xfrm rot="20683560">
            <a:off x="15851217" y="2540877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 rot="20683560">
            <a:off x="20145640" y="-1050341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 rot="20683560">
            <a:off x="17734526" y="9435873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 rot="20683560">
            <a:off x="22044673" y="5844654"/>
            <a:ext cx="4087449" cy="5485775"/>
          </a:xfrm>
          <a:prstGeom prst="rect">
            <a:avLst/>
          </a:prstGeom>
          <a:noFill/>
        </p:spPr>
        <p:txBody>
          <a:bodyPr vert="horz" anchor="t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423368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 the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1828324" y="7387225"/>
            <a:ext cx="929013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7221109" y="3587561"/>
            <a:ext cx="958717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11215769" y="7387225"/>
            <a:ext cx="559251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16905594" y="7387225"/>
            <a:ext cx="5643729" cy="4221102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6905593" y="3587561"/>
            <a:ext cx="5643729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28324" y="3587561"/>
            <a:ext cx="5269875" cy="369859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6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>
            <a:spLocks noChangeAspect="1"/>
          </p:cNvSpPr>
          <p:nvPr userDrawn="1"/>
        </p:nvSpPr>
        <p:spPr>
          <a:xfrm>
            <a:off x="23011909" y="726168"/>
            <a:ext cx="844153" cy="844378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03337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‹nº›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925" r:id="rId2"/>
    <p:sldLayoutId id="2147483757" r:id="rId3"/>
    <p:sldLayoutId id="2147483781" r:id="rId4"/>
    <p:sldLayoutId id="2147483811" r:id="rId5"/>
    <p:sldLayoutId id="2147483820" r:id="rId6"/>
    <p:sldLayoutId id="2147483979" r:id="rId7"/>
    <p:sldLayoutId id="2147483931" r:id="rId8"/>
    <p:sldLayoutId id="2147483982" r:id="rId9"/>
    <p:sldLayoutId id="2147483984" r:id="rId10"/>
    <p:sldLayoutId id="2147483988" r:id="rId11"/>
    <p:sldLayoutId id="214748399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Roboto Regular"/>
          <a:ea typeface="+mj-ea"/>
          <a:cs typeface="Roboto Regular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Roboto Regular"/>
          <a:ea typeface="+mn-ea"/>
          <a:cs typeface="Roboto Regular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Roboto Regular"/>
          <a:ea typeface="+mn-ea"/>
          <a:cs typeface="Roboto Regular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package" Target="../embeddings/Folha_de_C_lculo_do_Microsoft_Excel1.xlsx"/><Relationship Id="rId5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microsoft.com/office/2007/relationships/hdphoto" Target="../media/hdphoto7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microsoft.com/office/2007/relationships/hdphoto" Target="../media/hdphoto8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microsoft.com/office/2007/relationships/hdphoto" Target="../media/hdphoto3.wdp"/><Relationship Id="rId5" Type="http://schemas.openxmlformats.org/officeDocument/2006/relationships/image" Target="../media/image8.jpeg"/><Relationship Id="rId6" Type="http://schemas.microsoft.com/office/2007/relationships/hdphoto" Target="../media/hdphoto4.wdp"/><Relationship Id="rId7" Type="http://schemas.openxmlformats.org/officeDocument/2006/relationships/image" Target="../media/image9.jpeg"/><Relationship Id="rId8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Imagem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5000"/>
          </a:blip>
          <a:srcRect t="11857" b="11857"/>
          <a:stretch>
            <a:fillRect/>
          </a:stretch>
        </p:blipFill>
        <p:spPr>
          <a:effectLst>
            <a:softEdge rad="635000"/>
          </a:effectLst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lumMod val="50000"/>
              <a:alpha val="85098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" y="5741521"/>
            <a:ext cx="1092835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An</a:t>
            </a:r>
            <a:r>
              <a:rPr lang="pt-PT" sz="13800" b="1" dirty="0" err="1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álise</a:t>
            </a:r>
            <a:r>
              <a:rPr lang="pt-PT" sz="13800" b="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 Dados</a:t>
            </a:r>
            <a:endParaRPr lang="en-US" sz="13800" b="1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1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850" y="7314521"/>
            <a:ext cx="8435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Hist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órical</a:t>
            </a:r>
            <a:r>
              <a:rPr lang="pt-PT" sz="40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Sales 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and</a:t>
            </a:r>
            <a:r>
              <a:rPr lang="pt-PT" sz="40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Active 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Inventory</a:t>
            </a:r>
            <a:endParaRPr lang="pt-PT" sz="4000" b="1" dirty="0" smtClean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02064" y="13008114"/>
            <a:ext cx="843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Grupo</a:t>
            </a:r>
            <a:r>
              <a:rPr lang="en-US" sz="32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4: 	</a:t>
            </a:r>
            <a:r>
              <a:rPr lang="en-US" sz="3200" b="1" u="sng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Jo</a:t>
            </a:r>
            <a:r>
              <a:rPr lang="pt-PT" sz="3200" b="1" u="sng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ão</a:t>
            </a:r>
            <a:r>
              <a:rPr lang="pt-PT" sz="3200" b="1" u="sng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Lopes</a:t>
            </a:r>
            <a:r>
              <a:rPr lang="pt-PT" sz="3200" dirty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 </a:t>
            </a:r>
            <a:r>
              <a:rPr lang="pt-PT" sz="32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Carlos Sá</a:t>
            </a:r>
            <a:endParaRPr lang="en-US" sz="3200" b="1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grpSp>
        <p:nvGrpSpPr>
          <p:cNvPr id="23" name="Group 38"/>
          <p:cNvGrpSpPr/>
          <p:nvPr/>
        </p:nvGrpSpPr>
        <p:grpSpPr>
          <a:xfrm>
            <a:off x="12522516" y="1619757"/>
            <a:ext cx="11855134" cy="11973132"/>
            <a:chOff x="4476325" y="1364544"/>
            <a:chExt cx="3796703" cy="3778956"/>
          </a:xfrm>
        </p:grpSpPr>
        <p:sp>
          <p:nvSpPr>
            <p:cNvPr id="24" name="Freeform 468"/>
            <p:cNvSpPr>
              <a:spLocks noEditPoints="1"/>
            </p:cNvSpPr>
            <p:nvPr/>
          </p:nvSpPr>
          <p:spPr bwMode="auto">
            <a:xfrm>
              <a:off x="4749783" y="1386364"/>
              <a:ext cx="2829064" cy="2829064"/>
            </a:xfrm>
            <a:custGeom>
              <a:avLst/>
              <a:gdLst>
                <a:gd name="T0" fmla="*/ 315 w 630"/>
                <a:gd name="T1" fmla="*/ 19 h 630"/>
                <a:gd name="T2" fmla="*/ 611 w 630"/>
                <a:gd name="T3" fmla="*/ 315 h 630"/>
                <a:gd name="T4" fmla="*/ 315 w 630"/>
                <a:gd name="T5" fmla="*/ 611 h 630"/>
                <a:gd name="T6" fmla="*/ 315 w 630"/>
                <a:gd name="T7" fmla="*/ 630 h 630"/>
                <a:gd name="T8" fmla="*/ 630 w 630"/>
                <a:gd name="T9" fmla="*/ 315 h 630"/>
                <a:gd name="T10" fmla="*/ 315 w 630"/>
                <a:gd name="T11" fmla="*/ 0 h 630"/>
                <a:gd name="T12" fmla="*/ 315 w 630"/>
                <a:gd name="T13" fmla="*/ 19 h 630"/>
                <a:gd name="T14" fmla="*/ 315 w 630"/>
                <a:gd name="T15" fmla="*/ 611 h 630"/>
                <a:gd name="T16" fmla="*/ 19 w 630"/>
                <a:gd name="T17" fmla="*/ 315 h 630"/>
                <a:gd name="T18" fmla="*/ 315 w 630"/>
                <a:gd name="T19" fmla="*/ 19 h 630"/>
                <a:gd name="T20" fmla="*/ 315 w 630"/>
                <a:gd name="T21" fmla="*/ 0 h 630"/>
                <a:gd name="T22" fmla="*/ 0 w 630"/>
                <a:gd name="T23" fmla="*/ 315 h 630"/>
                <a:gd name="T24" fmla="*/ 315 w 630"/>
                <a:gd name="T25" fmla="*/ 630 h 630"/>
                <a:gd name="T26" fmla="*/ 315 w 630"/>
                <a:gd name="T27" fmla="*/ 61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630">
                  <a:moveTo>
                    <a:pt x="315" y="19"/>
                  </a:moveTo>
                  <a:cubicBezTo>
                    <a:pt x="479" y="19"/>
                    <a:pt x="611" y="152"/>
                    <a:pt x="611" y="315"/>
                  </a:cubicBezTo>
                  <a:cubicBezTo>
                    <a:pt x="611" y="479"/>
                    <a:pt x="479" y="611"/>
                    <a:pt x="315" y="611"/>
                  </a:cubicBezTo>
                  <a:cubicBezTo>
                    <a:pt x="315" y="630"/>
                    <a:pt x="315" y="630"/>
                    <a:pt x="315" y="630"/>
                  </a:cubicBezTo>
                  <a:cubicBezTo>
                    <a:pt x="489" y="630"/>
                    <a:pt x="630" y="489"/>
                    <a:pt x="630" y="315"/>
                  </a:cubicBezTo>
                  <a:cubicBezTo>
                    <a:pt x="630" y="141"/>
                    <a:pt x="489" y="0"/>
                    <a:pt x="315" y="0"/>
                  </a:cubicBezTo>
                  <a:lnTo>
                    <a:pt x="315" y="19"/>
                  </a:lnTo>
                  <a:close/>
                  <a:moveTo>
                    <a:pt x="315" y="611"/>
                  </a:moveTo>
                  <a:cubicBezTo>
                    <a:pt x="152" y="611"/>
                    <a:pt x="19" y="479"/>
                    <a:pt x="19" y="315"/>
                  </a:cubicBezTo>
                  <a:cubicBezTo>
                    <a:pt x="19" y="152"/>
                    <a:pt x="152" y="19"/>
                    <a:pt x="315" y="19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489"/>
                    <a:pt x="141" y="630"/>
                    <a:pt x="315" y="630"/>
                  </a:cubicBezTo>
                  <a:lnTo>
                    <a:pt x="315" y="611"/>
                  </a:lnTo>
                  <a:close/>
                </a:path>
              </a:pathLst>
            </a:cu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6896145" y="3801414"/>
              <a:ext cx="1376883" cy="1342086"/>
            </a:xfrm>
            <a:custGeom>
              <a:avLst/>
              <a:gdLst>
                <a:gd name="connsiteX0" fmla="*/ 246478 w 1376883"/>
                <a:gd name="connsiteY0" fmla="*/ 0 h 1342086"/>
                <a:gd name="connsiteX1" fmla="*/ 1376883 w 1376883"/>
                <a:gd name="connsiteY1" fmla="*/ 1342086 h 1342086"/>
                <a:gd name="connsiteX2" fmla="*/ 964218 w 1376883"/>
                <a:gd name="connsiteY2" fmla="*/ 1342086 h 1342086"/>
                <a:gd name="connsiteX3" fmla="*/ 0 w 1376883"/>
                <a:gd name="connsiteY3" fmla="*/ 201522 h 134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883" h="1342086">
                  <a:moveTo>
                    <a:pt x="246478" y="0"/>
                  </a:moveTo>
                  <a:lnTo>
                    <a:pt x="1376883" y="1342086"/>
                  </a:lnTo>
                  <a:lnTo>
                    <a:pt x="964218" y="1342086"/>
                  </a:lnTo>
                  <a:lnTo>
                    <a:pt x="0" y="20152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0"/>
            <p:cNvSpPr>
              <a:spLocks/>
            </p:cNvSpPr>
            <p:nvPr/>
          </p:nvSpPr>
          <p:spPr bwMode="auto">
            <a:xfrm>
              <a:off x="6810884" y="3702203"/>
              <a:ext cx="466602" cy="430948"/>
            </a:xfrm>
            <a:custGeom>
              <a:avLst/>
              <a:gdLst>
                <a:gd name="T0" fmla="*/ 79 w 104"/>
                <a:gd name="T1" fmla="*/ 0 h 96"/>
                <a:gd name="T2" fmla="*/ 0 w 104"/>
                <a:gd name="T3" fmla="*/ 65 h 96"/>
                <a:gd name="T4" fmla="*/ 25 w 104"/>
                <a:gd name="T5" fmla="*/ 96 h 96"/>
                <a:gd name="T6" fmla="*/ 104 w 104"/>
                <a:gd name="T7" fmla="*/ 31 h 96"/>
                <a:gd name="T8" fmla="*/ 79 w 10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6">
                  <a:moveTo>
                    <a:pt x="79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63" y="85"/>
                    <a:pt x="89" y="63"/>
                    <a:pt x="104" y="31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1"/>
            <p:cNvSpPr>
              <a:spLocks noEditPoints="1"/>
            </p:cNvSpPr>
            <p:nvPr/>
          </p:nvSpPr>
          <p:spPr bwMode="auto">
            <a:xfrm>
              <a:off x="4476325" y="1364544"/>
              <a:ext cx="3260012" cy="2853867"/>
            </a:xfrm>
            <a:custGeom>
              <a:avLst/>
              <a:gdLst>
                <a:gd name="T0" fmla="*/ 363 w 726"/>
                <a:gd name="T1" fmla="*/ 636 h 636"/>
                <a:gd name="T2" fmla="*/ 516 w 726"/>
                <a:gd name="T3" fmla="*/ 597 h 636"/>
                <a:gd name="T4" fmla="*/ 642 w 726"/>
                <a:gd name="T5" fmla="*/ 166 h 636"/>
                <a:gd name="T6" fmla="*/ 363 w 726"/>
                <a:gd name="T7" fmla="*/ 0 h 636"/>
                <a:gd name="T8" fmla="*/ 363 w 726"/>
                <a:gd name="T9" fmla="*/ 18 h 636"/>
                <a:gd name="T10" fmla="*/ 627 w 726"/>
                <a:gd name="T11" fmla="*/ 174 h 636"/>
                <a:gd name="T12" fmla="*/ 507 w 726"/>
                <a:gd name="T13" fmla="*/ 582 h 636"/>
                <a:gd name="T14" fmla="*/ 363 w 726"/>
                <a:gd name="T15" fmla="*/ 618 h 636"/>
                <a:gd name="T16" fmla="*/ 363 w 726"/>
                <a:gd name="T17" fmla="*/ 636 h 636"/>
                <a:gd name="T18" fmla="*/ 211 w 726"/>
                <a:gd name="T19" fmla="*/ 39 h 636"/>
                <a:gd name="T20" fmla="*/ 84 w 726"/>
                <a:gd name="T21" fmla="*/ 471 h 636"/>
                <a:gd name="T22" fmla="*/ 363 w 726"/>
                <a:gd name="T23" fmla="*/ 636 h 636"/>
                <a:gd name="T24" fmla="*/ 363 w 726"/>
                <a:gd name="T25" fmla="*/ 618 h 636"/>
                <a:gd name="T26" fmla="*/ 100 w 726"/>
                <a:gd name="T27" fmla="*/ 462 h 636"/>
                <a:gd name="T28" fmla="*/ 219 w 726"/>
                <a:gd name="T29" fmla="*/ 55 h 636"/>
                <a:gd name="T30" fmla="*/ 363 w 726"/>
                <a:gd name="T31" fmla="*/ 18 h 636"/>
                <a:gd name="T32" fmla="*/ 363 w 726"/>
                <a:gd name="T33" fmla="*/ 0 h 636"/>
                <a:gd name="T34" fmla="*/ 211 w 726"/>
                <a:gd name="T35" fmla="*/ 39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6" h="636">
                  <a:moveTo>
                    <a:pt x="363" y="636"/>
                  </a:moveTo>
                  <a:cubicBezTo>
                    <a:pt x="415" y="636"/>
                    <a:pt x="467" y="623"/>
                    <a:pt x="516" y="597"/>
                  </a:cubicBezTo>
                  <a:cubicBezTo>
                    <a:pt x="670" y="513"/>
                    <a:pt x="726" y="320"/>
                    <a:pt x="642" y="166"/>
                  </a:cubicBezTo>
                  <a:cubicBezTo>
                    <a:pt x="584" y="60"/>
                    <a:pt x="476" y="0"/>
                    <a:pt x="363" y="0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469" y="18"/>
                    <a:pt x="572" y="74"/>
                    <a:pt x="627" y="174"/>
                  </a:cubicBezTo>
                  <a:cubicBezTo>
                    <a:pt x="706" y="320"/>
                    <a:pt x="653" y="502"/>
                    <a:pt x="507" y="582"/>
                  </a:cubicBezTo>
                  <a:cubicBezTo>
                    <a:pt x="462" y="607"/>
                    <a:pt x="412" y="619"/>
                    <a:pt x="363" y="618"/>
                  </a:cubicBezTo>
                  <a:lnTo>
                    <a:pt x="363" y="636"/>
                  </a:lnTo>
                  <a:close/>
                  <a:moveTo>
                    <a:pt x="211" y="39"/>
                  </a:moveTo>
                  <a:cubicBezTo>
                    <a:pt x="57" y="124"/>
                    <a:pt x="0" y="317"/>
                    <a:pt x="84" y="471"/>
                  </a:cubicBezTo>
                  <a:cubicBezTo>
                    <a:pt x="142" y="576"/>
                    <a:pt x="251" y="636"/>
                    <a:pt x="363" y="636"/>
                  </a:cubicBezTo>
                  <a:cubicBezTo>
                    <a:pt x="363" y="618"/>
                    <a:pt x="363" y="618"/>
                    <a:pt x="363" y="618"/>
                  </a:cubicBezTo>
                  <a:cubicBezTo>
                    <a:pt x="257" y="618"/>
                    <a:pt x="154" y="562"/>
                    <a:pt x="100" y="462"/>
                  </a:cubicBezTo>
                  <a:cubicBezTo>
                    <a:pt x="20" y="317"/>
                    <a:pt x="74" y="134"/>
                    <a:pt x="219" y="55"/>
                  </a:cubicBezTo>
                  <a:cubicBezTo>
                    <a:pt x="265" y="30"/>
                    <a:pt x="315" y="18"/>
                    <a:pt x="363" y="18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2" y="0"/>
                    <a:pt x="259" y="13"/>
                    <a:pt x="211" y="39"/>
                  </a:cubicBezTo>
                  <a:close/>
                </a:path>
              </a:pathLst>
            </a:custGeom>
            <a:solidFill>
              <a:srgbClr val="153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pic>
        <p:nvPicPr>
          <p:cNvPr id="29" name="Marcador de Posição de Imagem 5"/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53768" t="21322" r="11185" b="30788"/>
          <a:stretch/>
        </p:blipFill>
        <p:spPr>
          <a:xfrm>
            <a:off x="13284199" y="1854200"/>
            <a:ext cx="8559801" cy="8610600"/>
          </a:xfrm>
          <a:prstGeom prst="ellipse">
            <a:avLst/>
          </a:prstGeom>
          <a:effectLst>
            <a:softEdge rad="635000"/>
          </a:effectLst>
        </p:spPr>
      </p:pic>
      <p:sp>
        <p:nvSpPr>
          <p:cNvPr id="18" name="TextBox 11"/>
          <p:cNvSpPr txBox="1"/>
          <p:nvPr/>
        </p:nvSpPr>
        <p:spPr>
          <a:xfrm>
            <a:off x="450850" y="47928"/>
            <a:ext cx="8435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Universidade</a:t>
            </a:r>
            <a:r>
              <a:rPr lang="en-US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do Minho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Departamento</a:t>
            </a:r>
            <a:r>
              <a:rPr lang="en-US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de Inform</a:t>
            </a:r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ática</a:t>
            </a:r>
          </a:p>
          <a:p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633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1778076" y="1060039"/>
            <a:ext cx="2085015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Qual</a:t>
            </a:r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das 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Variáveis de Preços é Verdadeiramente Mais Importante para as Vendas? 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369791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34" name="Freeform 19"/>
          <p:cNvSpPr>
            <a:spLocks/>
          </p:cNvSpPr>
          <p:nvPr/>
        </p:nvSpPr>
        <p:spPr bwMode="auto">
          <a:xfrm>
            <a:off x="14387057" y="9230016"/>
            <a:ext cx="2164153" cy="1632496"/>
          </a:xfrm>
          <a:custGeom>
            <a:avLst/>
            <a:gdLst>
              <a:gd name="T0" fmla="*/ 1038 w 1038"/>
              <a:gd name="T1" fmla="*/ 783 h 783"/>
              <a:gd name="T2" fmla="*/ 0 w 1038"/>
              <a:gd name="T3" fmla="*/ 488 h 783"/>
              <a:gd name="T4" fmla="*/ 0 w 1038"/>
              <a:gd name="T5" fmla="*/ 0 h 783"/>
              <a:gd name="T6" fmla="*/ 1038 w 1038"/>
              <a:gd name="T7" fmla="*/ 294 h 783"/>
              <a:gd name="T8" fmla="*/ 1038 w 1038"/>
              <a:gd name="T9" fmla="*/ 78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8" h="783">
                <a:moveTo>
                  <a:pt x="1038" y="783"/>
                </a:moveTo>
                <a:lnTo>
                  <a:pt x="0" y="488"/>
                </a:lnTo>
                <a:lnTo>
                  <a:pt x="0" y="0"/>
                </a:lnTo>
                <a:lnTo>
                  <a:pt x="1038" y="294"/>
                </a:lnTo>
                <a:lnTo>
                  <a:pt x="1038" y="78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Roboto Light" charset="0"/>
            </a:endParaRPr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16547040" y="9230016"/>
            <a:ext cx="2162068" cy="1632496"/>
          </a:xfrm>
          <a:custGeom>
            <a:avLst/>
            <a:gdLst>
              <a:gd name="T0" fmla="*/ 1037 w 1037"/>
              <a:gd name="T1" fmla="*/ 488 h 783"/>
              <a:gd name="T2" fmla="*/ 0 w 1037"/>
              <a:gd name="T3" fmla="*/ 783 h 783"/>
              <a:gd name="T4" fmla="*/ 0 w 1037"/>
              <a:gd name="T5" fmla="*/ 294 h 783"/>
              <a:gd name="T6" fmla="*/ 1037 w 1037"/>
              <a:gd name="T7" fmla="*/ 0 h 783"/>
              <a:gd name="T8" fmla="*/ 1037 w 1037"/>
              <a:gd name="T9" fmla="*/ 488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783">
                <a:moveTo>
                  <a:pt x="1037" y="488"/>
                </a:moveTo>
                <a:lnTo>
                  <a:pt x="0" y="783"/>
                </a:lnTo>
                <a:lnTo>
                  <a:pt x="0" y="294"/>
                </a:lnTo>
                <a:lnTo>
                  <a:pt x="1037" y="0"/>
                </a:lnTo>
                <a:lnTo>
                  <a:pt x="1037" y="488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Roboto Light" charset="0"/>
            </a:endParaRPr>
          </a:p>
        </p:txBody>
      </p:sp>
      <p:sp>
        <p:nvSpPr>
          <p:cNvPr id="38" name="Freeform 21"/>
          <p:cNvSpPr>
            <a:spLocks/>
          </p:cNvSpPr>
          <p:nvPr/>
        </p:nvSpPr>
        <p:spPr bwMode="auto">
          <a:xfrm>
            <a:off x="14387057" y="8602453"/>
            <a:ext cx="4322051" cy="1240531"/>
          </a:xfrm>
          <a:custGeom>
            <a:avLst/>
            <a:gdLst>
              <a:gd name="T0" fmla="*/ 2073 w 2073"/>
              <a:gd name="T1" fmla="*/ 301 h 595"/>
              <a:gd name="T2" fmla="*/ 1036 w 2073"/>
              <a:gd name="T3" fmla="*/ 595 h 595"/>
              <a:gd name="T4" fmla="*/ 0 w 2073"/>
              <a:gd name="T5" fmla="*/ 301 h 595"/>
              <a:gd name="T6" fmla="*/ 0 w 2073"/>
              <a:gd name="T7" fmla="*/ 295 h 595"/>
              <a:gd name="T8" fmla="*/ 1038 w 2073"/>
              <a:gd name="T9" fmla="*/ 0 h 595"/>
              <a:gd name="T10" fmla="*/ 2073 w 2073"/>
              <a:gd name="T11" fmla="*/ 295 h 595"/>
              <a:gd name="T12" fmla="*/ 2073 w 2073"/>
              <a:gd name="T13" fmla="*/ 301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73" h="595">
                <a:moveTo>
                  <a:pt x="2073" y="301"/>
                </a:moveTo>
                <a:lnTo>
                  <a:pt x="1036" y="595"/>
                </a:lnTo>
                <a:lnTo>
                  <a:pt x="0" y="301"/>
                </a:lnTo>
                <a:lnTo>
                  <a:pt x="0" y="295"/>
                </a:lnTo>
                <a:lnTo>
                  <a:pt x="1038" y="0"/>
                </a:lnTo>
                <a:lnTo>
                  <a:pt x="2073" y="295"/>
                </a:lnTo>
                <a:lnTo>
                  <a:pt x="2073" y="3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latin typeface="Roboto Light" charset="0"/>
            </a:endParaRPr>
          </a:p>
        </p:txBody>
      </p:sp>
      <p:grpSp>
        <p:nvGrpSpPr>
          <p:cNvPr id="39" name="Group 47"/>
          <p:cNvGrpSpPr/>
          <p:nvPr/>
        </p:nvGrpSpPr>
        <p:grpSpPr>
          <a:xfrm>
            <a:off x="5740491" y="8588808"/>
            <a:ext cx="4322051" cy="2260059"/>
            <a:chOff x="6725834" y="9135119"/>
            <a:chExt cx="4387851" cy="2294467"/>
          </a:xfrm>
        </p:grpSpPr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  <p:sp>
          <p:nvSpPr>
            <p:cNvPr id="42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</p:grpSp>
      <p:grpSp>
        <p:nvGrpSpPr>
          <p:cNvPr id="43" name="Group 51"/>
          <p:cNvGrpSpPr/>
          <p:nvPr/>
        </p:nvGrpSpPr>
        <p:grpSpPr>
          <a:xfrm>
            <a:off x="10065006" y="9612326"/>
            <a:ext cx="4322051" cy="2260059"/>
            <a:chOff x="6725834" y="9135119"/>
            <a:chExt cx="4387851" cy="2294467"/>
          </a:xfrm>
        </p:grpSpPr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  <p:sp>
          <p:nvSpPr>
            <p:cNvPr id="46" name="Freeform 21"/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latin typeface="Roboto Light" charset="0"/>
              </a:endParaRPr>
            </a:p>
          </p:txBody>
        </p:sp>
      </p:grpSp>
      <p:grpSp>
        <p:nvGrpSpPr>
          <p:cNvPr id="63" name="Group 73"/>
          <p:cNvGrpSpPr/>
          <p:nvPr/>
        </p:nvGrpSpPr>
        <p:grpSpPr>
          <a:xfrm rot="16200000">
            <a:off x="15348608" y="8005554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4" name="Oval 63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solidFill>
                  <a:schemeClr val="tx1"/>
                </a:solidFill>
                <a:latin typeface="Roboto Light" charset="0"/>
              </a:endParaRPr>
            </a:p>
          </p:txBody>
        </p:sp>
        <p:cxnSp>
          <p:nvCxnSpPr>
            <p:cNvPr id="65" name="Straight Connector 7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7782756" y="9040390"/>
            <a:ext cx="243777" cy="24384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>
              <a:solidFill>
                <a:schemeClr val="tx1"/>
              </a:solidFill>
              <a:latin typeface="Roboto Light" charset="0"/>
            </a:endParaRPr>
          </a:p>
        </p:txBody>
      </p:sp>
      <p:cxnSp>
        <p:nvCxnSpPr>
          <p:cNvPr id="67" name="Straight Connector 92"/>
          <p:cNvCxnSpPr/>
          <p:nvPr/>
        </p:nvCxnSpPr>
        <p:spPr>
          <a:xfrm flipV="1">
            <a:off x="7904645" y="6923583"/>
            <a:ext cx="0" cy="2116809"/>
          </a:xfrm>
          <a:prstGeom prst="line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93"/>
          <p:cNvGrpSpPr/>
          <p:nvPr/>
        </p:nvGrpSpPr>
        <p:grpSpPr>
          <a:xfrm rot="16200000">
            <a:off x="11048836" y="8990712"/>
            <a:ext cx="2360646" cy="243777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69" name="Oval 68"/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solidFill>
                  <a:schemeClr val="tx1"/>
                </a:solidFill>
                <a:latin typeface="Roboto Light" charset="0"/>
              </a:endParaRPr>
            </a:p>
          </p:txBody>
        </p:sp>
        <p:cxnSp>
          <p:nvCxnSpPr>
            <p:cNvPr id="70" name="Straight Connector 95"/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26"/>
          <p:cNvSpPr>
            <a:spLocks/>
          </p:cNvSpPr>
          <p:nvPr/>
        </p:nvSpPr>
        <p:spPr bwMode="auto">
          <a:xfrm>
            <a:off x="10383748" y="7202372"/>
            <a:ext cx="3806954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4" name="TextBox 118"/>
          <p:cNvSpPr txBox="1"/>
          <p:nvPr/>
        </p:nvSpPr>
        <p:spPr>
          <a:xfrm>
            <a:off x="11151594" y="7289376"/>
            <a:ext cx="227126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LowUserPrice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5" name="AutoShape 26"/>
          <p:cNvSpPr>
            <a:spLocks/>
          </p:cNvSpPr>
          <p:nvPr/>
        </p:nvSpPr>
        <p:spPr bwMode="auto">
          <a:xfrm>
            <a:off x="6123056" y="6166935"/>
            <a:ext cx="3806954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6" name="TextBox 118"/>
          <p:cNvSpPr txBox="1"/>
          <p:nvPr/>
        </p:nvSpPr>
        <p:spPr>
          <a:xfrm>
            <a:off x="7302841" y="6253939"/>
            <a:ext cx="144738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PriceReg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7" name="AutoShape 26"/>
          <p:cNvSpPr>
            <a:spLocks/>
          </p:cNvSpPr>
          <p:nvPr/>
        </p:nvSpPr>
        <p:spPr bwMode="auto">
          <a:xfrm>
            <a:off x="14643563" y="6166935"/>
            <a:ext cx="3806954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5503776" y="6253939"/>
            <a:ext cx="208653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LowNetPrice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3384967" y="1058664"/>
            <a:ext cx="1761020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An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álise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Datalhada</a:t>
            </a:r>
            <a:r>
              <a:rPr lang="pt-PT" sz="7600" b="1" dirty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das Variáveis de Preços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139" y="4611073"/>
            <a:ext cx="12612799" cy="62444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6" b="6383"/>
          <a:stretch/>
        </p:blipFill>
        <p:spPr bwMode="auto">
          <a:xfrm>
            <a:off x="15119755" y="4611074"/>
            <a:ext cx="7508471" cy="624449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cxnSp>
        <p:nvCxnSpPr>
          <p:cNvPr id="34" name="Straight Connector 81"/>
          <p:cNvCxnSpPr/>
          <p:nvPr/>
        </p:nvCxnSpPr>
        <p:spPr>
          <a:xfrm flipH="1">
            <a:off x="14747631" y="4611073"/>
            <a:ext cx="21793" cy="6244493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3384967" y="1058664"/>
            <a:ext cx="1761020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An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álise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Datalhada</a:t>
            </a:r>
            <a:r>
              <a:rPr lang="pt-PT" sz="7600" b="1" dirty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das Variáveis de Preços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91561" y="3657032"/>
            <a:ext cx="23188140" cy="8378673"/>
            <a:chOff x="633152" y="3305339"/>
            <a:chExt cx="23188140" cy="8378673"/>
          </a:xfrm>
        </p:grpSpPr>
        <p:grpSp>
          <p:nvGrpSpPr>
            <p:cNvPr id="6" name="Grupo 5"/>
            <p:cNvGrpSpPr/>
            <p:nvPr/>
          </p:nvGrpSpPr>
          <p:grpSpPr>
            <a:xfrm>
              <a:off x="8537043" y="4685327"/>
              <a:ext cx="7297176" cy="5663721"/>
              <a:chOff x="8508552" y="4779111"/>
              <a:chExt cx="7297176" cy="5663721"/>
            </a:xfrm>
          </p:grpSpPr>
          <p:graphicFrame>
            <p:nvGraphicFramePr>
              <p:cNvPr id="5" name="Objeto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5902205"/>
                  </p:ext>
                </p:extLst>
              </p:nvPr>
            </p:nvGraphicFramePr>
            <p:xfrm>
              <a:off x="9208884" y="4779111"/>
              <a:ext cx="5953493" cy="56637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" name="Folha de Cálculo" r:id="rId4" imgW="2870200" imgH="2730500" progId="Excel.Sheet.12">
                      <p:embed/>
                    </p:oleObj>
                  </mc:Choice>
                  <mc:Fallback>
                    <p:oleObj name="Folha de Cálculo" r:id="rId4" imgW="2870200" imgH="2730500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208884" y="4779111"/>
                            <a:ext cx="5953493" cy="56637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Freeform 26"/>
              <p:cNvSpPr/>
              <p:nvPr/>
            </p:nvSpPr>
            <p:spPr>
              <a:xfrm flipH="1" flipV="1">
                <a:off x="13847328" y="9182839"/>
                <a:ext cx="1958400" cy="1051200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525915 w 525915"/>
                  <a:gd name="connsiteY0" fmla="*/ 265258 h 265258"/>
                  <a:gd name="connsiteX1" fmla="*/ 345440 w 525915"/>
                  <a:gd name="connsiteY1" fmla="*/ 0 h 265258"/>
                  <a:gd name="connsiteX2" fmla="*/ 0 w 525915"/>
                  <a:gd name="connsiteY2" fmla="*/ 0 h 26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915" h="265258">
                    <a:moveTo>
                      <a:pt x="525915" y="265258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3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charset="0"/>
                </a:endParaRPr>
              </a:p>
            </p:txBody>
          </p:sp>
          <p:sp>
            <p:nvSpPr>
              <p:cNvPr id="25" name="Freeform 32"/>
              <p:cNvSpPr/>
              <p:nvPr/>
            </p:nvSpPr>
            <p:spPr>
              <a:xfrm flipV="1">
                <a:off x="8508552" y="9150099"/>
                <a:ext cx="1958400" cy="1051200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552619 w 552619"/>
                  <a:gd name="connsiteY0" fmla="*/ 255373 h 255373"/>
                  <a:gd name="connsiteX1" fmla="*/ 345440 w 552619"/>
                  <a:gd name="connsiteY1" fmla="*/ 0 h 255373"/>
                  <a:gd name="connsiteX2" fmla="*/ 0 w 552619"/>
                  <a:gd name="connsiteY2" fmla="*/ 0 h 25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2619" h="255373">
                    <a:moveTo>
                      <a:pt x="552619" y="255373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4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charset="0"/>
                </a:endParaRPr>
              </a:p>
            </p:txBody>
          </p:sp>
          <p:sp>
            <p:nvSpPr>
              <p:cNvPr id="26" name="TextBox 45"/>
              <p:cNvSpPr txBox="1"/>
              <p:nvPr/>
            </p:nvSpPr>
            <p:spPr>
              <a:xfrm>
                <a:off x="11173136" y="7103159"/>
                <a:ext cx="2037471" cy="1015626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 anchor="ctr" anchorCtr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tx1">
                        <a:lumMod val="50000"/>
                      </a:schemeClr>
                    </a:solidFill>
                    <a:latin typeface="+mj-lt"/>
                    <a:ea typeface="Open Sans Semibold" pitchFamily="34" charset="0"/>
                    <a:cs typeface="Open Sans Semibold" pitchFamily="34" charset="0"/>
                  </a:rPr>
                  <a:t>T-test</a:t>
                </a:r>
                <a:endParaRPr lang="en-US" sz="5400" b="1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Open Sans Semibold" pitchFamily="34" charset="0"/>
                  <a:cs typeface="Open Sans Semibold" pitchFamily="34" charset="0"/>
                </a:endParaRPr>
              </a:p>
            </p:txBody>
          </p:sp>
          <p:sp>
            <p:nvSpPr>
              <p:cNvPr id="28" name="Freeform 48"/>
              <p:cNvSpPr/>
              <p:nvPr/>
            </p:nvSpPr>
            <p:spPr>
              <a:xfrm flipH="1">
                <a:off x="13847328" y="4975473"/>
                <a:ext cx="1958400" cy="1051200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626054 w 626054"/>
                  <a:gd name="connsiteY0" fmla="*/ 265258 h 265258"/>
                  <a:gd name="connsiteX1" fmla="*/ 345440 w 626054"/>
                  <a:gd name="connsiteY1" fmla="*/ 0 h 265258"/>
                  <a:gd name="connsiteX2" fmla="*/ 0 w 626054"/>
                  <a:gd name="connsiteY2" fmla="*/ 0 h 265258"/>
                  <a:gd name="connsiteX0" fmla="*/ 626054 w 626054"/>
                  <a:gd name="connsiteY0" fmla="*/ 278439 h 278439"/>
                  <a:gd name="connsiteX1" fmla="*/ 345440 w 626054"/>
                  <a:gd name="connsiteY1" fmla="*/ 0 h 278439"/>
                  <a:gd name="connsiteX2" fmla="*/ 0 w 626054"/>
                  <a:gd name="connsiteY2" fmla="*/ 0 h 278439"/>
                  <a:gd name="connsiteX0" fmla="*/ 548910 w 548910"/>
                  <a:gd name="connsiteY0" fmla="*/ 304800 h 304800"/>
                  <a:gd name="connsiteX1" fmla="*/ 345440 w 548910"/>
                  <a:gd name="connsiteY1" fmla="*/ 0 h 304800"/>
                  <a:gd name="connsiteX2" fmla="*/ 0 w 548910"/>
                  <a:gd name="connsiteY2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8910" h="304800">
                    <a:moveTo>
                      <a:pt x="548910" y="304800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2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charset="0"/>
                </a:endParaRPr>
              </a:p>
            </p:txBody>
          </p:sp>
          <p:sp>
            <p:nvSpPr>
              <p:cNvPr id="30" name="Freeform 49"/>
              <p:cNvSpPr/>
              <p:nvPr/>
            </p:nvSpPr>
            <p:spPr>
              <a:xfrm>
                <a:off x="8508552" y="4971843"/>
                <a:ext cx="1960007" cy="1054830"/>
              </a:xfrm>
              <a:custGeom>
                <a:avLst/>
                <a:gdLst>
                  <a:gd name="connsiteX0" fmla="*/ 670560 w 670560"/>
                  <a:gd name="connsiteY0" fmla="*/ 304800 h 304800"/>
                  <a:gd name="connsiteX1" fmla="*/ 345440 w 670560"/>
                  <a:gd name="connsiteY1" fmla="*/ 0 h 304800"/>
                  <a:gd name="connsiteX2" fmla="*/ 0 w 670560"/>
                  <a:gd name="connsiteY2" fmla="*/ 0 h 304800"/>
                  <a:gd name="connsiteX0" fmla="*/ 481054 w 481054"/>
                  <a:gd name="connsiteY0" fmla="*/ 290855 h 290855"/>
                  <a:gd name="connsiteX1" fmla="*/ 345440 w 481054"/>
                  <a:gd name="connsiteY1" fmla="*/ 0 h 290855"/>
                  <a:gd name="connsiteX2" fmla="*/ 0 w 481054"/>
                  <a:gd name="connsiteY2" fmla="*/ 0 h 290855"/>
                  <a:gd name="connsiteX0" fmla="*/ 435573 w 435573"/>
                  <a:gd name="connsiteY0" fmla="*/ 192310 h 192310"/>
                  <a:gd name="connsiteX1" fmla="*/ 345440 w 435573"/>
                  <a:gd name="connsiteY1" fmla="*/ 0 h 192310"/>
                  <a:gd name="connsiteX2" fmla="*/ 0 w 435573"/>
                  <a:gd name="connsiteY2" fmla="*/ 0 h 192310"/>
                  <a:gd name="connsiteX0" fmla="*/ 438683 w 438683"/>
                  <a:gd name="connsiteY0" fmla="*/ 199747 h 199747"/>
                  <a:gd name="connsiteX1" fmla="*/ 345440 w 438683"/>
                  <a:gd name="connsiteY1" fmla="*/ 0 h 199747"/>
                  <a:gd name="connsiteX2" fmla="*/ 0 w 438683"/>
                  <a:gd name="connsiteY2" fmla="*/ 0 h 199747"/>
                  <a:gd name="connsiteX0" fmla="*/ 482551 w 482551"/>
                  <a:gd name="connsiteY0" fmla="*/ 226698 h 226698"/>
                  <a:gd name="connsiteX1" fmla="*/ 345440 w 482551"/>
                  <a:gd name="connsiteY1" fmla="*/ 0 h 226698"/>
                  <a:gd name="connsiteX2" fmla="*/ 0 w 482551"/>
                  <a:gd name="connsiteY2" fmla="*/ 0 h 226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2551" h="226698">
                    <a:moveTo>
                      <a:pt x="482551" y="226698"/>
                    </a:moveTo>
                    <a:lnTo>
                      <a:pt x="345440" y="0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accent1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 Light" charset="0"/>
                </a:endParaRPr>
              </a:p>
            </p:txBody>
          </p:sp>
        </p:grpSp>
        <p:sp>
          <p:nvSpPr>
            <p:cNvPr id="33" name="Rectangle 138"/>
            <p:cNvSpPr/>
            <p:nvPr/>
          </p:nvSpPr>
          <p:spPr>
            <a:xfrm>
              <a:off x="3986192" y="3305339"/>
              <a:ext cx="4550851" cy="314544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u="sng" dirty="0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Hip</a:t>
              </a:r>
              <a:r>
                <a:rPr lang="pt-PT" u="sng" dirty="0" err="1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ótese</a:t>
              </a:r>
              <a:r>
                <a:rPr lang="pt-PT" u="sng" dirty="0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 Nula</a:t>
              </a:r>
            </a:p>
            <a:p>
              <a:pPr algn="r">
                <a:lnSpc>
                  <a:spcPct val="130000"/>
                </a:lnSpc>
              </a:pP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venda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produtos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ão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está relacionada, de forma significativa, com a variável de preço utilizada.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 138"/>
            <p:cNvSpPr/>
            <p:nvPr/>
          </p:nvSpPr>
          <p:spPr>
            <a:xfrm>
              <a:off x="15917401" y="3305339"/>
              <a:ext cx="7903891" cy="349015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u="sng" dirty="0" err="1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PriceReg</a:t>
              </a:r>
              <a:endParaRPr lang="pt-PT" u="sng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endParaRP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 = 21.8525,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17675.87, 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p-</a:t>
              </a:r>
              <a:r>
                <a:rPr lang="pt-PT" sz="2800" b="1" u="sng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value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2.2e-16</a:t>
              </a:r>
            </a:p>
            <a:p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alternative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hypothesis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difference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equal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to 0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95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percent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confidence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interval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16.02577 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19.18397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estimates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x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113.3249   95.7200 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138"/>
            <p:cNvSpPr/>
            <p:nvPr/>
          </p:nvSpPr>
          <p:spPr>
            <a:xfrm>
              <a:off x="15917400" y="8193862"/>
              <a:ext cx="7903891" cy="349015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u="sng" dirty="0" err="1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LowUserPrice</a:t>
              </a:r>
              <a:endParaRPr lang="pt-PT" u="sng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endParaRP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 = 22.554,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30980.47, 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p-</a:t>
              </a:r>
              <a:r>
                <a:rPr lang="pt-PT" sz="2800" b="1" u="sng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value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&lt; 2.2e-16</a:t>
              </a:r>
            </a:p>
            <a:p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alternative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hypothesis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difference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equal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to 0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95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percent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confidence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interval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14.86834 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17.69854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estimates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x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</a:t>
              </a:r>
            </a:p>
            <a:p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70.20726  53.92382 </a:t>
              </a:r>
            </a:p>
          </p:txBody>
        </p:sp>
        <p:sp>
          <p:nvSpPr>
            <p:cNvPr id="36" name="Rectangle 138"/>
            <p:cNvSpPr/>
            <p:nvPr/>
          </p:nvSpPr>
          <p:spPr>
            <a:xfrm>
              <a:off x="633152" y="8193862"/>
              <a:ext cx="7903891" cy="3490150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u="sng" dirty="0" err="1" smtClean="0">
                  <a:solidFill>
                    <a:schemeClr val="tx1">
                      <a:lumMod val="50000"/>
                    </a:schemeClr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LowNetPrice</a:t>
              </a:r>
              <a:endParaRPr lang="en-US" u="sng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endParaRPr>
            </a:p>
            <a:p>
              <a:pPr algn="r"/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 = -6.2674,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48539.91, 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p-</a:t>
              </a:r>
              <a:r>
                <a:rPr lang="pt-PT" sz="2800" b="1" u="sng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value</a:t>
              </a:r>
              <a:r>
                <a:rPr lang="pt-PT" sz="2800" b="1" u="sng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= 3.702e-10</a:t>
              </a:r>
            </a:p>
            <a:p>
              <a:pPr algn="r"/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alternative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hypothesis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difference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in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is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equal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to 0</a:t>
              </a:r>
            </a:p>
            <a:p>
              <a:pPr algn="r"/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95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percent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confidence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interval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-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6.216039 -3.254352</a:t>
              </a:r>
            </a:p>
            <a:p>
              <a:pPr algn="r"/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sample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estimates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pt-PT" sz="2800" dirty="0" err="1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 smtClean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x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pt-PT" sz="2800" dirty="0" err="1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</a:t>
              </a:r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</a:t>
              </a:r>
            </a:p>
            <a:p>
              <a:pPr algn="r"/>
              <a:r>
                <a:rPr lang="pt-PT" sz="2800" dirty="0">
                  <a:solidFill>
                    <a:schemeClr val="tx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43.26073  47.99592 </a:t>
              </a:r>
            </a:p>
          </p:txBody>
        </p:sp>
      </p:grpSp>
      <p:sp>
        <p:nvSpPr>
          <p:cNvPr id="38" name="Freeform 118"/>
          <p:cNvSpPr>
            <a:spLocks noChangeArrowheads="1"/>
          </p:cNvSpPr>
          <p:nvPr/>
        </p:nvSpPr>
        <p:spPr bwMode="auto">
          <a:xfrm>
            <a:off x="17897167" y="3838791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2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7853502" y="1058664"/>
            <a:ext cx="867314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Modelos</a:t>
            </a:r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e </a:t>
            </a:r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Avaliaç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17901"/>
              </p:ext>
            </p:extLst>
          </p:nvPr>
        </p:nvGraphicFramePr>
        <p:xfrm>
          <a:off x="1778076" y="3741372"/>
          <a:ext cx="20702952" cy="8415791"/>
        </p:xfrm>
        <a:graphic>
          <a:graphicData uri="http://schemas.openxmlformats.org/drawingml/2006/table">
            <a:tbl>
              <a:tblPr firstRow="1" firstCol="1" bandRow="1"/>
              <a:tblGrid>
                <a:gridCol w="2566915"/>
                <a:gridCol w="2817344"/>
                <a:gridCol w="3548443"/>
                <a:gridCol w="3548443"/>
                <a:gridCol w="8221807"/>
              </a:tblGrid>
              <a:tr h="10620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Pergunta de Análise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Modelo Escolhido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Tipos do Modelo Desenvolvidos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Condições de Teste</a:t>
                      </a:r>
                      <a:endParaRPr lang="pt-PT" sz="2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Outras Considerações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5930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-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Respondida pela análise efetuada ás variáveis nas fases de compreensão e preparação de dados.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240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Classificação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Regressão Logística, Árvores de Decisão, </a:t>
                      </a: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</a:t>
                      </a: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</a:t>
                      </a: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Forests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Matriz de Confusão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Precisão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Sensibilidade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Especificidade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Curva ROC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Treino sobre uma amostragem dos dados históricos e teste sobre os restantes dados históricos.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1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Regressão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Regressão Linear, Árvores de Decisão, </a:t>
                      </a: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</a:t>
                      </a: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</a:t>
                      </a: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Forests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Erros</a:t>
                      </a:r>
                      <a:r>
                        <a:rPr lang="pt-PT" sz="280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MAE, RMSE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Correlação variáveis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R-Quadrado</a:t>
                      </a:r>
                      <a:endParaRPr lang="pt-PT" sz="28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531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  <a:tr h="10620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6179168" y="1077682"/>
            <a:ext cx="1202181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2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(Probabilidade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SoldFlag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0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1" name="TextBox 118"/>
          <p:cNvSpPr txBox="1"/>
          <p:nvPr/>
        </p:nvSpPr>
        <p:spPr>
          <a:xfrm>
            <a:off x="10274825" y="3561747"/>
            <a:ext cx="360188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Logística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64108"/>
              </p:ext>
            </p:extLst>
          </p:nvPr>
        </p:nvGraphicFramePr>
        <p:xfrm>
          <a:off x="2356258" y="4429688"/>
          <a:ext cx="2028092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2028092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logistic_model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glm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family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binomial(link = '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logit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'), data =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02163"/>
              </p:ext>
            </p:extLst>
          </p:nvPr>
        </p:nvGraphicFramePr>
        <p:xfrm>
          <a:off x="1778076" y="5945184"/>
          <a:ext cx="10369701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3164839"/>
                <a:gridCol w="1914579"/>
                <a:gridCol w="2582628"/>
                <a:gridCol w="2707655"/>
              </a:tblGrid>
              <a:tr h="421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Modelo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Precisão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Sensibilidade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Especificidade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0.8329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0.9901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0.0717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AutoShape 40"/>
          <p:cNvSpPr>
            <a:spLocks/>
          </p:cNvSpPr>
          <p:nvPr/>
        </p:nvSpPr>
        <p:spPr bwMode="auto">
          <a:xfrm rot="5400000">
            <a:off x="14502028" y="3631558"/>
            <a:ext cx="5844841" cy="1040755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2" name="Rectangle 138"/>
          <p:cNvSpPr/>
          <p:nvPr/>
        </p:nvSpPr>
        <p:spPr>
          <a:xfrm>
            <a:off x="14677292" y="5905330"/>
            <a:ext cx="7950934" cy="594620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Baixa especificidade devido ao não balanceamento da variável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SoldFlag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como visto anteriormente.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Solução: reamostragem dos dados:</a:t>
            </a:r>
          </a:p>
          <a:p>
            <a:pPr>
              <a:lnSpc>
                <a:spcPct val="130000"/>
              </a:lnSpc>
            </a:pPr>
            <a:r>
              <a:rPr lang="pt-PT" sz="3200" dirty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	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-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Oversampling</a:t>
            </a:r>
            <a:endParaRPr lang="pt-PT" sz="32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	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-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Undersampling</a:t>
            </a:r>
            <a:endParaRPr lang="pt-PT" sz="32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	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-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Over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 e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Under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pt-PT" sz="3200" dirty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	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- SMOTE</a:t>
            </a:r>
          </a:p>
        </p:txBody>
      </p:sp>
    </p:spTree>
    <p:extLst>
      <p:ext uri="{BB962C8B-B14F-4D97-AF65-F5344CB8AC3E}">
        <p14:creationId xmlns:p14="http://schemas.microsoft.com/office/powerpoint/2010/main" val="6975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0" name="AutoShape 26"/>
          <p:cNvSpPr>
            <a:spLocks/>
          </p:cNvSpPr>
          <p:nvPr/>
        </p:nvSpPr>
        <p:spPr bwMode="auto">
          <a:xfrm>
            <a:off x="9321049" y="3510840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1" name="TextBox 118"/>
          <p:cNvSpPr txBox="1"/>
          <p:nvPr/>
        </p:nvSpPr>
        <p:spPr>
          <a:xfrm>
            <a:off x="10274825" y="3561749"/>
            <a:ext cx="360188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Logística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49306"/>
              </p:ext>
            </p:extLst>
          </p:nvPr>
        </p:nvGraphicFramePr>
        <p:xfrm>
          <a:off x="2356258" y="4429690"/>
          <a:ext cx="2028092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2028092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logistic_model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glm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family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binomial(link = '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logit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'), data =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49962"/>
              </p:ext>
            </p:extLst>
          </p:nvPr>
        </p:nvGraphicFramePr>
        <p:xfrm>
          <a:off x="1778076" y="5945186"/>
          <a:ext cx="11629291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3164839"/>
                <a:gridCol w="1914579"/>
                <a:gridCol w="2582628"/>
                <a:gridCol w="2707655"/>
                <a:gridCol w="1259590"/>
              </a:tblGrid>
              <a:tr h="4211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Modelo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Precisão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Sensibilidade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Especificidade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ROC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0.8329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0.9901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0.0717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Oversampling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0.6998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0.7078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0.6611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Undersampling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0.7007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0.7086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0.6624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Both Over. &amp; Under.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0.6995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0.7072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0.6624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11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SMOTE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0.7807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0.5712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47"/>
          <p:cNvSpPr>
            <a:spLocks/>
          </p:cNvSpPr>
          <p:nvPr/>
        </p:nvSpPr>
        <p:spPr bwMode="auto">
          <a:xfrm>
            <a:off x="6179168" y="1077682"/>
            <a:ext cx="1202181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2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(Probabilidade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SoldFlag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cxnSp>
        <p:nvCxnSpPr>
          <p:cNvPr id="31" name="Straight Connector 81"/>
          <p:cNvCxnSpPr/>
          <p:nvPr/>
        </p:nvCxnSpPr>
        <p:spPr>
          <a:xfrm>
            <a:off x="14692569" y="5945186"/>
            <a:ext cx="0" cy="7260772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72" y="5944758"/>
            <a:ext cx="6576954" cy="7261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4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0" name="AutoShape 26"/>
          <p:cNvSpPr>
            <a:spLocks/>
          </p:cNvSpPr>
          <p:nvPr/>
        </p:nvSpPr>
        <p:spPr bwMode="auto">
          <a:xfrm>
            <a:off x="9321049" y="3510840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1" name="TextBox 118"/>
          <p:cNvSpPr txBox="1"/>
          <p:nvPr/>
        </p:nvSpPr>
        <p:spPr>
          <a:xfrm>
            <a:off x="10329520" y="3561749"/>
            <a:ext cx="349249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Árvores de Decisão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94502"/>
              </p:ext>
            </p:extLst>
          </p:nvPr>
        </p:nvGraphicFramePr>
        <p:xfrm>
          <a:off x="2936590" y="4420782"/>
          <a:ext cx="18510819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8510819"/>
              </a:tblGrid>
              <a:tr h="878816">
                <a:tc>
                  <a:txBody>
                    <a:bodyPr/>
                    <a:lstStyle/>
                    <a:p>
                      <a:pPr marL="0" marR="0" indent="0" algn="l" defTabSz="1828434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tree_model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rpart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method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"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class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") 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47"/>
          <p:cNvSpPr>
            <a:spLocks/>
          </p:cNvSpPr>
          <p:nvPr/>
        </p:nvSpPr>
        <p:spPr bwMode="auto">
          <a:xfrm>
            <a:off x="6179168" y="1077682"/>
            <a:ext cx="1202181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2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(Probabilidade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SoldFlag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13471"/>
              </p:ext>
            </p:extLst>
          </p:nvPr>
        </p:nvGraphicFramePr>
        <p:xfrm>
          <a:off x="1778076" y="5389726"/>
          <a:ext cx="11656571" cy="4480560"/>
        </p:xfrm>
        <a:graphic>
          <a:graphicData uri="http://schemas.openxmlformats.org/drawingml/2006/table">
            <a:tbl>
              <a:tblPr firstRow="1" firstCol="1" bandRow="1"/>
              <a:tblGrid>
                <a:gridCol w="2964044"/>
                <a:gridCol w="1897331"/>
                <a:gridCol w="2678586"/>
                <a:gridCol w="2869607"/>
                <a:gridCol w="1247003"/>
              </a:tblGrid>
              <a:tr h="2985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Modelo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Precisão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Sensibilidade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Especificidade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ROC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985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0.8331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0.99121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0.06788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0.530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85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Oversampling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0.7065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0.7222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0.6304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Undersampling</a:t>
                      </a:r>
                      <a:endParaRPr lang="pt-PT" sz="28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0.7200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0.6127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970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Both Over. &amp; Under.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0.7225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0.7460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0.6089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51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SMOTE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0.7785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0.8372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0.4946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15" y="5389723"/>
            <a:ext cx="6973411" cy="78885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4" name="Straight Connector 81"/>
          <p:cNvCxnSpPr/>
          <p:nvPr/>
        </p:nvCxnSpPr>
        <p:spPr>
          <a:xfrm flipH="1">
            <a:off x="14575339" y="5389723"/>
            <a:ext cx="8168" cy="781623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0" name="AutoShape 26"/>
          <p:cNvSpPr>
            <a:spLocks/>
          </p:cNvSpPr>
          <p:nvPr/>
        </p:nvSpPr>
        <p:spPr bwMode="auto">
          <a:xfrm>
            <a:off x="9321049" y="3510840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1" name="TextBox 118"/>
          <p:cNvSpPr txBox="1"/>
          <p:nvPr/>
        </p:nvSpPr>
        <p:spPr>
          <a:xfrm>
            <a:off x="10589975" y="3561749"/>
            <a:ext cx="297158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Random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Forests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97197"/>
              </p:ext>
            </p:extLst>
          </p:nvPr>
        </p:nvGraphicFramePr>
        <p:xfrm>
          <a:off x="2413224" y="4387807"/>
          <a:ext cx="19557551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9557551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randomF_model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randomForest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ntree</a:t>
                      </a:r>
                      <a:r>
                        <a:rPr lang="pt-PT" sz="22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=1000)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47"/>
          <p:cNvSpPr>
            <a:spLocks/>
          </p:cNvSpPr>
          <p:nvPr/>
        </p:nvSpPr>
        <p:spPr bwMode="auto">
          <a:xfrm>
            <a:off x="6179168" y="1077682"/>
            <a:ext cx="1202181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2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(Probabilidade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SoldFlag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cxnSp>
        <p:nvCxnSpPr>
          <p:cNvPr id="24" name="Straight Connector 81"/>
          <p:cNvCxnSpPr/>
          <p:nvPr/>
        </p:nvCxnSpPr>
        <p:spPr>
          <a:xfrm flipH="1">
            <a:off x="14575339" y="5389723"/>
            <a:ext cx="8168" cy="781623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87884"/>
              </p:ext>
            </p:extLst>
          </p:nvPr>
        </p:nvGraphicFramePr>
        <p:xfrm>
          <a:off x="1778076" y="5389723"/>
          <a:ext cx="11725955" cy="4480560"/>
        </p:xfrm>
        <a:graphic>
          <a:graphicData uri="http://schemas.openxmlformats.org/drawingml/2006/table">
            <a:tbl>
              <a:tblPr firstRow="1" firstCol="1" bandRow="1"/>
              <a:tblGrid>
                <a:gridCol w="2981687"/>
                <a:gridCol w="1908625"/>
                <a:gridCol w="2694530"/>
                <a:gridCol w="2886688"/>
                <a:gridCol w="1254425"/>
              </a:tblGrid>
              <a:tr h="3223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Modelo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Precisão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Sensibilidade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Especificidade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ROC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22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0.8352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0.9847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0.1119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0.548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2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Oversampling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0.7653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0.8102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0.5484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Undersampling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0.6921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0.6936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0.6852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6447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Both Over. &amp; Under.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0.7389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0.7677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0.5999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2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SMOTE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0.794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0.8717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0.4180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0.645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Imagem 21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426" y="5266623"/>
            <a:ext cx="6976800" cy="7891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0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0" name="AutoShape 26"/>
          <p:cNvSpPr>
            <a:spLocks/>
          </p:cNvSpPr>
          <p:nvPr/>
        </p:nvSpPr>
        <p:spPr bwMode="auto">
          <a:xfrm>
            <a:off x="8908891" y="3474744"/>
            <a:ext cx="6333766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1" name="TextBox 118"/>
          <p:cNvSpPr txBox="1"/>
          <p:nvPr/>
        </p:nvSpPr>
        <p:spPr>
          <a:xfrm>
            <a:off x="9631868" y="3561749"/>
            <a:ext cx="48878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Escolha do Melhor Modelo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6" name="Rectangle 47"/>
          <p:cNvSpPr>
            <a:spLocks/>
          </p:cNvSpPr>
          <p:nvPr/>
        </p:nvSpPr>
        <p:spPr bwMode="auto">
          <a:xfrm>
            <a:off x="6179168" y="1077682"/>
            <a:ext cx="1202181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2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(Probabilidade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SoldFlag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46" y="4312839"/>
            <a:ext cx="7601055" cy="88043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59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490204" y="3561747"/>
            <a:ext cx="317112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Linear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80337"/>
              </p:ext>
            </p:extLst>
          </p:nvPr>
        </p:nvGraphicFramePr>
        <p:xfrm>
          <a:off x="3808129" y="4312837"/>
          <a:ext cx="16767742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6767742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linear_r_model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lm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" name="Imagem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57" y="5421853"/>
            <a:ext cx="7239297" cy="73835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945" y="5421853"/>
            <a:ext cx="7331946" cy="73843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9" name="Straight Connector 81"/>
          <p:cNvCxnSpPr/>
          <p:nvPr/>
        </p:nvCxnSpPr>
        <p:spPr>
          <a:xfrm flipH="1">
            <a:off x="12185631" y="5421853"/>
            <a:ext cx="35041" cy="7383521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816"/>
          <p:cNvSpPr/>
          <p:nvPr/>
        </p:nvSpPr>
        <p:spPr>
          <a:xfrm>
            <a:off x="1548251" y="3261655"/>
            <a:ext cx="9704054" cy="21739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59" name="Freeform 11"/>
          <p:cNvSpPr>
            <a:spLocks/>
          </p:cNvSpPr>
          <p:nvPr/>
        </p:nvSpPr>
        <p:spPr bwMode="auto">
          <a:xfrm>
            <a:off x="8568769" y="3549393"/>
            <a:ext cx="3027020" cy="2049224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074805" y="4026627"/>
            <a:ext cx="1272254" cy="10617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r"/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01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68" name="Shape 1816"/>
          <p:cNvSpPr/>
          <p:nvPr/>
        </p:nvSpPr>
        <p:spPr>
          <a:xfrm>
            <a:off x="1548251" y="6347023"/>
            <a:ext cx="9639308" cy="21594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69" name="Freeform 11"/>
          <p:cNvSpPr>
            <a:spLocks/>
          </p:cNvSpPr>
          <p:nvPr/>
        </p:nvSpPr>
        <p:spPr bwMode="auto">
          <a:xfrm>
            <a:off x="8588966" y="6632842"/>
            <a:ext cx="3006822" cy="2035549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47044" y="7084747"/>
            <a:ext cx="1300016" cy="106696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r"/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02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75" name="Shape 1816"/>
          <p:cNvSpPr/>
          <p:nvPr/>
        </p:nvSpPr>
        <p:spPr>
          <a:xfrm>
            <a:off x="1545495" y="9432393"/>
            <a:ext cx="9641952" cy="21600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77" name="Freeform 11"/>
          <p:cNvSpPr>
            <a:spLocks/>
          </p:cNvSpPr>
          <p:nvPr/>
        </p:nvSpPr>
        <p:spPr bwMode="auto">
          <a:xfrm>
            <a:off x="8588144" y="9739779"/>
            <a:ext cx="3007646" cy="2036107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055591" y="10200965"/>
            <a:ext cx="1291469" cy="1066960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pPr algn="r"/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03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838466" y="3969227"/>
            <a:ext cx="5292583" cy="90482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Compreens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ão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do Negócio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175" name="Freeform 112"/>
          <p:cNvSpPr>
            <a:spLocks noChangeArrowheads="1"/>
          </p:cNvSpPr>
          <p:nvPr/>
        </p:nvSpPr>
        <p:spPr bwMode="auto">
          <a:xfrm>
            <a:off x="7381384" y="4102659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  <p:sp>
        <p:nvSpPr>
          <p:cNvPr id="84" name="Shape 1816"/>
          <p:cNvSpPr/>
          <p:nvPr/>
        </p:nvSpPr>
        <p:spPr>
          <a:xfrm flipH="1">
            <a:off x="13203942" y="6321934"/>
            <a:ext cx="9705713" cy="21739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85" name="Freeform 11"/>
          <p:cNvSpPr>
            <a:spLocks/>
          </p:cNvSpPr>
          <p:nvPr/>
        </p:nvSpPr>
        <p:spPr bwMode="auto">
          <a:xfrm flipH="1">
            <a:off x="12860399" y="6609673"/>
            <a:ext cx="3027538" cy="2049224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3121714" y="7086906"/>
            <a:ext cx="1272254" cy="10617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05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87" name="Shape 1816"/>
          <p:cNvSpPr/>
          <p:nvPr/>
        </p:nvSpPr>
        <p:spPr>
          <a:xfrm flipH="1">
            <a:off x="13203942" y="9471770"/>
            <a:ext cx="9705713" cy="21739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88" name="Freeform 11"/>
          <p:cNvSpPr>
            <a:spLocks/>
          </p:cNvSpPr>
          <p:nvPr/>
        </p:nvSpPr>
        <p:spPr bwMode="auto">
          <a:xfrm flipH="1">
            <a:off x="12860399" y="9759509"/>
            <a:ext cx="3027538" cy="2049224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3121714" y="10236742"/>
            <a:ext cx="1272254" cy="10617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06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197" name="Shape 1816"/>
          <p:cNvSpPr/>
          <p:nvPr/>
        </p:nvSpPr>
        <p:spPr>
          <a:xfrm flipH="1">
            <a:off x="13203942" y="3272164"/>
            <a:ext cx="9705713" cy="21739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Roboto Regular"/>
              <a:cs typeface="Roboto Regular"/>
            </a:endParaRPr>
          </a:p>
        </p:txBody>
      </p:sp>
      <p:sp>
        <p:nvSpPr>
          <p:cNvPr id="198" name="Freeform 11"/>
          <p:cNvSpPr>
            <a:spLocks/>
          </p:cNvSpPr>
          <p:nvPr/>
        </p:nvSpPr>
        <p:spPr bwMode="auto">
          <a:xfrm flipH="1">
            <a:off x="12860399" y="3559903"/>
            <a:ext cx="3027538" cy="2049224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 sz="2900">
              <a:latin typeface="Roboto Regular"/>
              <a:cs typeface="Roboto Regular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3121714" y="4062536"/>
            <a:ext cx="1272254" cy="1061787"/>
          </a:xfrm>
          <a:prstGeom prst="rect">
            <a:avLst/>
          </a:prstGeom>
        </p:spPr>
        <p:txBody>
          <a:bodyPr wrap="none" lIns="243797" tIns="121899" rIns="243797" bIns="121899">
            <a:spAutoFit/>
          </a:bodyPr>
          <a:lstStyle/>
          <a:p>
            <a:r>
              <a:rPr lang="en-US" sz="5300" b="1" dirty="0">
                <a:solidFill>
                  <a:schemeClr val="bg1"/>
                </a:solidFill>
                <a:latin typeface="Roboto Regular"/>
                <a:cs typeface="Roboto Regular"/>
              </a:rPr>
              <a:t>04</a:t>
            </a:r>
            <a:endParaRPr lang="en-US" sz="6400" b="1" dirty="0">
              <a:solidFill>
                <a:schemeClr val="bg1"/>
              </a:solidFill>
              <a:latin typeface="Roboto Regular"/>
              <a:cs typeface="Roboto Regular"/>
            </a:endParaRPr>
          </a:p>
        </p:txBody>
      </p:sp>
      <p:sp>
        <p:nvSpPr>
          <p:cNvPr id="56" name="Rectangle 55"/>
          <p:cNvSpPr>
            <a:spLocks/>
          </p:cNvSpPr>
          <p:nvPr/>
        </p:nvSpPr>
        <p:spPr bwMode="auto">
          <a:xfrm>
            <a:off x="10159848" y="1058664"/>
            <a:ext cx="406040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Conte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údo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62" name="Oval 61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3" name="Oval 62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64" name="Oval 63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66" name="Rectangle 144"/>
          <p:cNvSpPr/>
          <p:nvPr/>
        </p:nvSpPr>
        <p:spPr>
          <a:xfrm>
            <a:off x="1838466" y="6663397"/>
            <a:ext cx="5292583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Levantamento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Quest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ões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Análise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67" name="Freeform 112"/>
          <p:cNvSpPr>
            <a:spLocks noChangeArrowheads="1"/>
          </p:cNvSpPr>
          <p:nvPr/>
        </p:nvSpPr>
        <p:spPr bwMode="auto">
          <a:xfrm>
            <a:off x="7381384" y="7152429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  <p:sp>
        <p:nvSpPr>
          <p:cNvPr id="70" name="Rectangle 144"/>
          <p:cNvSpPr/>
          <p:nvPr/>
        </p:nvSpPr>
        <p:spPr>
          <a:xfrm>
            <a:off x="1838466" y="9774399"/>
            <a:ext cx="5292583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An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álise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e Qualidade dos Dados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71" name="Freeform 112"/>
          <p:cNvSpPr>
            <a:spLocks noChangeArrowheads="1"/>
          </p:cNvSpPr>
          <p:nvPr/>
        </p:nvSpPr>
        <p:spPr bwMode="auto">
          <a:xfrm>
            <a:off x="7381384" y="10267930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10799999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  <p:sp>
        <p:nvSpPr>
          <p:cNvPr id="74" name="Rectangle 144"/>
          <p:cNvSpPr/>
          <p:nvPr/>
        </p:nvSpPr>
        <p:spPr>
          <a:xfrm>
            <a:off x="17330145" y="3969227"/>
            <a:ext cx="5292583" cy="90482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Preparaç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ão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dos Dados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76" name="Freeform 112"/>
          <p:cNvSpPr>
            <a:spLocks noChangeArrowheads="1"/>
          </p:cNvSpPr>
          <p:nvPr/>
        </p:nvSpPr>
        <p:spPr bwMode="auto">
          <a:xfrm>
            <a:off x="16345263" y="4102659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  <p:sp>
        <p:nvSpPr>
          <p:cNvPr id="78" name="Rectangle 144"/>
          <p:cNvSpPr/>
          <p:nvPr/>
        </p:nvSpPr>
        <p:spPr>
          <a:xfrm>
            <a:off x="17330145" y="6678347"/>
            <a:ext cx="5292583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Desenvolvimento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dos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Modelos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79" name="Freeform 112"/>
          <p:cNvSpPr>
            <a:spLocks noChangeArrowheads="1"/>
          </p:cNvSpPr>
          <p:nvPr/>
        </p:nvSpPr>
        <p:spPr bwMode="auto">
          <a:xfrm>
            <a:off x="16345263" y="7218179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  <p:sp>
        <p:nvSpPr>
          <p:cNvPr id="80" name="Rectangle 144"/>
          <p:cNvSpPr/>
          <p:nvPr/>
        </p:nvSpPr>
        <p:spPr>
          <a:xfrm>
            <a:off x="17330145" y="10267930"/>
            <a:ext cx="5292583" cy="90482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Avaliaç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ão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dos Modelos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83" name="Freeform 112"/>
          <p:cNvSpPr>
            <a:spLocks noChangeArrowheads="1"/>
          </p:cNvSpPr>
          <p:nvPr/>
        </p:nvSpPr>
        <p:spPr bwMode="auto">
          <a:xfrm>
            <a:off x="16345263" y="10401362"/>
            <a:ext cx="575583" cy="637962"/>
          </a:xfrm>
          <a:custGeom>
            <a:avLst/>
            <a:gdLst>
              <a:gd name="T0" fmla="*/ 38327818 w 601"/>
              <a:gd name="T1" fmla="*/ 78441997 h 602"/>
              <a:gd name="T2" fmla="*/ 38327818 w 601"/>
              <a:gd name="T3" fmla="*/ 78441997 h 602"/>
              <a:gd name="T4" fmla="*/ 0 w 601"/>
              <a:gd name="T5" fmla="*/ 38763987 h 602"/>
              <a:gd name="T6" fmla="*/ 38327818 w 601"/>
              <a:gd name="T7" fmla="*/ 0 h 602"/>
              <a:gd name="T8" fmla="*/ 77429787 w 601"/>
              <a:gd name="T9" fmla="*/ 38763987 h 602"/>
              <a:gd name="T10" fmla="*/ 38327818 w 601"/>
              <a:gd name="T11" fmla="*/ 78441997 h 602"/>
              <a:gd name="T12" fmla="*/ 38327818 w 601"/>
              <a:gd name="T13" fmla="*/ 7439717 h 602"/>
              <a:gd name="T14" fmla="*/ 38327818 w 601"/>
              <a:gd name="T15" fmla="*/ 7439717 h 602"/>
              <a:gd name="T16" fmla="*/ 7226723 w 601"/>
              <a:gd name="T17" fmla="*/ 38763987 h 602"/>
              <a:gd name="T18" fmla="*/ 38327818 w 601"/>
              <a:gd name="T19" fmla="*/ 71002280 h 602"/>
              <a:gd name="T20" fmla="*/ 70203064 w 601"/>
              <a:gd name="T21" fmla="*/ 38763987 h 602"/>
              <a:gd name="T22" fmla="*/ 38327818 w 601"/>
              <a:gd name="T23" fmla="*/ 7439717 h 602"/>
              <a:gd name="T24" fmla="*/ 56523770 w 601"/>
              <a:gd name="T25" fmla="*/ 41504973 h 602"/>
              <a:gd name="T26" fmla="*/ 56523770 w 601"/>
              <a:gd name="T27" fmla="*/ 41504973 h 602"/>
              <a:gd name="T28" fmla="*/ 56523770 w 601"/>
              <a:gd name="T29" fmla="*/ 41504973 h 602"/>
              <a:gd name="T30" fmla="*/ 44651066 w 601"/>
              <a:gd name="T31" fmla="*/ 52598978 h 602"/>
              <a:gd name="T32" fmla="*/ 44651066 w 601"/>
              <a:gd name="T33" fmla="*/ 52598978 h 602"/>
              <a:gd name="T34" fmla="*/ 41941000 w 601"/>
              <a:gd name="T35" fmla="*/ 53512640 h 602"/>
              <a:gd name="T36" fmla="*/ 38327818 w 601"/>
              <a:gd name="T37" fmla="*/ 49858353 h 602"/>
              <a:gd name="T38" fmla="*/ 40134409 w 601"/>
              <a:gd name="T39" fmla="*/ 47117366 h 602"/>
              <a:gd name="T40" fmla="*/ 40134409 w 601"/>
              <a:gd name="T41" fmla="*/ 47117366 h 602"/>
              <a:gd name="T42" fmla="*/ 44651066 w 601"/>
              <a:gd name="T43" fmla="*/ 42418636 h 602"/>
              <a:gd name="T44" fmla="*/ 22712608 w 601"/>
              <a:gd name="T45" fmla="*/ 42418636 h 602"/>
              <a:gd name="T46" fmla="*/ 19099426 w 601"/>
              <a:gd name="T47" fmla="*/ 38763987 h 602"/>
              <a:gd name="T48" fmla="*/ 22712608 w 601"/>
              <a:gd name="T49" fmla="*/ 35109700 h 602"/>
              <a:gd name="T50" fmla="*/ 44651066 w 601"/>
              <a:gd name="T51" fmla="*/ 35109700 h 602"/>
              <a:gd name="T52" fmla="*/ 40134409 w 601"/>
              <a:gd name="T53" fmla="*/ 30541389 h 602"/>
              <a:gd name="T54" fmla="*/ 40134409 w 601"/>
              <a:gd name="T55" fmla="*/ 30541389 h 602"/>
              <a:gd name="T56" fmla="*/ 38327818 w 601"/>
              <a:gd name="T57" fmla="*/ 27669982 h 602"/>
              <a:gd name="T58" fmla="*/ 41941000 w 601"/>
              <a:gd name="T59" fmla="*/ 24015334 h 602"/>
              <a:gd name="T60" fmla="*/ 44651066 w 601"/>
              <a:gd name="T61" fmla="*/ 24928996 h 602"/>
              <a:gd name="T62" fmla="*/ 44651066 w 601"/>
              <a:gd name="T63" fmla="*/ 24928996 h 602"/>
              <a:gd name="T64" fmla="*/ 56523770 w 601"/>
              <a:gd name="T65" fmla="*/ 36023362 h 602"/>
              <a:gd name="T66" fmla="*/ 56523770 w 601"/>
              <a:gd name="T67" fmla="*/ 36023362 h 602"/>
              <a:gd name="T68" fmla="*/ 58330360 w 601"/>
              <a:gd name="T69" fmla="*/ 38763987 h 602"/>
              <a:gd name="T70" fmla="*/ 56523770 w 601"/>
              <a:gd name="T71" fmla="*/ 41504973 h 60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1" h="602">
                <a:moveTo>
                  <a:pt x="297" y="601"/>
                </a:moveTo>
                <a:lnTo>
                  <a:pt x="297" y="601"/>
                </a:lnTo>
                <a:cubicBezTo>
                  <a:pt x="134" y="601"/>
                  <a:pt x="0" y="467"/>
                  <a:pt x="0" y="297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297"/>
                </a:cubicBezTo>
                <a:cubicBezTo>
                  <a:pt x="600" y="467"/>
                  <a:pt x="466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63"/>
                  <a:pt x="56" y="297"/>
                </a:cubicBezTo>
                <a:cubicBezTo>
                  <a:pt x="56" y="431"/>
                  <a:pt x="162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8" y="318"/>
                </a:moveTo>
                <a:lnTo>
                  <a:pt x="438" y="318"/>
                </a:lnTo>
                <a:cubicBezTo>
                  <a:pt x="346" y="403"/>
                  <a:pt x="346" y="403"/>
                  <a:pt x="346" y="403"/>
                </a:cubicBezTo>
                <a:cubicBezTo>
                  <a:pt x="339" y="410"/>
                  <a:pt x="332" y="410"/>
                  <a:pt x="325" y="410"/>
                </a:cubicBezTo>
                <a:cubicBezTo>
                  <a:pt x="311" y="410"/>
                  <a:pt x="297" y="403"/>
                  <a:pt x="297" y="382"/>
                </a:cubicBezTo>
                <a:cubicBezTo>
                  <a:pt x="297" y="375"/>
                  <a:pt x="304" y="368"/>
                  <a:pt x="311" y="361"/>
                </a:cubicBezTo>
                <a:cubicBezTo>
                  <a:pt x="346" y="325"/>
                  <a:pt x="346" y="325"/>
                  <a:pt x="346" y="325"/>
                </a:cubicBezTo>
                <a:cubicBezTo>
                  <a:pt x="176" y="325"/>
                  <a:pt x="176" y="325"/>
                  <a:pt x="176" y="325"/>
                </a:cubicBezTo>
                <a:cubicBezTo>
                  <a:pt x="162" y="325"/>
                  <a:pt x="148" y="318"/>
                  <a:pt x="148" y="297"/>
                </a:cubicBezTo>
                <a:cubicBezTo>
                  <a:pt x="148" y="283"/>
                  <a:pt x="162" y="269"/>
                  <a:pt x="176" y="269"/>
                </a:cubicBezTo>
                <a:cubicBezTo>
                  <a:pt x="346" y="269"/>
                  <a:pt x="346" y="269"/>
                  <a:pt x="346" y="269"/>
                </a:cubicBezTo>
                <a:cubicBezTo>
                  <a:pt x="311" y="234"/>
                  <a:pt x="311" y="234"/>
                  <a:pt x="311" y="234"/>
                </a:cubicBezTo>
                <a:cubicBezTo>
                  <a:pt x="304" y="234"/>
                  <a:pt x="297" y="226"/>
                  <a:pt x="297" y="212"/>
                </a:cubicBezTo>
                <a:cubicBezTo>
                  <a:pt x="297" y="198"/>
                  <a:pt x="311" y="184"/>
                  <a:pt x="325" y="184"/>
                </a:cubicBezTo>
                <a:cubicBezTo>
                  <a:pt x="332" y="184"/>
                  <a:pt x="339" y="191"/>
                  <a:pt x="346" y="19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83"/>
                  <a:pt x="452" y="290"/>
                  <a:pt x="452" y="297"/>
                </a:cubicBezTo>
                <a:cubicBezTo>
                  <a:pt x="452" y="311"/>
                  <a:pt x="445" y="318"/>
                  <a:pt x="438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wrap="none" anchor="ctr"/>
          <a:lstStyle/>
          <a:p>
            <a:endParaRPr lang="en-US" dirty="0">
              <a:solidFill>
                <a:schemeClr val="bg1">
                  <a:lumMod val="50000"/>
                </a:schemeClr>
              </a:solidFill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490204" y="3561747"/>
            <a:ext cx="317112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Linear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80337"/>
              </p:ext>
            </p:extLst>
          </p:nvPr>
        </p:nvGraphicFramePr>
        <p:xfrm>
          <a:off x="3808129" y="4312837"/>
          <a:ext cx="16767742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6767742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linear_r_model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lm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475"/>
              </p:ext>
            </p:extLst>
          </p:nvPr>
        </p:nvGraphicFramePr>
        <p:xfrm>
          <a:off x="1778075" y="5965155"/>
          <a:ext cx="11234540" cy="1301837"/>
        </p:xfrm>
        <a:graphic>
          <a:graphicData uri="http://schemas.openxmlformats.org/drawingml/2006/table">
            <a:tbl>
              <a:tblPr firstRow="1" firstCol="1" bandRow="1"/>
              <a:tblGrid>
                <a:gridCol w="2707044"/>
                <a:gridCol w="2796001"/>
                <a:gridCol w="3002212"/>
                <a:gridCol w="2729283"/>
              </a:tblGrid>
              <a:tr h="646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551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0.38218265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1.11959240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0.24076474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0.05796766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" name="AutoShape 40"/>
          <p:cNvSpPr>
            <a:spLocks/>
          </p:cNvSpPr>
          <p:nvPr/>
        </p:nvSpPr>
        <p:spPr bwMode="auto">
          <a:xfrm rot="5400000">
            <a:off x="14897998" y="4027530"/>
            <a:ext cx="5844841" cy="96156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1" name="Rectangle 138"/>
          <p:cNvSpPr/>
          <p:nvPr/>
        </p:nvSpPr>
        <p:spPr>
          <a:xfrm>
            <a:off x="15282302" y="5905330"/>
            <a:ext cx="7345924" cy="5946207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Valores dos erros aceitáveis.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R-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Squared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especialmente baixo.</a:t>
            </a: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Eliminação de valores mais extremos utilizando a </a:t>
            </a:r>
            <a:r>
              <a:rPr lang="pt-PT" sz="32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diztância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Cook para encontrar os mesmos.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Processo efetuado um numero de vezes até não se obter alterações significativas.</a:t>
            </a:r>
          </a:p>
        </p:txBody>
      </p:sp>
    </p:spTree>
    <p:extLst>
      <p:ext uri="{BB962C8B-B14F-4D97-AF65-F5344CB8AC3E}">
        <p14:creationId xmlns:p14="http://schemas.microsoft.com/office/powerpoint/2010/main" val="20277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490204" y="3561747"/>
            <a:ext cx="317112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Linear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1457"/>
              </p:ext>
            </p:extLst>
          </p:nvPr>
        </p:nvGraphicFramePr>
        <p:xfrm>
          <a:off x="3808129" y="4312837"/>
          <a:ext cx="16767742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6767742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linear_r_model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lm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5485227"/>
            <a:ext cx="5749348" cy="67536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4872"/>
              </p:ext>
            </p:extLst>
          </p:nvPr>
        </p:nvGraphicFramePr>
        <p:xfrm>
          <a:off x="8534401" y="7227076"/>
          <a:ext cx="14093825" cy="3323693"/>
        </p:xfrm>
        <a:graphic>
          <a:graphicData uri="http://schemas.openxmlformats.org/drawingml/2006/table">
            <a:tbl>
              <a:tblPr firstRow="1" firstCol="1" bandRow="1"/>
              <a:tblGrid>
                <a:gridCol w="2817437"/>
                <a:gridCol w="2819097"/>
                <a:gridCol w="2819097"/>
                <a:gridCol w="2819097"/>
                <a:gridCol w="2819097"/>
              </a:tblGrid>
              <a:tr h="1082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0941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0.38218265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1.11959240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0.24076474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0.05796766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4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Otimizado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0.37314677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1.12045399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0.23542211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0.05542357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Connector 81"/>
          <p:cNvCxnSpPr/>
          <p:nvPr/>
        </p:nvCxnSpPr>
        <p:spPr>
          <a:xfrm flipH="1">
            <a:off x="8026828" y="5485227"/>
            <a:ext cx="8168" cy="6753665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274824" y="3561747"/>
            <a:ext cx="360188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Árvores de Decisão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76912"/>
              </p:ext>
            </p:extLst>
          </p:nvPr>
        </p:nvGraphicFramePr>
        <p:xfrm>
          <a:off x="2836313" y="4312837"/>
          <a:ext cx="1932081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932081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tree_r_model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rpart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method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"anova")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43"/>
          <a:stretch/>
        </p:blipFill>
        <p:spPr bwMode="auto">
          <a:xfrm>
            <a:off x="4591610" y="5485054"/>
            <a:ext cx="6426274" cy="609053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sp>
        <p:nvSpPr>
          <p:cNvPr id="20" name="AutoShape 40"/>
          <p:cNvSpPr>
            <a:spLocks/>
          </p:cNvSpPr>
          <p:nvPr/>
        </p:nvSpPr>
        <p:spPr bwMode="auto">
          <a:xfrm rot="5400000">
            <a:off x="12926699" y="3726309"/>
            <a:ext cx="6082947" cy="96156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1" name="Rectangle 138"/>
          <p:cNvSpPr/>
          <p:nvPr/>
        </p:nvSpPr>
        <p:spPr>
          <a:xfrm>
            <a:off x="13430056" y="5907083"/>
            <a:ext cx="7345924" cy="5306032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Utiliza poucas variáveis das que lhe foram passadas.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Valores das folhas não aceitáveis (variação muito reduzida)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Solução: otimização da árvore de modo a utilizar mais variáveis.</a:t>
            </a:r>
          </a:p>
        </p:txBody>
      </p:sp>
    </p:spTree>
    <p:extLst>
      <p:ext uri="{BB962C8B-B14F-4D97-AF65-F5344CB8AC3E}">
        <p14:creationId xmlns:p14="http://schemas.microsoft.com/office/powerpoint/2010/main" val="7968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274824" y="3561747"/>
            <a:ext cx="360188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Árvores de Decisão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76912"/>
              </p:ext>
            </p:extLst>
          </p:nvPr>
        </p:nvGraphicFramePr>
        <p:xfrm>
          <a:off x="2836313" y="4312837"/>
          <a:ext cx="1932081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932081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tree_r_model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rpart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method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"anova")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232" y="5518711"/>
            <a:ext cx="6497564" cy="70567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4" name="AutoShape 40"/>
          <p:cNvSpPr>
            <a:spLocks/>
          </p:cNvSpPr>
          <p:nvPr/>
        </p:nvSpPr>
        <p:spPr bwMode="auto">
          <a:xfrm rot="5400000">
            <a:off x="12426762" y="4226247"/>
            <a:ext cx="7082822" cy="96156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5" name="Rectangle 138"/>
          <p:cNvSpPr/>
          <p:nvPr/>
        </p:nvSpPr>
        <p:spPr>
          <a:xfrm>
            <a:off x="13430055" y="6381037"/>
            <a:ext cx="7345924" cy="5306032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Formação de uma nova árvore.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Análise dos erros em relação ao tamanho da nova da árvore de modo a minimizar os erros.</a:t>
            </a:r>
          </a:p>
          <a:p>
            <a:pPr>
              <a:lnSpc>
                <a:spcPct val="130000"/>
              </a:lnSpc>
            </a:pPr>
            <a:endParaRPr lang="pt-PT" sz="32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Utilização de </a:t>
            </a:r>
            <a:r>
              <a:rPr lang="pt-PT" sz="3200" i="1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pruning</a:t>
            </a:r>
            <a:r>
              <a:rPr lang="pt-PT" sz="32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sobre a nova árvore no tamanho que minimiza os erros (17).</a:t>
            </a:r>
          </a:p>
        </p:txBody>
      </p:sp>
    </p:spTree>
    <p:extLst>
      <p:ext uri="{BB962C8B-B14F-4D97-AF65-F5344CB8AC3E}">
        <p14:creationId xmlns:p14="http://schemas.microsoft.com/office/powerpoint/2010/main" val="7755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274824" y="3561747"/>
            <a:ext cx="360188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Árvores de Decisão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43976"/>
              </p:ext>
            </p:extLst>
          </p:nvPr>
        </p:nvGraphicFramePr>
        <p:xfrm>
          <a:off x="2836313" y="4312837"/>
          <a:ext cx="1932081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932081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tree_r_model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rpart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method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= "anova")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5467106"/>
            <a:ext cx="6058902" cy="7599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2435"/>
              </p:ext>
            </p:extLst>
          </p:nvPr>
        </p:nvGraphicFramePr>
        <p:xfrm>
          <a:off x="8537828" y="7607319"/>
          <a:ext cx="14090398" cy="3319200"/>
        </p:xfrm>
        <a:graphic>
          <a:graphicData uri="http://schemas.openxmlformats.org/drawingml/2006/table">
            <a:tbl>
              <a:tblPr firstRow="1" firstCol="1" bandRow="1"/>
              <a:tblGrid>
                <a:gridCol w="2816754"/>
                <a:gridCol w="2818411"/>
                <a:gridCol w="2818411"/>
                <a:gridCol w="2818411"/>
                <a:gridCol w="2818411"/>
              </a:tblGrid>
              <a:tr h="1097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108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Original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0.31621195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1.13997536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0.21223295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0.04504283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1127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Otimizado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0.37805948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1.12502498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0.25273915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0.06387708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81"/>
          <p:cNvCxnSpPr/>
          <p:nvPr/>
        </p:nvCxnSpPr>
        <p:spPr>
          <a:xfrm flipH="1">
            <a:off x="8183319" y="5467106"/>
            <a:ext cx="8168" cy="7599626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1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3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5" name="TextBox 118"/>
          <p:cNvSpPr txBox="1"/>
          <p:nvPr/>
        </p:nvSpPr>
        <p:spPr>
          <a:xfrm>
            <a:off x="10535279" y="3561747"/>
            <a:ext cx="308097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Random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Forests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11352"/>
              </p:ext>
            </p:extLst>
          </p:nvPr>
        </p:nvGraphicFramePr>
        <p:xfrm>
          <a:off x="2924064" y="4312837"/>
          <a:ext cx="18523133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8523133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randomF_r_model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randomForest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SoldCount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08090"/>
              </p:ext>
            </p:extLst>
          </p:nvPr>
        </p:nvGraphicFramePr>
        <p:xfrm>
          <a:off x="6877120" y="6826370"/>
          <a:ext cx="11239199" cy="1304459"/>
        </p:xfrm>
        <a:graphic>
          <a:graphicData uri="http://schemas.openxmlformats.org/drawingml/2006/table">
            <a:tbl>
              <a:tblPr firstRow="1" firstCol="1" bandRow="1"/>
              <a:tblGrid>
                <a:gridCol w="2708168"/>
                <a:gridCol w="2797158"/>
                <a:gridCol w="3003457"/>
                <a:gridCol w="2730416"/>
              </a:tblGrid>
              <a:tr h="635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43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0.3684972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1.0900140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0.3235897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0.1047103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3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esperada de venda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SoldCount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8" name="AutoShape 26"/>
          <p:cNvSpPr>
            <a:spLocks/>
          </p:cNvSpPr>
          <p:nvPr/>
        </p:nvSpPr>
        <p:spPr bwMode="auto">
          <a:xfrm>
            <a:off x="8908891" y="3474744"/>
            <a:ext cx="6333766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9" name="TextBox 118"/>
          <p:cNvSpPr txBox="1"/>
          <p:nvPr/>
        </p:nvSpPr>
        <p:spPr>
          <a:xfrm>
            <a:off x="9631868" y="3561749"/>
            <a:ext cx="48878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Escolha do Melhor Modelo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0031"/>
              </p:ext>
            </p:extLst>
          </p:nvPr>
        </p:nvGraphicFramePr>
        <p:xfrm>
          <a:off x="3024631" y="6100980"/>
          <a:ext cx="17725295" cy="5528310"/>
        </p:xfrm>
        <a:graphic>
          <a:graphicData uri="http://schemas.openxmlformats.org/drawingml/2006/table">
            <a:tbl>
              <a:tblPr firstRow="1" firstCol="1" bandRow="1"/>
              <a:tblGrid>
                <a:gridCol w="3244975"/>
                <a:gridCol w="3845976"/>
                <a:gridCol w="3543390"/>
                <a:gridCol w="3545477"/>
                <a:gridCol w="3545477"/>
              </a:tblGrid>
              <a:tr h="104160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661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Regressão Linear (otimizado)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0.37314677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1.12045399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0.23542211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0.05542357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6619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Árvores de Decisão (otimizado)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0.37805948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1.12502498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0.25273915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0.06387708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27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</a:t>
                      </a: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</a:t>
                      </a:r>
                      <a:r>
                        <a:rPr lang="pt-PT" sz="28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Forests</a:t>
                      </a:r>
                      <a:endParaRPr lang="pt-PT" sz="2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0.3684972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1.0900140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0.3235897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0.1047103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118"/>
          <p:cNvSpPr>
            <a:spLocks noChangeArrowheads="1"/>
          </p:cNvSpPr>
          <p:nvPr/>
        </p:nvSpPr>
        <p:spPr bwMode="auto">
          <a:xfrm>
            <a:off x="20840403" y="10781880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7" y="4196592"/>
            <a:ext cx="10013978" cy="76893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AutoShape 40"/>
          <p:cNvSpPr>
            <a:spLocks/>
          </p:cNvSpPr>
          <p:nvPr/>
        </p:nvSpPr>
        <p:spPr bwMode="auto">
          <a:xfrm rot="5400000">
            <a:off x="12917953" y="3070692"/>
            <a:ext cx="8584373" cy="108361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05" y="0"/>
                </a:moveTo>
                <a:cubicBezTo>
                  <a:pt x="136" y="0"/>
                  <a:pt x="0" y="371"/>
                  <a:pt x="0" y="830"/>
                </a:cubicBezTo>
                <a:lnTo>
                  <a:pt x="0" y="15784"/>
                </a:lnTo>
                <a:cubicBezTo>
                  <a:pt x="0" y="16243"/>
                  <a:pt x="136" y="16615"/>
                  <a:pt x="305" y="16615"/>
                </a:cubicBezTo>
                <a:lnTo>
                  <a:pt x="2627" y="16615"/>
                </a:lnTo>
                <a:lnTo>
                  <a:pt x="3849" y="21599"/>
                </a:lnTo>
                <a:lnTo>
                  <a:pt x="5072" y="16615"/>
                </a:lnTo>
                <a:lnTo>
                  <a:pt x="21294" y="16615"/>
                </a:lnTo>
                <a:cubicBezTo>
                  <a:pt x="21463" y="16615"/>
                  <a:pt x="21599" y="16243"/>
                  <a:pt x="21599" y="15784"/>
                </a:cubicBezTo>
                <a:lnTo>
                  <a:pt x="21599" y="830"/>
                </a:lnTo>
                <a:cubicBezTo>
                  <a:pt x="21600" y="371"/>
                  <a:pt x="21463" y="0"/>
                  <a:pt x="21294" y="0"/>
                </a:cubicBezTo>
                <a:lnTo>
                  <a:pt x="3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4"/>
            </a:solidFill>
          </a:ln>
          <a:effectLst/>
          <a:ex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3200" b="0">
              <a:solidFill>
                <a:srgbClr val="FFFFFF"/>
              </a:solidFill>
              <a:latin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6" name="Rectangle 138"/>
          <p:cNvSpPr/>
          <p:nvPr/>
        </p:nvSpPr>
        <p:spPr>
          <a:xfrm>
            <a:off x="14302154" y="4194035"/>
            <a:ext cx="8326071" cy="858693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Existem muitos mais produtos sem vendas. </a:t>
            </a:r>
          </a:p>
          <a:p>
            <a:pPr>
              <a:lnSpc>
                <a:spcPct val="130000"/>
              </a:lnSpc>
            </a:pPr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Quantidades muito altas de produtos em inventário comparando com as quantidades vendidas (média em inventário igual a 43).</a:t>
            </a:r>
          </a:p>
          <a:p>
            <a:pPr>
              <a:lnSpc>
                <a:spcPct val="130000"/>
              </a:lnSpc>
            </a:pPr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Valores de inventário não são apropriados para treino (aprendizagem com valores muito mais elevados que o necessário).</a:t>
            </a:r>
          </a:p>
          <a:p>
            <a:pPr>
              <a:lnSpc>
                <a:spcPct val="130000"/>
              </a:lnSpc>
            </a:pPr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Solução: desenvolvimento de uma função que efetua a </a:t>
            </a:r>
            <a:r>
              <a:rPr lang="pt-PT" sz="2800" b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reamostragem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dos dados de treino e teste utilizando os que possuem </a:t>
            </a:r>
            <a:r>
              <a:rPr lang="pt-PT" sz="2800" b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valores de inventário inferiores ou iguais à soma do valor máximo de venda </a:t>
            </a:r>
            <a:r>
              <a:rPr lang="pt-PT" sz="2800" b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dos </a:t>
            </a:r>
            <a:r>
              <a:rPr lang="pt-PT" sz="2800" b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produtos </a:t>
            </a:r>
            <a:r>
              <a:rPr lang="pt-PT" sz="2800" b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e a mediana dos valores de inventário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</a:p>
        </p:txBody>
      </p:sp>
      <p:sp>
        <p:nvSpPr>
          <p:cNvPr id="37" name="Rectangle 138"/>
          <p:cNvSpPr/>
          <p:nvPr/>
        </p:nvSpPr>
        <p:spPr>
          <a:xfrm>
            <a:off x="1609339" y="11730311"/>
            <a:ext cx="10834611" cy="66476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Distribuição das vendas e das quantidades em inventário dos produtos</a:t>
            </a:r>
          </a:p>
        </p:txBody>
      </p:sp>
    </p:spTree>
    <p:extLst>
      <p:ext uri="{BB962C8B-B14F-4D97-AF65-F5344CB8AC3E}">
        <p14:creationId xmlns:p14="http://schemas.microsoft.com/office/powerpoint/2010/main" val="189300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717" y="3563667"/>
            <a:ext cx="7161827" cy="89834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Rectangle 138"/>
          <p:cNvSpPr/>
          <p:nvPr/>
        </p:nvSpPr>
        <p:spPr>
          <a:xfrm>
            <a:off x="5760542" y="12547102"/>
            <a:ext cx="13417119" cy="66476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Distribuição dos novos valores de inventário depois de aplicada a função </a:t>
            </a:r>
            <a:r>
              <a:rPr lang="pt-PT" sz="240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de reamostragem desenvolvida.</a:t>
            </a:r>
            <a:endParaRPr lang="pt-PT" sz="24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2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6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7" name="TextBox 118"/>
          <p:cNvSpPr txBox="1"/>
          <p:nvPr/>
        </p:nvSpPr>
        <p:spPr>
          <a:xfrm>
            <a:off x="10490204" y="3561747"/>
            <a:ext cx="3171126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Regress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ão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Linear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81007"/>
              </p:ext>
            </p:extLst>
          </p:nvPr>
        </p:nvGraphicFramePr>
        <p:xfrm>
          <a:off x="3808129" y="4312837"/>
          <a:ext cx="16767742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6767742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linear_r_model_inventario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lm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5928529"/>
            <a:ext cx="6099832" cy="719302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9538" y="5928529"/>
            <a:ext cx="6098687" cy="71913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CaixaDeTexto 2"/>
          <p:cNvSpPr txBox="1"/>
          <p:nvPr/>
        </p:nvSpPr>
        <p:spPr>
          <a:xfrm>
            <a:off x="8276492" y="5928530"/>
            <a:ext cx="7877908" cy="719136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pt-PT" sz="28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 algn="just"/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Esquerda – distribuição dos valores previstos de inventário.</a:t>
            </a:r>
          </a:p>
          <a:p>
            <a:pPr algn="just"/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 algn="just"/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Direita – distribuições dos valores de inventário original do </a:t>
            </a:r>
            <a:r>
              <a:rPr lang="pt-PT" sz="2800" i="1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dataset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(azul), dos valores previstos de inventário (verde) e das quantidades de venda (laranja).</a:t>
            </a:r>
          </a:p>
          <a:p>
            <a:pPr algn="just"/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 algn="just"/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Intervalo de valores previstos de inventário muito mais aceitáveis do que os que existem de facto em inventário.</a:t>
            </a:r>
          </a:p>
          <a:p>
            <a:pPr algn="just"/>
            <a:endParaRPr lang="pt-PT" sz="2800" dirty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  <a:p>
            <a:pPr algn="just"/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Valores previstos de inventário muito mais perto das quantidades de venda.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541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29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35" name="Rectangle 34"/>
          <p:cNvSpPr>
            <a:spLocks/>
          </p:cNvSpPr>
          <p:nvPr/>
        </p:nvSpPr>
        <p:spPr bwMode="auto">
          <a:xfrm>
            <a:off x="6798320" y="1058664"/>
            <a:ext cx="1078346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Compreens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do Negócio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44" name="Oval 4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653569" y="3935598"/>
            <a:ext cx="17070513" cy="7521205"/>
            <a:chOff x="1469825" y="4681775"/>
            <a:chExt cx="17070513" cy="7521205"/>
          </a:xfrm>
        </p:grpSpPr>
        <p:sp>
          <p:nvSpPr>
            <p:cNvPr id="16" name="TextBox 30"/>
            <p:cNvSpPr txBox="1">
              <a:spLocks noChangeArrowheads="1"/>
            </p:cNvSpPr>
            <p:nvPr/>
          </p:nvSpPr>
          <p:spPr bwMode="auto">
            <a:xfrm>
              <a:off x="14848482" y="7172556"/>
              <a:ext cx="3691856" cy="501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Desenvolvimento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de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modelos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de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aprendizagem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autom</a:t>
              </a:r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ática sobre os dados históricos.</a:t>
              </a:r>
            </a:p>
            <a:p>
              <a:pPr algn="ctr"/>
              <a:endParaRPr lang="en-US" sz="3200" dirty="0" smtClean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  <a:p>
              <a:pPr algn="ctr"/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Aplicaç</a:t>
              </a:r>
              <a:r>
                <a:rPr lang="pt-PT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ão</a:t>
              </a:r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dos modelos sobre os dados de inventário ativo.</a:t>
              </a:r>
            </a:p>
          </p:txBody>
        </p:sp>
        <p:sp>
          <p:nvSpPr>
            <p:cNvPr id="17" name="TextBox 31"/>
            <p:cNvSpPr txBox="1">
              <a:spLocks noChangeArrowheads="1"/>
            </p:cNvSpPr>
            <p:nvPr/>
          </p:nvSpPr>
          <p:spPr bwMode="auto">
            <a:xfrm>
              <a:off x="15238871" y="6156058"/>
              <a:ext cx="242887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dirty="0" err="1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Objetivos</a:t>
              </a:r>
              <a:endParaRPr lang="id-ID" sz="4500" dirty="0">
                <a:solidFill>
                  <a:schemeClr val="tx1">
                    <a:lumMod val="50000"/>
                  </a:schemeClr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18" name="Rounded Rectangle 28"/>
            <p:cNvSpPr/>
            <p:nvPr/>
          </p:nvSpPr>
          <p:spPr>
            <a:xfrm>
              <a:off x="14931608" y="7019293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solidFill>
                  <a:schemeClr val="tx1"/>
                </a:solidFill>
                <a:latin typeface="Roboto Regular" charset="0"/>
                <a:cs typeface="Roboto Regular" charset="0"/>
              </a:endParaRPr>
            </a:p>
          </p:txBody>
        </p:sp>
        <p:cxnSp>
          <p:nvCxnSpPr>
            <p:cNvPr id="19" name="Straight Connector 81"/>
            <p:cNvCxnSpPr/>
            <p:nvPr/>
          </p:nvCxnSpPr>
          <p:spPr>
            <a:xfrm flipH="1">
              <a:off x="5247261" y="6057060"/>
              <a:ext cx="25440" cy="6145920"/>
            </a:xfrm>
            <a:prstGeom prst="line">
              <a:avLst/>
            </a:prstGeom>
            <a:ln w="28575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0"/>
            <p:cNvSpPr txBox="1">
              <a:spLocks noChangeArrowheads="1"/>
            </p:cNvSpPr>
            <p:nvPr/>
          </p:nvSpPr>
          <p:spPr bwMode="auto">
            <a:xfrm>
              <a:off x="1469825" y="7186222"/>
              <a:ext cx="3560551" cy="501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/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Entidade possui um conjunto de dados que representam as vendas dos seus produtos.</a:t>
              </a:r>
            </a:p>
            <a:p>
              <a:pPr algn="ctr"/>
              <a:endParaRPr lang="pt-PT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  <a:p>
              <a:pPr algn="ctr"/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Não há conhecimento do tipo/área dos produtos/negócio.</a:t>
              </a:r>
            </a:p>
          </p:txBody>
        </p:sp>
        <p:sp>
          <p:nvSpPr>
            <p:cNvPr id="21" name="TextBox 31"/>
            <p:cNvSpPr txBox="1">
              <a:spLocks noChangeArrowheads="1"/>
            </p:cNvSpPr>
            <p:nvPr/>
          </p:nvSpPr>
          <p:spPr bwMode="auto">
            <a:xfrm>
              <a:off x="2014408" y="6127131"/>
              <a:ext cx="2140330" cy="7848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dirty="0" err="1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Neg</a:t>
              </a:r>
              <a:r>
                <a:rPr lang="pt-PT" sz="4500" dirty="0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ócio</a:t>
              </a:r>
              <a:endParaRPr lang="id-ID" sz="4500" dirty="0">
                <a:solidFill>
                  <a:schemeClr val="tx1">
                    <a:lumMod val="50000"/>
                  </a:schemeClr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22" name="Rounded Rectangle 87"/>
            <p:cNvSpPr/>
            <p:nvPr/>
          </p:nvSpPr>
          <p:spPr>
            <a:xfrm>
              <a:off x="1568988" y="6990366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solidFill>
                  <a:schemeClr val="tx1"/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23" name="TextBox 30"/>
            <p:cNvSpPr txBox="1">
              <a:spLocks noChangeArrowheads="1"/>
            </p:cNvSpPr>
            <p:nvPr/>
          </p:nvSpPr>
          <p:spPr bwMode="auto">
            <a:xfrm>
              <a:off x="10339564" y="7168398"/>
              <a:ext cx="3692133" cy="501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Grande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quantidade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de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produtos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.</a:t>
              </a:r>
            </a:p>
            <a:p>
              <a:pPr algn="ctr"/>
              <a:endParaRPr lang="en-US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  <a:p>
              <a:pPr algn="ctr"/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Pequena</a:t>
              </a:r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parte s</a:t>
              </a:r>
              <a:r>
                <a:rPr lang="pt-PT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ão</a:t>
              </a:r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efetivamente vendidos.</a:t>
              </a:r>
            </a:p>
            <a:p>
              <a:pPr algn="ctr"/>
              <a:endParaRPr lang="pt-PT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  <a:p>
              <a:pPr algn="ctr"/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Muitos são vendidos apenas uma vez num ano.</a:t>
              </a:r>
              <a:endParaRPr lang="en-US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</p:txBody>
        </p:sp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9968883" y="6151751"/>
              <a:ext cx="4038157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dirty="0" err="1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Produtos</a:t>
              </a:r>
              <a:r>
                <a:rPr lang="id-ID" sz="4500" dirty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/</a:t>
              </a:r>
              <a:r>
                <a:rPr lang="id-ID" sz="4500" dirty="0" err="1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Vendas</a:t>
              </a:r>
              <a:endParaRPr lang="id-ID" sz="4500" dirty="0">
                <a:solidFill>
                  <a:schemeClr val="tx1">
                    <a:lumMod val="50000"/>
                  </a:schemeClr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25" name="Rounded Rectangle 91"/>
            <p:cNvSpPr/>
            <p:nvPr/>
          </p:nvSpPr>
          <p:spPr>
            <a:xfrm>
              <a:off x="10454016" y="7014986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solidFill>
                  <a:schemeClr val="tx1"/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39" name="TextBox 30"/>
            <p:cNvSpPr txBox="1">
              <a:spLocks noChangeArrowheads="1"/>
            </p:cNvSpPr>
            <p:nvPr/>
          </p:nvSpPr>
          <p:spPr bwMode="auto">
            <a:xfrm>
              <a:off x="5892279" y="7168249"/>
              <a:ext cx="3549635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Dados </a:t>
              </a:r>
              <a:r>
                <a:rPr lang="en-US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hist</a:t>
              </a:r>
              <a:r>
                <a:rPr lang="pt-PT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óricos</a:t>
              </a:r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dos </a:t>
              </a:r>
              <a:r>
                <a:rPr lang="pt-PT" sz="3200" dirty="0" err="1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ultimos</a:t>
              </a:r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 6 meses.</a:t>
              </a:r>
            </a:p>
            <a:p>
              <a:pPr algn="ctr"/>
              <a:endParaRPr lang="pt-PT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  <a:p>
              <a:pPr algn="ctr"/>
              <a:r>
                <a:rPr lang="pt-PT" sz="3200" dirty="0" smtClean="0">
                  <a:solidFill>
                    <a:schemeClr val="tx1">
                      <a:lumMod val="50000"/>
                    </a:schemeClr>
                  </a:solidFill>
                  <a:latin typeface="Roboto Light" charset="0"/>
                  <a:ea typeface="Open Sans Light" panose="020B0306030504020204" pitchFamily="34" charset="0"/>
                  <a:cs typeface="Roboto Light" charset="0"/>
                </a:rPr>
                <a:t>Dados de inventário ativo (dados atuais).</a:t>
              </a:r>
              <a:endParaRPr lang="en-US" sz="3200" dirty="0">
                <a:solidFill>
                  <a:schemeClr val="tx1">
                    <a:lumMod val="50000"/>
                  </a:schemeClr>
                </a:solidFill>
                <a:latin typeface="Roboto Light" charset="0"/>
                <a:ea typeface="Open Sans Light" panose="020B0306030504020204" pitchFamily="34" charset="0"/>
                <a:cs typeface="Roboto Light" charset="0"/>
              </a:endParaRPr>
            </a:p>
          </p:txBody>
        </p:sp>
        <p:sp>
          <p:nvSpPr>
            <p:cNvPr id="40" name="TextBox 31"/>
            <p:cNvSpPr txBox="1">
              <a:spLocks noChangeArrowheads="1"/>
            </p:cNvSpPr>
            <p:nvPr/>
          </p:nvSpPr>
          <p:spPr bwMode="auto">
            <a:xfrm>
              <a:off x="6539147" y="6151751"/>
              <a:ext cx="191591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id-ID" sz="4500" smtClean="0">
                  <a:solidFill>
                    <a:schemeClr val="tx1">
                      <a:lumMod val="50000"/>
                    </a:schemeClr>
                  </a:solidFill>
                  <a:latin typeface="Roboto Regular" charset="0"/>
                  <a:cs typeface="Roboto Regular" charset="0"/>
                </a:rPr>
                <a:t>Dataset</a:t>
              </a:r>
              <a:endParaRPr lang="id-ID" sz="4500" dirty="0">
                <a:solidFill>
                  <a:schemeClr val="tx1">
                    <a:lumMod val="50000"/>
                  </a:schemeClr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ounded Rectangle 89"/>
            <p:cNvSpPr/>
            <p:nvPr/>
          </p:nvSpPr>
          <p:spPr>
            <a:xfrm>
              <a:off x="5975405" y="7014986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solidFill>
                  <a:schemeClr val="tx1">
                    <a:lumMod val="50000"/>
                  </a:schemeClr>
                </a:solidFill>
                <a:latin typeface="Roboto Regular" charset="0"/>
                <a:cs typeface="Roboto Regular" charset="0"/>
              </a:endParaRPr>
            </a:p>
          </p:txBody>
        </p:sp>
        <p:grpSp>
          <p:nvGrpSpPr>
            <p:cNvPr id="55" name="Group 49"/>
            <p:cNvGrpSpPr/>
            <p:nvPr/>
          </p:nvGrpSpPr>
          <p:grpSpPr>
            <a:xfrm>
              <a:off x="11562596" y="4816699"/>
              <a:ext cx="924146" cy="915038"/>
              <a:chOff x="15870634" y="5693858"/>
              <a:chExt cx="962967" cy="953477"/>
            </a:xfrm>
          </p:grpSpPr>
          <p:sp>
            <p:nvSpPr>
              <p:cNvPr id="56" name="Freeform 408"/>
              <p:cNvSpPr>
                <a:spLocks noChangeArrowheads="1"/>
              </p:cNvSpPr>
              <p:nvPr/>
            </p:nvSpPr>
            <p:spPr bwMode="auto">
              <a:xfrm>
                <a:off x="15870634" y="5693861"/>
                <a:ext cx="959770" cy="953474"/>
              </a:xfrm>
              <a:custGeom>
                <a:avLst/>
                <a:gdLst>
                  <a:gd name="T0" fmla="*/ 1332 w 1333"/>
                  <a:gd name="T1" fmla="*/ 0 h 1324"/>
                  <a:gd name="T2" fmla="*/ 841 w 1333"/>
                  <a:gd name="T3" fmla="*/ 1323 h 1324"/>
                  <a:gd name="T4" fmla="*/ 0 w 1333"/>
                  <a:gd name="T5" fmla="*/ 479 h 1324"/>
                  <a:gd name="T6" fmla="*/ 1332 w 1333"/>
                  <a:gd name="T7" fmla="*/ 0 h 1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3" h="1324">
                    <a:moveTo>
                      <a:pt x="1332" y="0"/>
                    </a:moveTo>
                    <a:lnTo>
                      <a:pt x="841" y="1323"/>
                    </a:lnTo>
                    <a:lnTo>
                      <a:pt x="0" y="479"/>
                    </a:lnTo>
                    <a:lnTo>
                      <a:pt x="1332" y="0"/>
                    </a:lnTo>
                  </a:path>
                </a:pathLst>
              </a:custGeom>
              <a:noFill/>
              <a:ln w="9525" cap="flat">
                <a:solidFill>
                  <a:schemeClr val="accent4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57" name="Line 409"/>
              <p:cNvSpPr>
                <a:spLocks noChangeShapeType="1"/>
              </p:cNvSpPr>
              <p:nvPr/>
            </p:nvSpPr>
            <p:spPr bwMode="auto">
              <a:xfrm flipH="1">
                <a:off x="16083581" y="5693858"/>
                <a:ext cx="750020" cy="562549"/>
              </a:xfrm>
              <a:prstGeom prst="line">
                <a:avLst/>
              </a:prstGeom>
              <a:noFill/>
              <a:ln w="4680" cap="flat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58" name="Line 410"/>
              <p:cNvSpPr>
                <a:spLocks noChangeShapeType="1"/>
              </p:cNvSpPr>
              <p:nvPr/>
            </p:nvSpPr>
            <p:spPr bwMode="auto">
              <a:xfrm>
                <a:off x="16086756" y="6256410"/>
                <a:ext cx="3180" cy="346430"/>
              </a:xfrm>
              <a:prstGeom prst="line">
                <a:avLst/>
              </a:prstGeom>
              <a:noFill/>
              <a:ln w="4680" cap="flat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59" name="Line 411"/>
              <p:cNvSpPr>
                <a:spLocks noChangeShapeType="1"/>
              </p:cNvSpPr>
              <p:nvPr/>
            </p:nvSpPr>
            <p:spPr bwMode="auto">
              <a:xfrm flipH="1">
                <a:off x="16083579" y="6412160"/>
                <a:ext cx="165258" cy="193872"/>
              </a:xfrm>
              <a:prstGeom prst="line">
                <a:avLst/>
              </a:prstGeom>
              <a:noFill/>
              <a:ln w="4680" cap="flat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</p:grpSp>
        <p:grpSp>
          <p:nvGrpSpPr>
            <p:cNvPr id="60" name="Group 54"/>
            <p:cNvGrpSpPr/>
            <p:nvPr/>
          </p:nvGrpSpPr>
          <p:grpSpPr>
            <a:xfrm>
              <a:off x="2663386" y="4794419"/>
              <a:ext cx="924128" cy="915038"/>
              <a:chOff x="5452996" y="7776683"/>
              <a:chExt cx="962952" cy="953608"/>
            </a:xfrm>
          </p:grpSpPr>
          <p:sp>
            <p:nvSpPr>
              <p:cNvPr id="61" name="Freeform 443"/>
              <p:cNvSpPr>
                <a:spLocks noChangeArrowheads="1"/>
              </p:cNvSpPr>
              <p:nvPr/>
            </p:nvSpPr>
            <p:spPr bwMode="auto">
              <a:xfrm>
                <a:off x="5805761" y="7776683"/>
                <a:ext cx="254244" cy="346477"/>
              </a:xfrm>
              <a:custGeom>
                <a:avLst/>
                <a:gdLst>
                  <a:gd name="T0" fmla="*/ 0 w 352"/>
                  <a:gd name="T1" fmla="*/ 481 h 482"/>
                  <a:gd name="T2" fmla="*/ 180 w 352"/>
                  <a:gd name="T3" fmla="*/ 0 h 482"/>
                  <a:gd name="T4" fmla="*/ 351 w 352"/>
                  <a:gd name="T5" fmla="*/ 481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" h="482">
                    <a:moveTo>
                      <a:pt x="0" y="481"/>
                    </a:moveTo>
                    <a:lnTo>
                      <a:pt x="180" y="0"/>
                    </a:lnTo>
                    <a:lnTo>
                      <a:pt x="351" y="481"/>
                    </a:lnTo>
                  </a:path>
                </a:pathLst>
              </a:custGeom>
              <a:noFill/>
              <a:ln w="4680" cap="flat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62" name="Freeform 444"/>
              <p:cNvSpPr>
                <a:spLocks noChangeArrowheads="1"/>
              </p:cNvSpPr>
              <p:nvPr/>
            </p:nvSpPr>
            <p:spPr bwMode="auto">
              <a:xfrm>
                <a:off x="5936058" y="8326596"/>
                <a:ext cx="346407" cy="403693"/>
              </a:xfrm>
              <a:custGeom>
                <a:avLst/>
                <a:gdLst>
                  <a:gd name="T0" fmla="*/ 271 w 482"/>
                  <a:gd name="T1" fmla="*/ 0 h 562"/>
                  <a:gd name="T2" fmla="*/ 481 w 482"/>
                  <a:gd name="T3" fmla="*/ 561 h 562"/>
                  <a:gd name="T4" fmla="*/ 0 w 482"/>
                  <a:gd name="T5" fmla="*/ 210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2" h="562">
                    <a:moveTo>
                      <a:pt x="271" y="0"/>
                    </a:moveTo>
                    <a:lnTo>
                      <a:pt x="481" y="561"/>
                    </a:lnTo>
                    <a:lnTo>
                      <a:pt x="0" y="210"/>
                    </a:lnTo>
                  </a:path>
                </a:pathLst>
              </a:custGeom>
              <a:noFill/>
              <a:ln w="4680" cap="flat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63" name="Freeform 445"/>
              <p:cNvSpPr>
                <a:spLocks noChangeArrowheads="1"/>
              </p:cNvSpPr>
              <p:nvPr/>
            </p:nvSpPr>
            <p:spPr bwMode="auto">
              <a:xfrm>
                <a:off x="6066363" y="8123161"/>
                <a:ext cx="349585" cy="203436"/>
              </a:xfrm>
              <a:custGeom>
                <a:avLst/>
                <a:gdLst>
                  <a:gd name="T0" fmla="*/ 0 w 483"/>
                  <a:gd name="T1" fmla="*/ 0 h 282"/>
                  <a:gd name="T2" fmla="*/ 482 w 483"/>
                  <a:gd name="T3" fmla="*/ 0 h 282"/>
                  <a:gd name="T4" fmla="*/ 91 w 483"/>
                  <a:gd name="T5" fmla="*/ 28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3" h="282">
                    <a:moveTo>
                      <a:pt x="0" y="0"/>
                    </a:moveTo>
                    <a:lnTo>
                      <a:pt x="482" y="0"/>
                    </a:lnTo>
                    <a:lnTo>
                      <a:pt x="91" y="281"/>
                    </a:lnTo>
                  </a:path>
                </a:pathLst>
              </a:custGeom>
              <a:noFill/>
              <a:ln w="4680" cap="flat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64" name="Freeform 446"/>
              <p:cNvSpPr>
                <a:spLocks noChangeArrowheads="1"/>
              </p:cNvSpPr>
              <p:nvPr/>
            </p:nvSpPr>
            <p:spPr bwMode="auto">
              <a:xfrm>
                <a:off x="5452996" y="8123162"/>
                <a:ext cx="483064" cy="607129"/>
              </a:xfrm>
              <a:custGeom>
                <a:avLst/>
                <a:gdLst>
                  <a:gd name="T0" fmla="*/ 671 w 672"/>
                  <a:gd name="T1" fmla="*/ 491 h 843"/>
                  <a:gd name="T2" fmla="*/ 181 w 672"/>
                  <a:gd name="T3" fmla="*/ 842 h 843"/>
                  <a:gd name="T4" fmla="*/ 390 w 672"/>
                  <a:gd name="T5" fmla="*/ 281 h 843"/>
                  <a:gd name="T6" fmla="*/ 0 w 672"/>
                  <a:gd name="T7" fmla="*/ 0 h 843"/>
                  <a:gd name="T8" fmla="*/ 491 w 672"/>
                  <a:gd name="T9" fmla="*/ 0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843">
                    <a:moveTo>
                      <a:pt x="671" y="491"/>
                    </a:moveTo>
                    <a:lnTo>
                      <a:pt x="181" y="842"/>
                    </a:lnTo>
                    <a:lnTo>
                      <a:pt x="390" y="281"/>
                    </a:lnTo>
                    <a:lnTo>
                      <a:pt x="0" y="0"/>
                    </a:lnTo>
                    <a:lnTo>
                      <a:pt x="491" y="0"/>
                    </a:lnTo>
                  </a:path>
                </a:pathLst>
              </a:custGeom>
              <a:noFill/>
              <a:ln w="4680" cap="flat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65" name="Line 447"/>
              <p:cNvSpPr>
                <a:spLocks noChangeShapeType="1"/>
              </p:cNvSpPr>
              <p:nvPr/>
            </p:nvSpPr>
            <p:spPr bwMode="auto">
              <a:xfrm flipH="1">
                <a:off x="6066365" y="8122062"/>
                <a:ext cx="136655" cy="3177"/>
              </a:xfrm>
              <a:prstGeom prst="line">
                <a:avLst/>
              </a:prstGeom>
              <a:noFill/>
              <a:ln w="4680" cap="flat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</p:grpSp>
        <p:grpSp>
          <p:nvGrpSpPr>
            <p:cNvPr id="70" name="Group 64"/>
            <p:cNvGrpSpPr>
              <a:grpSpLocks noChangeAspect="1"/>
            </p:cNvGrpSpPr>
            <p:nvPr/>
          </p:nvGrpSpPr>
          <p:grpSpPr>
            <a:xfrm>
              <a:off x="15933696" y="4681775"/>
              <a:ext cx="1036576" cy="1040100"/>
              <a:chOff x="1600773" y="3432059"/>
              <a:chExt cx="917567" cy="920686"/>
            </a:xfrm>
          </p:grpSpPr>
          <p:sp>
            <p:nvSpPr>
              <p:cNvPr id="71" name="Freeform 826"/>
              <p:cNvSpPr>
                <a:spLocks noChangeArrowheads="1"/>
              </p:cNvSpPr>
              <p:nvPr/>
            </p:nvSpPr>
            <p:spPr bwMode="auto">
              <a:xfrm>
                <a:off x="1726175" y="3557469"/>
                <a:ext cx="669823" cy="666809"/>
              </a:xfrm>
              <a:custGeom>
                <a:avLst/>
                <a:gdLst>
                  <a:gd name="T0" fmla="*/ 481 w 964"/>
                  <a:gd name="T1" fmla="*/ 0 h 963"/>
                  <a:gd name="T2" fmla="*/ 481 w 964"/>
                  <a:gd name="T3" fmla="*/ 0 h 963"/>
                  <a:gd name="T4" fmla="*/ 0 w 964"/>
                  <a:gd name="T5" fmla="*/ 481 h 963"/>
                  <a:gd name="T6" fmla="*/ 481 w 964"/>
                  <a:gd name="T7" fmla="*/ 962 h 963"/>
                  <a:gd name="T8" fmla="*/ 963 w 964"/>
                  <a:gd name="T9" fmla="*/ 481 h 963"/>
                  <a:gd name="T10" fmla="*/ 481 w 964"/>
                  <a:gd name="T11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4" h="963">
                    <a:moveTo>
                      <a:pt x="481" y="0"/>
                    </a:moveTo>
                    <a:lnTo>
                      <a:pt x="481" y="0"/>
                    </a:lnTo>
                    <a:cubicBezTo>
                      <a:pt x="210" y="0"/>
                      <a:pt x="0" y="221"/>
                      <a:pt x="0" y="481"/>
                    </a:cubicBezTo>
                    <a:cubicBezTo>
                      <a:pt x="0" y="752"/>
                      <a:pt x="210" y="962"/>
                      <a:pt x="481" y="962"/>
                    </a:cubicBezTo>
                    <a:cubicBezTo>
                      <a:pt x="741" y="962"/>
                      <a:pt x="963" y="752"/>
                      <a:pt x="963" y="481"/>
                    </a:cubicBezTo>
                    <a:cubicBezTo>
                      <a:pt x="963" y="221"/>
                      <a:pt x="741" y="0"/>
                      <a:pt x="481" y="0"/>
                    </a:cubicBez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72" name="Freeform 827"/>
              <p:cNvSpPr>
                <a:spLocks noChangeArrowheads="1"/>
              </p:cNvSpPr>
              <p:nvPr/>
            </p:nvSpPr>
            <p:spPr bwMode="auto">
              <a:xfrm>
                <a:off x="1934156" y="3765463"/>
                <a:ext cx="250802" cy="250818"/>
              </a:xfrm>
              <a:custGeom>
                <a:avLst/>
                <a:gdLst>
                  <a:gd name="T0" fmla="*/ 180 w 361"/>
                  <a:gd name="T1" fmla="*/ 360 h 361"/>
                  <a:gd name="T2" fmla="*/ 180 w 361"/>
                  <a:gd name="T3" fmla="*/ 360 h 361"/>
                  <a:gd name="T4" fmla="*/ 0 w 361"/>
                  <a:gd name="T5" fmla="*/ 180 h 361"/>
                  <a:gd name="T6" fmla="*/ 180 w 361"/>
                  <a:gd name="T7" fmla="*/ 0 h 361"/>
                  <a:gd name="T8" fmla="*/ 360 w 361"/>
                  <a:gd name="T9" fmla="*/ 180 h 361"/>
                  <a:gd name="T10" fmla="*/ 180 w 361"/>
                  <a:gd name="T11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1" h="361">
                    <a:moveTo>
                      <a:pt x="180" y="360"/>
                    </a:moveTo>
                    <a:lnTo>
                      <a:pt x="180" y="360"/>
                    </a:lnTo>
                    <a:cubicBezTo>
                      <a:pt x="80" y="360"/>
                      <a:pt x="0" y="280"/>
                      <a:pt x="0" y="180"/>
                    </a:cubicBezTo>
                    <a:cubicBezTo>
                      <a:pt x="0" y="80"/>
                      <a:pt x="80" y="0"/>
                      <a:pt x="180" y="0"/>
                    </a:cubicBezTo>
                    <a:cubicBezTo>
                      <a:pt x="281" y="0"/>
                      <a:pt x="360" y="80"/>
                      <a:pt x="360" y="180"/>
                    </a:cubicBezTo>
                    <a:cubicBezTo>
                      <a:pt x="360" y="280"/>
                      <a:pt x="281" y="360"/>
                      <a:pt x="180" y="360"/>
                    </a:cubicBez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73" name="Freeform 828"/>
              <p:cNvSpPr>
                <a:spLocks noChangeArrowheads="1"/>
              </p:cNvSpPr>
              <p:nvPr/>
            </p:nvSpPr>
            <p:spPr bwMode="auto">
              <a:xfrm>
                <a:off x="2059556" y="4016282"/>
                <a:ext cx="3060" cy="336463"/>
              </a:xfrm>
              <a:custGeom>
                <a:avLst/>
                <a:gdLst>
                  <a:gd name="T0" fmla="*/ 0 w 1"/>
                  <a:gd name="T1" fmla="*/ 482 h 483"/>
                  <a:gd name="T2" fmla="*/ 0 w 1"/>
                  <a:gd name="T3" fmla="*/ 301 h 483"/>
                  <a:gd name="T4" fmla="*/ 0 w 1"/>
                  <a:gd name="T5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83">
                    <a:moveTo>
                      <a:pt x="0" y="482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74" name="Freeform 829"/>
              <p:cNvSpPr>
                <a:spLocks noChangeArrowheads="1"/>
              </p:cNvSpPr>
              <p:nvPr/>
            </p:nvSpPr>
            <p:spPr bwMode="auto">
              <a:xfrm>
                <a:off x="2059556" y="3432059"/>
                <a:ext cx="3060" cy="336463"/>
              </a:xfrm>
              <a:custGeom>
                <a:avLst/>
                <a:gdLst>
                  <a:gd name="T0" fmla="*/ 0 w 1"/>
                  <a:gd name="T1" fmla="*/ 0 h 483"/>
                  <a:gd name="T2" fmla="*/ 0 w 1"/>
                  <a:gd name="T3" fmla="*/ 181 h 483"/>
                  <a:gd name="T4" fmla="*/ 0 w 1"/>
                  <a:gd name="T5" fmla="*/ 482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83">
                    <a:moveTo>
                      <a:pt x="0" y="0"/>
                    </a:moveTo>
                    <a:lnTo>
                      <a:pt x="0" y="181"/>
                    </a:lnTo>
                    <a:lnTo>
                      <a:pt x="0" y="482"/>
                    </a:ln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75" name="Freeform 830"/>
              <p:cNvSpPr>
                <a:spLocks noChangeArrowheads="1"/>
              </p:cNvSpPr>
              <p:nvPr/>
            </p:nvSpPr>
            <p:spPr bwMode="auto">
              <a:xfrm>
                <a:off x="1600773" y="3890871"/>
                <a:ext cx="333383" cy="3060"/>
              </a:xfrm>
              <a:custGeom>
                <a:avLst/>
                <a:gdLst>
                  <a:gd name="T0" fmla="*/ 0 w 482"/>
                  <a:gd name="T1" fmla="*/ 0 h 1"/>
                  <a:gd name="T2" fmla="*/ 180 w 482"/>
                  <a:gd name="T3" fmla="*/ 0 h 1"/>
                  <a:gd name="T4" fmla="*/ 481 w 48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2" h="1">
                    <a:moveTo>
                      <a:pt x="0" y="0"/>
                    </a:moveTo>
                    <a:lnTo>
                      <a:pt x="180" y="0"/>
                    </a:lnTo>
                    <a:lnTo>
                      <a:pt x="481" y="0"/>
                    </a:ln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76" name="Freeform 831"/>
              <p:cNvSpPr>
                <a:spLocks noChangeArrowheads="1"/>
              </p:cNvSpPr>
              <p:nvPr/>
            </p:nvSpPr>
            <p:spPr bwMode="auto">
              <a:xfrm>
                <a:off x="2181899" y="3890871"/>
                <a:ext cx="336441" cy="3060"/>
              </a:xfrm>
              <a:custGeom>
                <a:avLst/>
                <a:gdLst>
                  <a:gd name="T0" fmla="*/ 0 w 483"/>
                  <a:gd name="T1" fmla="*/ 0 h 1"/>
                  <a:gd name="T2" fmla="*/ 302 w 483"/>
                  <a:gd name="T3" fmla="*/ 0 h 1"/>
                  <a:gd name="T4" fmla="*/ 482 w 48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3" h="1">
                    <a:moveTo>
                      <a:pt x="0" y="0"/>
                    </a:moveTo>
                    <a:lnTo>
                      <a:pt x="302" y="0"/>
                    </a:lnTo>
                    <a:lnTo>
                      <a:pt x="482" y="0"/>
                    </a:lnTo>
                  </a:path>
                </a:pathLst>
              </a:custGeom>
              <a:noFill/>
              <a:ln w="4680" cap="flat">
                <a:solidFill>
                  <a:schemeClr val="accent5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</p:grpSp>
        <p:grpSp>
          <p:nvGrpSpPr>
            <p:cNvPr id="81" name="Group 60"/>
            <p:cNvGrpSpPr/>
            <p:nvPr/>
          </p:nvGrpSpPr>
          <p:grpSpPr>
            <a:xfrm>
              <a:off x="6999080" y="4887256"/>
              <a:ext cx="947606" cy="773926"/>
              <a:chOff x="11707403" y="7861444"/>
              <a:chExt cx="953415" cy="778672"/>
            </a:xfrm>
          </p:grpSpPr>
          <p:sp>
            <p:nvSpPr>
              <p:cNvPr id="82" name="Freeform 457"/>
              <p:cNvSpPr>
                <a:spLocks noChangeArrowheads="1"/>
              </p:cNvSpPr>
              <p:nvPr/>
            </p:nvSpPr>
            <p:spPr bwMode="auto">
              <a:xfrm>
                <a:off x="11707403" y="7861444"/>
                <a:ext cx="953415" cy="435420"/>
              </a:xfrm>
              <a:custGeom>
                <a:avLst/>
                <a:gdLst>
                  <a:gd name="T0" fmla="*/ 664 w 1324"/>
                  <a:gd name="T1" fmla="*/ 0 h 603"/>
                  <a:gd name="T2" fmla="*/ 0 w 1324"/>
                  <a:gd name="T3" fmla="*/ 301 h 603"/>
                  <a:gd name="T4" fmla="*/ 664 w 1324"/>
                  <a:gd name="T5" fmla="*/ 602 h 603"/>
                  <a:gd name="T6" fmla="*/ 1323 w 1324"/>
                  <a:gd name="T7" fmla="*/ 301 h 603"/>
                  <a:gd name="T8" fmla="*/ 664 w 1324"/>
                  <a:gd name="T9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4" h="603">
                    <a:moveTo>
                      <a:pt x="664" y="0"/>
                    </a:moveTo>
                    <a:lnTo>
                      <a:pt x="0" y="301"/>
                    </a:lnTo>
                    <a:lnTo>
                      <a:pt x="664" y="602"/>
                    </a:lnTo>
                    <a:lnTo>
                      <a:pt x="1323" y="301"/>
                    </a:lnTo>
                    <a:lnTo>
                      <a:pt x="664" y="0"/>
                    </a:lnTo>
                  </a:path>
                </a:pathLst>
              </a:custGeom>
              <a:noFill/>
              <a:ln w="9525" cap="flat">
                <a:solidFill>
                  <a:schemeClr val="accent3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83" name="Freeform 458"/>
              <p:cNvSpPr>
                <a:spLocks noChangeArrowheads="1"/>
              </p:cNvSpPr>
              <p:nvPr/>
            </p:nvSpPr>
            <p:spPr bwMode="auto">
              <a:xfrm>
                <a:off x="11707403" y="8338183"/>
                <a:ext cx="953415" cy="301933"/>
              </a:xfrm>
              <a:custGeom>
                <a:avLst/>
                <a:gdLst>
                  <a:gd name="T0" fmla="*/ 1054 w 1324"/>
                  <a:gd name="T1" fmla="*/ 0 h 421"/>
                  <a:gd name="T2" fmla="*/ 1323 w 1324"/>
                  <a:gd name="T3" fmla="*/ 121 h 421"/>
                  <a:gd name="T4" fmla="*/ 664 w 1324"/>
                  <a:gd name="T5" fmla="*/ 420 h 421"/>
                  <a:gd name="T6" fmla="*/ 0 w 1324"/>
                  <a:gd name="T7" fmla="*/ 121 h 421"/>
                  <a:gd name="T8" fmla="*/ 262 w 1324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4" h="421">
                    <a:moveTo>
                      <a:pt x="1054" y="0"/>
                    </a:moveTo>
                    <a:lnTo>
                      <a:pt x="1323" y="121"/>
                    </a:lnTo>
                    <a:lnTo>
                      <a:pt x="664" y="420"/>
                    </a:lnTo>
                    <a:lnTo>
                      <a:pt x="0" y="121"/>
                    </a:lnTo>
                    <a:lnTo>
                      <a:pt x="262" y="0"/>
                    </a:lnTo>
                  </a:path>
                </a:pathLst>
              </a:custGeom>
              <a:noFill/>
              <a:ln w="4680" cap="flat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  <p:sp>
            <p:nvSpPr>
              <p:cNvPr id="84" name="Freeform 459"/>
              <p:cNvSpPr>
                <a:spLocks noChangeArrowheads="1"/>
              </p:cNvSpPr>
              <p:nvPr/>
            </p:nvSpPr>
            <p:spPr bwMode="auto">
              <a:xfrm>
                <a:off x="11707403" y="8166558"/>
                <a:ext cx="953415" cy="305113"/>
              </a:xfrm>
              <a:custGeom>
                <a:avLst/>
                <a:gdLst>
                  <a:gd name="T0" fmla="*/ 1054 w 1324"/>
                  <a:gd name="T1" fmla="*/ 0 h 423"/>
                  <a:gd name="T2" fmla="*/ 1323 w 1324"/>
                  <a:gd name="T3" fmla="*/ 121 h 423"/>
                  <a:gd name="T4" fmla="*/ 1054 w 1324"/>
                  <a:gd name="T5" fmla="*/ 241 h 423"/>
                  <a:gd name="T6" fmla="*/ 664 w 1324"/>
                  <a:gd name="T7" fmla="*/ 422 h 423"/>
                  <a:gd name="T8" fmla="*/ 262 w 1324"/>
                  <a:gd name="T9" fmla="*/ 241 h 423"/>
                  <a:gd name="T10" fmla="*/ 0 w 1324"/>
                  <a:gd name="T11" fmla="*/ 121 h 423"/>
                  <a:gd name="T12" fmla="*/ 262 w 1324"/>
                  <a:gd name="T13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4" h="423">
                    <a:moveTo>
                      <a:pt x="1054" y="0"/>
                    </a:moveTo>
                    <a:lnTo>
                      <a:pt x="1323" y="121"/>
                    </a:lnTo>
                    <a:lnTo>
                      <a:pt x="1054" y="241"/>
                    </a:lnTo>
                    <a:lnTo>
                      <a:pt x="664" y="422"/>
                    </a:lnTo>
                    <a:lnTo>
                      <a:pt x="262" y="241"/>
                    </a:lnTo>
                    <a:lnTo>
                      <a:pt x="0" y="121"/>
                    </a:lnTo>
                    <a:lnTo>
                      <a:pt x="262" y="0"/>
                    </a:lnTo>
                  </a:path>
                </a:pathLst>
              </a:custGeom>
              <a:noFill/>
              <a:ln w="4680" cap="flat">
                <a:solidFill>
                  <a:schemeClr val="accent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>
                  <a:latin typeface="Roboto Light" charset="0"/>
                  <a:cs typeface="Roboto Light" charset="0"/>
                </a:endParaRPr>
              </a:p>
            </p:txBody>
          </p:sp>
        </p:grpSp>
        <p:cxnSp>
          <p:nvCxnSpPr>
            <p:cNvPr id="85" name="Straight Connector 81"/>
            <p:cNvCxnSpPr/>
            <p:nvPr/>
          </p:nvCxnSpPr>
          <p:spPr>
            <a:xfrm flipH="1">
              <a:off x="9793861" y="6057060"/>
              <a:ext cx="25440" cy="6145920"/>
            </a:xfrm>
            <a:prstGeom prst="line">
              <a:avLst/>
            </a:prstGeom>
            <a:ln w="28575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1"/>
            <p:cNvCxnSpPr/>
            <p:nvPr/>
          </p:nvCxnSpPr>
          <p:spPr>
            <a:xfrm flipH="1">
              <a:off x="14238861" y="6057060"/>
              <a:ext cx="25440" cy="6145920"/>
            </a:xfrm>
            <a:prstGeom prst="line">
              <a:avLst/>
            </a:prstGeom>
            <a:ln w="28575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0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6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7" name="TextBox 118"/>
          <p:cNvSpPr txBox="1"/>
          <p:nvPr/>
        </p:nvSpPr>
        <p:spPr>
          <a:xfrm>
            <a:off x="10329519" y="3561747"/>
            <a:ext cx="3492495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Árvores de Decisão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9115"/>
              </p:ext>
            </p:extLst>
          </p:nvPr>
        </p:nvGraphicFramePr>
        <p:xfrm>
          <a:off x="2774226" y="4312837"/>
          <a:ext cx="18835547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8835547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tree_r_model_inventario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en-US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rpart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method = "</a:t>
                      </a:r>
                      <a:r>
                        <a:rPr lang="en-US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anova</a:t>
                      </a:r>
                      <a:r>
                        <a:rPr lang="en-US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")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</a:t>
                      </a:r>
                      <a:endParaRPr lang="pt-PT" sz="22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34"/>
          <a:stretch/>
        </p:blipFill>
        <p:spPr bwMode="auto">
          <a:xfrm>
            <a:off x="1778076" y="5935270"/>
            <a:ext cx="5925130" cy="639740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7"/>
          <a:stretch/>
        </p:blipFill>
        <p:spPr bwMode="auto">
          <a:xfrm>
            <a:off x="8057235" y="5958717"/>
            <a:ext cx="5798656" cy="639740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/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38865"/>
              </p:ext>
            </p:extLst>
          </p:nvPr>
        </p:nvGraphicFramePr>
        <p:xfrm>
          <a:off x="14209920" y="8503350"/>
          <a:ext cx="8418306" cy="1308139"/>
        </p:xfrm>
        <a:graphic>
          <a:graphicData uri="http://schemas.openxmlformats.org/drawingml/2006/table">
            <a:tbl>
              <a:tblPr firstRow="1" firstCol="1" bandRow="1"/>
              <a:tblGrid>
                <a:gridCol w="2066457"/>
                <a:gridCol w="2190846"/>
                <a:gridCol w="2343323"/>
                <a:gridCol w="1817680"/>
              </a:tblGrid>
              <a:tr h="6387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CORR.</a:t>
                      </a:r>
                      <a:endParaRPr lang="pt-PT" sz="2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80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18.9238968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34.5041531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0.4384053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0.1921992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6" name="AutoShape 26"/>
          <p:cNvSpPr>
            <a:spLocks/>
          </p:cNvSpPr>
          <p:nvPr/>
        </p:nvSpPr>
        <p:spPr bwMode="auto">
          <a:xfrm>
            <a:off x="9321049" y="3510838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7" name="TextBox 118"/>
          <p:cNvSpPr txBox="1"/>
          <p:nvPr/>
        </p:nvSpPr>
        <p:spPr>
          <a:xfrm>
            <a:off x="10589974" y="3561747"/>
            <a:ext cx="2971584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Random</a:t>
            </a: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pt-PT" sz="32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Forests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44299"/>
              </p:ext>
            </p:extLst>
          </p:nvPr>
        </p:nvGraphicFramePr>
        <p:xfrm>
          <a:off x="3057144" y="4312837"/>
          <a:ext cx="18256974" cy="878816"/>
        </p:xfrm>
        <a:graphic>
          <a:graphicData uri="http://schemas.openxmlformats.org/drawingml/2006/table">
            <a:tbl>
              <a:tblPr firstRow="1" firstCol="1" bandRow="1"/>
              <a:tblGrid>
                <a:gridCol w="18256974"/>
              </a:tblGrid>
              <a:tr h="87881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randomF_r_model_inventario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&lt;- </a:t>
                      </a:r>
                      <a:r>
                        <a:rPr lang="pt-PT" sz="2200" b="1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randomForest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(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ItemCount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~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MarketingType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NewReleaseFlag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StrengthFactor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ReleaseYear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+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PriceReg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, data = </a:t>
                      </a:r>
                      <a:r>
                        <a:rPr lang="pt-PT" sz="2200" b="0" kern="120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train_sales</a:t>
                      </a:r>
                      <a:r>
                        <a:rPr lang="pt-PT" sz="2200" b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) </a:t>
                      </a:r>
                      <a:endParaRPr lang="pt-PT" sz="22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Imagem 2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5927795"/>
            <a:ext cx="5925600" cy="640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Imagem 2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7"/>
          <a:stretch/>
        </p:blipFill>
        <p:spPr>
          <a:xfrm>
            <a:off x="8060289" y="5927795"/>
            <a:ext cx="5796000" cy="6400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7765"/>
              </p:ext>
            </p:extLst>
          </p:nvPr>
        </p:nvGraphicFramePr>
        <p:xfrm>
          <a:off x="14212902" y="8474125"/>
          <a:ext cx="8420400" cy="1308140"/>
        </p:xfrm>
        <a:graphic>
          <a:graphicData uri="http://schemas.openxmlformats.org/drawingml/2006/table">
            <a:tbl>
              <a:tblPr firstRow="1" firstCol="1" bandRow="1"/>
              <a:tblGrid>
                <a:gridCol w="2028957"/>
                <a:gridCol w="2095630"/>
                <a:gridCol w="2250188"/>
                <a:gridCol w="2045625"/>
              </a:tblGrid>
              <a:tr h="638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CORR.</a:t>
                      </a:r>
                      <a:endParaRPr lang="pt-PT" sz="2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680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19.1686551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35.0899393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0.4664647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0.2175893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0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4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(Quantidade de inventário de cada produto –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ItemCount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2" name="AutoShape 26"/>
          <p:cNvSpPr>
            <a:spLocks/>
          </p:cNvSpPr>
          <p:nvPr/>
        </p:nvSpPr>
        <p:spPr bwMode="auto">
          <a:xfrm>
            <a:off x="8908891" y="3474744"/>
            <a:ext cx="6333766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23" name="TextBox 118"/>
          <p:cNvSpPr txBox="1"/>
          <p:nvPr/>
        </p:nvSpPr>
        <p:spPr>
          <a:xfrm>
            <a:off x="9631868" y="3561749"/>
            <a:ext cx="48878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Escolha do Melhor Modelo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54" y="5444486"/>
            <a:ext cx="17692092" cy="77178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5" name="Freeform 118"/>
          <p:cNvSpPr>
            <a:spLocks noChangeArrowheads="1"/>
          </p:cNvSpPr>
          <p:nvPr/>
        </p:nvSpPr>
        <p:spPr bwMode="auto">
          <a:xfrm>
            <a:off x="6296822" y="4788543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20" name="Freeform 117"/>
          <p:cNvSpPr>
            <a:spLocks noChangeArrowheads="1"/>
          </p:cNvSpPr>
          <p:nvPr/>
        </p:nvSpPr>
        <p:spPr bwMode="auto">
          <a:xfrm>
            <a:off x="12384794" y="4800963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2599581 w 602"/>
              <a:gd name="T25" fmla="*/ 56253627 h 602"/>
              <a:gd name="T26" fmla="*/ 52599581 w 602"/>
              <a:gd name="T27" fmla="*/ 56253627 h 602"/>
              <a:gd name="T28" fmla="*/ 50772248 w 602"/>
              <a:gd name="T29" fmla="*/ 55339965 h 602"/>
              <a:gd name="T30" fmla="*/ 50772248 w 602"/>
              <a:gd name="T31" fmla="*/ 55339965 h 602"/>
              <a:gd name="T32" fmla="*/ 39678193 w 602"/>
              <a:gd name="T33" fmla="*/ 44376380 h 602"/>
              <a:gd name="T34" fmla="*/ 28583776 w 602"/>
              <a:gd name="T35" fmla="*/ 55339965 h 602"/>
              <a:gd name="T36" fmla="*/ 28583776 w 602"/>
              <a:gd name="T37" fmla="*/ 55339965 h 602"/>
              <a:gd name="T38" fmla="*/ 25843138 w 602"/>
              <a:gd name="T39" fmla="*/ 56253627 h 602"/>
              <a:gd name="T40" fmla="*/ 22188473 w 602"/>
              <a:gd name="T41" fmla="*/ 52598978 h 602"/>
              <a:gd name="T42" fmla="*/ 23102139 w 602"/>
              <a:gd name="T43" fmla="*/ 49858353 h 602"/>
              <a:gd name="T44" fmla="*/ 23102139 w 602"/>
              <a:gd name="T45" fmla="*/ 49858353 h 602"/>
              <a:gd name="T46" fmla="*/ 34196195 w 602"/>
              <a:gd name="T47" fmla="*/ 38763987 h 602"/>
              <a:gd name="T48" fmla="*/ 23102139 w 602"/>
              <a:gd name="T49" fmla="*/ 27669982 h 602"/>
              <a:gd name="T50" fmla="*/ 23102139 w 602"/>
              <a:gd name="T51" fmla="*/ 27669982 h 602"/>
              <a:gd name="T52" fmla="*/ 22188473 w 602"/>
              <a:gd name="T53" fmla="*/ 25842658 h 602"/>
              <a:gd name="T54" fmla="*/ 25843138 w 602"/>
              <a:gd name="T55" fmla="*/ 22188371 h 602"/>
              <a:gd name="T56" fmla="*/ 28583776 w 602"/>
              <a:gd name="T57" fmla="*/ 23102033 h 602"/>
              <a:gd name="T58" fmla="*/ 28583776 w 602"/>
              <a:gd name="T59" fmla="*/ 23102033 h 602"/>
              <a:gd name="T60" fmla="*/ 39678193 w 602"/>
              <a:gd name="T61" fmla="*/ 34196037 h 602"/>
              <a:gd name="T62" fmla="*/ 50772248 w 602"/>
              <a:gd name="T63" fmla="*/ 23102033 h 602"/>
              <a:gd name="T64" fmla="*/ 50772248 w 602"/>
              <a:gd name="T65" fmla="*/ 23102033 h 602"/>
              <a:gd name="T66" fmla="*/ 52599581 w 602"/>
              <a:gd name="T67" fmla="*/ 22188371 h 602"/>
              <a:gd name="T68" fmla="*/ 56254247 w 602"/>
              <a:gd name="T69" fmla="*/ 25842658 h 602"/>
              <a:gd name="T70" fmla="*/ 55340580 w 602"/>
              <a:gd name="T71" fmla="*/ 27669982 h 602"/>
              <a:gd name="T72" fmla="*/ 55340580 w 602"/>
              <a:gd name="T73" fmla="*/ 27669982 h 602"/>
              <a:gd name="T74" fmla="*/ 44376945 w 602"/>
              <a:gd name="T75" fmla="*/ 38763987 h 602"/>
              <a:gd name="T76" fmla="*/ 55340580 w 602"/>
              <a:gd name="T77" fmla="*/ 49858353 h 602"/>
              <a:gd name="T78" fmla="*/ 55340580 w 602"/>
              <a:gd name="T79" fmla="*/ 49858353 h 602"/>
              <a:gd name="T80" fmla="*/ 56254247 w 602"/>
              <a:gd name="T81" fmla="*/ 52598978 h 602"/>
              <a:gd name="T82" fmla="*/ 52599581 w 602"/>
              <a:gd name="T83" fmla="*/ 56253627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9" y="544"/>
                  <a:pt x="544" y="431"/>
                  <a:pt x="544" y="297"/>
                </a:cubicBezTo>
                <a:cubicBezTo>
                  <a:pt x="544" y="163"/>
                  <a:pt x="439" y="57"/>
                  <a:pt x="304" y="57"/>
                </a:cubicBezTo>
                <a:close/>
                <a:moveTo>
                  <a:pt x="403" y="431"/>
                </a:moveTo>
                <a:lnTo>
                  <a:pt x="403" y="431"/>
                </a:lnTo>
                <a:cubicBezTo>
                  <a:pt x="396" y="431"/>
                  <a:pt x="389" y="431"/>
                  <a:pt x="389" y="424"/>
                </a:cubicBezTo>
                <a:cubicBezTo>
                  <a:pt x="304" y="340"/>
                  <a:pt x="304" y="340"/>
                  <a:pt x="304" y="340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12" y="431"/>
                  <a:pt x="205" y="431"/>
                  <a:pt x="198" y="431"/>
                </a:cubicBezTo>
                <a:cubicBezTo>
                  <a:pt x="184" y="431"/>
                  <a:pt x="170" y="417"/>
                  <a:pt x="170" y="403"/>
                </a:cubicBezTo>
                <a:cubicBezTo>
                  <a:pt x="170" y="396"/>
                  <a:pt x="170" y="389"/>
                  <a:pt x="177" y="382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177" y="212"/>
                  <a:pt x="177" y="212"/>
                  <a:pt x="177" y="212"/>
                </a:cubicBezTo>
                <a:cubicBezTo>
                  <a:pt x="170" y="212"/>
                  <a:pt x="170" y="205"/>
                  <a:pt x="170" y="198"/>
                </a:cubicBezTo>
                <a:cubicBezTo>
                  <a:pt x="170" y="177"/>
                  <a:pt x="184" y="170"/>
                  <a:pt x="198" y="170"/>
                </a:cubicBezTo>
                <a:cubicBezTo>
                  <a:pt x="205" y="170"/>
                  <a:pt x="212" y="170"/>
                  <a:pt x="219" y="177"/>
                </a:cubicBezTo>
                <a:cubicBezTo>
                  <a:pt x="304" y="262"/>
                  <a:pt x="304" y="262"/>
                  <a:pt x="304" y="262"/>
                </a:cubicBezTo>
                <a:cubicBezTo>
                  <a:pt x="389" y="177"/>
                  <a:pt x="389" y="177"/>
                  <a:pt x="389" y="177"/>
                </a:cubicBezTo>
                <a:cubicBezTo>
                  <a:pt x="389" y="170"/>
                  <a:pt x="396" y="170"/>
                  <a:pt x="403" y="170"/>
                </a:cubicBezTo>
                <a:cubicBezTo>
                  <a:pt x="424" y="170"/>
                  <a:pt x="431" y="177"/>
                  <a:pt x="431" y="198"/>
                </a:cubicBezTo>
                <a:cubicBezTo>
                  <a:pt x="431" y="205"/>
                  <a:pt x="431" y="212"/>
                  <a:pt x="424" y="212"/>
                </a:cubicBezTo>
                <a:cubicBezTo>
                  <a:pt x="340" y="297"/>
                  <a:pt x="340" y="297"/>
                  <a:pt x="340" y="297"/>
                </a:cubicBezTo>
                <a:cubicBezTo>
                  <a:pt x="424" y="382"/>
                  <a:pt x="424" y="382"/>
                  <a:pt x="424" y="382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17"/>
                  <a:pt x="424" y="431"/>
                  <a:pt x="403" y="4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21" name="Freeform 117"/>
          <p:cNvSpPr>
            <a:spLocks noChangeArrowheads="1"/>
          </p:cNvSpPr>
          <p:nvPr/>
        </p:nvSpPr>
        <p:spPr bwMode="auto">
          <a:xfrm>
            <a:off x="18338426" y="4803084"/>
            <a:ext cx="579817" cy="579965"/>
          </a:xfrm>
          <a:custGeom>
            <a:avLst/>
            <a:gdLst>
              <a:gd name="T0" fmla="*/ 39678193 w 602"/>
              <a:gd name="T1" fmla="*/ 78441997 h 602"/>
              <a:gd name="T2" fmla="*/ 39678193 w 602"/>
              <a:gd name="T3" fmla="*/ 78441997 h 602"/>
              <a:gd name="T4" fmla="*/ 0 w 602"/>
              <a:gd name="T5" fmla="*/ 38763987 h 602"/>
              <a:gd name="T6" fmla="*/ 39678193 w 602"/>
              <a:gd name="T7" fmla="*/ 0 h 602"/>
              <a:gd name="T8" fmla="*/ 78442719 w 602"/>
              <a:gd name="T9" fmla="*/ 38763987 h 602"/>
              <a:gd name="T10" fmla="*/ 39678193 w 602"/>
              <a:gd name="T11" fmla="*/ 78441997 h 602"/>
              <a:gd name="T12" fmla="*/ 39678193 w 602"/>
              <a:gd name="T13" fmla="*/ 7439717 h 602"/>
              <a:gd name="T14" fmla="*/ 39678193 w 602"/>
              <a:gd name="T15" fmla="*/ 7439717 h 602"/>
              <a:gd name="T16" fmla="*/ 7439751 w 602"/>
              <a:gd name="T17" fmla="*/ 38763987 h 602"/>
              <a:gd name="T18" fmla="*/ 39678193 w 602"/>
              <a:gd name="T19" fmla="*/ 71002280 h 602"/>
              <a:gd name="T20" fmla="*/ 71002968 w 602"/>
              <a:gd name="T21" fmla="*/ 38763987 h 602"/>
              <a:gd name="T22" fmla="*/ 39678193 w 602"/>
              <a:gd name="T23" fmla="*/ 7439717 h 602"/>
              <a:gd name="T24" fmla="*/ 52599581 w 602"/>
              <a:gd name="T25" fmla="*/ 56253627 h 602"/>
              <a:gd name="T26" fmla="*/ 52599581 w 602"/>
              <a:gd name="T27" fmla="*/ 56253627 h 602"/>
              <a:gd name="T28" fmla="*/ 50772248 w 602"/>
              <a:gd name="T29" fmla="*/ 55339965 h 602"/>
              <a:gd name="T30" fmla="*/ 50772248 w 602"/>
              <a:gd name="T31" fmla="*/ 55339965 h 602"/>
              <a:gd name="T32" fmla="*/ 39678193 w 602"/>
              <a:gd name="T33" fmla="*/ 44376380 h 602"/>
              <a:gd name="T34" fmla="*/ 28583776 w 602"/>
              <a:gd name="T35" fmla="*/ 55339965 h 602"/>
              <a:gd name="T36" fmla="*/ 28583776 w 602"/>
              <a:gd name="T37" fmla="*/ 55339965 h 602"/>
              <a:gd name="T38" fmla="*/ 25843138 w 602"/>
              <a:gd name="T39" fmla="*/ 56253627 h 602"/>
              <a:gd name="T40" fmla="*/ 22188473 w 602"/>
              <a:gd name="T41" fmla="*/ 52598978 h 602"/>
              <a:gd name="T42" fmla="*/ 23102139 w 602"/>
              <a:gd name="T43" fmla="*/ 49858353 h 602"/>
              <a:gd name="T44" fmla="*/ 23102139 w 602"/>
              <a:gd name="T45" fmla="*/ 49858353 h 602"/>
              <a:gd name="T46" fmla="*/ 34196195 w 602"/>
              <a:gd name="T47" fmla="*/ 38763987 h 602"/>
              <a:gd name="T48" fmla="*/ 23102139 w 602"/>
              <a:gd name="T49" fmla="*/ 27669982 h 602"/>
              <a:gd name="T50" fmla="*/ 23102139 w 602"/>
              <a:gd name="T51" fmla="*/ 27669982 h 602"/>
              <a:gd name="T52" fmla="*/ 22188473 w 602"/>
              <a:gd name="T53" fmla="*/ 25842658 h 602"/>
              <a:gd name="T54" fmla="*/ 25843138 w 602"/>
              <a:gd name="T55" fmla="*/ 22188371 h 602"/>
              <a:gd name="T56" fmla="*/ 28583776 w 602"/>
              <a:gd name="T57" fmla="*/ 23102033 h 602"/>
              <a:gd name="T58" fmla="*/ 28583776 w 602"/>
              <a:gd name="T59" fmla="*/ 23102033 h 602"/>
              <a:gd name="T60" fmla="*/ 39678193 w 602"/>
              <a:gd name="T61" fmla="*/ 34196037 h 602"/>
              <a:gd name="T62" fmla="*/ 50772248 w 602"/>
              <a:gd name="T63" fmla="*/ 23102033 h 602"/>
              <a:gd name="T64" fmla="*/ 50772248 w 602"/>
              <a:gd name="T65" fmla="*/ 23102033 h 602"/>
              <a:gd name="T66" fmla="*/ 52599581 w 602"/>
              <a:gd name="T67" fmla="*/ 22188371 h 602"/>
              <a:gd name="T68" fmla="*/ 56254247 w 602"/>
              <a:gd name="T69" fmla="*/ 25842658 h 602"/>
              <a:gd name="T70" fmla="*/ 55340580 w 602"/>
              <a:gd name="T71" fmla="*/ 27669982 h 602"/>
              <a:gd name="T72" fmla="*/ 55340580 w 602"/>
              <a:gd name="T73" fmla="*/ 27669982 h 602"/>
              <a:gd name="T74" fmla="*/ 44376945 w 602"/>
              <a:gd name="T75" fmla="*/ 38763987 h 602"/>
              <a:gd name="T76" fmla="*/ 55340580 w 602"/>
              <a:gd name="T77" fmla="*/ 49858353 h 602"/>
              <a:gd name="T78" fmla="*/ 55340580 w 602"/>
              <a:gd name="T79" fmla="*/ 49858353 h 602"/>
              <a:gd name="T80" fmla="*/ 56254247 w 602"/>
              <a:gd name="T81" fmla="*/ 52598978 h 602"/>
              <a:gd name="T82" fmla="*/ 52599581 w 602"/>
              <a:gd name="T83" fmla="*/ 56253627 h 6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2" h="602">
                <a:moveTo>
                  <a:pt x="304" y="601"/>
                </a:moveTo>
                <a:lnTo>
                  <a:pt x="304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304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304" y="601"/>
                </a:cubicBezTo>
                <a:close/>
                <a:moveTo>
                  <a:pt x="304" y="57"/>
                </a:moveTo>
                <a:lnTo>
                  <a:pt x="304" y="57"/>
                </a:lnTo>
                <a:cubicBezTo>
                  <a:pt x="170" y="57"/>
                  <a:pt x="57" y="163"/>
                  <a:pt x="57" y="297"/>
                </a:cubicBezTo>
                <a:cubicBezTo>
                  <a:pt x="57" y="431"/>
                  <a:pt x="170" y="544"/>
                  <a:pt x="304" y="544"/>
                </a:cubicBezTo>
                <a:cubicBezTo>
                  <a:pt x="439" y="544"/>
                  <a:pt x="544" y="431"/>
                  <a:pt x="544" y="297"/>
                </a:cubicBezTo>
                <a:cubicBezTo>
                  <a:pt x="544" y="163"/>
                  <a:pt x="439" y="57"/>
                  <a:pt x="304" y="57"/>
                </a:cubicBezTo>
                <a:close/>
                <a:moveTo>
                  <a:pt x="403" y="431"/>
                </a:moveTo>
                <a:lnTo>
                  <a:pt x="403" y="431"/>
                </a:lnTo>
                <a:cubicBezTo>
                  <a:pt x="396" y="431"/>
                  <a:pt x="389" y="431"/>
                  <a:pt x="389" y="424"/>
                </a:cubicBezTo>
                <a:cubicBezTo>
                  <a:pt x="304" y="340"/>
                  <a:pt x="304" y="340"/>
                  <a:pt x="304" y="340"/>
                </a:cubicBezTo>
                <a:cubicBezTo>
                  <a:pt x="219" y="424"/>
                  <a:pt x="219" y="424"/>
                  <a:pt x="219" y="424"/>
                </a:cubicBezTo>
                <a:cubicBezTo>
                  <a:pt x="212" y="431"/>
                  <a:pt x="205" y="431"/>
                  <a:pt x="198" y="431"/>
                </a:cubicBezTo>
                <a:cubicBezTo>
                  <a:pt x="184" y="431"/>
                  <a:pt x="170" y="417"/>
                  <a:pt x="170" y="403"/>
                </a:cubicBezTo>
                <a:cubicBezTo>
                  <a:pt x="170" y="396"/>
                  <a:pt x="170" y="389"/>
                  <a:pt x="177" y="382"/>
                </a:cubicBezTo>
                <a:cubicBezTo>
                  <a:pt x="262" y="297"/>
                  <a:pt x="262" y="297"/>
                  <a:pt x="262" y="297"/>
                </a:cubicBezTo>
                <a:cubicBezTo>
                  <a:pt x="177" y="212"/>
                  <a:pt x="177" y="212"/>
                  <a:pt x="177" y="212"/>
                </a:cubicBezTo>
                <a:cubicBezTo>
                  <a:pt x="170" y="212"/>
                  <a:pt x="170" y="205"/>
                  <a:pt x="170" y="198"/>
                </a:cubicBezTo>
                <a:cubicBezTo>
                  <a:pt x="170" y="177"/>
                  <a:pt x="184" y="170"/>
                  <a:pt x="198" y="170"/>
                </a:cubicBezTo>
                <a:cubicBezTo>
                  <a:pt x="205" y="170"/>
                  <a:pt x="212" y="170"/>
                  <a:pt x="219" y="177"/>
                </a:cubicBezTo>
                <a:cubicBezTo>
                  <a:pt x="304" y="262"/>
                  <a:pt x="304" y="262"/>
                  <a:pt x="304" y="262"/>
                </a:cubicBezTo>
                <a:cubicBezTo>
                  <a:pt x="389" y="177"/>
                  <a:pt x="389" y="177"/>
                  <a:pt x="389" y="177"/>
                </a:cubicBezTo>
                <a:cubicBezTo>
                  <a:pt x="389" y="170"/>
                  <a:pt x="396" y="170"/>
                  <a:pt x="403" y="170"/>
                </a:cubicBezTo>
                <a:cubicBezTo>
                  <a:pt x="424" y="170"/>
                  <a:pt x="431" y="177"/>
                  <a:pt x="431" y="198"/>
                </a:cubicBezTo>
                <a:cubicBezTo>
                  <a:pt x="431" y="205"/>
                  <a:pt x="431" y="212"/>
                  <a:pt x="424" y="212"/>
                </a:cubicBezTo>
                <a:cubicBezTo>
                  <a:pt x="340" y="297"/>
                  <a:pt x="340" y="297"/>
                  <a:pt x="340" y="297"/>
                </a:cubicBezTo>
                <a:cubicBezTo>
                  <a:pt x="424" y="382"/>
                  <a:pt x="424" y="382"/>
                  <a:pt x="424" y="382"/>
                </a:cubicBezTo>
                <a:cubicBezTo>
                  <a:pt x="431" y="389"/>
                  <a:pt x="431" y="396"/>
                  <a:pt x="431" y="403"/>
                </a:cubicBezTo>
                <a:cubicBezTo>
                  <a:pt x="431" y="417"/>
                  <a:pt x="424" y="431"/>
                  <a:pt x="403" y="4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20"/>
          <p:cNvSpPr/>
          <p:nvPr/>
        </p:nvSpPr>
        <p:spPr>
          <a:xfrm>
            <a:off x="12879493" y="9749239"/>
            <a:ext cx="4032234" cy="1757816"/>
          </a:xfrm>
          <a:prstGeom prst="roundRect">
            <a:avLst>
              <a:gd name="adj" fmla="val 2738"/>
            </a:avLst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40" name="Rectangle 138"/>
          <p:cNvSpPr/>
          <p:nvPr/>
        </p:nvSpPr>
        <p:spPr>
          <a:xfrm>
            <a:off x="12879493" y="9884307"/>
            <a:ext cx="3903631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Previsão da quantidade de venda já efetuada na questão de análise 3.</a:t>
            </a:r>
          </a:p>
        </p:txBody>
      </p: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5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(Valor monetário esperado obter na venda de produtos)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10741317" y="4119384"/>
            <a:ext cx="2837583" cy="2838322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2" name="Straight Connector 27"/>
          <p:cNvCxnSpPr/>
          <p:nvPr/>
        </p:nvCxnSpPr>
        <p:spPr>
          <a:xfrm flipH="1">
            <a:off x="12160109" y="7167178"/>
            <a:ext cx="16002" cy="992098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8"/>
          <p:cNvSpPr/>
          <p:nvPr/>
        </p:nvSpPr>
        <p:spPr>
          <a:xfrm>
            <a:off x="10726734" y="4702815"/>
            <a:ext cx="2822047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</a:t>
            </a:r>
          </a:p>
          <a:p>
            <a:pPr algn="ctr">
              <a:lnSpc>
                <a:spcPct val="130000"/>
              </a:lnSpc>
            </a:pPr>
            <a:r>
              <a:rPr lang="en-US" b="1" dirty="0" smtClean="0">
                <a:solidFill>
                  <a:schemeClr val="bg1"/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Monet</a:t>
            </a:r>
            <a:r>
              <a:rPr lang="pt-PT" b="1" dirty="0" err="1" smtClean="0">
                <a:solidFill>
                  <a:schemeClr val="bg1"/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ário</a:t>
            </a:r>
            <a:endParaRPr lang="en-US" b="1" dirty="0">
              <a:solidFill>
                <a:schemeClr val="bg1"/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9038082" y="8217130"/>
            <a:ext cx="6675781" cy="904827"/>
            <a:chOff x="8979034" y="8239992"/>
            <a:chExt cx="6675781" cy="904827"/>
          </a:xfrm>
        </p:grpSpPr>
        <p:sp>
          <p:nvSpPr>
            <p:cNvPr id="45" name="AutoShape 26"/>
            <p:cNvSpPr>
              <a:spLocks/>
            </p:cNvSpPr>
            <p:nvPr/>
          </p:nvSpPr>
          <p:spPr bwMode="auto">
            <a:xfrm>
              <a:off x="8979034" y="8372560"/>
              <a:ext cx="6349912" cy="7510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38100" tIns="38100" rIns="38100" bIns="38100" anchor="b"/>
            <a:lstStyle/>
            <a:p>
              <a:pPr marL="127000" algn="ctr">
                <a:lnSpc>
                  <a:spcPct val="160000"/>
                </a:lnSpc>
                <a:spcBef>
                  <a:spcPts val="800"/>
                </a:spcBef>
                <a:defRPr/>
              </a:pPr>
              <a:endParaRPr lang="es-ES" sz="2400">
                <a:solidFill>
                  <a:schemeClr val="bg1"/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46" name="Rectangle 128"/>
            <p:cNvSpPr/>
            <p:nvPr/>
          </p:nvSpPr>
          <p:spPr>
            <a:xfrm>
              <a:off x="8979035" y="8239992"/>
              <a:ext cx="6675780" cy="904827"/>
            </a:xfrm>
            <a:prstGeom prst="rect">
              <a:avLst/>
            </a:prstGeom>
          </p:spPr>
          <p:txBody>
            <a:bodyPr wrap="square" lIns="182843" tIns="91422" rIns="182843" bIns="91422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pt-PT" dirty="0" smtClean="0">
                  <a:solidFill>
                    <a:schemeClr val="bg1"/>
                  </a:solidFill>
                  <a:latin typeface="Roboto Regular"/>
                  <a:ea typeface="Open Sans" panose="020B0606030504020204" pitchFamily="34" charset="0"/>
                  <a:cs typeface="Roboto Regular"/>
                </a:rPr>
                <a:t>Preço * Quantidade Vendida</a:t>
              </a:r>
              <a:endParaRPr lang="en-US" dirty="0">
                <a:solidFill>
                  <a:schemeClr val="bg1"/>
                </a:solidFill>
                <a:latin typeface="Roboto Regular"/>
                <a:ea typeface="Open Sans" panose="020B0606030504020204" pitchFamily="34" charset="0"/>
                <a:cs typeface="Roboto Regular"/>
              </a:endParaRPr>
            </a:p>
          </p:txBody>
        </p:sp>
      </p:grpSp>
      <p:sp>
        <p:nvSpPr>
          <p:cNvPr id="47" name="Rounded Rectangle 20"/>
          <p:cNvSpPr/>
          <p:nvPr/>
        </p:nvSpPr>
        <p:spPr>
          <a:xfrm>
            <a:off x="7482981" y="9751516"/>
            <a:ext cx="4032234" cy="1757816"/>
          </a:xfrm>
          <a:prstGeom prst="roundRect">
            <a:avLst>
              <a:gd name="adj" fmla="val 2738"/>
            </a:avLst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cxnSp>
        <p:nvCxnSpPr>
          <p:cNvPr id="50" name="Straight Connector 27"/>
          <p:cNvCxnSpPr/>
          <p:nvPr/>
        </p:nvCxnSpPr>
        <p:spPr>
          <a:xfrm>
            <a:off x="10179033" y="9163018"/>
            <a:ext cx="0" cy="518159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7"/>
          <p:cNvCxnSpPr/>
          <p:nvPr/>
        </p:nvCxnSpPr>
        <p:spPr>
          <a:xfrm>
            <a:off x="14192228" y="9163017"/>
            <a:ext cx="0" cy="518159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38"/>
          <p:cNvSpPr/>
          <p:nvPr/>
        </p:nvSpPr>
        <p:spPr>
          <a:xfrm>
            <a:off x="7592546" y="9884307"/>
            <a:ext cx="3794066" cy="1625024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Construção de um modelo de previsão do preço de venda.</a:t>
            </a:r>
          </a:p>
        </p:txBody>
      </p:sp>
    </p:spTree>
    <p:extLst>
      <p:ext uri="{BB962C8B-B14F-4D97-AF65-F5344CB8AC3E}">
        <p14:creationId xmlns:p14="http://schemas.microsoft.com/office/powerpoint/2010/main" val="166330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26" name="Rectangle 47"/>
          <p:cNvSpPr>
            <a:spLocks/>
          </p:cNvSpPr>
          <p:nvPr/>
        </p:nvSpPr>
        <p:spPr bwMode="auto">
          <a:xfrm>
            <a:off x="6179167" y="1077682"/>
            <a:ext cx="1202181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Modelo 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 5</a:t>
            </a:r>
          </a:p>
          <a:p>
            <a:pPr algn="ctr"/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(Valor monetário esperado obter na venda de produtos - </a:t>
            </a:r>
            <a:r>
              <a:rPr lang="pt-PT" sz="28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PriceReg</a:t>
            </a:r>
            <a:r>
              <a:rPr lang="pt-PT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)</a:t>
            </a:r>
            <a:r>
              <a:rPr lang="en-US" sz="28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11792054" y="2830402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28" name="Oval 27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30" name="Oval 29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18" name="AutoShape 26"/>
          <p:cNvSpPr>
            <a:spLocks/>
          </p:cNvSpPr>
          <p:nvPr/>
        </p:nvSpPr>
        <p:spPr bwMode="auto">
          <a:xfrm>
            <a:off x="8908891" y="3474744"/>
            <a:ext cx="6333766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9" name="TextBox 118"/>
          <p:cNvSpPr txBox="1"/>
          <p:nvPr/>
        </p:nvSpPr>
        <p:spPr>
          <a:xfrm>
            <a:off x="9631868" y="3561749"/>
            <a:ext cx="488781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pt-PT" sz="32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Escolha do Melhor Modelo</a:t>
            </a:r>
            <a:endParaRPr lang="en-US" sz="32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37991"/>
              </p:ext>
            </p:extLst>
          </p:nvPr>
        </p:nvGraphicFramePr>
        <p:xfrm>
          <a:off x="3330599" y="5022458"/>
          <a:ext cx="17722801" cy="5533199"/>
        </p:xfrm>
        <a:graphic>
          <a:graphicData uri="http://schemas.openxmlformats.org/drawingml/2006/table">
            <a:tbl>
              <a:tblPr firstRow="1" firstCol="1" bandRow="1"/>
              <a:tblGrid>
                <a:gridCol w="3243634"/>
                <a:gridCol w="3846323"/>
                <a:gridCol w="3542886"/>
                <a:gridCol w="3544979"/>
                <a:gridCol w="3544979"/>
              </a:tblGrid>
              <a:tr h="104252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MAE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RMSE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CORRELATION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6634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Regressão Linear (otimizado)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53.12354768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81.01943055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0.17203071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0.02959456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6634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Árvores de Decisão (otimizado)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52.21743793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83.37812021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0.14581073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0.02126077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638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Random</a:t>
                      </a:r>
                      <a:r>
                        <a:rPr lang="pt-PT" sz="28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 </a:t>
                      </a:r>
                      <a:r>
                        <a:rPr lang="pt-PT" sz="28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Forests</a:t>
                      </a:r>
                      <a:endParaRPr lang="pt-PT" sz="28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Roboto Regular"/>
                        <a:ea typeface="Open Sans" panose="020B0606030504020204" pitchFamily="34" charset="0"/>
                        <a:cs typeface="Roboto Regular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52.42570576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80.12034656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0.24618910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28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Roboto Regular"/>
                          <a:ea typeface="Open Sans" panose="020B0606030504020204" pitchFamily="34" charset="0"/>
                          <a:cs typeface="Roboto Regular"/>
                        </a:rPr>
                        <a:t>0.06060908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Freeform 118"/>
          <p:cNvSpPr>
            <a:spLocks noChangeArrowheads="1"/>
          </p:cNvSpPr>
          <p:nvPr/>
        </p:nvSpPr>
        <p:spPr bwMode="auto">
          <a:xfrm>
            <a:off x="21074863" y="9703358"/>
            <a:ext cx="579814" cy="579965"/>
          </a:xfrm>
          <a:custGeom>
            <a:avLst/>
            <a:gdLst>
              <a:gd name="T0" fmla="*/ 38763987 w 602"/>
              <a:gd name="T1" fmla="*/ 78441997 h 602"/>
              <a:gd name="T2" fmla="*/ 38763987 w 602"/>
              <a:gd name="T3" fmla="*/ 78441997 h 602"/>
              <a:gd name="T4" fmla="*/ 0 w 602"/>
              <a:gd name="T5" fmla="*/ 38763987 h 602"/>
              <a:gd name="T6" fmla="*/ 38763987 w 602"/>
              <a:gd name="T7" fmla="*/ 0 h 602"/>
              <a:gd name="T8" fmla="*/ 78441997 w 602"/>
              <a:gd name="T9" fmla="*/ 38763987 h 602"/>
              <a:gd name="T10" fmla="*/ 38763987 w 602"/>
              <a:gd name="T11" fmla="*/ 78441997 h 602"/>
              <a:gd name="T12" fmla="*/ 38763987 w 602"/>
              <a:gd name="T13" fmla="*/ 7439717 h 602"/>
              <a:gd name="T14" fmla="*/ 38763987 w 602"/>
              <a:gd name="T15" fmla="*/ 7439717 h 602"/>
              <a:gd name="T16" fmla="*/ 7439717 w 602"/>
              <a:gd name="T17" fmla="*/ 38763987 h 602"/>
              <a:gd name="T18" fmla="*/ 38763987 w 602"/>
              <a:gd name="T19" fmla="*/ 71002280 h 602"/>
              <a:gd name="T20" fmla="*/ 71002280 w 602"/>
              <a:gd name="T21" fmla="*/ 38763987 h 602"/>
              <a:gd name="T22" fmla="*/ 38763987 w 602"/>
              <a:gd name="T23" fmla="*/ 7439717 h 602"/>
              <a:gd name="T24" fmla="*/ 56253627 w 602"/>
              <a:gd name="T25" fmla="*/ 31455051 h 602"/>
              <a:gd name="T26" fmla="*/ 56253627 w 602"/>
              <a:gd name="T27" fmla="*/ 31455051 h 602"/>
              <a:gd name="T28" fmla="*/ 36937024 w 602"/>
              <a:gd name="T29" fmla="*/ 51685677 h 602"/>
              <a:gd name="T30" fmla="*/ 36937024 w 602"/>
              <a:gd name="T31" fmla="*/ 51685677 h 602"/>
              <a:gd name="T32" fmla="*/ 34196037 w 602"/>
              <a:gd name="T33" fmla="*/ 52598978 h 602"/>
              <a:gd name="T34" fmla="*/ 31324631 w 602"/>
              <a:gd name="T35" fmla="*/ 51685677 h 602"/>
              <a:gd name="T36" fmla="*/ 31324631 w 602"/>
              <a:gd name="T37" fmla="*/ 51685677 h 602"/>
              <a:gd name="T38" fmla="*/ 20361046 w 602"/>
              <a:gd name="T39" fmla="*/ 40591311 h 602"/>
              <a:gd name="T40" fmla="*/ 20361046 w 602"/>
              <a:gd name="T41" fmla="*/ 40591311 h 602"/>
              <a:gd name="T42" fmla="*/ 19447384 w 602"/>
              <a:gd name="T43" fmla="*/ 37850325 h 602"/>
              <a:gd name="T44" fmla="*/ 23102033 w 602"/>
              <a:gd name="T45" fmla="*/ 34196037 h 602"/>
              <a:gd name="T46" fmla="*/ 25842658 w 602"/>
              <a:gd name="T47" fmla="*/ 35109700 h 602"/>
              <a:gd name="T48" fmla="*/ 25842658 w 602"/>
              <a:gd name="T49" fmla="*/ 35109700 h 602"/>
              <a:gd name="T50" fmla="*/ 34196037 w 602"/>
              <a:gd name="T51" fmla="*/ 43462718 h 602"/>
              <a:gd name="T52" fmla="*/ 51685677 w 602"/>
              <a:gd name="T53" fmla="*/ 26756320 h 602"/>
              <a:gd name="T54" fmla="*/ 51685677 w 602"/>
              <a:gd name="T55" fmla="*/ 26756320 h 602"/>
              <a:gd name="T56" fmla="*/ 53512640 w 602"/>
              <a:gd name="T57" fmla="*/ 25842658 h 602"/>
              <a:gd name="T58" fmla="*/ 57167289 w 602"/>
              <a:gd name="T59" fmla="*/ 29497307 h 602"/>
              <a:gd name="T60" fmla="*/ 56253627 w 602"/>
              <a:gd name="T61" fmla="*/ 31455051 h 602"/>
              <a:gd name="T62" fmla="*/ 56253627 w 602"/>
              <a:gd name="T63" fmla="*/ 25842658 h 602"/>
              <a:gd name="T64" fmla="*/ 56253627 w 602"/>
              <a:gd name="T65" fmla="*/ 25842658 h 602"/>
              <a:gd name="T66" fmla="*/ 25842658 w 602"/>
              <a:gd name="T67" fmla="*/ 56253627 h 602"/>
              <a:gd name="T68" fmla="*/ 25842658 w 602"/>
              <a:gd name="T69" fmla="*/ 56253627 h 602"/>
              <a:gd name="T70" fmla="*/ 52598978 w 602"/>
              <a:gd name="T71" fmla="*/ 56253627 h 602"/>
              <a:gd name="T72" fmla="*/ 52598978 w 602"/>
              <a:gd name="T73" fmla="*/ 56253627 h 602"/>
              <a:gd name="T74" fmla="*/ 56253627 w 602"/>
              <a:gd name="T75" fmla="*/ 52598978 h 602"/>
              <a:gd name="T76" fmla="*/ 56253627 w 602"/>
              <a:gd name="T77" fmla="*/ 52598978 h 60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2" h="602">
                <a:moveTo>
                  <a:pt x="297" y="601"/>
                </a:moveTo>
                <a:lnTo>
                  <a:pt x="297" y="601"/>
                </a:lnTo>
                <a:cubicBezTo>
                  <a:pt x="135" y="601"/>
                  <a:pt x="0" y="467"/>
                  <a:pt x="0" y="297"/>
                </a:cubicBezTo>
                <a:cubicBezTo>
                  <a:pt x="0" y="135"/>
                  <a:pt x="135" y="0"/>
                  <a:pt x="297" y="0"/>
                </a:cubicBezTo>
                <a:cubicBezTo>
                  <a:pt x="467" y="0"/>
                  <a:pt x="601" y="135"/>
                  <a:pt x="601" y="297"/>
                </a:cubicBezTo>
                <a:cubicBezTo>
                  <a:pt x="601" y="467"/>
                  <a:pt x="467" y="601"/>
                  <a:pt x="297" y="601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3" y="57"/>
                  <a:pt x="57" y="163"/>
                  <a:pt x="57" y="297"/>
                </a:cubicBezTo>
                <a:cubicBezTo>
                  <a:pt x="57" y="431"/>
                  <a:pt x="163" y="544"/>
                  <a:pt x="297" y="544"/>
                </a:cubicBezTo>
                <a:cubicBezTo>
                  <a:pt x="431" y="544"/>
                  <a:pt x="544" y="431"/>
                  <a:pt x="544" y="297"/>
                </a:cubicBezTo>
                <a:cubicBezTo>
                  <a:pt x="544" y="163"/>
                  <a:pt x="431" y="57"/>
                  <a:pt x="297" y="57"/>
                </a:cubicBezTo>
                <a:close/>
                <a:moveTo>
                  <a:pt x="431" y="241"/>
                </a:moveTo>
                <a:lnTo>
                  <a:pt x="431" y="241"/>
                </a:lnTo>
                <a:cubicBezTo>
                  <a:pt x="283" y="396"/>
                  <a:pt x="283" y="396"/>
                  <a:pt x="283" y="396"/>
                </a:cubicBezTo>
                <a:cubicBezTo>
                  <a:pt x="276" y="403"/>
                  <a:pt x="269" y="403"/>
                  <a:pt x="262" y="403"/>
                </a:cubicBezTo>
                <a:cubicBezTo>
                  <a:pt x="255" y="403"/>
                  <a:pt x="248" y="403"/>
                  <a:pt x="240" y="396"/>
                </a:cubicBezTo>
                <a:cubicBezTo>
                  <a:pt x="156" y="311"/>
                  <a:pt x="156" y="311"/>
                  <a:pt x="156" y="311"/>
                </a:cubicBezTo>
                <a:cubicBezTo>
                  <a:pt x="149" y="304"/>
                  <a:pt x="149" y="297"/>
                  <a:pt x="149" y="290"/>
                </a:cubicBezTo>
                <a:cubicBezTo>
                  <a:pt x="149" y="276"/>
                  <a:pt x="163" y="262"/>
                  <a:pt x="177" y="262"/>
                </a:cubicBezTo>
                <a:cubicBezTo>
                  <a:pt x="184" y="262"/>
                  <a:pt x="191" y="262"/>
                  <a:pt x="198" y="269"/>
                </a:cubicBezTo>
                <a:cubicBezTo>
                  <a:pt x="262" y="333"/>
                  <a:pt x="262" y="333"/>
                  <a:pt x="262" y="333"/>
                </a:cubicBezTo>
                <a:cubicBezTo>
                  <a:pt x="396" y="205"/>
                  <a:pt x="396" y="205"/>
                  <a:pt x="396" y="205"/>
                </a:cubicBezTo>
                <a:cubicBezTo>
                  <a:pt x="396" y="198"/>
                  <a:pt x="403" y="198"/>
                  <a:pt x="410" y="198"/>
                </a:cubicBezTo>
                <a:cubicBezTo>
                  <a:pt x="431" y="198"/>
                  <a:pt x="438" y="205"/>
                  <a:pt x="438" y="226"/>
                </a:cubicBezTo>
                <a:cubicBezTo>
                  <a:pt x="438" y="234"/>
                  <a:pt x="438" y="241"/>
                  <a:pt x="431" y="241"/>
                </a:cubicBezTo>
                <a:close/>
                <a:moveTo>
                  <a:pt x="431" y="198"/>
                </a:moveTo>
                <a:lnTo>
                  <a:pt x="431" y="198"/>
                </a:lnTo>
                <a:close/>
                <a:moveTo>
                  <a:pt x="198" y="431"/>
                </a:moveTo>
                <a:lnTo>
                  <a:pt x="198" y="431"/>
                </a:lnTo>
                <a:close/>
                <a:moveTo>
                  <a:pt x="403" y="431"/>
                </a:moveTo>
                <a:lnTo>
                  <a:pt x="403" y="431"/>
                </a:lnTo>
                <a:close/>
                <a:moveTo>
                  <a:pt x="431" y="403"/>
                </a:moveTo>
                <a:lnTo>
                  <a:pt x="431" y="4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latin typeface="Roboto Light" charset="0"/>
            </a:endParaRPr>
          </a:p>
        </p:txBody>
      </p:sp>
      <p:sp>
        <p:nvSpPr>
          <p:cNvPr id="22" name="Rounded Rectangle 20"/>
          <p:cNvSpPr/>
          <p:nvPr/>
        </p:nvSpPr>
        <p:spPr>
          <a:xfrm>
            <a:off x="3953937" y="10764274"/>
            <a:ext cx="16481402" cy="1160453"/>
          </a:xfrm>
          <a:prstGeom prst="roundRect">
            <a:avLst>
              <a:gd name="adj" fmla="val 2738"/>
            </a:avLst>
          </a:prstGeom>
          <a:noFill/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>
              <a:latin typeface="Roboto Light" charset="0"/>
            </a:endParaRPr>
          </a:p>
        </p:txBody>
      </p:sp>
      <p:sp>
        <p:nvSpPr>
          <p:cNvPr id="23" name="Rectangle 138"/>
          <p:cNvSpPr/>
          <p:nvPr/>
        </p:nvSpPr>
        <p:spPr>
          <a:xfrm>
            <a:off x="4063502" y="10779835"/>
            <a:ext cx="16675986" cy="1144892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Com os modelos de previsão do preço de venda e das quantidades de venda, foi efetuada uma função que recebe  dois conjuntos de dados (</a:t>
            </a:r>
            <a:r>
              <a:rPr lang="pt-PT" sz="24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data.frames</a:t>
            </a: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) que representam o preço e a quantidade de cada produto e devolve o valor monetário a </a:t>
            </a:r>
            <a:r>
              <a:rPr lang="pt-PT" sz="2400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obeter</a:t>
            </a:r>
            <a:r>
              <a:rPr lang="pt-PT" sz="24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com cada produto.</a:t>
            </a:r>
          </a:p>
        </p:txBody>
      </p:sp>
    </p:spTree>
    <p:extLst>
      <p:ext uri="{BB962C8B-B14F-4D97-AF65-F5344CB8AC3E}">
        <p14:creationId xmlns:p14="http://schemas.microsoft.com/office/powerpoint/2010/main" val="123420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Imagem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alphaModFix amt="5000"/>
          </a:blip>
          <a:srcRect t="11857" b="11857"/>
          <a:stretch>
            <a:fillRect/>
          </a:stretch>
        </p:blipFill>
        <p:spPr>
          <a:effectLst>
            <a:softEdge rad="635000"/>
          </a:effectLst>
        </p:spPr>
      </p:pic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1493979" y="-174836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43797" tIns="121899" rIns="243797" bIns="12189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Roboto Light" charset="0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-1" y="0"/>
            <a:ext cx="15266811" cy="1371938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>
              <a:lumMod val="50000"/>
              <a:alpha val="85098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atin typeface="Roboto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850" y="5741521"/>
            <a:ext cx="1092835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3800" b="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An</a:t>
            </a:r>
            <a:r>
              <a:rPr lang="pt-PT" sz="13800" b="1" dirty="0" err="1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álise</a:t>
            </a:r>
            <a:r>
              <a:rPr lang="pt-PT" sz="13800" b="1" dirty="0" smtClean="0">
                <a:solidFill>
                  <a:schemeClr val="bg1"/>
                </a:solidFill>
                <a:latin typeface="Roboto Regular" charset="0"/>
                <a:cs typeface="Roboto Regular" charset="0"/>
              </a:rPr>
              <a:t> Dados</a:t>
            </a:r>
            <a:endParaRPr lang="en-US" sz="13800" b="1" dirty="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124" y="5294620"/>
            <a:ext cx="141940" cy="322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latin typeface="Robot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850" y="7314521"/>
            <a:ext cx="8435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Hist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órical</a:t>
            </a:r>
            <a:r>
              <a:rPr lang="pt-PT" sz="40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Sales 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and</a:t>
            </a:r>
            <a:r>
              <a:rPr lang="pt-PT" sz="40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Active </a:t>
            </a:r>
            <a:r>
              <a:rPr lang="pt-PT" sz="40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Inventory</a:t>
            </a:r>
            <a:endParaRPr lang="pt-PT" sz="4000" b="1" dirty="0" smtClean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402064" y="13008114"/>
            <a:ext cx="8435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Grupo</a:t>
            </a:r>
            <a:r>
              <a:rPr lang="en-US" sz="32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4: 	</a:t>
            </a:r>
            <a:r>
              <a:rPr lang="en-US" sz="3200" b="1" u="sng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Jo</a:t>
            </a:r>
            <a:r>
              <a:rPr lang="pt-PT" sz="3200" b="1" u="sng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ão</a:t>
            </a:r>
            <a:r>
              <a:rPr lang="pt-PT" sz="3200" b="1" u="sng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Lopes</a:t>
            </a:r>
            <a:r>
              <a:rPr lang="pt-PT" sz="3200" dirty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</a:t>
            </a:r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 </a:t>
            </a:r>
            <a:r>
              <a:rPr lang="pt-PT" sz="3200" b="1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Carlos Sá</a:t>
            </a:r>
            <a:endParaRPr lang="en-US" sz="3200" b="1" dirty="0">
              <a:solidFill>
                <a:schemeClr val="bg1"/>
              </a:solidFill>
              <a:latin typeface="Roboto Light" charset="0"/>
              <a:ea typeface="Open Sans" panose="020B0606030504020204" pitchFamily="34" charset="0"/>
              <a:cs typeface="Roboto Light" charset="0"/>
            </a:endParaRPr>
          </a:p>
        </p:txBody>
      </p:sp>
      <p:grpSp>
        <p:nvGrpSpPr>
          <p:cNvPr id="23" name="Group 38"/>
          <p:cNvGrpSpPr/>
          <p:nvPr/>
        </p:nvGrpSpPr>
        <p:grpSpPr>
          <a:xfrm>
            <a:off x="12522516" y="1619757"/>
            <a:ext cx="11855134" cy="11973132"/>
            <a:chOff x="4476325" y="1364544"/>
            <a:chExt cx="3796703" cy="3778956"/>
          </a:xfrm>
        </p:grpSpPr>
        <p:sp>
          <p:nvSpPr>
            <p:cNvPr id="24" name="Freeform 468"/>
            <p:cNvSpPr>
              <a:spLocks noEditPoints="1"/>
            </p:cNvSpPr>
            <p:nvPr/>
          </p:nvSpPr>
          <p:spPr bwMode="auto">
            <a:xfrm>
              <a:off x="4749783" y="1386364"/>
              <a:ext cx="2829064" cy="2829064"/>
            </a:xfrm>
            <a:custGeom>
              <a:avLst/>
              <a:gdLst>
                <a:gd name="T0" fmla="*/ 315 w 630"/>
                <a:gd name="T1" fmla="*/ 19 h 630"/>
                <a:gd name="T2" fmla="*/ 611 w 630"/>
                <a:gd name="T3" fmla="*/ 315 h 630"/>
                <a:gd name="T4" fmla="*/ 315 w 630"/>
                <a:gd name="T5" fmla="*/ 611 h 630"/>
                <a:gd name="T6" fmla="*/ 315 w 630"/>
                <a:gd name="T7" fmla="*/ 630 h 630"/>
                <a:gd name="T8" fmla="*/ 630 w 630"/>
                <a:gd name="T9" fmla="*/ 315 h 630"/>
                <a:gd name="T10" fmla="*/ 315 w 630"/>
                <a:gd name="T11" fmla="*/ 0 h 630"/>
                <a:gd name="T12" fmla="*/ 315 w 630"/>
                <a:gd name="T13" fmla="*/ 19 h 630"/>
                <a:gd name="T14" fmla="*/ 315 w 630"/>
                <a:gd name="T15" fmla="*/ 611 h 630"/>
                <a:gd name="T16" fmla="*/ 19 w 630"/>
                <a:gd name="T17" fmla="*/ 315 h 630"/>
                <a:gd name="T18" fmla="*/ 315 w 630"/>
                <a:gd name="T19" fmla="*/ 19 h 630"/>
                <a:gd name="T20" fmla="*/ 315 w 630"/>
                <a:gd name="T21" fmla="*/ 0 h 630"/>
                <a:gd name="T22" fmla="*/ 0 w 630"/>
                <a:gd name="T23" fmla="*/ 315 h 630"/>
                <a:gd name="T24" fmla="*/ 315 w 630"/>
                <a:gd name="T25" fmla="*/ 630 h 630"/>
                <a:gd name="T26" fmla="*/ 315 w 630"/>
                <a:gd name="T27" fmla="*/ 61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630">
                  <a:moveTo>
                    <a:pt x="315" y="19"/>
                  </a:moveTo>
                  <a:cubicBezTo>
                    <a:pt x="479" y="19"/>
                    <a:pt x="611" y="152"/>
                    <a:pt x="611" y="315"/>
                  </a:cubicBezTo>
                  <a:cubicBezTo>
                    <a:pt x="611" y="479"/>
                    <a:pt x="479" y="611"/>
                    <a:pt x="315" y="611"/>
                  </a:cubicBezTo>
                  <a:cubicBezTo>
                    <a:pt x="315" y="630"/>
                    <a:pt x="315" y="630"/>
                    <a:pt x="315" y="630"/>
                  </a:cubicBezTo>
                  <a:cubicBezTo>
                    <a:pt x="489" y="630"/>
                    <a:pt x="630" y="489"/>
                    <a:pt x="630" y="315"/>
                  </a:cubicBezTo>
                  <a:cubicBezTo>
                    <a:pt x="630" y="141"/>
                    <a:pt x="489" y="0"/>
                    <a:pt x="315" y="0"/>
                  </a:cubicBezTo>
                  <a:lnTo>
                    <a:pt x="315" y="19"/>
                  </a:lnTo>
                  <a:close/>
                  <a:moveTo>
                    <a:pt x="315" y="611"/>
                  </a:moveTo>
                  <a:cubicBezTo>
                    <a:pt x="152" y="611"/>
                    <a:pt x="19" y="479"/>
                    <a:pt x="19" y="315"/>
                  </a:cubicBezTo>
                  <a:cubicBezTo>
                    <a:pt x="19" y="152"/>
                    <a:pt x="152" y="19"/>
                    <a:pt x="315" y="19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141" y="0"/>
                    <a:pt x="0" y="141"/>
                    <a:pt x="0" y="315"/>
                  </a:cubicBezTo>
                  <a:cubicBezTo>
                    <a:pt x="0" y="489"/>
                    <a:pt x="141" y="630"/>
                    <a:pt x="315" y="630"/>
                  </a:cubicBezTo>
                  <a:lnTo>
                    <a:pt x="315" y="611"/>
                  </a:lnTo>
                  <a:close/>
                </a:path>
              </a:pathLst>
            </a:cu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6896145" y="3801414"/>
              <a:ext cx="1376883" cy="1342086"/>
            </a:xfrm>
            <a:custGeom>
              <a:avLst/>
              <a:gdLst>
                <a:gd name="connsiteX0" fmla="*/ 246478 w 1376883"/>
                <a:gd name="connsiteY0" fmla="*/ 0 h 1342086"/>
                <a:gd name="connsiteX1" fmla="*/ 1376883 w 1376883"/>
                <a:gd name="connsiteY1" fmla="*/ 1342086 h 1342086"/>
                <a:gd name="connsiteX2" fmla="*/ 964218 w 1376883"/>
                <a:gd name="connsiteY2" fmla="*/ 1342086 h 1342086"/>
                <a:gd name="connsiteX3" fmla="*/ 0 w 1376883"/>
                <a:gd name="connsiteY3" fmla="*/ 201522 h 134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883" h="1342086">
                  <a:moveTo>
                    <a:pt x="246478" y="0"/>
                  </a:moveTo>
                  <a:lnTo>
                    <a:pt x="1376883" y="1342086"/>
                  </a:lnTo>
                  <a:lnTo>
                    <a:pt x="964218" y="1342086"/>
                  </a:lnTo>
                  <a:lnTo>
                    <a:pt x="0" y="20152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6" name="Freeform 470"/>
            <p:cNvSpPr>
              <a:spLocks/>
            </p:cNvSpPr>
            <p:nvPr/>
          </p:nvSpPr>
          <p:spPr bwMode="auto">
            <a:xfrm>
              <a:off x="6810884" y="3702203"/>
              <a:ext cx="466602" cy="430948"/>
            </a:xfrm>
            <a:custGeom>
              <a:avLst/>
              <a:gdLst>
                <a:gd name="T0" fmla="*/ 79 w 104"/>
                <a:gd name="T1" fmla="*/ 0 h 96"/>
                <a:gd name="T2" fmla="*/ 0 w 104"/>
                <a:gd name="T3" fmla="*/ 65 h 96"/>
                <a:gd name="T4" fmla="*/ 25 w 104"/>
                <a:gd name="T5" fmla="*/ 96 h 96"/>
                <a:gd name="T6" fmla="*/ 104 w 104"/>
                <a:gd name="T7" fmla="*/ 31 h 96"/>
                <a:gd name="T8" fmla="*/ 79 w 104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6">
                  <a:moveTo>
                    <a:pt x="79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63" y="85"/>
                    <a:pt x="89" y="63"/>
                    <a:pt x="104" y="31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  <p:sp>
          <p:nvSpPr>
            <p:cNvPr id="27" name="Freeform 471"/>
            <p:cNvSpPr>
              <a:spLocks noEditPoints="1"/>
            </p:cNvSpPr>
            <p:nvPr/>
          </p:nvSpPr>
          <p:spPr bwMode="auto">
            <a:xfrm>
              <a:off x="4476325" y="1364544"/>
              <a:ext cx="3260012" cy="2853867"/>
            </a:xfrm>
            <a:custGeom>
              <a:avLst/>
              <a:gdLst>
                <a:gd name="T0" fmla="*/ 363 w 726"/>
                <a:gd name="T1" fmla="*/ 636 h 636"/>
                <a:gd name="T2" fmla="*/ 516 w 726"/>
                <a:gd name="T3" fmla="*/ 597 h 636"/>
                <a:gd name="T4" fmla="*/ 642 w 726"/>
                <a:gd name="T5" fmla="*/ 166 h 636"/>
                <a:gd name="T6" fmla="*/ 363 w 726"/>
                <a:gd name="T7" fmla="*/ 0 h 636"/>
                <a:gd name="T8" fmla="*/ 363 w 726"/>
                <a:gd name="T9" fmla="*/ 18 h 636"/>
                <a:gd name="T10" fmla="*/ 627 w 726"/>
                <a:gd name="T11" fmla="*/ 174 h 636"/>
                <a:gd name="T12" fmla="*/ 507 w 726"/>
                <a:gd name="T13" fmla="*/ 582 h 636"/>
                <a:gd name="T14" fmla="*/ 363 w 726"/>
                <a:gd name="T15" fmla="*/ 618 h 636"/>
                <a:gd name="T16" fmla="*/ 363 w 726"/>
                <a:gd name="T17" fmla="*/ 636 h 636"/>
                <a:gd name="T18" fmla="*/ 211 w 726"/>
                <a:gd name="T19" fmla="*/ 39 h 636"/>
                <a:gd name="T20" fmla="*/ 84 w 726"/>
                <a:gd name="T21" fmla="*/ 471 h 636"/>
                <a:gd name="T22" fmla="*/ 363 w 726"/>
                <a:gd name="T23" fmla="*/ 636 h 636"/>
                <a:gd name="T24" fmla="*/ 363 w 726"/>
                <a:gd name="T25" fmla="*/ 618 h 636"/>
                <a:gd name="T26" fmla="*/ 100 w 726"/>
                <a:gd name="T27" fmla="*/ 462 h 636"/>
                <a:gd name="T28" fmla="*/ 219 w 726"/>
                <a:gd name="T29" fmla="*/ 55 h 636"/>
                <a:gd name="T30" fmla="*/ 363 w 726"/>
                <a:gd name="T31" fmla="*/ 18 h 636"/>
                <a:gd name="T32" fmla="*/ 363 w 726"/>
                <a:gd name="T33" fmla="*/ 0 h 636"/>
                <a:gd name="T34" fmla="*/ 211 w 726"/>
                <a:gd name="T35" fmla="*/ 39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6" h="636">
                  <a:moveTo>
                    <a:pt x="363" y="636"/>
                  </a:moveTo>
                  <a:cubicBezTo>
                    <a:pt x="415" y="636"/>
                    <a:pt x="467" y="623"/>
                    <a:pt x="516" y="597"/>
                  </a:cubicBezTo>
                  <a:cubicBezTo>
                    <a:pt x="670" y="513"/>
                    <a:pt x="726" y="320"/>
                    <a:pt x="642" y="166"/>
                  </a:cubicBezTo>
                  <a:cubicBezTo>
                    <a:pt x="584" y="60"/>
                    <a:pt x="476" y="0"/>
                    <a:pt x="363" y="0"/>
                  </a:cubicBezTo>
                  <a:cubicBezTo>
                    <a:pt x="363" y="18"/>
                    <a:pt x="363" y="18"/>
                    <a:pt x="363" y="18"/>
                  </a:cubicBezTo>
                  <a:cubicBezTo>
                    <a:pt x="469" y="18"/>
                    <a:pt x="572" y="74"/>
                    <a:pt x="627" y="174"/>
                  </a:cubicBezTo>
                  <a:cubicBezTo>
                    <a:pt x="706" y="320"/>
                    <a:pt x="653" y="502"/>
                    <a:pt x="507" y="582"/>
                  </a:cubicBezTo>
                  <a:cubicBezTo>
                    <a:pt x="462" y="607"/>
                    <a:pt x="412" y="619"/>
                    <a:pt x="363" y="618"/>
                  </a:cubicBezTo>
                  <a:lnTo>
                    <a:pt x="363" y="636"/>
                  </a:lnTo>
                  <a:close/>
                  <a:moveTo>
                    <a:pt x="211" y="39"/>
                  </a:moveTo>
                  <a:cubicBezTo>
                    <a:pt x="57" y="124"/>
                    <a:pt x="0" y="317"/>
                    <a:pt x="84" y="471"/>
                  </a:cubicBezTo>
                  <a:cubicBezTo>
                    <a:pt x="142" y="576"/>
                    <a:pt x="251" y="636"/>
                    <a:pt x="363" y="636"/>
                  </a:cubicBezTo>
                  <a:cubicBezTo>
                    <a:pt x="363" y="618"/>
                    <a:pt x="363" y="618"/>
                    <a:pt x="363" y="618"/>
                  </a:cubicBezTo>
                  <a:cubicBezTo>
                    <a:pt x="257" y="618"/>
                    <a:pt x="154" y="562"/>
                    <a:pt x="100" y="462"/>
                  </a:cubicBezTo>
                  <a:cubicBezTo>
                    <a:pt x="20" y="317"/>
                    <a:pt x="74" y="134"/>
                    <a:pt x="219" y="55"/>
                  </a:cubicBezTo>
                  <a:cubicBezTo>
                    <a:pt x="265" y="30"/>
                    <a:pt x="315" y="18"/>
                    <a:pt x="363" y="18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2" y="0"/>
                    <a:pt x="259" y="13"/>
                    <a:pt x="211" y="39"/>
                  </a:cubicBezTo>
                  <a:close/>
                </a:path>
              </a:pathLst>
            </a:custGeom>
            <a:solidFill>
              <a:srgbClr val="1530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Roboto Light" charset="0"/>
              </a:endParaRPr>
            </a:p>
          </p:txBody>
        </p:sp>
      </p:grpSp>
      <p:pic>
        <p:nvPicPr>
          <p:cNvPr id="29" name="Marcador de Posição de Imagem 5"/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53768" t="21322" r="11185" b="30788"/>
          <a:stretch/>
        </p:blipFill>
        <p:spPr>
          <a:xfrm>
            <a:off x="13284199" y="1854200"/>
            <a:ext cx="8559801" cy="8610600"/>
          </a:xfrm>
          <a:prstGeom prst="ellipse">
            <a:avLst/>
          </a:prstGeom>
          <a:effectLst>
            <a:softEdge rad="635000"/>
          </a:effectLst>
        </p:spPr>
      </p:pic>
      <p:sp>
        <p:nvSpPr>
          <p:cNvPr id="18" name="TextBox 11"/>
          <p:cNvSpPr txBox="1"/>
          <p:nvPr/>
        </p:nvSpPr>
        <p:spPr>
          <a:xfrm>
            <a:off x="450850" y="47928"/>
            <a:ext cx="8435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Universidade</a:t>
            </a:r>
            <a:r>
              <a:rPr lang="en-US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do Minho</a:t>
            </a:r>
          </a:p>
          <a:p>
            <a:r>
              <a:rPr lang="en-US" sz="3200" dirty="0" err="1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Departamento</a:t>
            </a:r>
            <a:r>
              <a:rPr lang="en-US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 de Inform</a:t>
            </a:r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ática</a:t>
            </a:r>
          </a:p>
          <a:p>
            <a:r>
              <a:rPr lang="pt-PT" sz="3200" dirty="0" smtClean="0">
                <a:solidFill>
                  <a:schemeClr val="bg1"/>
                </a:solidFill>
                <a:latin typeface="Roboto Light" charset="0"/>
                <a:ea typeface="Open Sans" panose="020B0606030504020204" pitchFamily="34" charset="0"/>
                <a:cs typeface="Roboto Light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7266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/>
          <p:nvPr/>
        </p:nvSpPr>
        <p:spPr>
          <a:xfrm>
            <a:off x="2740903" y="4006921"/>
            <a:ext cx="8357383" cy="146498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Vari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áveis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mais relevantes para os modelos.</a:t>
            </a:r>
          </a:p>
          <a:p>
            <a:pPr>
              <a:lnSpc>
                <a:spcPct val="130000"/>
              </a:lnSpc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An</a:t>
            </a:r>
            <a:r>
              <a:rPr lang="pt-PT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álise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detalhada a cada variável.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 bwMode="auto">
          <a:xfrm>
            <a:off x="7952067" y="1058664"/>
            <a:ext cx="84759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Quest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ões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de Análise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10081118" y="5298470"/>
            <a:ext cx="3980955" cy="3919054"/>
            <a:chOff x="10178064" y="5931512"/>
            <a:chExt cx="3980955" cy="3919054"/>
          </a:xfrm>
        </p:grpSpPr>
        <p:sp>
          <p:nvSpPr>
            <p:cNvPr id="50" name="AutoShape 18"/>
            <p:cNvSpPr>
              <a:spLocks noChangeAspect="1"/>
            </p:cNvSpPr>
            <p:nvPr/>
          </p:nvSpPr>
          <p:spPr bwMode="auto">
            <a:xfrm>
              <a:off x="10376063" y="5931512"/>
              <a:ext cx="3574953" cy="3598207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noFill/>
            <a:ln w="63500" cap="flat" cmpd="sng">
              <a:solidFill>
                <a:schemeClr val="bg1">
                  <a:lumMod val="75000"/>
                </a:schemeClr>
              </a:solidFill>
              <a:prstDash val="solid"/>
              <a:bevel/>
              <a:headEnd/>
              <a:tailEnd/>
            </a:ln>
            <a:effectLst/>
            <a:extLst/>
          </p:spPr>
          <p:txBody>
            <a:bodyPr lIns="45719" tIns="45719" rIns="45719" bIns="45719" anchor="ctr"/>
            <a:lstStyle/>
            <a:p>
              <a:pPr defTabSz="914400">
                <a:defRPr/>
              </a:pPr>
              <a:endParaRPr lang="es-ES" sz="8800">
                <a:latin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67" name="AutoShape 35"/>
            <p:cNvSpPr>
              <a:spLocks noChangeAspect="1"/>
            </p:cNvSpPr>
            <p:nvPr/>
          </p:nvSpPr>
          <p:spPr bwMode="auto">
            <a:xfrm>
              <a:off x="10990941" y="6565510"/>
              <a:ext cx="2345198" cy="234580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chemeClr val="accent3"/>
              </a:solidFill>
            </a:ln>
            <a:effectLst/>
            <a:extLst/>
          </p:spPr>
          <p:txBody>
            <a:bodyPr lIns="0" tIns="0" rIns="0" bIns="0" anchor="ctr"/>
            <a:lstStyle/>
            <a:p>
              <a:pPr>
                <a:defRPr/>
              </a:pPr>
              <a:endParaRPr lang="es-ES" sz="5600"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grpSp>
          <p:nvGrpSpPr>
            <p:cNvPr id="63" name="Group 5"/>
            <p:cNvGrpSpPr>
              <a:grpSpLocks noChangeAspect="1"/>
            </p:cNvGrpSpPr>
            <p:nvPr/>
          </p:nvGrpSpPr>
          <p:grpSpPr>
            <a:xfrm>
              <a:off x="11569411" y="6990091"/>
              <a:ext cx="1188261" cy="1499730"/>
              <a:chOff x="2047893" y="4419139"/>
              <a:chExt cx="5908949" cy="7457811"/>
            </a:xfrm>
          </p:grpSpPr>
          <p:grpSp>
            <p:nvGrpSpPr>
              <p:cNvPr id="64" name="Group 4"/>
              <p:cNvGrpSpPr/>
              <p:nvPr/>
            </p:nvGrpSpPr>
            <p:grpSpPr>
              <a:xfrm>
                <a:off x="2047893" y="4419139"/>
                <a:ext cx="5908949" cy="6184647"/>
                <a:chOff x="2003333" y="4285459"/>
                <a:chExt cx="5908949" cy="6184647"/>
              </a:xfrm>
              <a:solidFill>
                <a:schemeClr val="accent2"/>
              </a:solidFill>
            </p:grpSpPr>
            <p:grpSp>
              <p:nvGrpSpPr>
                <p:cNvPr id="88" name="Group 19"/>
                <p:cNvGrpSpPr/>
                <p:nvPr/>
              </p:nvGrpSpPr>
              <p:grpSpPr>
                <a:xfrm>
                  <a:off x="2924248" y="5406053"/>
                  <a:ext cx="3963259" cy="5064053"/>
                  <a:chOff x="3855015" y="1605266"/>
                  <a:chExt cx="1406556" cy="1858968"/>
                </a:xfrm>
                <a:grpFill/>
              </p:grpSpPr>
              <p:sp>
                <p:nvSpPr>
                  <p:cNvPr id="104" name="Freeform 9"/>
                  <p:cNvSpPr>
                    <a:spLocks/>
                  </p:cNvSpPr>
                  <p:nvPr/>
                </p:nvSpPr>
                <p:spPr bwMode="auto">
                  <a:xfrm>
                    <a:off x="3855015" y="1605266"/>
                    <a:ext cx="1393801" cy="1824952"/>
                  </a:xfrm>
                  <a:custGeom>
                    <a:avLst/>
                    <a:gdLst>
                      <a:gd name="T0" fmla="*/ 60 w 325"/>
                      <a:gd name="T1" fmla="*/ 58 h 426"/>
                      <a:gd name="T2" fmla="*/ 163 w 325"/>
                      <a:gd name="T3" fmla="*/ 11 h 426"/>
                      <a:gd name="T4" fmla="*/ 315 w 325"/>
                      <a:gd name="T5" fmla="*/ 105 h 426"/>
                      <a:gd name="T6" fmla="*/ 315 w 325"/>
                      <a:gd name="T7" fmla="*/ 215 h 426"/>
                      <a:gd name="T8" fmla="*/ 272 w 325"/>
                      <a:gd name="T9" fmla="*/ 310 h 426"/>
                      <a:gd name="T10" fmla="*/ 244 w 325"/>
                      <a:gd name="T11" fmla="*/ 389 h 426"/>
                      <a:gd name="T12" fmla="*/ 226 w 325"/>
                      <a:gd name="T13" fmla="*/ 426 h 426"/>
                      <a:gd name="T14" fmla="*/ 116 w 325"/>
                      <a:gd name="T15" fmla="*/ 426 h 426"/>
                      <a:gd name="T16" fmla="*/ 96 w 325"/>
                      <a:gd name="T17" fmla="*/ 396 h 426"/>
                      <a:gd name="T18" fmla="*/ 60 w 325"/>
                      <a:gd name="T19" fmla="*/ 297 h 426"/>
                      <a:gd name="T20" fmla="*/ 18 w 325"/>
                      <a:gd name="T21" fmla="*/ 178 h 426"/>
                      <a:gd name="T22" fmla="*/ 60 w 325"/>
                      <a:gd name="T23" fmla="*/ 58 h 4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25" h="426">
                        <a:moveTo>
                          <a:pt x="60" y="58"/>
                        </a:moveTo>
                        <a:cubicBezTo>
                          <a:pt x="60" y="58"/>
                          <a:pt x="104" y="15"/>
                          <a:pt x="163" y="11"/>
                        </a:cubicBezTo>
                        <a:cubicBezTo>
                          <a:pt x="163" y="11"/>
                          <a:pt x="263" y="0"/>
                          <a:pt x="315" y="105"/>
                        </a:cubicBezTo>
                        <a:cubicBezTo>
                          <a:pt x="315" y="105"/>
                          <a:pt x="325" y="179"/>
                          <a:pt x="315" y="215"/>
                        </a:cubicBezTo>
                        <a:cubicBezTo>
                          <a:pt x="315" y="215"/>
                          <a:pt x="271" y="302"/>
                          <a:pt x="272" y="310"/>
                        </a:cubicBezTo>
                        <a:cubicBezTo>
                          <a:pt x="244" y="389"/>
                          <a:pt x="244" y="389"/>
                          <a:pt x="244" y="389"/>
                        </a:cubicBezTo>
                        <a:cubicBezTo>
                          <a:pt x="244" y="389"/>
                          <a:pt x="241" y="426"/>
                          <a:pt x="226" y="426"/>
                        </a:cubicBezTo>
                        <a:cubicBezTo>
                          <a:pt x="116" y="426"/>
                          <a:pt x="116" y="426"/>
                          <a:pt x="116" y="426"/>
                        </a:cubicBezTo>
                        <a:cubicBezTo>
                          <a:pt x="116" y="426"/>
                          <a:pt x="96" y="426"/>
                          <a:pt x="96" y="396"/>
                        </a:cubicBezTo>
                        <a:cubicBezTo>
                          <a:pt x="96" y="396"/>
                          <a:pt x="74" y="318"/>
                          <a:pt x="60" y="297"/>
                        </a:cubicBezTo>
                        <a:cubicBezTo>
                          <a:pt x="60" y="297"/>
                          <a:pt x="18" y="207"/>
                          <a:pt x="18" y="178"/>
                        </a:cubicBezTo>
                        <a:cubicBezTo>
                          <a:pt x="18" y="178"/>
                          <a:pt x="0" y="125"/>
                          <a:pt x="60" y="58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105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85629" y="1626526"/>
                    <a:ext cx="1375942" cy="1837708"/>
                  </a:xfrm>
                  <a:custGeom>
                    <a:avLst/>
                    <a:gdLst>
                      <a:gd name="T0" fmla="*/ 160 w 321"/>
                      <a:gd name="T1" fmla="*/ 0 h 429"/>
                      <a:gd name="T2" fmla="*/ 0 w 321"/>
                      <a:gd name="T3" fmla="*/ 160 h 429"/>
                      <a:gd name="T4" fmla="*/ 22 w 321"/>
                      <a:gd name="T5" fmla="*/ 240 h 429"/>
                      <a:gd name="T6" fmla="*/ 78 w 321"/>
                      <a:gd name="T7" fmla="*/ 389 h 429"/>
                      <a:gd name="T8" fmla="*/ 115 w 321"/>
                      <a:gd name="T9" fmla="*/ 429 h 429"/>
                      <a:gd name="T10" fmla="*/ 160 w 321"/>
                      <a:gd name="T11" fmla="*/ 429 h 429"/>
                      <a:gd name="T12" fmla="*/ 206 w 321"/>
                      <a:gd name="T13" fmla="*/ 429 h 429"/>
                      <a:gd name="T14" fmla="*/ 243 w 321"/>
                      <a:gd name="T15" fmla="*/ 389 h 429"/>
                      <a:gd name="T16" fmla="*/ 299 w 321"/>
                      <a:gd name="T17" fmla="*/ 240 h 429"/>
                      <a:gd name="T18" fmla="*/ 321 w 321"/>
                      <a:gd name="T19" fmla="*/ 160 h 429"/>
                      <a:gd name="T20" fmla="*/ 160 w 321"/>
                      <a:gd name="T21" fmla="*/ 0 h 429"/>
                      <a:gd name="T22" fmla="*/ 287 w 321"/>
                      <a:gd name="T23" fmla="*/ 233 h 429"/>
                      <a:gd name="T24" fmla="*/ 229 w 321"/>
                      <a:gd name="T25" fmla="*/ 387 h 429"/>
                      <a:gd name="T26" fmla="*/ 221 w 321"/>
                      <a:gd name="T27" fmla="*/ 411 h 429"/>
                      <a:gd name="T28" fmla="*/ 206 w 321"/>
                      <a:gd name="T29" fmla="*/ 414 h 429"/>
                      <a:gd name="T30" fmla="*/ 160 w 321"/>
                      <a:gd name="T31" fmla="*/ 414 h 429"/>
                      <a:gd name="T32" fmla="*/ 115 w 321"/>
                      <a:gd name="T33" fmla="*/ 414 h 429"/>
                      <a:gd name="T34" fmla="*/ 100 w 321"/>
                      <a:gd name="T35" fmla="*/ 411 h 429"/>
                      <a:gd name="T36" fmla="*/ 92 w 321"/>
                      <a:gd name="T37" fmla="*/ 387 h 429"/>
                      <a:gd name="T38" fmla="*/ 34 w 321"/>
                      <a:gd name="T39" fmla="*/ 233 h 429"/>
                      <a:gd name="T40" fmla="*/ 15 w 321"/>
                      <a:gd name="T41" fmla="*/ 160 h 429"/>
                      <a:gd name="T42" fmla="*/ 160 w 321"/>
                      <a:gd name="T43" fmla="*/ 14 h 429"/>
                      <a:gd name="T44" fmla="*/ 306 w 321"/>
                      <a:gd name="T45" fmla="*/ 160 h 429"/>
                      <a:gd name="T46" fmla="*/ 287 w 321"/>
                      <a:gd name="T47" fmla="*/ 233 h 4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21" h="429">
                        <a:moveTo>
                          <a:pt x="160" y="0"/>
                        </a:moveTo>
                        <a:cubicBezTo>
                          <a:pt x="72" y="0"/>
                          <a:pt x="0" y="72"/>
                          <a:pt x="0" y="160"/>
                        </a:cubicBezTo>
                        <a:cubicBezTo>
                          <a:pt x="0" y="189"/>
                          <a:pt x="8" y="216"/>
                          <a:pt x="22" y="240"/>
                        </a:cubicBezTo>
                        <a:cubicBezTo>
                          <a:pt x="61" y="311"/>
                          <a:pt x="71" y="351"/>
                          <a:pt x="78" y="389"/>
                        </a:cubicBezTo>
                        <a:cubicBezTo>
                          <a:pt x="83" y="421"/>
                          <a:pt x="91" y="429"/>
                          <a:pt x="115" y="429"/>
                        </a:cubicBezTo>
                        <a:cubicBezTo>
                          <a:pt x="125" y="429"/>
                          <a:pt x="142" y="429"/>
                          <a:pt x="160" y="429"/>
                        </a:cubicBezTo>
                        <a:cubicBezTo>
                          <a:pt x="179" y="429"/>
                          <a:pt x="195" y="429"/>
                          <a:pt x="206" y="429"/>
                        </a:cubicBezTo>
                        <a:cubicBezTo>
                          <a:pt x="230" y="429"/>
                          <a:pt x="238" y="421"/>
                          <a:pt x="243" y="389"/>
                        </a:cubicBezTo>
                        <a:cubicBezTo>
                          <a:pt x="249" y="351"/>
                          <a:pt x="260" y="311"/>
                          <a:pt x="299" y="240"/>
                        </a:cubicBezTo>
                        <a:cubicBezTo>
                          <a:pt x="312" y="216"/>
                          <a:pt x="321" y="189"/>
                          <a:pt x="321" y="160"/>
                        </a:cubicBezTo>
                        <a:cubicBezTo>
                          <a:pt x="321" y="72"/>
                          <a:pt x="249" y="0"/>
                          <a:pt x="160" y="0"/>
                        </a:cubicBezTo>
                        <a:close/>
                        <a:moveTo>
                          <a:pt x="287" y="233"/>
                        </a:moveTo>
                        <a:cubicBezTo>
                          <a:pt x="248" y="302"/>
                          <a:pt x="236" y="343"/>
                          <a:pt x="229" y="387"/>
                        </a:cubicBezTo>
                        <a:cubicBezTo>
                          <a:pt x="228" y="392"/>
                          <a:pt x="226" y="406"/>
                          <a:pt x="221" y="411"/>
                        </a:cubicBezTo>
                        <a:cubicBezTo>
                          <a:pt x="220" y="413"/>
                          <a:pt x="217" y="414"/>
                          <a:pt x="206" y="414"/>
                        </a:cubicBezTo>
                        <a:cubicBezTo>
                          <a:pt x="160" y="414"/>
                          <a:pt x="160" y="414"/>
                          <a:pt x="160" y="414"/>
                        </a:cubicBezTo>
                        <a:cubicBezTo>
                          <a:pt x="115" y="414"/>
                          <a:pt x="115" y="414"/>
                          <a:pt x="115" y="414"/>
                        </a:cubicBezTo>
                        <a:cubicBezTo>
                          <a:pt x="104" y="414"/>
                          <a:pt x="101" y="413"/>
                          <a:pt x="100" y="411"/>
                        </a:cubicBezTo>
                        <a:cubicBezTo>
                          <a:pt x="95" y="406"/>
                          <a:pt x="93" y="392"/>
                          <a:pt x="92" y="387"/>
                        </a:cubicBezTo>
                        <a:cubicBezTo>
                          <a:pt x="85" y="343"/>
                          <a:pt x="73" y="302"/>
                          <a:pt x="34" y="233"/>
                        </a:cubicBezTo>
                        <a:cubicBezTo>
                          <a:pt x="21" y="210"/>
                          <a:pt x="15" y="185"/>
                          <a:pt x="15" y="160"/>
                        </a:cubicBezTo>
                        <a:cubicBezTo>
                          <a:pt x="15" y="80"/>
                          <a:pt x="80" y="14"/>
                          <a:pt x="160" y="14"/>
                        </a:cubicBezTo>
                        <a:cubicBezTo>
                          <a:pt x="241" y="14"/>
                          <a:pt x="306" y="80"/>
                          <a:pt x="306" y="160"/>
                        </a:cubicBezTo>
                        <a:cubicBezTo>
                          <a:pt x="306" y="185"/>
                          <a:pt x="300" y="210"/>
                          <a:pt x="287" y="2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</p:grpSp>
            <p:grpSp>
              <p:nvGrpSpPr>
                <p:cNvPr id="90" name="Group 27"/>
                <p:cNvGrpSpPr/>
                <p:nvPr/>
              </p:nvGrpSpPr>
              <p:grpSpPr>
                <a:xfrm>
                  <a:off x="2003333" y="4285459"/>
                  <a:ext cx="5908949" cy="4455636"/>
                  <a:chOff x="3525061" y="1210682"/>
                  <a:chExt cx="2097079" cy="1580888"/>
                </a:xfrm>
                <a:grpFill/>
              </p:grpSpPr>
              <p:sp>
                <p:nvSpPr>
                  <p:cNvPr id="91" name="Freeform 12"/>
                  <p:cNvSpPr>
                    <a:spLocks/>
                  </p:cNvSpPr>
                  <p:nvPr/>
                </p:nvSpPr>
                <p:spPr bwMode="auto">
                  <a:xfrm>
                    <a:off x="5347462" y="2255820"/>
                    <a:ext cx="274678" cy="47622"/>
                  </a:xfrm>
                  <a:custGeom>
                    <a:avLst/>
                    <a:gdLst>
                      <a:gd name="T0" fmla="*/ 58 w 64"/>
                      <a:gd name="T1" fmla="*/ 0 h 11"/>
                      <a:gd name="T2" fmla="*/ 6 w 64"/>
                      <a:gd name="T3" fmla="*/ 0 h 11"/>
                      <a:gd name="T4" fmla="*/ 0 w 64"/>
                      <a:gd name="T5" fmla="*/ 5 h 11"/>
                      <a:gd name="T6" fmla="*/ 6 w 64"/>
                      <a:gd name="T7" fmla="*/ 11 h 11"/>
                      <a:gd name="T8" fmla="*/ 58 w 64"/>
                      <a:gd name="T9" fmla="*/ 11 h 11"/>
                      <a:gd name="T10" fmla="*/ 64 w 64"/>
                      <a:gd name="T11" fmla="*/ 5 h 11"/>
                      <a:gd name="T12" fmla="*/ 58 w 64"/>
                      <a:gd name="T1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1">
                        <a:moveTo>
                          <a:pt x="58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2"/>
                          <a:pt x="0" y="5"/>
                        </a:cubicBezTo>
                        <a:cubicBezTo>
                          <a:pt x="0" y="9"/>
                          <a:pt x="3" y="11"/>
                          <a:pt x="6" y="11"/>
                        </a:cubicBezTo>
                        <a:cubicBezTo>
                          <a:pt x="58" y="11"/>
                          <a:pt x="58" y="11"/>
                          <a:pt x="58" y="11"/>
                        </a:cubicBezTo>
                        <a:cubicBezTo>
                          <a:pt x="62" y="11"/>
                          <a:pt x="64" y="9"/>
                          <a:pt x="64" y="5"/>
                        </a:cubicBezTo>
                        <a:cubicBezTo>
                          <a:pt x="64" y="2"/>
                          <a:pt x="62" y="0"/>
                          <a:pt x="5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93" name="Freeform 13"/>
                  <p:cNvSpPr>
                    <a:spLocks/>
                  </p:cNvSpPr>
                  <p:nvPr/>
                </p:nvSpPr>
                <p:spPr bwMode="auto">
                  <a:xfrm>
                    <a:off x="5275178" y="1763440"/>
                    <a:ext cx="248316" cy="167528"/>
                  </a:xfrm>
                  <a:custGeom>
                    <a:avLst/>
                    <a:gdLst>
                      <a:gd name="T0" fmla="*/ 6 w 58"/>
                      <a:gd name="T1" fmla="*/ 39 h 39"/>
                      <a:gd name="T2" fmla="*/ 9 w 58"/>
                      <a:gd name="T3" fmla="*/ 38 h 39"/>
                      <a:gd name="T4" fmla="*/ 54 w 58"/>
                      <a:gd name="T5" fmla="*/ 12 h 39"/>
                      <a:gd name="T6" fmla="*/ 56 w 58"/>
                      <a:gd name="T7" fmla="*/ 4 h 39"/>
                      <a:gd name="T8" fmla="*/ 48 w 58"/>
                      <a:gd name="T9" fmla="*/ 2 h 39"/>
                      <a:gd name="T10" fmla="*/ 3 w 58"/>
                      <a:gd name="T11" fmla="*/ 28 h 39"/>
                      <a:gd name="T12" fmla="*/ 1 w 58"/>
                      <a:gd name="T13" fmla="*/ 36 h 39"/>
                      <a:gd name="T14" fmla="*/ 6 w 58"/>
                      <a:gd name="T15" fmla="*/ 39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8" h="39">
                        <a:moveTo>
                          <a:pt x="6" y="39"/>
                        </a:moveTo>
                        <a:cubicBezTo>
                          <a:pt x="7" y="39"/>
                          <a:pt x="8" y="38"/>
                          <a:pt x="9" y="38"/>
                        </a:cubicBezTo>
                        <a:cubicBezTo>
                          <a:pt x="54" y="12"/>
                          <a:pt x="54" y="12"/>
                          <a:pt x="54" y="12"/>
                        </a:cubicBezTo>
                        <a:cubicBezTo>
                          <a:pt x="57" y="10"/>
                          <a:pt x="58" y="6"/>
                          <a:pt x="56" y="4"/>
                        </a:cubicBezTo>
                        <a:cubicBezTo>
                          <a:pt x="55" y="1"/>
                          <a:pt x="51" y="0"/>
                          <a:pt x="48" y="2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0" y="30"/>
                          <a:pt x="0" y="33"/>
                          <a:pt x="1" y="36"/>
                        </a:cubicBezTo>
                        <a:cubicBezTo>
                          <a:pt x="2" y="38"/>
                          <a:pt x="4" y="39"/>
                          <a:pt x="6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94" name="Freeform 14"/>
                  <p:cNvSpPr>
                    <a:spLocks/>
                  </p:cNvSpPr>
                  <p:nvPr/>
                </p:nvSpPr>
                <p:spPr bwMode="auto">
                  <a:xfrm>
                    <a:off x="4979240" y="1351848"/>
                    <a:ext cx="166678" cy="249166"/>
                  </a:xfrm>
                  <a:custGeom>
                    <a:avLst/>
                    <a:gdLst>
                      <a:gd name="T0" fmla="*/ 3 w 39"/>
                      <a:gd name="T1" fmla="*/ 57 h 58"/>
                      <a:gd name="T2" fmla="*/ 6 w 39"/>
                      <a:gd name="T3" fmla="*/ 58 h 58"/>
                      <a:gd name="T4" fmla="*/ 11 w 39"/>
                      <a:gd name="T5" fmla="*/ 55 h 58"/>
                      <a:gd name="T6" fmla="*/ 37 w 39"/>
                      <a:gd name="T7" fmla="*/ 9 h 58"/>
                      <a:gd name="T8" fmla="*/ 35 w 39"/>
                      <a:gd name="T9" fmla="*/ 1 h 58"/>
                      <a:gd name="T10" fmla="*/ 27 w 39"/>
                      <a:gd name="T11" fmla="*/ 3 h 58"/>
                      <a:gd name="T12" fmla="*/ 1 w 39"/>
                      <a:gd name="T13" fmla="*/ 49 h 58"/>
                      <a:gd name="T14" fmla="*/ 3 w 39"/>
                      <a:gd name="T15" fmla="*/ 57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9" h="58">
                        <a:moveTo>
                          <a:pt x="3" y="57"/>
                        </a:moveTo>
                        <a:cubicBezTo>
                          <a:pt x="4" y="57"/>
                          <a:pt x="5" y="58"/>
                          <a:pt x="6" y="58"/>
                        </a:cubicBezTo>
                        <a:cubicBezTo>
                          <a:pt x="8" y="58"/>
                          <a:pt x="10" y="56"/>
                          <a:pt x="11" y="55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9" y="6"/>
                          <a:pt x="38" y="3"/>
                          <a:pt x="35" y="1"/>
                        </a:cubicBezTo>
                        <a:cubicBezTo>
                          <a:pt x="32" y="0"/>
                          <a:pt x="29" y="1"/>
                          <a:pt x="27" y="3"/>
                        </a:cubicBezTo>
                        <a:cubicBezTo>
                          <a:pt x="1" y="49"/>
                          <a:pt x="1" y="49"/>
                          <a:pt x="1" y="49"/>
                        </a:cubicBezTo>
                        <a:cubicBezTo>
                          <a:pt x="0" y="52"/>
                          <a:pt x="1" y="55"/>
                          <a:pt x="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95" name="Freeform 15"/>
                  <p:cNvSpPr>
                    <a:spLocks/>
                  </p:cNvSpPr>
                  <p:nvPr/>
                </p:nvSpPr>
                <p:spPr bwMode="auto">
                  <a:xfrm>
                    <a:off x="3576935" y="1742180"/>
                    <a:ext cx="252568" cy="166678"/>
                  </a:xfrm>
                  <a:custGeom>
                    <a:avLst/>
                    <a:gdLst>
                      <a:gd name="T0" fmla="*/ 55 w 59"/>
                      <a:gd name="T1" fmla="*/ 28 h 39"/>
                      <a:gd name="T2" fmla="*/ 10 w 59"/>
                      <a:gd name="T3" fmla="*/ 1 h 39"/>
                      <a:gd name="T4" fmla="*/ 2 w 59"/>
                      <a:gd name="T5" fmla="*/ 4 h 39"/>
                      <a:gd name="T6" fmla="*/ 4 w 59"/>
                      <a:gd name="T7" fmla="*/ 11 h 39"/>
                      <a:gd name="T8" fmla="*/ 49 w 59"/>
                      <a:gd name="T9" fmla="*/ 38 h 39"/>
                      <a:gd name="T10" fmla="*/ 52 w 59"/>
                      <a:gd name="T11" fmla="*/ 39 h 39"/>
                      <a:gd name="T12" fmla="*/ 57 w 59"/>
                      <a:gd name="T13" fmla="*/ 36 h 39"/>
                      <a:gd name="T14" fmla="*/ 55 w 59"/>
                      <a:gd name="T15" fmla="*/ 2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9" h="39">
                        <a:moveTo>
                          <a:pt x="55" y="28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7" y="0"/>
                          <a:pt x="4" y="1"/>
                          <a:pt x="2" y="4"/>
                        </a:cubicBezTo>
                        <a:cubicBezTo>
                          <a:pt x="0" y="6"/>
                          <a:pt x="1" y="10"/>
                          <a:pt x="4" y="11"/>
                        </a:cubicBezTo>
                        <a:cubicBezTo>
                          <a:pt x="49" y="38"/>
                          <a:pt x="49" y="38"/>
                          <a:pt x="49" y="38"/>
                        </a:cubicBezTo>
                        <a:cubicBezTo>
                          <a:pt x="50" y="38"/>
                          <a:pt x="51" y="39"/>
                          <a:pt x="52" y="39"/>
                        </a:cubicBezTo>
                        <a:cubicBezTo>
                          <a:pt x="54" y="39"/>
                          <a:pt x="56" y="38"/>
                          <a:pt x="57" y="36"/>
                        </a:cubicBezTo>
                        <a:cubicBezTo>
                          <a:pt x="59" y="33"/>
                          <a:pt x="58" y="29"/>
                          <a:pt x="5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97" name="Freeform 16"/>
                  <p:cNvSpPr>
                    <a:spLocks/>
                  </p:cNvSpPr>
                  <p:nvPr/>
                </p:nvSpPr>
                <p:spPr bwMode="auto">
                  <a:xfrm>
                    <a:off x="5275178" y="2603632"/>
                    <a:ext cx="248316" cy="166678"/>
                  </a:xfrm>
                  <a:custGeom>
                    <a:avLst/>
                    <a:gdLst>
                      <a:gd name="T0" fmla="*/ 54 w 58"/>
                      <a:gd name="T1" fmla="*/ 28 h 39"/>
                      <a:gd name="T2" fmla="*/ 9 w 58"/>
                      <a:gd name="T3" fmla="*/ 2 h 39"/>
                      <a:gd name="T4" fmla="*/ 1 w 58"/>
                      <a:gd name="T5" fmla="*/ 4 h 39"/>
                      <a:gd name="T6" fmla="*/ 3 w 58"/>
                      <a:gd name="T7" fmla="*/ 12 h 39"/>
                      <a:gd name="T8" fmla="*/ 48 w 58"/>
                      <a:gd name="T9" fmla="*/ 38 h 39"/>
                      <a:gd name="T10" fmla="*/ 51 w 58"/>
                      <a:gd name="T11" fmla="*/ 39 h 39"/>
                      <a:gd name="T12" fmla="*/ 56 w 58"/>
                      <a:gd name="T13" fmla="*/ 36 h 39"/>
                      <a:gd name="T14" fmla="*/ 54 w 58"/>
                      <a:gd name="T15" fmla="*/ 2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8" h="39">
                        <a:moveTo>
                          <a:pt x="54" y="28"/>
                        </a:move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6" y="0"/>
                          <a:pt x="3" y="1"/>
                          <a:pt x="1" y="4"/>
                        </a:cubicBezTo>
                        <a:cubicBezTo>
                          <a:pt x="0" y="7"/>
                          <a:pt x="0" y="10"/>
                          <a:pt x="3" y="12"/>
                        </a:cubicBezTo>
                        <a:cubicBezTo>
                          <a:pt x="48" y="38"/>
                          <a:pt x="48" y="38"/>
                          <a:pt x="48" y="38"/>
                        </a:cubicBezTo>
                        <a:cubicBezTo>
                          <a:pt x="49" y="39"/>
                          <a:pt x="50" y="39"/>
                          <a:pt x="51" y="39"/>
                        </a:cubicBezTo>
                        <a:cubicBezTo>
                          <a:pt x="53" y="39"/>
                          <a:pt x="55" y="38"/>
                          <a:pt x="56" y="36"/>
                        </a:cubicBezTo>
                        <a:cubicBezTo>
                          <a:pt x="58" y="33"/>
                          <a:pt x="57" y="30"/>
                          <a:pt x="54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98" name="Freeform 17"/>
                  <p:cNvSpPr>
                    <a:spLocks/>
                  </p:cNvSpPr>
                  <p:nvPr/>
                </p:nvSpPr>
                <p:spPr bwMode="auto">
                  <a:xfrm>
                    <a:off x="3576935" y="2629144"/>
                    <a:ext cx="252568" cy="162426"/>
                  </a:xfrm>
                  <a:custGeom>
                    <a:avLst/>
                    <a:gdLst>
                      <a:gd name="T0" fmla="*/ 49 w 59"/>
                      <a:gd name="T1" fmla="*/ 1 h 38"/>
                      <a:gd name="T2" fmla="*/ 4 w 59"/>
                      <a:gd name="T3" fmla="*/ 27 h 38"/>
                      <a:gd name="T4" fmla="*/ 2 w 59"/>
                      <a:gd name="T5" fmla="*/ 35 h 38"/>
                      <a:gd name="T6" fmla="*/ 7 w 59"/>
                      <a:gd name="T7" fmla="*/ 38 h 38"/>
                      <a:gd name="T8" fmla="*/ 10 w 59"/>
                      <a:gd name="T9" fmla="*/ 37 h 38"/>
                      <a:gd name="T10" fmla="*/ 55 w 59"/>
                      <a:gd name="T11" fmla="*/ 11 h 38"/>
                      <a:gd name="T12" fmla="*/ 57 w 59"/>
                      <a:gd name="T13" fmla="*/ 3 h 38"/>
                      <a:gd name="T14" fmla="*/ 49 w 59"/>
                      <a:gd name="T15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9" h="38">
                        <a:moveTo>
                          <a:pt x="49" y="1"/>
                        </a:move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1" y="29"/>
                          <a:pt x="0" y="33"/>
                          <a:pt x="2" y="35"/>
                        </a:cubicBezTo>
                        <a:cubicBezTo>
                          <a:pt x="3" y="37"/>
                          <a:pt x="5" y="38"/>
                          <a:pt x="7" y="38"/>
                        </a:cubicBezTo>
                        <a:cubicBezTo>
                          <a:pt x="8" y="38"/>
                          <a:pt x="9" y="38"/>
                          <a:pt x="10" y="37"/>
                        </a:cubicBezTo>
                        <a:cubicBezTo>
                          <a:pt x="55" y="11"/>
                          <a:pt x="55" y="11"/>
                          <a:pt x="55" y="11"/>
                        </a:cubicBezTo>
                        <a:cubicBezTo>
                          <a:pt x="58" y="9"/>
                          <a:pt x="59" y="6"/>
                          <a:pt x="57" y="3"/>
                        </a:cubicBezTo>
                        <a:cubicBezTo>
                          <a:pt x="56" y="0"/>
                          <a:pt x="52" y="0"/>
                          <a:pt x="4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100" name="Freeform 18"/>
                  <p:cNvSpPr>
                    <a:spLocks/>
                  </p:cNvSpPr>
                  <p:nvPr/>
                </p:nvSpPr>
                <p:spPr bwMode="auto">
                  <a:xfrm>
                    <a:off x="3953661" y="1330588"/>
                    <a:ext cx="171780" cy="244064"/>
                  </a:xfrm>
                  <a:custGeom>
                    <a:avLst/>
                    <a:gdLst>
                      <a:gd name="T0" fmla="*/ 28 w 40"/>
                      <a:gd name="T1" fmla="*/ 55 h 57"/>
                      <a:gd name="T2" fmla="*/ 33 w 40"/>
                      <a:gd name="T3" fmla="*/ 57 h 57"/>
                      <a:gd name="T4" fmla="*/ 36 w 40"/>
                      <a:gd name="T5" fmla="*/ 57 h 57"/>
                      <a:gd name="T6" fmla="*/ 38 w 40"/>
                      <a:gd name="T7" fmla="*/ 49 h 57"/>
                      <a:gd name="T8" fmla="*/ 12 w 40"/>
                      <a:gd name="T9" fmla="*/ 3 h 57"/>
                      <a:gd name="T10" fmla="*/ 4 w 40"/>
                      <a:gd name="T11" fmla="*/ 1 h 57"/>
                      <a:gd name="T12" fmla="*/ 2 w 40"/>
                      <a:gd name="T13" fmla="*/ 9 h 57"/>
                      <a:gd name="T14" fmla="*/ 28 w 40"/>
                      <a:gd name="T15" fmla="*/ 5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0" h="57">
                        <a:moveTo>
                          <a:pt x="28" y="55"/>
                        </a:moveTo>
                        <a:cubicBezTo>
                          <a:pt x="29" y="56"/>
                          <a:pt x="31" y="57"/>
                          <a:pt x="33" y="57"/>
                        </a:cubicBezTo>
                        <a:cubicBezTo>
                          <a:pt x="34" y="57"/>
                          <a:pt x="35" y="57"/>
                          <a:pt x="36" y="57"/>
                        </a:cubicBezTo>
                        <a:cubicBezTo>
                          <a:pt x="39" y="55"/>
                          <a:pt x="40" y="52"/>
                          <a:pt x="38" y="49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0" y="1"/>
                          <a:pt x="7" y="0"/>
                          <a:pt x="4" y="1"/>
                        </a:cubicBezTo>
                        <a:cubicBezTo>
                          <a:pt x="1" y="3"/>
                          <a:pt x="0" y="6"/>
                          <a:pt x="2" y="9"/>
                        </a:cubicBezTo>
                        <a:lnTo>
                          <a:pt x="28" y="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102" name="Freeform 19"/>
                  <p:cNvSpPr>
                    <a:spLocks/>
                  </p:cNvSpPr>
                  <p:nvPr/>
                </p:nvSpPr>
                <p:spPr bwMode="auto">
                  <a:xfrm>
                    <a:off x="4537033" y="1210682"/>
                    <a:ext cx="47622" cy="274678"/>
                  </a:xfrm>
                  <a:custGeom>
                    <a:avLst/>
                    <a:gdLst>
                      <a:gd name="T0" fmla="*/ 5 w 11"/>
                      <a:gd name="T1" fmla="*/ 64 h 64"/>
                      <a:gd name="T2" fmla="*/ 11 w 11"/>
                      <a:gd name="T3" fmla="*/ 58 h 64"/>
                      <a:gd name="T4" fmla="*/ 11 w 11"/>
                      <a:gd name="T5" fmla="*/ 6 h 64"/>
                      <a:gd name="T6" fmla="*/ 5 w 11"/>
                      <a:gd name="T7" fmla="*/ 0 h 64"/>
                      <a:gd name="T8" fmla="*/ 0 w 11"/>
                      <a:gd name="T9" fmla="*/ 6 h 64"/>
                      <a:gd name="T10" fmla="*/ 0 w 11"/>
                      <a:gd name="T11" fmla="*/ 58 h 64"/>
                      <a:gd name="T12" fmla="*/ 5 w 11"/>
                      <a:gd name="T13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64">
                        <a:moveTo>
                          <a:pt x="5" y="64"/>
                        </a:moveTo>
                        <a:cubicBezTo>
                          <a:pt x="8" y="64"/>
                          <a:pt x="11" y="61"/>
                          <a:pt x="11" y="58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1" y="3"/>
                          <a:pt x="8" y="0"/>
                          <a:pt x="5" y="0"/>
                        </a:cubicBezTo>
                        <a:cubicBezTo>
                          <a:pt x="2" y="0"/>
                          <a:pt x="0" y="3"/>
                          <a:pt x="0" y="6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61"/>
                          <a:pt x="2" y="64"/>
                          <a:pt x="5" y="6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  <p:sp>
                <p:nvSpPr>
                  <p:cNvPr id="103" name="Freeform 20"/>
                  <p:cNvSpPr>
                    <a:spLocks/>
                  </p:cNvSpPr>
                  <p:nvPr/>
                </p:nvSpPr>
                <p:spPr bwMode="auto">
                  <a:xfrm>
                    <a:off x="3525061" y="2255820"/>
                    <a:ext cx="274678" cy="47622"/>
                  </a:xfrm>
                  <a:custGeom>
                    <a:avLst/>
                    <a:gdLst>
                      <a:gd name="T0" fmla="*/ 64 w 64"/>
                      <a:gd name="T1" fmla="*/ 5 h 11"/>
                      <a:gd name="T2" fmla="*/ 58 w 64"/>
                      <a:gd name="T3" fmla="*/ 0 h 11"/>
                      <a:gd name="T4" fmla="*/ 6 w 64"/>
                      <a:gd name="T5" fmla="*/ 0 h 11"/>
                      <a:gd name="T6" fmla="*/ 0 w 64"/>
                      <a:gd name="T7" fmla="*/ 5 h 11"/>
                      <a:gd name="T8" fmla="*/ 6 w 64"/>
                      <a:gd name="T9" fmla="*/ 11 h 11"/>
                      <a:gd name="T10" fmla="*/ 58 w 64"/>
                      <a:gd name="T11" fmla="*/ 11 h 11"/>
                      <a:gd name="T12" fmla="*/ 64 w 64"/>
                      <a:gd name="T13" fmla="*/ 5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1">
                        <a:moveTo>
                          <a:pt x="64" y="5"/>
                        </a:moveTo>
                        <a:cubicBezTo>
                          <a:pt x="64" y="2"/>
                          <a:pt x="61" y="0"/>
                          <a:pt x="5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2"/>
                          <a:pt x="0" y="5"/>
                        </a:cubicBezTo>
                        <a:cubicBezTo>
                          <a:pt x="0" y="9"/>
                          <a:pt x="2" y="11"/>
                          <a:pt x="6" y="11"/>
                        </a:cubicBezTo>
                        <a:cubicBezTo>
                          <a:pt x="58" y="11"/>
                          <a:pt x="58" y="11"/>
                          <a:pt x="58" y="11"/>
                        </a:cubicBezTo>
                        <a:cubicBezTo>
                          <a:pt x="61" y="11"/>
                          <a:pt x="64" y="9"/>
                          <a:pt x="6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Roboto Light" charset="0"/>
                    </a:endParaRPr>
                  </a:p>
                </p:txBody>
              </p:sp>
            </p:grpSp>
          </p:grpSp>
          <p:sp>
            <p:nvSpPr>
              <p:cNvPr id="65" name="Freeform 21"/>
              <p:cNvSpPr>
                <a:spLocks/>
              </p:cNvSpPr>
              <p:nvPr/>
            </p:nvSpPr>
            <p:spPr bwMode="auto">
              <a:xfrm>
                <a:off x="3226805" y="6585177"/>
                <a:ext cx="699682" cy="1658634"/>
              </a:xfrm>
              <a:custGeom>
                <a:avLst/>
                <a:gdLst>
                  <a:gd name="T0" fmla="*/ 54 w 58"/>
                  <a:gd name="T1" fmla="*/ 14 h 108"/>
                  <a:gd name="T2" fmla="*/ 50 w 58"/>
                  <a:gd name="T3" fmla="*/ 96 h 108"/>
                  <a:gd name="T4" fmla="*/ 48 w 58"/>
                  <a:gd name="T5" fmla="*/ 107 h 108"/>
                  <a:gd name="T6" fmla="*/ 44 w 58"/>
                  <a:gd name="T7" fmla="*/ 108 h 108"/>
                  <a:gd name="T8" fmla="*/ 38 w 58"/>
                  <a:gd name="T9" fmla="*/ 104 h 108"/>
                  <a:gd name="T10" fmla="*/ 45 w 58"/>
                  <a:gd name="T11" fmla="*/ 3 h 108"/>
                  <a:gd name="T12" fmla="*/ 55 w 58"/>
                  <a:gd name="T13" fmla="*/ 4 h 108"/>
                  <a:gd name="T14" fmla="*/ 54 w 58"/>
                  <a:gd name="T15" fmla="*/ 1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08">
                    <a:moveTo>
                      <a:pt x="54" y="14"/>
                    </a:moveTo>
                    <a:cubicBezTo>
                      <a:pt x="48" y="19"/>
                      <a:pt x="19" y="47"/>
                      <a:pt x="50" y="96"/>
                    </a:cubicBezTo>
                    <a:cubicBezTo>
                      <a:pt x="53" y="100"/>
                      <a:pt x="51" y="104"/>
                      <a:pt x="48" y="107"/>
                    </a:cubicBezTo>
                    <a:cubicBezTo>
                      <a:pt x="47" y="107"/>
                      <a:pt x="45" y="108"/>
                      <a:pt x="44" y="108"/>
                    </a:cubicBezTo>
                    <a:cubicBezTo>
                      <a:pt x="42" y="108"/>
                      <a:pt x="39" y="106"/>
                      <a:pt x="38" y="104"/>
                    </a:cubicBezTo>
                    <a:cubicBezTo>
                      <a:pt x="0" y="45"/>
                      <a:pt x="37" y="9"/>
                      <a:pt x="45" y="3"/>
                    </a:cubicBezTo>
                    <a:cubicBezTo>
                      <a:pt x="48" y="0"/>
                      <a:pt x="53" y="1"/>
                      <a:pt x="55" y="4"/>
                    </a:cubicBezTo>
                    <a:cubicBezTo>
                      <a:pt x="58" y="7"/>
                      <a:pt x="58" y="12"/>
                      <a:pt x="54" y="1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66" name="Freeform 5"/>
              <p:cNvSpPr>
                <a:spLocks/>
              </p:cNvSpPr>
              <p:nvPr/>
            </p:nvSpPr>
            <p:spPr bwMode="auto">
              <a:xfrm>
                <a:off x="4163709" y="10603785"/>
                <a:ext cx="1679713" cy="242076"/>
              </a:xfrm>
              <a:custGeom>
                <a:avLst/>
                <a:gdLst>
                  <a:gd name="T0" fmla="*/ 130 w 139"/>
                  <a:gd name="T1" fmla="*/ 0 h 23"/>
                  <a:gd name="T2" fmla="*/ 9 w 139"/>
                  <a:gd name="T3" fmla="*/ 0 h 23"/>
                  <a:gd name="T4" fmla="*/ 0 w 139"/>
                  <a:gd name="T5" fmla="*/ 9 h 23"/>
                  <a:gd name="T6" fmla="*/ 0 w 139"/>
                  <a:gd name="T7" fmla="*/ 14 h 23"/>
                  <a:gd name="T8" fmla="*/ 9 w 139"/>
                  <a:gd name="T9" fmla="*/ 23 h 23"/>
                  <a:gd name="T10" fmla="*/ 130 w 139"/>
                  <a:gd name="T11" fmla="*/ 23 h 23"/>
                  <a:gd name="T12" fmla="*/ 139 w 139"/>
                  <a:gd name="T13" fmla="*/ 14 h 23"/>
                  <a:gd name="T14" fmla="*/ 139 w 139"/>
                  <a:gd name="T15" fmla="*/ 9 h 23"/>
                  <a:gd name="T16" fmla="*/ 130 w 139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23">
                    <a:moveTo>
                      <a:pt x="13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9"/>
                      <a:pt x="4" y="23"/>
                      <a:pt x="9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5" y="23"/>
                      <a:pt x="139" y="19"/>
                      <a:pt x="139" y="14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39" y="4"/>
                      <a:pt x="135" y="0"/>
                      <a:pt x="13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4211630" y="10953717"/>
                <a:ext cx="1581471" cy="266043"/>
              </a:xfrm>
              <a:custGeom>
                <a:avLst/>
                <a:gdLst>
                  <a:gd name="T0" fmla="*/ 122 w 131"/>
                  <a:gd name="T1" fmla="*/ 0 h 24"/>
                  <a:gd name="T2" fmla="*/ 9 w 131"/>
                  <a:gd name="T3" fmla="*/ 0 h 24"/>
                  <a:gd name="T4" fmla="*/ 0 w 131"/>
                  <a:gd name="T5" fmla="*/ 9 h 24"/>
                  <a:gd name="T6" fmla="*/ 0 w 131"/>
                  <a:gd name="T7" fmla="*/ 15 h 24"/>
                  <a:gd name="T8" fmla="*/ 9 w 131"/>
                  <a:gd name="T9" fmla="*/ 24 h 24"/>
                  <a:gd name="T10" fmla="*/ 122 w 131"/>
                  <a:gd name="T11" fmla="*/ 24 h 24"/>
                  <a:gd name="T12" fmla="*/ 131 w 131"/>
                  <a:gd name="T13" fmla="*/ 15 h 24"/>
                  <a:gd name="T14" fmla="*/ 131 w 131"/>
                  <a:gd name="T15" fmla="*/ 9 h 24"/>
                  <a:gd name="T16" fmla="*/ 122 w 131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24">
                    <a:moveTo>
                      <a:pt x="12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0"/>
                      <a:pt x="4" y="24"/>
                      <a:pt x="9" y="24"/>
                    </a:cubicBezTo>
                    <a:cubicBezTo>
                      <a:pt x="122" y="24"/>
                      <a:pt x="122" y="24"/>
                      <a:pt x="122" y="24"/>
                    </a:cubicBezTo>
                    <a:cubicBezTo>
                      <a:pt x="127" y="24"/>
                      <a:pt x="131" y="20"/>
                      <a:pt x="131" y="15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4"/>
                      <a:pt x="127" y="0"/>
                      <a:pt x="12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4307477" y="11315634"/>
                <a:ext cx="1389776" cy="223369"/>
              </a:xfrm>
              <a:custGeom>
                <a:avLst/>
                <a:gdLst>
                  <a:gd name="T0" fmla="*/ 107 w 115"/>
                  <a:gd name="T1" fmla="*/ 0 h 23"/>
                  <a:gd name="T2" fmla="*/ 8 w 115"/>
                  <a:gd name="T3" fmla="*/ 0 h 23"/>
                  <a:gd name="T4" fmla="*/ 0 w 115"/>
                  <a:gd name="T5" fmla="*/ 9 h 23"/>
                  <a:gd name="T6" fmla="*/ 0 w 115"/>
                  <a:gd name="T7" fmla="*/ 15 h 23"/>
                  <a:gd name="T8" fmla="*/ 8 w 115"/>
                  <a:gd name="T9" fmla="*/ 23 h 23"/>
                  <a:gd name="T10" fmla="*/ 107 w 115"/>
                  <a:gd name="T11" fmla="*/ 23 h 23"/>
                  <a:gd name="T12" fmla="*/ 115 w 115"/>
                  <a:gd name="T13" fmla="*/ 15 h 23"/>
                  <a:gd name="T14" fmla="*/ 115 w 115"/>
                  <a:gd name="T15" fmla="*/ 9 h 23"/>
                  <a:gd name="T16" fmla="*/ 107 w 115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23">
                    <a:moveTo>
                      <a:pt x="10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4" y="23"/>
                      <a:pt x="8" y="23"/>
                    </a:cubicBezTo>
                    <a:cubicBezTo>
                      <a:pt x="107" y="23"/>
                      <a:pt x="107" y="23"/>
                      <a:pt x="107" y="23"/>
                    </a:cubicBezTo>
                    <a:cubicBezTo>
                      <a:pt x="111" y="23"/>
                      <a:pt x="115" y="19"/>
                      <a:pt x="115" y="15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15" y="4"/>
                      <a:pt x="111" y="0"/>
                      <a:pt x="10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77" name="Freeform 8"/>
              <p:cNvSpPr>
                <a:spLocks/>
              </p:cNvSpPr>
              <p:nvPr/>
            </p:nvSpPr>
            <p:spPr bwMode="auto">
              <a:xfrm>
                <a:off x="4561470" y="11634874"/>
                <a:ext cx="881789" cy="242076"/>
              </a:xfrm>
              <a:custGeom>
                <a:avLst/>
                <a:gdLst>
                  <a:gd name="T0" fmla="*/ 0 w 73"/>
                  <a:gd name="T1" fmla="*/ 0 h 20"/>
                  <a:gd name="T2" fmla="*/ 73 w 73"/>
                  <a:gd name="T3" fmla="*/ 0 h 20"/>
                  <a:gd name="T4" fmla="*/ 36 w 73"/>
                  <a:gd name="T5" fmla="*/ 20 h 20"/>
                  <a:gd name="T6" fmla="*/ 0 w 7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12"/>
                      <a:pt x="54" y="20"/>
                      <a:pt x="36" y="20"/>
                    </a:cubicBezTo>
                    <a:cubicBezTo>
                      <a:pt x="19" y="20"/>
                      <a:pt x="0" y="12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  <p:sp>
            <p:nvSpPr>
              <p:cNvPr id="78" name="Freeform 11"/>
              <p:cNvSpPr>
                <a:spLocks/>
              </p:cNvSpPr>
              <p:nvPr/>
            </p:nvSpPr>
            <p:spPr bwMode="auto">
              <a:xfrm>
                <a:off x="4089426" y="7859903"/>
                <a:ext cx="1873802" cy="2523822"/>
              </a:xfrm>
              <a:custGeom>
                <a:avLst/>
                <a:gdLst>
                  <a:gd name="T0" fmla="*/ 29 w 155"/>
                  <a:gd name="T1" fmla="*/ 200 h 209"/>
                  <a:gd name="T2" fmla="*/ 37 w 155"/>
                  <a:gd name="T3" fmla="*/ 176 h 209"/>
                  <a:gd name="T4" fmla="*/ 44 w 155"/>
                  <a:gd name="T5" fmla="*/ 139 h 209"/>
                  <a:gd name="T6" fmla="*/ 48 w 155"/>
                  <a:gd name="T7" fmla="*/ 52 h 209"/>
                  <a:gd name="T8" fmla="*/ 21 w 155"/>
                  <a:gd name="T9" fmla="*/ 2 h 209"/>
                  <a:gd name="T10" fmla="*/ 1 w 155"/>
                  <a:gd name="T11" fmla="*/ 14 h 209"/>
                  <a:gd name="T12" fmla="*/ 14 w 155"/>
                  <a:gd name="T13" fmla="*/ 46 h 209"/>
                  <a:gd name="T14" fmla="*/ 43 w 155"/>
                  <a:gd name="T15" fmla="*/ 55 h 209"/>
                  <a:gd name="T16" fmla="*/ 79 w 155"/>
                  <a:gd name="T17" fmla="*/ 49 h 209"/>
                  <a:gd name="T18" fmla="*/ 98 w 155"/>
                  <a:gd name="T19" fmla="*/ 26 h 209"/>
                  <a:gd name="T20" fmla="*/ 83 w 155"/>
                  <a:gd name="T21" fmla="*/ 2 h 209"/>
                  <a:gd name="T22" fmla="*/ 64 w 155"/>
                  <a:gd name="T23" fmla="*/ 14 h 209"/>
                  <a:gd name="T24" fmla="*/ 79 w 155"/>
                  <a:gd name="T25" fmla="*/ 52 h 209"/>
                  <a:gd name="T26" fmla="*/ 143 w 155"/>
                  <a:gd name="T27" fmla="*/ 42 h 209"/>
                  <a:gd name="T28" fmla="*/ 143 w 155"/>
                  <a:gd name="T29" fmla="*/ 7 h 209"/>
                  <a:gd name="T30" fmla="*/ 120 w 155"/>
                  <a:gd name="T31" fmla="*/ 26 h 209"/>
                  <a:gd name="T32" fmla="*/ 114 w 155"/>
                  <a:gd name="T33" fmla="*/ 61 h 209"/>
                  <a:gd name="T34" fmla="*/ 112 w 155"/>
                  <a:gd name="T35" fmla="*/ 97 h 209"/>
                  <a:gd name="T36" fmla="*/ 117 w 155"/>
                  <a:gd name="T37" fmla="*/ 170 h 209"/>
                  <a:gd name="T38" fmla="*/ 120 w 155"/>
                  <a:gd name="T39" fmla="*/ 207 h 209"/>
                  <a:gd name="T40" fmla="*/ 128 w 155"/>
                  <a:gd name="T41" fmla="*/ 205 h 209"/>
                  <a:gd name="T42" fmla="*/ 120 w 155"/>
                  <a:gd name="T43" fmla="*/ 85 h 209"/>
                  <a:gd name="T44" fmla="*/ 128 w 155"/>
                  <a:gd name="T45" fmla="*/ 25 h 209"/>
                  <a:gd name="T46" fmla="*/ 137 w 155"/>
                  <a:gd name="T47" fmla="*/ 11 h 209"/>
                  <a:gd name="T48" fmla="*/ 138 w 155"/>
                  <a:gd name="T49" fmla="*/ 11 h 209"/>
                  <a:gd name="T50" fmla="*/ 139 w 155"/>
                  <a:gd name="T51" fmla="*/ 13 h 209"/>
                  <a:gd name="T52" fmla="*/ 140 w 155"/>
                  <a:gd name="T53" fmla="*/ 21 h 209"/>
                  <a:gd name="T54" fmla="*/ 123 w 155"/>
                  <a:gd name="T55" fmla="*/ 56 h 209"/>
                  <a:gd name="T56" fmla="*/ 91 w 155"/>
                  <a:gd name="T57" fmla="*/ 53 h 209"/>
                  <a:gd name="T58" fmla="*/ 72 w 155"/>
                  <a:gd name="T59" fmla="*/ 22 h 209"/>
                  <a:gd name="T60" fmla="*/ 82 w 155"/>
                  <a:gd name="T61" fmla="*/ 7 h 209"/>
                  <a:gd name="T62" fmla="*/ 89 w 155"/>
                  <a:gd name="T63" fmla="*/ 33 h 209"/>
                  <a:gd name="T64" fmla="*/ 67 w 155"/>
                  <a:gd name="T65" fmla="*/ 50 h 209"/>
                  <a:gd name="T66" fmla="*/ 16 w 155"/>
                  <a:gd name="T67" fmla="*/ 35 h 209"/>
                  <a:gd name="T68" fmla="*/ 10 w 155"/>
                  <a:gd name="T69" fmla="*/ 8 h 209"/>
                  <a:gd name="T70" fmla="*/ 20 w 155"/>
                  <a:gd name="T71" fmla="*/ 8 h 209"/>
                  <a:gd name="T72" fmla="*/ 28 w 155"/>
                  <a:gd name="T73" fmla="*/ 14 h 209"/>
                  <a:gd name="T74" fmla="*/ 41 w 155"/>
                  <a:gd name="T75" fmla="*/ 68 h 209"/>
                  <a:gd name="T76" fmla="*/ 35 w 155"/>
                  <a:gd name="T77" fmla="*/ 147 h 209"/>
                  <a:gd name="T78" fmla="*/ 21 w 155"/>
                  <a:gd name="T79" fmla="*/ 201 h 209"/>
                  <a:gd name="T80" fmla="*/ 29 w 155"/>
                  <a:gd name="T81" fmla="*/ 20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5" h="209">
                    <a:moveTo>
                      <a:pt x="29" y="200"/>
                    </a:moveTo>
                    <a:cubicBezTo>
                      <a:pt x="33" y="192"/>
                      <a:pt x="35" y="184"/>
                      <a:pt x="37" y="176"/>
                    </a:cubicBezTo>
                    <a:cubicBezTo>
                      <a:pt x="40" y="164"/>
                      <a:pt x="42" y="151"/>
                      <a:pt x="44" y="139"/>
                    </a:cubicBezTo>
                    <a:cubicBezTo>
                      <a:pt x="48" y="110"/>
                      <a:pt x="51" y="81"/>
                      <a:pt x="48" y="52"/>
                    </a:cubicBezTo>
                    <a:cubicBezTo>
                      <a:pt x="46" y="34"/>
                      <a:pt x="42" y="8"/>
                      <a:pt x="21" y="2"/>
                    </a:cubicBezTo>
                    <a:cubicBezTo>
                      <a:pt x="12" y="0"/>
                      <a:pt x="2" y="4"/>
                      <a:pt x="1" y="14"/>
                    </a:cubicBezTo>
                    <a:cubicBezTo>
                      <a:pt x="0" y="25"/>
                      <a:pt x="6" y="38"/>
                      <a:pt x="14" y="46"/>
                    </a:cubicBezTo>
                    <a:cubicBezTo>
                      <a:pt x="22" y="53"/>
                      <a:pt x="33" y="54"/>
                      <a:pt x="43" y="55"/>
                    </a:cubicBezTo>
                    <a:cubicBezTo>
                      <a:pt x="55" y="55"/>
                      <a:pt x="68" y="54"/>
                      <a:pt x="79" y="49"/>
                    </a:cubicBezTo>
                    <a:cubicBezTo>
                      <a:pt x="89" y="45"/>
                      <a:pt x="98" y="38"/>
                      <a:pt x="98" y="26"/>
                    </a:cubicBezTo>
                    <a:cubicBezTo>
                      <a:pt x="99" y="16"/>
                      <a:pt x="94" y="4"/>
                      <a:pt x="83" y="2"/>
                    </a:cubicBezTo>
                    <a:cubicBezTo>
                      <a:pt x="74" y="0"/>
                      <a:pt x="65" y="5"/>
                      <a:pt x="64" y="14"/>
                    </a:cubicBezTo>
                    <a:cubicBezTo>
                      <a:pt x="61" y="27"/>
                      <a:pt x="69" y="44"/>
                      <a:pt x="79" y="52"/>
                    </a:cubicBezTo>
                    <a:cubicBezTo>
                      <a:pt x="98" y="69"/>
                      <a:pt x="131" y="65"/>
                      <a:pt x="143" y="42"/>
                    </a:cubicBezTo>
                    <a:cubicBezTo>
                      <a:pt x="147" y="35"/>
                      <a:pt x="155" y="10"/>
                      <a:pt x="143" y="7"/>
                    </a:cubicBezTo>
                    <a:cubicBezTo>
                      <a:pt x="132" y="4"/>
                      <a:pt x="124" y="18"/>
                      <a:pt x="120" y="26"/>
                    </a:cubicBezTo>
                    <a:cubicBezTo>
                      <a:pt x="116" y="37"/>
                      <a:pt x="115" y="49"/>
                      <a:pt x="114" y="61"/>
                    </a:cubicBezTo>
                    <a:cubicBezTo>
                      <a:pt x="112" y="73"/>
                      <a:pt x="112" y="85"/>
                      <a:pt x="112" y="97"/>
                    </a:cubicBezTo>
                    <a:cubicBezTo>
                      <a:pt x="112" y="121"/>
                      <a:pt x="115" y="146"/>
                      <a:pt x="117" y="170"/>
                    </a:cubicBezTo>
                    <a:cubicBezTo>
                      <a:pt x="118" y="183"/>
                      <a:pt x="119" y="195"/>
                      <a:pt x="120" y="207"/>
                    </a:cubicBezTo>
                    <a:cubicBezTo>
                      <a:pt x="120" y="209"/>
                      <a:pt x="128" y="208"/>
                      <a:pt x="128" y="205"/>
                    </a:cubicBezTo>
                    <a:cubicBezTo>
                      <a:pt x="126" y="165"/>
                      <a:pt x="120" y="125"/>
                      <a:pt x="120" y="85"/>
                    </a:cubicBezTo>
                    <a:cubicBezTo>
                      <a:pt x="121" y="65"/>
                      <a:pt x="121" y="43"/>
                      <a:pt x="128" y="25"/>
                    </a:cubicBezTo>
                    <a:cubicBezTo>
                      <a:pt x="130" y="20"/>
                      <a:pt x="133" y="13"/>
                      <a:pt x="137" y="11"/>
                    </a:cubicBezTo>
                    <a:cubicBezTo>
                      <a:pt x="139" y="10"/>
                      <a:pt x="137" y="10"/>
                      <a:pt x="138" y="11"/>
                    </a:cubicBezTo>
                    <a:cubicBezTo>
                      <a:pt x="138" y="12"/>
                      <a:pt x="139" y="12"/>
                      <a:pt x="139" y="13"/>
                    </a:cubicBezTo>
                    <a:cubicBezTo>
                      <a:pt x="141" y="16"/>
                      <a:pt x="141" y="19"/>
                      <a:pt x="140" y="21"/>
                    </a:cubicBezTo>
                    <a:cubicBezTo>
                      <a:pt x="140" y="34"/>
                      <a:pt x="135" y="49"/>
                      <a:pt x="123" y="56"/>
                    </a:cubicBezTo>
                    <a:cubicBezTo>
                      <a:pt x="113" y="61"/>
                      <a:pt x="100" y="59"/>
                      <a:pt x="91" y="53"/>
                    </a:cubicBezTo>
                    <a:cubicBezTo>
                      <a:pt x="80" y="46"/>
                      <a:pt x="74" y="34"/>
                      <a:pt x="72" y="22"/>
                    </a:cubicBezTo>
                    <a:cubicBezTo>
                      <a:pt x="71" y="15"/>
                      <a:pt x="72" y="1"/>
                      <a:pt x="82" y="7"/>
                    </a:cubicBezTo>
                    <a:cubicBezTo>
                      <a:pt x="90" y="12"/>
                      <a:pt x="92" y="24"/>
                      <a:pt x="89" y="33"/>
                    </a:cubicBezTo>
                    <a:cubicBezTo>
                      <a:pt x="86" y="43"/>
                      <a:pt x="77" y="47"/>
                      <a:pt x="67" y="50"/>
                    </a:cubicBezTo>
                    <a:cubicBezTo>
                      <a:pt x="49" y="53"/>
                      <a:pt x="26" y="52"/>
                      <a:pt x="16" y="35"/>
                    </a:cubicBezTo>
                    <a:cubicBezTo>
                      <a:pt x="11" y="28"/>
                      <a:pt x="7" y="16"/>
                      <a:pt x="10" y="8"/>
                    </a:cubicBezTo>
                    <a:cubicBezTo>
                      <a:pt x="12" y="3"/>
                      <a:pt x="15" y="6"/>
                      <a:pt x="20" y="8"/>
                    </a:cubicBezTo>
                    <a:cubicBezTo>
                      <a:pt x="23" y="9"/>
                      <a:pt x="25" y="11"/>
                      <a:pt x="28" y="14"/>
                    </a:cubicBezTo>
                    <a:cubicBezTo>
                      <a:pt x="39" y="28"/>
                      <a:pt x="40" y="51"/>
                      <a:pt x="41" y="68"/>
                    </a:cubicBezTo>
                    <a:cubicBezTo>
                      <a:pt x="42" y="94"/>
                      <a:pt x="39" y="121"/>
                      <a:pt x="35" y="147"/>
                    </a:cubicBezTo>
                    <a:cubicBezTo>
                      <a:pt x="32" y="165"/>
                      <a:pt x="29" y="185"/>
                      <a:pt x="21" y="201"/>
                    </a:cubicBezTo>
                    <a:cubicBezTo>
                      <a:pt x="20" y="203"/>
                      <a:pt x="28" y="202"/>
                      <a:pt x="29" y="20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  <a:alpha val="33000"/>
                </a:schemeClr>
              </a:solidFill>
              <a:ln>
                <a:noFill/>
              </a:ln>
            </p:spPr>
            <p:txBody>
              <a:bodyPr vert="horz" wrap="square" lIns="243797" tIns="121899" rIns="243797" bIns="121899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Roboto Light" charset="0"/>
                </a:endParaRPr>
              </a:p>
            </p:txBody>
          </p:sp>
        </p:grpSp>
        <p:grpSp>
          <p:nvGrpSpPr>
            <p:cNvPr id="3" name="Grupo 2"/>
            <p:cNvGrpSpPr>
              <a:grpSpLocks noChangeAspect="1"/>
            </p:cNvGrpSpPr>
            <p:nvPr/>
          </p:nvGrpSpPr>
          <p:grpSpPr>
            <a:xfrm>
              <a:off x="10376063" y="6287968"/>
              <a:ext cx="701940" cy="702123"/>
              <a:chOff x="9686186" y="4975964"/>
              <a:chExt cx="1137624" cy="1137920"/>
            </a:xfrm>
          </p:grpSpPr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9686186" y="4975964"/>
                <a:ext cx="1137624" cy="1137920"/>
              </a:xfrm>
              <a:prstGeom prst="ellipse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>
                  <a:latin typeface="Roboto Light" charset="0"/>
                </a:endParaRPr>
              </a:p>
            </p:txBody>
          </p:sp>
          <p:sp>
            <p:nvSpPr>
              <p:cNvPr id="107" name="TextBox 35"/>
              <p:cNvSpPr txBox="1">
                <a:spLocks noChangeAspect="1"/>
              </p:cNvSpPr>
              <p:nvPr/>
            </p:nvSpPr>
            <p:spPr>
              <a:xfrm>
                <a:off x="9819089" y="5068716"/>
                <a:ext cx="895537" cy="673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b="1" dirty="0" smtClean="0">
                    <a:solidFill>
                      <a:schemeClr val="bg1"/>
                    </a:solidFill>
                    <a:latin typeface="Lato Bold"/>
                    <a:ea typeface="Open Sans" pitchFamily="34" charset="0"/>
                    <a:cs typeface="Lato Bold"/>
                  </a:rPr>
                  <a:t>1</a:t>
                </a:r>
                <a:endParaRPr lang="x-none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endParaRPr>
              </a:p>
            </p:txBody>
          </p:sp>
        </p:grpSp>
        <p:grpSp>
          <p:nvGrpSpPr>
            <p:cNvPr id="114" name="Grupo 113"/>
            <p:cNvGrpSpPr>
              <a:grpSpLocks noChangeAspect="1"/>
            </p:cNvGrpSpPr>
            <p:nvPr/>
          </p:nvGrpSpPr>
          <p:grpSpPr>
            <a:xfrm>
              <a:off x="13221255" y="6287967"/>
              <a:ext cx="701940" cy="702123"/>
              <a:chOff x="9686186" y="4975964"/>
              <a:chExt cx="1137624" cy="1137920"/>
            </a:xfrm>
          </p:grpSpPr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9686186" y="4975964"/>
                <a:ext cx="1137624" cy="1137920"/>
              </a:xfrm>
              <a:prstGeom prst="ellipse">
                <a:avLst/>
              </a:pr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>
                  <a:latin typeface="Roboto Light" charset="0"/>
                </a:endParaRPr>
              </a:p>
            </p:txBody>
          </p:sp>
          <p:sp>
            <p:nvSpPr>
              <p:cNvPr id="116" name="TextBox 35"/>
              <p:cNvSpPr txBox="1">
                <a:spLocks noChangeAspect="1"/>
              </p:cNvSpPr>
              <p:nvPr/>
            </p:nvSpPr>
            <p:spPr>
              <a:xfrm>
                <a:off x="9819089" y="5068716"/>
                <a:ext cx="895537" cy="673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b="1" dirty="0">
                    <a:solidFill>
                      <a:schemeClr val="bg1"/>
                    </a:solidFill>
                    <a:latin typeface="Lato Bold"/>
                    <a:ea typeface="Open Sans" pitchFamily="34" charset="0"/>
                    <a:cs typeface="Lato Bold"/>
                  </a:rPr>
                  <a:t>2</a:t>
                </a:r>
                <a:endParaRPr lang="x-none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endParaRPr>
              </a:p>
            </p:txBody>
          </p:sp>
        </p:grpSp>
        <p:grpSp>
          <p:nvGrpSpPr>
            <p:cNvPr id="117" name="Grupo 116"/>
            <p:cNvGrpSpPr>
              <a:grpSpLocks noChangeAspect="1"/>
            </p:cNvGrpSpPr>
            <p:nvPr/>
          </p:nvGrpSpPr>
          <p:grpSpPr>
            <a:xfrm>
              <a:off x="13457079" y="8114419"/>
              <a:ext cx="701940" cy="702123"/>
              <a:chOff x="9686186" y="4975964"/>
              <a:chExt cx="1137624" cy="1137920"/>
            </a:xfrm>
          </p:grpSpPr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9686186" y="4975964"/>
                <a:ext cx="1137624" cy="1137920"/>
              </a:xfrm>
              <a:prstGeom prst="ellipse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>
                  <a:latin typeface="Roboto Light" charset="0"/>
                </a:endParaRPr>
              </a:p>
            </p:txBody>
          </p:sp>
          <p:sp>
            <p:nvSpPr>
              <p:cNvPr id="119" name="TextBox 35"/>
              <p:cNvSpPr txBox="1">
                <a:spLocks noChangeAspect="1"/>
              </p:cNvSpPr>
              <p:nvPr/>
            </p:nvSpPr>
            <p:spPr>
              <a:xfrm>
                <a:off x="9819089" y="5068716"/>
                <a:ext cx="895537" cy="673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b="1" dirty="0">
                    <a:solidFill>
                      <a:schemeClr val="bg1"/>
                    </a:solidFill>
                    <a:latin typeface="Lato Bold"/>
                    <a:ea typeface="Open Sans" pitchFamily="34" charset="0"/>
                    <a:cs typeface="Lato Bold"/>
                  </a:rPr>
                  <a:t>3</a:t>
                </a:r>
                <a:endParaRPr lang="x-none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endParaRPr>
              </a:p>
            </p:txBody>
          </p:sp>
        </p:grpSp>
        <p:grpSp>
          <p:nvGrpSpPr>
            <p:cNvPr id="120" name="Grupo 119"/>
            <p:cNvGrpSpPr>
              <a:grpSpLocks noChangeAspect="1"/>
            </p:cNvGrpSpPr>
            <p:nvPr/>
          </p:nvGrpSpPr>
          <p:grpSpPr>
            <a:xfrm>
              <a:off x="11819591" y="9148443"/>
              <a:ext cx="701940" cy="702123"/>
              <a:chOff x="9686186" y="4975964"/>
              <a:chExt cx="1137624" cy="1137920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9686186" y="4975964"/>
                <a:ext cx="1137624" cy="1137920"/>
              </a:xfrm>
              <a:prstGeom prst="ellipse">
                <a:avLst/>
              </a:prstGeom>
              <a:solidFill>
                <a:schemeClr val="accent4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>
                  <a:latin typeface="Roboto Light" charset="0"/>
                </a:endParaRPr>
              </a:p>
            </p:txBody>
          </p:sp>
          <p:sp>
            <p:nvSpPr>
              <p:cNvPr id="122" name="TextBox 35"/>
              <p:cNvSpPr txBox="1">
                <a:spLocks noChangeAspect="1"/>
              </p:cNvSpPr>
              <p:nvPr/>
            </p:nvSpPr>
            <p:spPr>
              <a:xfrm>
                <a:off x="9819089" y="5068716"/>
                <a:ext cx="895537" cy="673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b="1" dirty="0">
                    <a:solidFill>
                      <a:schemeClr val="bg1"/>
                    </a:solidFill>
                    <a:latin typeface="Lato Bold"/>
                    <a:ea typeface="Open Sans" pitchFamily="34" charset="0"/>
                    <a:cs typeface="Lato Bold"/>
                  </a:rPr>
                  <a:t>4</a:t>
                </a:r>
                <a:endParaRPr lang="x-none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endParaRPr>
              </a:p>
            </p:txBody>
          </p:sp>
        </p:grpSp>
        <p:grpSp>
          <p:nvGrpSpPr>
            <p:cNvPr id="123" name="Grupo 122"/>
            <p:cNvGrpSpPr>
              <a:grpSpLocks noChangeAspect="1"/>
            </p:cNvGrpSpPr>
            <p:nvPr/>
          </p:nvGrpSpPr>
          <p:grpSpPr>
            <a:xfrm>
              <a:off x="10178064" y="8114418"/>
              <a:ext cx="701940" cy="702123"/>
              <a:chOff x="9686186" y="4975964"/>
              <a:chExt cx="1137624" cy="1137920"/>
            </a:xfrm>
          </p:grpSpPr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9686186" y="4975964"/>
                <a:ext cx="1137624" cy="1137920"/>
              </a:xfrm>
              <a:prstGeom prst="ellipse">
                <a:avLst/>
              </a:prstGeom>
              <a:solidFill>
                <a:schemeClr val="accent5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x-none">
                  <a:latin typeface="Roboto Light" charset="0"/>
                </a:endParaRPr>
              </a:p>
            </p:txBody>
          </p:sp>
          <p:sp>
            <p:nvSpPr>
              <p:cNvPr id="125" name="TextBox 35"/>
              <p:cNvSpPr txBox="1">
                <a:spLocks noChangeAspect="1"/>
              </p:cNvSpPr>
              <p:nvPr/>
            </p:nvSpPr>
            <p:spPr>
              <a:xfrm>
                <a:off x="9819089" y="5068716"/>
                <a:ext cx="895537" cy="673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1" anchor="t" anchorCtr="0">
                <a:noAutofit/>
              </a:bodyPr>
              <a:lstStyle/>
              <a:p>
                <a:pPr algn="ctr" rtl="0"/>
                <a:r>
                  <a:rPr lang="en-US" b="1" dirty="0">
                    <a:solidFill>
                      <a:schemeClr val="bg1"/>
                    </a:solidFill>
                    <a:latin typeface="Lato Bold"/>
                    <a:ea typeface="Open Sans" pitchFamily="34" charset="0"/>
                    <a:cs typeface="Lato Bold"/>
                  </a:rPr>
                  <a:t>5</a:t>
                </a:r>
                <a:endParaRPr lang="x-none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endParaRPr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grpSp>
        <p:nvGrpSpPr>
          <p:cNvPr id="133" name="Grupo 132"/>
          <p:cNvGrpSpPr>
            <a:grpSpLocks noChangeAspect="1"/>
          </p:cNvGrpSpPr>
          <p:nvPr/>
        </p:nvGrpSpPr>
        <p:grpSpPr>
          <a:xfrm>
            <a:off x="1778076" y="4194235"/>
            <a:ext cx="701940" cy="702123"/>
            <a:chOff x="9686186" y="4975964"/>
            <a:chExt cx="1137624" cy="1137920"/>
          </a:xfrm>
        </p:grpSpPr>
        <p:sp>
          <p:nvSpPr>
            <p:cNvPr id="146" name="Oval 145"/>
            <p:cNvSpPr>
              <a:spLocks noChangeAspect="1"/>
            </p:cNvSpPr>
            <p:nvPr/>
          </p:nvSpPr>
          <p:spPr>
            <a:xfrm>
              <a:off x="9686186" y="4975964"/>
              <a:ext cx="1137624" cy="113792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latin typeface="Roboto Light" charset="0"/>
              </a:endParaRPr>
            </a:p>
          </p:txBody>
        </p:sp>
        <p:sp>
          <p:nvSpPr>
            <p:cNvPr id="147" name="TextBox 35"/>
            <p:cNvSpPr txBox="1">
              <a:spLocks noChangeAspect="1"/>
            </p:cNvSpPr>
            <p:nvPr/>
          </p:nvSpPr>
          <p:spPr>
            <a:xfrm>
              <a:off x="9819089" y="5068716"/>
              <a:ext cx="895537" cy="673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rPr>
                <a:t>1</a:t>
              </a:r>
              <a:endParaRPr lang="x-none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endParaRPr>
            </a:p>
          </p:txBody>
        </p:sp>
      </p:grpSp>
      <p:sp>
        <p:nvSpPr>
          <p:cNvPr id="148" name="Rectangle 138"/>
          <p:cNvSpPr/>
          <p:nvPr/>
        </p:nvSpPr>
        <p:spPr>
          <a:xfrm>
            <a:off x="2822908" y="6713505"/>
            <a:ext cx="6823082" cy="274533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Probabilidade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venda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cada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produto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Consoante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o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conjunto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de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vari</a:t>
            </a:r>
            <a:r>
              <a:rPr lang="pt-PT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áveis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escolhido e o melhor modelo obtido.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9" name="Grupo 148"/>
          <p:cNvGrpSpPr>
            <a:grpSpLocks noChangeAspect="1"/>
          </p:cNvGrpSpPr>
          <p:nvPr/>
        </p:nvGrpSpPr>
        <p:grpSpPr>
          <a:xfrm>
            <a:off x="1785393" y="6901994"/>
            <a:ext cx="701940" cy="702123"/>
            <a:chOff x="9686186" y="4975964"/>
            <a:chExt cx="1137624" cy="1137920"/>
          </a:xfrm>
        </p:grpSpPr>
        <p:sp>
          <p:nvSpPr>
            <p:cNvPr id="150" name="Oval 149"/>
            <p:cNvSpPr>
              <a:spLocks noChangeAspect="1"/>
            </p:cNvSpPr>
            <p:nvPr/>
          </p:nvSpPr>
          <p:spPr>
            <a:xfrm>
              <a:off x="9686186" y="4975964"/>
              <a:ext cx="1137624" cy="113792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latin typeface="Roboto Light" charset="0"/>
              </a:endParaRPr>
            </a:p>
          </p:txBody>
        </p:sp>
        <p:sp>
          <p:nvSpPr>
            <p:cNvPr id="151" name="TextBox 35"/>
            <p:cNvSpPr txBox="1">
              <a:spLocks noChangeAspect="1"/>
            </p:cNvSpPr>
            <p:nvPr/>
          </p:nvSpPr>
          <p:spPr>
            <a:xfrm>
              <a:off x="9819089" y="5068716"/>
              <a:ext cx="895537" cy="673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rPr>
                <a:t>2</a:t>
              </a:r>
              <a:endParaRPr lang="x-none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endParaRPr>
            </a:p>
          </p:txBody>
        </p:sp>
      </p:grpSp>
      <p:sp>
        <p:nvSpPr>
          <p:cNvPr id="154" name="Rectangle 138"/>
          <p:cNvSpPr/>
          <p:nvPr/>
        </p:nvSpPr>
        <p:spPr>
          <a:xfrm>
            <a:off x="8062353" y="10347094"/>
            <a:ext cx="9219812" cy="146498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Quantidade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esperada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venda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cada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produto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Consoante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as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vari</a:t>
            </a:r>
            <a:r>
              <a:rPr lang="pt-PT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áveis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escolhidas e o melhor modelo obtido.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5" name="Grupo 154"/>
          <p:cNvGrpSpPr>
            <a:grpSpLocks noChangeAspect="1"/>
          </p:cNvGrpSpPr>
          <p:nvPr/>
        </p:nvGrpSpPr>
        <p:grpSpPr>
          <a:xfrm>
            <a:off x="7099525" y="10534408"/>
            <a:ext cx="701940" cy="702123"/>
            <a:chOff x="9686186" y="4975964"/>
            <a:chExt cx="1137624" cy="1137920"/>
          </a:xfrm>
        </p:grpSpPr>
        <p:sp>
          <p:nvSpPr>
            <p:cNvPr id="156" name="Oval 155"/>
            <p:cNvSpPr>
              <a:spLocks noChangeAspect="1"/>
            </p:cNvSpPr>
            <p:nvPr/>
          </p:nvSpPr>
          <p:spPr>
            <a:xfrm>
              <a:off x="9686186" y="4975964"/>
              <a:ext cx="1137624" cy="1137920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latin typeface="Roboto Light" charset="0"/>
              </a:endParaRPr>
            </a:p>
          </p:txBody>
        </p:sp>
        <p:sp>
          <p:nvSpPr>
            <p:cNvPr id="157" name="TextBox 35"/>
            <p:cNvSpPr txBox="1">
              <a:spLocks noChangeAspect="1"/>
            </p:cNvSpPr>
            <p:nvPr/>
          </p:nvSpPr>
          <p:spPr>
            <a:xfrm>
              <a:off x="9819089" y="5068716"/>
              <a:ext cx="895537" cy="673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rPr>
                <a:t>3</a:t>
              </a:r>
              <a:endParaRPr lang="x-none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endParaRPr>
            </a:p>
          </p:txBody>
        </p:sp>
      </p:grpSp>
      <p:sp>
        <p:nvSpPr>
          <p:cNvPr id="158" name="Rectangle 138"/>
          <p:cNvSpPr/>
          <p:nvPr/>
        </p:nvSpPr>
        <p:spPr>
          <a:xfrm>
            <a:off x="13934894" y="4001195"/>
            <a:ext cx="7778912" cy="2025133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Quantidade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de invent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ário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por produto.</a:t>
            </a:r>
          </a:p>
          <a:p>
            <a:pPr algn="r">
              <a:lnSpc>
                <a:spcPct val="130000"/>
              </a:lnSpc>
            </a:pP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Quantidades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igual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0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ou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inferiores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a um valor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podem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ser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interpretadas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como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produtos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a </a:t>
            </a: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descontinuar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9" name="Grupo 158"/>
          <p:cNvGrpSpPr>
            <a:grpSpLocks noChangeAspect="1"/>
          </p:cNvGrpSpPr>
          <p:nvPr/>
        </p:nvGrpSpPr>
        <p:grpSpPr>
          <a:xfrm>
            <a:off x="21926286" y="4194235"/>
            <a:ext cx="701940" cy="702123"/>
            <a:chOff x="9686186" y="4975964"/>
            <a:chExt cx="1137624" cy="1137920"/>
          </a:xfrm>
        </p:grpSpPr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9686186" y="4975964"/>
              <a:ext cx="1137624" cy="1137920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latin typeface="Roboto Light" charset="0"/>
              </a:endParaRPr>
            </a:p>
          </p:txBody>
        </p:sp>
        <p:sp>
          <p:nvSpPr>
            <p:cNvPr id="161" name="TextBox 35"/>
            <p:cNvSpPr txBox="1">
              <a:spLocks noChangeAspect="1"/>
            </p:cNvSpPr>
            <p:nvPr/>
          </p:nvSpPr>
          <p:spPr>
            <a:xfrm>
              <a:off x="9819089" y="5068716"/>
              <a:ext cx="895537" cy="673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rPr>
                <a:t>4</a:t>
              </a:r>
              <a:endParaRPr lang="x-none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endParaRPr>
            </a:p>
          </p:txBody>
        </p:sp>
      </p:grpSp>
      <p:sp>
        <p:nvSpPr>
          <p:cNvPr id="162" name="Rectangle 138"/>
          <p:cNvSpPr/>
          <p:nvPr/>
        </p:nvSpPr>
        <p:spPr>
          <a:xfrm>
            <a:off x="13934893" y="6713503"/>
            <a:ext cx="7778912" cy="2745331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Valor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monet</a:t>
            </a:r>
            <a:r>
              <a:rPr lang="pt-PT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ário</a:t>
            </a:r>
            <a:r>
              <a:rPr lang="pt-PT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esperado obter na venda de produtos.</a:t>
            </a:r>
          </a:p>
          <a:p>
            <a:pPr algn="r">
              <a:lnSpc>
                <a:spcPct val="130000"/>
              </a:lnSpc>
            </a:pPr>
            <a:r>
              <a:rPr lang="en-US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Previs</a:t>
            </a:r>
            <a:r>
              <a:rPr lang="pt-PT" sz="2800" dirty="0" err="1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ão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Light"/>
                <a:ea typeface="Open Sans" panose="020B0606030504020204" pitchFamily="34" charset="0"/>
                <a:cs typeface="Roboto Light"/>
              </a:rPr>
              <a:t> do preço de venda em conjunto com a previsão da quantidade de venda dos produtos (3).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3" name="Grupo 162"/>
          <p:cNvGrpSpPr>
            <a:grpSpLocks noChangeAspect="1"/>
          </p:cNvGrpSpPr>
          <p:nvPr/>
        </p:nvGrpSpPr>
        <p:grpSpPr>
          <a:xfrm>
            <a:off x="21926285" y="6906543"/>
            <a:ext cx="701940" cy="702123"/>
            <a:chOff x="9686186" y="4975964"/>
            <a:chExt cx="1137624" cy="1137920"/>
          </a:xfrm>
        </p:grpSpPr>
        <p:sp>
          <p:nvSpPr>
            <p:cNvPr id="164" name="Oval 163"/>
            <p:cNvSpPr>
              <a:spLocks noChangeAspect="1"/>
            </p:cNvSpPr>
            <p:nvPr/>
          </p:nvSpPr>
          <p:spPr>
            <a:xfrm>
              <a:off x="9686186" y="4975964"/>
              <a:ext cx="1137624" cy="1137920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>
                <a:latin typeface="Roboto Light" charset="0"/>
              </a:endParaRPr>
            </a:p>
          </p:txBody>
        </p:sp>
        <p:sp>
          <p:nvSpPr>
            <p:cNvPr id="165" name="TextBox 35"/>
            <p:cNvSpPr txBox="1">
              <a:spLocks noChangeAspect="1"/>
            </p:cNvSpPr>
            <p:nvPr/>
          </p:nvSpPr>
          <p:spPr>
            <a:xfrm>
              <a:off x="9819089" y="5068716"/>
              <a:ext cx="895537" cy="6730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1" anchor="t" anchorCtr="0">
              <a:noAutofit/>
            </a:bodyPr>
            <a:lstStyle/>
            <a:p>
              <a:pPr algn="ctr" rtl="0"/>
              <a:r>
                <a:rPr lang="en-US" b="1" dirty="0" smtClean="0">
                  <a:solidFill>
                    <a:schemeClr val="bg1"/>
                  </a:solidFill>
                  <a:latin typeface="Lato Bold"/>
                  <a:ea typeface="Open Sans" pitchFamily="34" charset="0"/>
                  <a:cs typeface="Lato Bold"/>
                </a:rPr>
                <a:t>5</a:t>
              </a:r>
              <a:endParaRPr lang="x-none" b="1" dirty="0">
                <a:solidFill>
                  <a:schemeClr val="bg1"/>
                </a:solidFill>
                <a:latin typeface="Lato Bold"/>
                <a:ea typeface="Open Sans" pitchFamily="34" charset="0"/>
                <a:cs typeface="Lato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3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6272928" y="1058664"/>
            <a:ext cx="1183426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An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álise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Inicial 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dos Atributos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>
                  <a:alpha val="99608"/>
                </a:srgbClr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55" y="2544565"/>
            <a:ext cx="12079152" cy="1120853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660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6456407" y="1058664"/>
            <a:ext cx="1146730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Correlaç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entre Atributos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939" y="2646005"/>
            <a:ext cx="11699711" cy="1106999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20" y="2406493"/>
            <a:ext cx="11676184" cy="11182424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361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01"/>
          <p:cNvSpPr>
            <a:spLocks noChangeArrowheads="1"/>
          </p:cNvSpPr>
          <p:nvPr/>
        </p:nvSpPr>
        <p:spPr bwMode="auto">
          <a:xfrm rot="10800000">
            <a:off x="15919937" y="5056187"/>
            <a:ext cx="6708287" cy="2074890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noFill/>
          <a:ln w="1905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 bwMode="auto">
          <a:xfrm>
            <a:off x="7542121" y="1058664"/>
            <a:ext cx="929587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Preparaç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ão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dos Dados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17" name="Freeform 107"/>
          <p:cNvSpPr>
            <a:spLocks noChangeAspect="1" noChangeArrowheads="1"/>
          </p:cNvSpPr>
          <p:nvPr/>
        </p:nvSpPr>
        <p:spPr bwMode="auto">
          <a:xfrm>
            <a:off x="1871860" y="4215192"/>
            <a:ext cx="328880" cy="360000"/>
          </a:xfrm>
          <a:custGeom>
            <a:avLst/>
            <a:gdLst>
              <a:gd name="T0" fmla="*/ 459 w 467"/>
              <a:gd name="T1" fmla="*/ 247 h 510"/>
              <a:gd name="T2" fmla="*/ 459 w 467"/>
              <a:gd name="T3" fmla="*/ 247 h 510"/>
              <a:gd name="T4" fmla="*/ 459 w 467"/>
              <a:gd name="T5" fmla="*/ 247 h 510"/>
              <a:gd name="T6" fmla="*/ 459 w 467"/>
              <a:gd name="T7" fmla="*/ 247 h 510"/>
              <a:gd name="T8" fmla="*/ 233 w 467"/>
              <a:gd name="T9" fmla="*/ 28 h 510"/>
              <a:gd name="T10" fmla="*/ 63 w 467"/>
              <a:gd name="T11" fmla="*/ 28 h 510"/>
              <a:gd name="T12" fmla="*/ 28 w 467"/>
              <a:gd name="T13" fmla="*/ 28 h 510"/>
              <a:gd name="T14" fmla="*/ 56 w 467"/>
              <a:gd name="T15" fmla="*/ 0 h 510"/>
              <a:gd name="T16" fmla="*/ 56 w 467"/>
              <a:gd name="T17" fmla="*/ 0 h 510"/>
              <a:gd name="T18" fmla="*/ 233 w 467"/>
              <a:gd name="T19" fmla="*/ 0 h 510"/>
              <a:gd name="T20" fmla="*/ 233 w 467"/>
              <a:gd name="T21" fmla="*/ 0 h 510"/>
              <a:gd name="T22" fmla="*/ 233 w 467"/>
              <a:gd name="T23" fmla="*/ 0 h 510"/>
              <a:gd name="T24" fmla="*/ 254 w 467"/>
              <a:gd name="T25" fmla="*/ 14 h 510"/>
              <a:gd name="T26" fmla="*/ 410 w 467"/>
              <a:gd name="T27" fmla="*/ 163 h 510"/>
              <a:gd name="T28" fmla="*/ 410 w 467"/>
              <a:gd name="T29" fmla="*/ 163 h 510"/>
              <a:gd name="T30" fmla="*/ 459 w 467"/>
              <a:gd name="T31" fmla="*/ 205 h 510"/>
              <a:gd name="T32" fmla="*/ 466 w 467"/>
              <a:gd name="T33" fmla="*/ 226 h 510"/>
              <a:gd name="T34" fmla="*/ 459 w 467"/>
              <a:gd name="T35" fmla="*/ 247 h 510"/>
              <a:gd name="T36" fmla="*/ 205 w 467"/>
              <a:gd name="T37" fmla="*/ 57 h 510"/>
              <a:gd name="T38" fmla="*/ 205 w 467"/>
              <a:gd name="T39" fmla="*/ 57 h 510"/>
              <a:gd name="T40" fmla="*/ 205 w 467"/>
              <a:gd name="T41" fmla="*/ 57 h 510"/>
              <a:gd name="T42" fmla="*/ 205 w 467"/>
              <a:gd name="T43" fmla="*/ 57 h 510"/>
              <a:gd name="T44" fmla="*/ 226 w 467"/>
              <a:gd name="T45" fmla="*/ 71 h 510"/>
              <a:gd name="T46" fmla="*/ 438 w 467"/>
              <a:gd name="T47" fmla="*/ 276 h 510"/>
              <a:gd name="T48" fmla="*/ 452 w 467"/>
              <a:gd name="T49" fmla="*/ 290 h 510"/>
              <a:gd name="T50" fmla="*/ 452 w 467"/>
              <a:gd name="T51" fmla="*/ 290 h 510"/>
              <a:gd name="T52" fmla="*/ 452 w 467"/>
              <a:gd name="T53" fmla="*/ 290 h 510"/>
              <a:gd name="T54" fmla="*/ 452 w 467"/>
              <a:gd name="T55" fmla="*/ 290 h 510"/>
              <a:gd name="T56" fmla="*/ 452 w 467"/>
              <a:gd name="T57" fmla="*/ 297 h 510"/>
              <a:gd name="T58" fmla="*/ 452 w 467"/>
              <a:gd name="T59" fmla="*/ 297 h 510"/>
              <a:gd name="T60" fmla="*/ 452 w 467"/>
              <a:gd name="T61" fmla="*/ 297 h 510"/>
              <a:gd name="T62" fmla="*/ 452 w 467"/>
              <a:gd name="T63" fmla="*/ 297 h 510"/>
              <a:gd name="T64" fmla="*/ 445 w 467"/>
              <a:gd name="T65" fmla="*/ 311 h 510"/>
              <a:gd name="T66" fmla="*/ 445 w 467"/>
              <a:gd name="T67" fmla="*/ 311 h 510"/>
              <a:gd name="T68" fmla="*/ 283 w 467"/>
              <a:gd name="T69" fmla="*/ 502 h 510"/>
              <a:gd name="T70" fmla="*/ 283 w 467"/>
              <a:gd name="T71" fmla="*/ 502 h 510"/>
              <a:gd name="T72" fmla="*/ 261 w 467"/>
              <a:gd name="T73" fmla="*/ 509 h 510"/>
              <a:gd name="T74" fmla="*/ 261 w 467"/>
              <a:gd name="T75" fmla="*/ 509 h 510"/>
              <a:gd name="T76" fmla="*/ 261 w 467"/>
              <a:gd name="T77" fmla="*/ 509 h 510"/>
              <a:gd name="T78" fmla="*/ 261 w 467"/>
              <a:gd name="T79" fmla="*/ 509 h 510"/>
              <a:gd name="T80" fmla="*/ 254 w 467"/>
              <a:gd name="T81" fmla="*/ 509 h 510"/>
              <a:gd name="T82" fmla="*/ 254 w 467"/>
              <a:gd name="T83" fmla="*/ 509 h 510"/>
              <a:gd name="T84" fmla="*/ 240 w 467"/>
              <a:gd name="T85" fmla="*/ 502 h 510"/>
              <a:gd name="T86" fmla="*/ 240 w 467"/>
              <a:gd name="T87" fmla="*/ 502 h 510"/>
              <a:gd name="T88" fmla="*/ 7 w 467"/>
              <a:gd name="T89" fmla="*/ 290 h 510"/>
              <a:gd name="T90" fmla="*/ 7 w 467"/>
              <a:gd name="T91" fmla="*/ 290 h 510"/>
              <a:gd name="T92" fmla="*/ 0 w 467"/>
              <a:gd name="T93" fmla="*/ 269 h 510"/>
              <a:gd name="T94" fmla="*/ 0 w 467"/>
              <a:gd name="T95" fmla="*/ 269 h 510"/>
              <a:gd name="T96" fmla="*/ 0 w 467"/>
              <a:gd name="T97" fmla="*/ 113 h 510"/>
              <a:gd name="T98" fmla="*/ 0 w 467"/>
              <a:gd name="T99" fmla="*/ 85 h 510"/>
              <a:gd name="T100" fmla="*/ 0 w 467"/>
              <a:gd name="T101" fmla="*/ 85 h 510"/>
              <a:gd name="T102" fmla="*/ 0 w 467"/>
              <a:gd name="T103" fmla="*/ 85 h 510"/>
              <a:gd name="T104" fmla="*/ 28 w 467"/>
              <a:gd name="T105" fmla="*/ 57 h 510"/>
              <a:gd name="T106" fmla="*/ 28 w 467"/>
              <a:gd name="T107" fmla="*/ 57 h 510"/>
              <a:gd name="T108" fmla="*/ 205 w 467"/>
              <a:gd name="T109" fmla="*/ 57 h 510"/>
              <a:gd name="T110" fmla="*/ 70 w 467"/>
              <a:gd name="T111" fmla="*/ 170 h 510"/>
              <a:gd name="T112" fmla="*/ 70 w 467"/>
              <a:gd name="T113" fmla="*/ 170 h 510"/>
              <a:gd name="T114" fmla="*/ 113 w 467"/>
              <a:gd name="T115" fmla="*/ 134 h 510"/>
              <a:gd name="T116" fmla="*/ 70 w 467"/>
              <a:gd name="T117" fmla="*/ 99 h 510"/>
              <a:gd name="T118" fmla="*/ 35 w 467"/>
              <a:gd name="T119" fmla="*/ 134 h 510"/>
              <a:gd name="T120" fmla="*/ 70 w 467"/>
              <a:gd name="T121" fmla="*/ 17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7" h="510">
                <a:moveTo>
                  <a:pt x="459" y="247"/>
                </a:moveTo>
                <a:lnTo>
                  <a:pt x="459" y="247"/>
                </a:lnTo>
                <a:lnTo>
                  <a:pt x="459" y="247"/>
                </a:lnTo>
                <a:lnTo>
                  <a:pt x="459" y="247"/>
                </a:lnTo>
                <a:cubicBezTo>
                  <a:pt x="233" y="28"/>
                  <a:pt x="233" y="28"/>
                  <a:pt x="23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14"/>
                  <a:pt x="35" y="0"/>
                  <a:pt x="56" y="0"/>
                </a:cubicBezTo>
                <a:lnTo>
                  <a:pt x="56" y="0"/>
                </a:lnTo>
                <a:cubicBezTo>
                  <a:pt x="233" y="0"/>
                  <a:pt x="233" y="0"/>
                  <a:pt x="233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0" y="0"/>
                  <a:pt x="247" y="7"/>
                  <a:pt x="254" y="14"/>
                </a:cubicBezTo>
                <a:cubicBezTo>
                  <a:pt x="410" y="163"/>
                  <a:pt x="410" y="163"/>
                  <a:pt x="410" y="163"/>
                </a:cubicBezTo>
                <a:lnTo>
                  <a:pt x="410" y="163"/>
                </a:lnTo>
                <a:cubicBezTo>
                  <a:pt x="459" y="205"/>
                  <a:pt x="459" y="205"/>
                  <a:pt x="459" y="205"/>
                </a:cubicBezTo>
                <a:cubicBezTo>
                  <a:pt x="466" y="212"/>
                  <a:pt x="466" y="219"/>
                  <a:pt x="466" y="226"/>
                </a:cubicBezTo>
                <a:cubicBezTo>
                  <a:pt x="466" y="233"/>
                  <a:pt x="466" y="240"/>
                  <a:pt x="459" y="247"/>
                </a:cubicBezTo>
                <a:close/>
                <a:moveTo>
                  <a:pt x="205" y="57"/>
                </a:moveTo>
                <a:lnTo>
                  <a:pt x="205" y="57"/>
                </a:lnTo>
                <a:lnTo>
                  <a:pt x="205" y="57"/>
                </a:lnTo>
                <a:lnTo>
                  <a:pt x="205" y="57"/>
                </a:lnTo>
                <a:cubicBezTo>
                  <a:pt x="212" y="57"/>
                  <a:pt x="219" y="64"/>
                  <a:pt x="226" y="7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76"/>
                  <a:pt x="445" y="283"/>
                  <a:pt x="452" y="290"/>
                </a:cubicBezTo>
                <a:lnTo>
                  <a:pt x="452" y="290"/>
                </a:lnTo>
                <a:lnTo>
                  <a:pt x="452" y="290"/>
                </a:lnTo>
                <a:lnTo>
                  <a:pt x="452" y="290"/>
                </a:lnTo>
                <a:cubicBezTo>
                  <a:pt x="452" y="290"/>
                  <a:pt x="452" y="290"/>
                  <a:pt x="452" y="297"/>
                </a:cubicBezTo>
                <a:lnTo>
                  <a:pt x="452" y="297"/>
                </a:lnTo>
                <a:lnTo>
                  <a:pt x="452" y="297"/>
                </a:lnTo>
                <a:lnTo>
                  <a:pt x="452" y="297"/>
                </a:lnTo>
                <a:cubicBezTo>
                  <a:pt x="452" y="304"/>
                  <a:pt x="445" y="311"/>
                  <a:pt x="445" y="311"/>
                </a:cubicBezTo>
                <a:lnTo>
                  <a:pt x="445" y="311"/>
                </a:lnTo>
                <a:cubicBezTo>
                  <a:pt x="283" y="502"/>
                  <a:pt x="283" y="502"/>
                  <a:pt x="283" y="502"/>
                </a:cubicBezTo>
                <a:lnTo>
                  <a:pt x="283" y="502"/>
                </a:lnTo>
                <a:cubicBezTo>
                  <a:pt x="275" y="509"/>
                  <a:pt x="268" y="509"/>
                  <a:pt x="261" y="509"/>
                </a:cubicBezTo>
                <a:lnTo>
                  <a:pt x="261" y="509"/>
                </a:lnTo>
                <a:lnTo>
                  <a:pt x="261" y="509"/>
                </a:lnTo>
                <a:lnTo>
                  <a:pt x="261" y="509"/>
                </a:lnTo>
                <a:lnTo>
                  <a:pt x="254" y="509"/>
                </a:lnTo>
                <a:lnTo>
                  <a:pt x="254" y="509"/>
                </a:lnTo>
                <a:cubicBezTo>
                  <a:pt x="254" y="509"/>
                  <a:pt x="247" y="509"/>
                  <a:pt x="240" y="502"/>
                </a:cubicBezTo>
                <a:lnTo>
                  <a:pt x="240" y="502"/>
                </a:lnTo>
                <a:cubicBezTo>
                  <a:pt x="7" y="290"/>
                  <a:pt x="7" y="290"/>
                  <a:pt x="7" y="290"/>
                </a:cubicBezTo>
                <a:lnTo>
                  <a:pt x="7" y="290"/>
                </a:lnTo>
                <a:cubicBezTo>
                  <a:pt x="0" y="283"/>
                  <a:pt x="0" y="276"/>
                  <a:pt x="0" y="269"/>
                </a:cubicBezTo>
                <a:lnTo>
                  <a:pt x="0" y="269"/>
                </a:lnTo>
                <a:cubicBezTo>
                  <a:pt x="0" y="113"/>
                  <a:pt x="0" y="113"/>
                  <a:pt x="0" y="113"/>
                </a:cubicBezTo>
                <a:cubicBezTo>
                  <a:pt x="0" y="85"/>
                  <a:pt x="0" y="85"/>
                  <a:pt x="0" y="85"/>
                </a:cubicBezTo>
                <a:lnTo>
                  <a:pt x="0" y="85"/>
                </a:lnTo>
                <a:lnTo>
                  <a:pt x="0" y="85"/>
                </a:lnTo>
                <a:cubicBezTo>
                  <a:pt x="0" y="71"/>
                  <a:pt x="7" y="57"/>
                  <a:pt x="28" y="57"/>
                </a:cubicBezTo>
                <a:lnTo>
                  <a:pt x="28" y="57"/>
                </a:lnTo>
                <a:lnTo>
                  <a:pt x="205" y="57"/>
                </a:lnTo>
                <a:close/>
                <a:moveTo>
                  <a:pt x="70" y="170"/>
                </a:moveTo>
                <a:lnTo>
                  <a:pt x="70" y="170"/>
                </a:lnTo>
                <a:cubicBezTo>
                  <a:pt x="92" y="170"/>
                  <a:pt x="113" y="156"/>
                  <a:pt x="113" y="134"/>
                </a:cubicBezTo>
                <a:cubicBezTo>
                  <a:pt x="113" y="113"/>
                  <a:pt x="92" y="99"/>
                  <a:pt x="70" y="99"/>
                </a:cubicBezTo>
                <a:cubicBezTo>
                  <a:pt x="49" y="99"/>
                  <a:pt x="35" y="113"/>
                  <a:pt x="35" y="134"/>
                </a:cubicBezTo>
                <a:cubicBezTo>
                  <a:pt x="35" y="156"/>
                  <a:pt x="49" y="170"/>
                  <a:pt x="70" y="17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>
                <a:lumMod val="50000"/>
              </a:schemeClr>
            </a:solidFill>
          </a:ln>
          <a:effectLst/>
          <a:scene3d>
            <a:camera prst="orthographicFront">
              <a:rot lat="0" lon="0" rev="14999999"/>
            </a:camera>
            <a:lightRig rig="threePt" dir="t"/>
          </a:scene3d>
          <a:extLst/>
        </p:spPr>
        <p:txBody>
          <a:bodyPr wrap="none" anchor="ctr"/>
          <a:lstStyle/>
          <a:p>
            <a:pPr>
              <a:defRPr/>
            </a:pPr>
            <a:endParaRPr lang="en-US">
              <a:latin typeface="Roboto Light" charset="0"/>
              <a:ea typeface="+mn-ea"/>
              <a:cs typeface="+mn-cs"/>
            </a:endParaRPr>
          </a:p>
        </p:txBody>
      </p:sp>
      <p:sp>
        <p:nvSpPr>
          <p:cNvPr id="18" name="Rectangle 138"/>
          <p:cNvSpPr/>
          <p:nvPr/>
        </p:nvSpPr>
        <p:spPr>
          <a:xfrm>
            <a:off x="15919938" y="5103077"/>
            <a:ext cx="6708287" cy="1304936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Todas as variáveis relevantes possuem </a:t>
            </a:r>
            <a:r>
              <a:rPr lang="pt-PT" sz="2800" i="1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outliers</a:t>
            </a:r>
            <a:r>
              <a:rPr lang="pt-PT" sz="2800" i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  <a:endParaRPr lang="pt-PT" sz="28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5056187"/>
            <a:ext cx="13911781" cy="81908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Rectangle 138"/>
          <p:cNvSpPr/>
          <p:nvPr/>
        </p:nvSpPr>
        <p:spPr>
          <a:xfrm>
            <a:off x="2541611" y="3935212"/>
            <a:ext cx="14009599" cy="844810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33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Necessário tomar decisões em relação à possível presença de </a:t>
            </a:r>
            <a:r>
              <a:rPr lang="pt-PT" sz="3300" b="1" i="1" u="sng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outliers</a:t>
            </a:r>
            <a:r>
              <a:rPr lang="pt-PT" sz="3300" i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  <a:endParaRPr lang="pt-PT" sz="33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50" name="Freeform 501"/>
          <p:cNvSpPr>
            <a:spLocks noChangeArrowheads="1"/>
          </p:cNvSpPr>
          <p:nvPr/>
        </p:nvSpPr>
        <p:spPr bwMode="auto">
          <a:xfrm rot="10800000">
            <a:off x="15919936" y="7298011"/>
            <a:ext cx="6708287" cy="2404020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noFill/>
          <a:ln w="1905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51" name="Rectangle 138"/>
          <p:cNvSpPr/>
          <p:nvPr/>
        </p:nvSpPr>
        <p:spPr>
          <a:xfrm>
            <a:off x="15919936" y="7509022"/>
            <a:ext cx="6708288" cy="1304936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Algumas variáveis possuem mais de 3000 </a:t>
            </a:r>
            <a:r>
              <a:rPr lang="pt-PT" sz="2800" i="1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outliers</a:t>
            </a:r>
            <a:r>
              <a:rPr lang="pt-PT" sz="2800" i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.</a:t>
            </a:r>
            <a:endParaRPr lang="pt-PT" sz="2800" dirty="0" smtClean="0">
              <a:solidFill>
                <a:schemeClr val="tx1">
                  <a:lumMod val="50000"/>
                </a:schemeClr>
              </a:solidFill>
              <a:latin typeface="Roboto Regular"/>
              <a:ea typeface="Open Sans" panose="020B0606030504020204" pitchFamily="34" charset="0"/>
              <a:cs typeface="Roboto Regular"/>
            </a:endParaRPr>
          </a:p>
        </p:txBody>
      </p:sp>
      <p:sp>
        <p:nvSpPr>
          <p:cNvPr id="57" name="Freeform 501"/>
          <p:cNvSpPr>
            <a:spLocks noChangeArrowheads="1"/>
          </p:cNvSpPr>
          <p:nvPr/>
        </p:nvSpPr>
        <p:spPr bwMode="auto">
          <a:xfrm rot="10800000">
            <a:off x="15919933" y="9865264"/>
            <a:ext cx="6708289" cy="3428705"/>
          </a:xfrm>
          <a:custGeom>
            <a:avLst/>
            <a:gdLst>
              <a:gd name="T0" fmla="*/ 3762 w 4162"/>
              <a:gd name="T1" fmla="*/ 588 h 1806"/>
              <a:gd name="T2" fmla="*/ 0 w 4162"/>
              <a:gd name="T3" fmla="*/ 588 h 1806"/>
              <a:gd name="T4" fmla="*/ 0 w 4162"/>
              <a:gd name="T5" fmla="*/ 1805 h 1806"/>
              <a:gd name="T6" fmla="*/ 4161 w 4162"/>
              <a:gd name="T7" fmla="*/ 1805 h 1806"/>
              <a:gd name="T8" fmla="*/ 4161 w 4162"/>
              <a:gd name="T9" fmla="*/ 627 h 1806"/>
              <a:gd name="T10" fmla="*/ 4161 w 4162"/>
              <a:gd name="T11" fmla="*/ 588 h 1806"/>
              <a:gd name="T12" fmla="*/ 4161 w 4162"/>
              <a:gd name="T13" fmla="*/ 0 h 1806"/>
              <a:gd name="T14" fmla="*/ 3762 w 4162"/>
              <a:gd name="T15" fmla="*/ 588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62" h="1806">
                <a:moveTo>
                  <a:pt x="3762" y="588"/>
                </a:moveTo>
                <a:lnTo>
                  <a:pt x="0" y="588"/>
                </a:lnTo>
                <a:lnTo>
                  <a:pt x="0" y="1805"/>
                </a:lnTo>
                <a:lnTo>
                  <a:pt x="4161" y="1805"/>
                </a:lnTo>
                <a:lnTo>
                  <a:pt x="4161" y="627"/>
                </a:lnTo>
                <a:lnTo>
                  <a:pt x="4161" y="588"/>
                </a:lnTo>
                <a:lnTo>
                  <a:pt x="4161" y="0"/>
                </a:lnTo>
                <a:lnTo>
                  <a:pt x="3762" y="588"/>
                </a:lnTo>
              </a:path>
            </a:pathLst>
          </a:custGeom>
          <a:noFill/>
          <a:ln w="1905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 sz="8800">
              <a:latin typeface="Roboto Light" charset="0"/>
            </a:endParaRPr>
          </a:p>
        </p:txBody>
      </p:sp>
      <p:sp>
        <p:nvSpPr>
          <p:cNvPr id="58" name="Rectangle 138"/>
          <p:cNvSpPr/>
          <p:nvPr/>
        </p:nvSpPr>
        <p:spPr>
          <a:xfrm>
            <a:off x="15919936" y="9841819"/>
            <a:ext cx="6708288" cy="2425243"/>
          </a:xfrm>
          <a:prstGeom prst="rect">
            <a:avLst/>
          </a:prstGeom>
        </p:spPr>
        <p:txBody>
          <a:bodyPr wrap="square" lIns="182843" tIns="91422" rIns="182843" bIns="91422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Dada a quantidade elevada de </a:t>
            </a:r>
            <a:r>
              <a:rPr lang="pt-PT" sz="2800" i="1" dirty="0" err="1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outliers</a:t>
            </a:r>
            <a:r>
              <a:rPr lang="pt-PT" sz="2800" i="1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,</a:t>
            </a:r>
            <a:r>
              <a:rPr lang="pt-PT" sz="2800" dirty="0" smtClean="0">
                <a:solidFill>
                  <a:schemeClr val="tx1">
                    <a:lumMod val="50000"/>
                  </a:schemeClr>
                </a:solidFill>
                <a:latin typeface="Roboto Regular"/>
                <a:ea typeface="Open Sans" panose="020B0606030504020204" pitchFamily="34" charset="0"/>
                <a:cs typeface="Roboto Regular"/>
              </a:rPr>
              <a:t> a remoção pode levar a perda de vendas importantes dado o número reduzido de vendas.</a:t>
            </a:r>
          </a:p>
        </p:txBody>
      </p:sp>
    </p:spTree>
    <p:extLst>
      <p:ext uri="{BB962C8B-B14F-4D97-AF65-F5344CB8AC3E}">
        <p14:creationId xmlns:p14="http://schemas.microsoft.com/office/powerpoint/2010/main" val="6015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4046427" y="1058664"/>
            <a:ext cx="1628728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Impacto</a:t>
            </a:r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das </a:t>
            </a:r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Vari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áveis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sobre as Vendas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47" name="AutoShape 26"/>
          <p:cNvSpPr>
            <a:spLocks/>
          </p:cNvSpPr>
          <p:nvPr/>
        </p:nvSpPr>
        <p:spPr bwMode="auto">
          <a:xfrm>
            <a:off x="1778076" y="4143883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50" name="TextBox 118"/>
          <p:cNvSpPr txBox="1"/>
          <p:nvPr/>
        </p:nvSpPr>
        <p:spPr>
          <a:xfrm>
            <a:off x="2627041" y="4194792"/>
            <a:ext cx="3811493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MarketingType</a:t>
            </a:r>
            <a:r>
              <a:rPr lang="en-US" sz="28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vs Sales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6" y="4945882"/>
            <a:ext cx="5551451" cy="696464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AutoShape 26"/>
          <p:cNvSpPr>
            <a:spLocks/>
          </p:cNvSpPr>
          <p:nvPr/>
        </p:nvSpPr>
        <p:spPr bwMode="auto">
          <a:xfrm>
            <a:off x="9409905" y="4143883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0" name="TextBox 118"/>
          <p:cNvSpPr txBox="1"/>
          <p:nvPr/>
        </p:nvSpPr>
        <p:spPr>
          <a:xfrm>
            <a:off x="10193310" y="4194792"/>
            <a:ext cx="3942618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NewReleaseFlag</a:t>
            </a:r>
            <a:r>
              <a:rPr lang="en-US" sz="28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vs Sales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2" name="AutoShape 26"/>
          <p:cNvSpPr>
            <a:spLocks/>
          </p:cNvSpPr>
          <p:nvPr/>
        </p:nvSpPr>
        <p:spPr bwMode="auto">
          <a:xfrm>
            <a:off x="17109677" y="4143883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33" name="TextBox 118"/>
          <p:cNvSpPr txBox="1"/>
          <p:nvPr/>
        </p:nvSpPr>
        <p:spPr>
          <a:xfrm>
            <a:off x="18193122" y="4194792"/>
            <a:ext cx="3276731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ReleaseYear</a:t>
            </a:r>
            <a:r>
              <a:rPr lang="en-US" sz="28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vs Sales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cxnSp>
        <p:nvCxnSpPr>
          <p:cNvPr id="36" name="Straight Connector 81"/>
          <p:cNvCxnSpPr/>
          <p:nvPr/>
        </p:nvCxnSpPr>
        <p:spPr>
          <a:xfrm>
            <a:off x="16035516" y="4194792"/>
            <a:ext cx="0" cy="7715732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81"/>
          <p:cNvCxnSpPr/>
          <p:nvPr/>
        </p:nvCxnSpPr>
        <p:spPr>
          <a:xfrm>
            <a:off x="8380347" y="4194792"/>
            <a:ext cx="0" cy="7715732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m 37"/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606" y="4945882"/>
            <a:ext cx="5551200" cy="6966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9" name="Imagem 38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677" y="4944524"/>
            <a:ext cx="5551200" cy="6966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48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4046427" y="1058664"/>
            <a:ext cx="1628728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Impacto</a:t>
            </a:r>
            <a:r>
              <a:rPr lang="en-US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das </a:t>
            </a:r>
            <a:r>
              <a:rPr lang="en-US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Vari</a:t>
            </a:r>
            <a:r>
              <a:rPr lang="pt-PT" sz="7600" b="1" dirty="0" err="1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áveis</a:t>
            </a:r>
            <a:r>
              <a:rPr lang="pt-PT" sz="7600" b="1" dirty="0" smtClean="0">
                <a:solidFill>
                  <a:schemeClr val="tx2"/>
                </a:solidFill>
                <a:latin typeface="Bebas Neue Bold" charset="0"/>
                <a:ea typeface="ＭＳ Ｐゴシック" charset="0"/>
                <a:cs typeface="ＭＳ Ｐゴシック" charset="0"/>
                <a:sym typeface="Bebas Neue" charset="0"/>
              </a:rPr>
              <a:t> sobre as Vendas</a:t>
            </a:r>
            <a:endParaRPr lang="en-US" sz="7600" b="1" dirty="0">
              <a:solidFill>
                <a:schemeClr val="tx2"/>
              </a:solidFill>
              <a:latin typeface="Bebas Neue Bold" charset="0"/>
              <a:ea typeface="ＭＳ Ｐゴシック" charset="0"/>
              <a:cs typeface="ＭＳ Ｐゴシック" charset="0"/>
              <a:sym typeface="Bebas Neue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1792054" y="2291140"/>
            <a:ext cx="799891" cy="190500"/>
            <a:chOff x="1942594" y="2781300"/>
            <a:chExt cx="799891" cy="190500"/>
          </a:xfrm>
          <a:solidFill>
            <a:schemeClr val="bg1">
              <a:lumMod val="85000"/>
            </a:schemeClr>
          </a:solidFill>
        </p:grpSpPr>
        <p:sp>
          <p:nvSpPr>
            <p:cNvPr id="54" name="Oval 53"/>
            <p:cNvSpPr>
              <a:spLocks/>
            </p:cNvSpPr>
            <p:nvPr/>
          </p:nvSpPr>
          <p:spPr bwMode="auto">
            <a:xfrm>
              <a:off x="1942594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5" name="Oval 54"/>
            <p:cNvSpPr>
              <a:spLocks/>
            </p:cNvSpPr>
            <p:nvPr/>
          </p:nvSpPr>
          <p:spPr bwMode="auto">
            <a:xfrm>
              <a:off x="224731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  <p:sp>
          <p:nvSpPr>
            <p:cNvPr id="56" name="Oval 55"/>
            <p:cNvSpPr>
              <a:spLocks/>
            </p:cNvSpPr>
            <p:nvPr/>
          </p:nvSpPr>
          <p:spPr bwMode="auto">
            <a:xfrm>
              <a:off x="2552035" y="2781300"/>
              <a:ext cx="190450" cy="190500"/>
            </a:xfrm>
            <a:prstGeom prst="ellipse">
              <a:avLst/>
            </a:prstGeom>
            <a:grpFill/>
            <a:ln w="25400">
              <a:solidFill>
                <a:schemeClr val="tx1">
                  <a:alpha val="0"/>
                </a:scheme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1778076" y="211257"/>
            <a:ext cx="20850150" cy="669129"/>
            <a:chOff x="2992199" y="10005594"/>
            <a:chExt cx="18421168" cy="863760"/>
          </a:xfrm>
        </p:grpSpPr>
        <p:sp>
          <p:nvSpPr>
            <p:cNvPr id="127" name="Freeform 28"/>
            <p:cNvSpPr/>
            <p:nvPr/>
          </p:nvSpPr>
          <p:spPr>
            <a:xfrm>
              <a:off x="299219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0 w 3095994"/>
                <a:gd name="connsiteY5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682" tIns="61341" rIns="24661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Compreens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 Negócio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8" name="Freeform 29"/>
            <p:cNvSpPr/>
            <p:nvPr/>
          </p:nvSpPr>
          <p:spPr>
            <a:xfrm>
              <a:off x="605723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Levantamento</a:t>
              </a:r>
              <a:r>
                <a:rPr lang="en-US" sz="2300" dirty="0" smtClean="0">
                  <a:latin typeface="Roboto Regular" charset="0"/>
                  <a:cs typeface="Roboto Regular" charset="0"/>
                </a:rPr>
                <a:t> Quest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ões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Análise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29" name="Freeform 30"/>
            <p:cNvSpPr/>
            <p:nvPr/>
          </p:nvSpPr>
          <p:spPr>
            <a:xfrm>
              <a:off x="9122269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smtClean="0">
                  <a:latin typeface="Roboto Regular" charset="0"/>
                  <a:cs typeface="Roboto Regular" charset="0"/>
                </a:rPr>
                <a:t>An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álise</a:t>
              </a:r>
              <a:r>
                <a:rPr lang="pt-PT" sz="2300" dirty="0">
                  <a:latin typeface="Roboto Regular" charset="0"/>
                  <a:cs typeface="Roboto Regular" charset="0"/>
                </a:rPr>
                <a:t> 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e Qualidade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0" name="Freeform 31"/>
            <p:cNvSpPr/>
            <p:nvPr/>
          </p:nvSpPr>
          <p:spPr>
            <a:xfrm>
              <a:off x="12187304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Preparaç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dos Dados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1" name="Freeform 32"/>
            <p:cNvSpPr/>
            <p:nvPr/>
          </p:nvSpPr>
          <p:spPr>
            <a:xfrm>
              <a:off x="15252338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32" name="Freeform 33"/>
            <p:cNvSpPr/>
            <p:nvPr/>
          </p:nvSpPr>
          <p:spPr>
            <a:xfrm>
              <a:off x="18317373" y="10005594"/>
              <a:ext cx="3095994" cy="863760"/>
            </a:xfrm>
            <a:custGeom>
              <a:avLst/>
              <a:gdLst>
                <a:gd name="connsiteX0" fmla="*/ 0 w 3095994"/>
                <a:gd name="connsiteY0" fmla="*/ 0 h 863760"/>
                <a:gd name="connsiteX1" fmla="*/ 2664114 w 3095994"/>
                <a:gd name="connsiteY1" fmla="*/ 0 h 863760"/>
                <a:gd name="connsiteX2" fmla="*/ 3095994 w 3095994"/>
                <a:gd name="connsiteY2" fmla="*/ 431880 h 863760"/>
                <a:gd name="connsiteX3" fmla="*/ 2664114 w 3095994"/>
                <a:gd name="connsiteY3" fmla="*/ 863760 h 863760"/>
                <a:gd name="connsiteX4" fmla="*/ 0 w 3095994"/>
                <a:gd name="connsiteY4" fmla="*/ 863760 h 863760"/>
                <a:gd name="connsiteX5" fmla="*/ 431880 w 3095994"/>
                <a:gd name="connsiteY5" fmla="*/ 431880 h 863760"/>
                <a:gd name="connsiteX6" fmla="*/ 0 w 3095994"/>
                <a:gd name="connsiteY6" fmla="*/ 0 h 86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994" h="863760">
                  <a:moveTo>
                    <a:pt x="0" y="0"/>
                  </a:moveTo>
                  <a:lnTo>
                    <a:pt x="2664114" y="0"/>
                  </a:lnTo>
                  <a:lnTo>
                    <a:pt x="3095994" y="431880"/>
                  </a:lnTo>
                  <a:lnTo>
                    <a:pt x="2664114" y="863760"/>
                  </a:lnTo>
                  <a:lnTo>
                    <a:pt x="0" y="863760"/>
                  </a:lnTo>
                  <a:lnTo>
                    <a:pt x="431880" y="431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57150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3892" tIns="61341" rIns="462551" bIns="6134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 smtClean="0">
                  <a:latin typeface="Roboto Regular" charset="0"/>
                  <a:cs typeface="Roboto Regular" charset="0"/>
                </a:rPr>
                <a:t>Avaliaç</a:t>
              </a:r>
              <a:r>
                <a:rPr lang="pt-PT" sz="2300" dirty="0" err="1" smtClean="0">
                  <a:latin typeface="Roboto Regular" charset="0"/>
                  <a:cs typeface="Roboto Regular" charset="0"/>
                </a:rPr>
                <a:t>ão</a:t>
              </a:r>
              <a:r>
                <a:rPr lang="pt-PT" sz="2300" dirty="0" smtClean="0">
                  <a:latin typeface="Roboto Regular" charset="0"/>
                  <a:cs typeface="Roboto Regular" charset="0"/>
                </a:rPr>
                <a:t> Modelos</a:t>
              </a:r>
              <a:endParaRPr lang="en-US" sz="2300" kern="1200" dirty="0">
                <a:latin typeface="Roboto Regular" charset="0"/>
                <a:cs typeface="Roboto Regular" charset="0"/>
              </a:endParaRPr>
            </a:p>
          </p:txBody>
        </p:sp>
      </p:grpSp>
      <p:sp>
        <p:nvSpPr>
          <p:cNvPr id="47" name="AutoShape 26"/>
          <p:cNvSpPr>
            <a:spLocks/>
          </p:cNvSpPr>
          <p:nvPr/>
        </p:nvSpPr>
        <p:spPr bwMode="auto">
          <a:xfrm>
            <a:off x="9409905" y="4147900"/>
            <a:ext cx="5551451" cy="75109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100" tIns="38100" rIns="38100" bIns="38100" anchor="b"/>
          <a:lstStyle/>
          <a:p>
            <a:pPr marL="127000" algn="ctr">
              <a:lnSpc>
                <a:spcPct val="160000"/>
              </a:lnSpc>
              <a:spcBef>
                <a:spcPts val="800"/>
              </a:spcBef>
              <a:defRPr/>
            </a:pPr>
            <a:endParaRPr lang="es-ES" sz="2400">
              <a:solidFill>
                <a:schemeClr val="bg1"/>
              </a:solidFill>
              <a:latin typeface="Roboto Regular" charset="0"/>
              <a:cs typeface="Roboto Regular" charset="0"/>
            </a:endParaRPr>
          </a:p>
        </p:txBody>
      </p:sp>
      <p:sp>
        <p:nvSpPr>
          <p:cNvPr id="50" name="TextBox 118"/>
          <p:cNvSpPr txBox="1"/>
          <p:nvPr/>
        </p:nvSpPr>
        <p:spPr>
          <a:xfrm>
            <a:off x="10277530" y="4198809"/>
            <a:ext cx="3774175" cy="5770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4533"/>
              </a:lnSpc>
              <a:spcAft>
                <a:spcPts val="1600"/>
              </a:spcAft>
            </a:pPr>
            <a:r>
              <a:rPr lang="en-US" sz="2800" b="1" spc="53" dirty="0" err="1" smtClean="0">
                <a:solidFill>
                  <a:schemeClr val="bg1"/>
                </a:solidFill>
                <a:latin typeface="Lato" panose="020F0502020204030203" pitchFamily="34" charset="0"/>
              </a:rPr>
              <a:t>StrengthFactor</a:t>
            </a:r>
            <a:r>
              <a:rPr lang="en-US" sz="2800" b="1" spc="53" dirty="0" smtClean="0">
                <a:solidFill>
                  <a:schemeClr val="bg1"/>
                </a:solidFill>
                <a:latin typeface="Lato" panose="020F0502020204030203" pitchFamily="34" charset="0"/>
              </a:rPr>
              <a:t> vs Sales</a:t>
            </a:r>
            <a:endParaRPr lang="en-US" sz="2800" b="1" spc="53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25" name="Grupo 24"/>
          <p:cNvGrpSpPr>
            <a:grpSpLocks noChangeAspect="1"/>
          </p:cNvGrpSpPr>
          <p:nvPr/>
        </p:nvGrpSpPr>
        <p:grpSpPr>
          <a:xfrm>
            <a:off x="5853219" y="4945882"/>
            <a:ext cx="12664823" cy="6966000"/>
            <a:chOff x="0" y="0"/>
            <a:chExt cx="4607755" cy="2534285"/>
          </a:xfrm>
        </p:grpSpPr>
        <p:pic>
          <p:nvPicPr>
            <p:cNvPr id="26" name="Imagem 25"/>
            <p:cNvPicPr>
              <a:picLocks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455" y="0"/>
              <a:ext cx="2019300" cy="253428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28" name="Imagem 27"/>
            <p:cNvPicPr>
              <a:picLocks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019300" cy="2534285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091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Marketofy Light">
      <a:dk1>
        <a:srgbClr val="91969B"/>
      </a:dk1>
      <a:lt1>
        <a:sysClr val="window" lastClr="FFFFFF"/>
      </a:lt1>
      <a:dk2>
        <a:srgbClr val="91969B"/>
      </a:dk2>
      <a:lt2>
        <a:srgbClr val="F6F7FA"/>
      </a:lt2>
      <a:accent1>
        <a:srgbClr val="136773"/>
      </a:accent1>
      <a:accent2>
        <a:srgbClr val="25C8B4"/>
      </a:accent2>
      <a:accent3>
        <a:srgbClr val="81DC64"/>
      </a:accent3>
      <a:accent4>
        <a:srgbClr val="FBA622"/>
      </a:accent4>
      <a:accent5>
        <a:srgbClr val="F94151"/>
      </a:accent5>
      <a:accent6>
        <a:srgbClr val="91969B"/>
      </a:accent6>
      <a:hlink>
        <a:srgbClr val="216BA9"/>
      </a:hlink>
      <a:folHlink>
        <a:srgbClr val="1FB18A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26242</TotalTime>
  <Words>3035</Words>
  <Application>Microsoft Macintosh PowerPoint</Application>
  <PresentationFormat>Personalizar</PresentationFormat>
  <Paragraphs>696</Paragraphs>
  <Slides>35</Slides>
  <Notes>30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17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54" baseType="lpstr">
      <vt:lpstr>Bebas Neue</vt:lpstr>
      <vt:lpstr>Bebas Neue Bold</vt:lpstr>
      <vt:lpstr>Calibri</vt:lpstr>
      <vt:lpstr>Calibri Light</vt:lpstr>
      <vt:lpstr>Gill Sans</vt:lpstr>
      <vt:lpstr>Helvetica Light</vt:lpstr>
      <vt:lpstr>Lato</vt:lpstr>
      <vt:lpstr>Lato Bold</vt:lpstr>
      <vt:lpstr>Lato Light</vt:lpstr>
      <vt:lpstr>ＭＳ Ｐゴシック</vt:lpstr>
      <vt:lpstr>Open Sans</vt:lpstr>
      <vt:lpstr>Open Sans Light</vt:lpstr>
      <vt:lpstr>Open Sans Semibold</vt:lpstr>
      <vt:lpstr>Roboto Light</vt:lpstr>
      <vt:lpstr>Roboto Regular</vt:lpstr>
      <vt:lpstr>Roboto Thin</vt:lpstr>
      <vt:lpstr>Arial</vt:lpstr>
      <vt:lpstr>Default Theme</vt:lpstr>
      <vt:lpstr>Folha de Cálculo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presentations</dc:title>
  <dc:subject/>
  <dc:creator/>
  <cp:keywords/>
  <dc:description/>
  <cp:lastModifiedBy>João Miguel Ferreira Lopes</cp:lastModifiedBy>
  <cp:revision>5115</cp:revision>
  <dcterms:created xsi:type="dcterms:W3CDTF">2014-11-12T21:47:38Z</dcterms:created>
  <dcterms:modified xsi:type="dcterms:W3CDTF">2017-06-23T05:27:05Z</dcterms:modified>
  <cp:category/>
</cp:coreProperties>
</file>