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2" r:id="rId2"/>
    <p:sldId id="261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68"/>
  </p:normalViewPr>
  <p:slideViewPr>
    <p:cSldViewPr snapToGrid="0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3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1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8AE11C-33A7-4890-9E79-78744F10245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2D6DBD-147E-46CE-AEFD-F3B569895A8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0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 noGrp="1"/>
          </p:cNvSpPr>
          <p:nvPr>
            <p:ph type="ctrTitle"/>
          </p:nvPr>
        </p:nvSpPr>
        <p:spPr>
          <a:xfrm>
            <a:off x="1123038" y="1751184"/>
            <a:ext cx="10058400" cy="2947173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pt-PT" sz="3600" dirty="0"/>
              <a:t/>
            </a:r>
            <a:br>
              <a:rPr lang="pt-PT" sz="3600" dirty="0"/>
            </a:br>
            <a:r>
              <a:rPr lang="pt-PT" sz="3600" dirty="0"/>
              <a:t/>
            </a:r>
            <a:br>
              <a:rPr lang="pt-PT" sz="3600" dirty="0"/>
            </a:br>
            <a:r>
              <a:rPr lang="pt-PT" sz="3600" dirty="0"/>
              <a:t>Paradigmas de Computação Paralela  </a:t>
            </a:r>
            <a:r>
              <a:rPr lang="pt-PT" b="1" dirty="0"/>
              <a:t/>
            </a:r>
            <a:br>
              <a:rPr lang="pt-PT" b="1" dirty="0"/>
            </a:br>
            <a:r>
              <a:rPr lang="pt-PT" sz="6000" b="1" dirty="0"/>
              <a:t>Simulação do Processo de Difusão de Calor</a:t>
            </a:r>
            <a:r>
              <a:rPr lang="pt-PT" b="1" dirty="0"/>
              <a:t/>
            </a:r>
            <a:br>
              <a:rPr lang="pt-PT" b="1" dirty="0"/>
            </a:br>
            <a:endParaRPr lang="pt-PT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95007" y="457200"/>
            <a:ext cx="680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Universidade do Minho</a:t>
            </a:r>
          </a:p>
          <a:p>
            <a:pPr algn="ctr"/>
            <a:r>
              <a:rPr lang="pt-PT" dirty="0"/>
              <a:t>Ano letivo 2016/2017</a:t>
            </a:r>
          </a:p>
          <a:p>
            <a:pPr algn="ctr"/>
            <a:r>
              <a:rPr lang="pt-PT" dirty="0"/>
              <a:t>Mestrado Integrado em Engenharia Informática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332" y="4698358"/>
            <a:ext cx="1041109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70000"/>
              </a:lnSpc>
            </a:pPr>
            <a:r>
              <a:rPr lang="pt-PT" smtClean="0"/>
              <a:t>Grupo </a:t>
            </a:r>
            <a:r>
              <a:rPr lang="pt-PT" dirty="0" smtClean="0"/>
              <a:t>3 </a:t>
            </a:r>
            <a:endParaRPr lang="pt-PT" dirty="0"/>
          </a:p>
          <a:p>
            <a:pPr lvl="0" algn="ctr">
              <a:lnSpc>
                <a:spcPct val="70000"/>
              </a:lnSpc>
            </a:pPr>
            <a:r>
              <a:rPr lang="pt-PT" b="1" dirty="0"/>
              <a:t>João Lopes a61077, Nuno Moreira a61017</a:t>
            </a:r>
          </a:p>
          <a:p>
            <a:pPr lvl="0" algn="ctr">
              <a:lnSpc>
                <a:spcPct val="70000"/>
              </a:lnSpc>
            </a:pPr>
            <a:endParaRPr lang="pt-PT" b="1" dirty="0"/>
          </a:p>
          <a:p>
            <a:pPr lvl="0" algn="ctr">
              <a:lnSpc>
                <a:spcPct val="70000"/>
              </a:lnSpc>
            </a:pPr>
            <a:r>
              <a:rPr lang="pt-PT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dirty="0"/>
              <a:t>Escola de Engenharia</a:t>
            </a:r>
          </a:p>
          <a:p>
            <a:pPr lvl="0" algn="ctr">
              <a:lnSpc>
                <a:spcPct val="70000"/>
              </a:lnSpc>
            </a:pPr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Evoluç</a:t>
            </a:r>
            <a:r>
              <a:rPr lang="pt-PT" dirty="0" smtClean="0"/>
              <a:t>ão do Tempo de Comunicação –    2 nodos 641 por Ethernet</a:t>
            </a:r>
            <a:endParaRPr lang="pt-PT" dirty="0"/>
          </a:p>
        </p:txBody>
      </p:sp>
      <p:pic>
        <p:nvPicPr>
          <p:cNvPr id="6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5" y="1828800"/>
            <a:ext cx="8565750" cy="445065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%Tempo Comunicação </a:t>
            </a:r>
            <a:r>
              <a:rPr lang="pt-PT" dirty="0" err="1" smtClean="0"/>
              <a:t>vs</a:t>
            </a:r>
            <a:r>
              <a:rPr lang="pt-PT" dirty="0" smtClean="0"/>
              <a:t> %Tempo Computação – 2 nodos 641 por Ethernet</a:t>
            </a:r>
            <a:endParaRPr lang="pt-PT" dirty="0"/>
          </a:p>
        </p:txBody>
      </p: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329507"/>
            <a:ext cx="9936481" cy="3363321"/>
          </a:xfrm>
        </p:spPr>
      </p:pic>
      <p:sp>
        <p:nvSpPr>
          <p:cNvPr id="4" name="CaixaDeTexto 3"/>
          <p:cNvSpPr txBox="1"/>
          <p:nvPr/>
        </p:nvSpPr>
        <p:spPr>
          <a:xfrm>
            <a:off x="1219199" y="1926336"/>
            <a:ext cx="3316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Matriz 1024x1024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%Tempo Comunicação </a:t>
            </a:r>
            <a:r>
              <a:rPr lang="pt-PT" dirty="0" err="1" smtClean="0"/>
              <a:t>vs</a:t>
            </a:r>
            <a:r>
              <a:rPr lang="pt-PT" dirty="0" smtClean="0"/>
              <a:t> %Tempo Computação – 2 nodos 641 por Ethernet</a:t>
            </a:r>
            <a:endParaRPr lang="pt-PT" dirty="0"/>
          </a:p>
        </p:txBody>
      </p: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329507"/>
            <a:ext cx="9936481" cy="3363321"/>
          </a:xfrm>
        </p:spPr>
      </p:pic>
      <p:sp>
        <p:nvSpPr>
          <p:cNvPr id="4" name="CaixaDeTexto 3"/>
          <p:cNvSpPr txBox="1"/>
          <p:nvPr/>
        </p:nvSpPr>
        <p:spPr>
          <a:xfrm>
            <a:off x="1219199" y="1926336"/>
            <a:ext cx="3316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Matriz 2048x2048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%Tempo Comunicação </a:t>
            </a:r>
            <a:r>
              <a:rPr lang="pt-PT" dirty="0" err="1" smtClean="0"/>
              <a:t>vs</a:t>
            </a:r>
            <a:r>
              <a:rPr lang="pt-PT" dirty="0" smtClean="0"/>
              <a:t> %Tempo Computação – 2 nodos 641 por Ethernet</a:t>
            </a:r>
            <a:endParaRPr lang="pt-PT" dirty="0"/>
          </a:p>
        </p:txBody>
      </p: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29507"/>
            <a:ext cx="9936478" cy="3363321"/>
          </a:xfrm>
        </p:spPr>
      </p:pic>
      <p:sp>
        <p:nvSpPr>
          <p:cNvPr id="4" name="CaixaDeTexto 3"/>
          <p:cNvSpPr txBox="1"/>
          <p:nvPr/>
        </p:nvSpPr>
        <p:spPr>
          <a:xfrm>
            <a:off x="1219199" y="1926336"/>
            <a:ext cx="3316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Matriz 4096x4096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%Tempo Comunicação </a:t>
            </a:r>
            <a:r>
              <a:rPr lang="pt-PT" dirty="0" err="1" smtClean="0"/>
              <a:t>vs</a:t>
            </a:r>
            <a:r>
              <a:rPr lang="pt-PT" dirty="0" smtClean="0"/>
              <a:t> %Tempo Computação – 2 nodos 641 por Ethernet</a:t>
            </a:r>
            <a:endParaRPr lang="pt-PT" dirty="0"/>
          </a:p>
        </p:txBody>
      </p: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29507"/>
            <a:ext cx="9936478" cy="3363320"/>
          </a:xfrm>
        </p:spPr>
      </p:pic>
      <p:sp>
        <p:nvSpPr>
          <p:cNvPr id="4" name="CaixaDeTexto 3"/>
          <p:cNvSpPr txBox="1"/>
          <p:nvPr/>
        </p:nvSpPr>
        <p:spPr>
          <a:xfrm>
            <a:off x="1219199" y="1926336"/>
            <a:ext cx="3316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Matriz 8192x8192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/>
              <a:t>SpeedUp’s</a:t>
            </a:r>
            <a:r>
              <a:rPr lang="pt-PT" dirty="0" smtClean="0"/>
              <a:t> – 2 nodos 641 por Ethernet</a:t>
            </a:r>
            <a:endParaRPr lang="pt-PT" dirty="0"/>
          </a:p>
        </p:txBody>
      </p:sp>
      <p:pic>
        <p:nvPicPr>
          <p:cNvPr id="6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73" y="1828800"/>
            <a:ext cx="8511254" cy="445065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/>
              <a:t>SpeedUp’s</a:t>
            </a:r>
            <a:r>
              <a:rPr lang="pt-PT" dirty="0" smtClean="0"/>
              <a:t> </a:t>
            </a:r>
            <a:r>
              <a:rPr lang="pt-PT" dirty="0" err="1" smtClean="0"/>
              <a:t>OpenMP</a:t>
            </a:r>
            <a:r>
              <a:rPr lang="pt-PT" dirty="0" smtClean="0"/>
              <a:t> </a:t>
            </a:r>
            <a:r>
              <a:rPr lang="pt-PT" dirty="0" err="1" smtClean="0"/>
              <a:t>vs</a:t>
            </a:r>
            <a:r>
              <a:rPr lang="pt-PT" dirty="0" smtClean="0"/>
              <a:t> </a:t>
            </a:r>
            <a:r>
              <a:rPr lang="pt-PT" dirty="0" err="1" smtClean="0"/>
              <a:t>OpenMPI</a:t>
            </a:r>
            <a:r>
              <a:rPr lang="pt-PT" dirty="0" smtClean="0"/>
              <a:t> – nodos 641 por Ethernet</a:t>
            </a:r>
            <a:endParaRPr lang="pt-PT" dirty="0"/>
          </a:p>
        </p:txBody>
      </p:sp>
      <p:pic>
        <p:nvPicPr>
          <p:cNvPr id="6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29" y="1828800"/>
            <a:ext cx="8219941" cy="445065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7280" y="286604"/>
            <a:ext cx="10058400" cy="145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/>
              <a:t>SpeedUp’s</a:t>
            </a:r>
            <a:r>
              <a:rPr lang="pt-PT" dirty="0" smtClean="0"/>
              <a:t> MPI 641 Ethernet </a:t>
            </a:r>
            <a:r>
              <a:rPr lang="pt-PT" dirty="0" err="1" smtClean="0"/>
              <a:t>vs</a:t>
            </a:r>
            <a:r>
              <a:rPr lang="pt-PT" dirty="0" smtClean="0"/>
              <a:t> MPI 662 </a:t>
            </a:r>
            <a:r>
              <a:rPr lang="pt-PT" dirty="0" err="1" smtClean="0"/>
              <a:t>Myrinet</a:t>
            </a:r>
            <a:r>
              <a:rPr lang="pt-PT" dirty="0" smtClean="0"/>
              <a:t> – 8 Processos</a:t>
            </a:r>
            <a:endParaRPr lang="pt-PT" dirty="0"/>
          </a:p>
        </p:txBody>
      </p:sp>
      <p:pic>
        <p:nvPicPr>
          <p:cNvPr id="6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53" y="1828800"/>
            <a:ext cx="7985694" cy="445065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 noGrp="1"/>
          </p:cNvSpPr>
          <p:nvPr>
            <p:ph type="ctrTitle"/>
          </p:nvPr>
        </p:nvSpPr>
        <p:spPr>
          <a:xfrm>
            <a:off x="1123038" y="1751184"/>
            <a:ext cx="10058400" cy="2947173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pt-PT" sz="3600" dirty="0"/>
              <a:t/>
            </a:r>
            <a:br>
              <a:rPr lang="pt-PT" sz="3600" dirty="0"/>
            </a:br>
            <a:r>
              <a:rPr lang="pt-PT" sz="3600" dirty="0"/>
              <a:t/>
            </a:r>
            <a:br>
              <a:rPr lang="pt-PT" sz="3600" dirty="0"/>
            </a:br>
            <a:r>
              <a:rPr lang="pt-PT" sz="3600" dirty="0"/>
              <a:t>Paradigmas de Computação Paralela  </a:t>
            </a:r>
            <a:r>
              <a:rPr lang="pt-PT" b="1" dirty="0"/>
              <a:t/>
            </a:r>
            <a:br>
              <a:rPr lang="pt-PT" b="1" dirty="0"/>
            </a:br>
            <a:r>
              <a:rPr lang="pt-PT" sz="6000" b="1" dirty="0"/>
              <a:t>Simulação do Processo de Difusão de Calor</a:t>
            </a:r>
            <a:r>
              <a:rPr lang="pt-PT" b="1" dirty="0"/>
              <a:t/>
            </a:r>
            <a:br>
              <a:rPr lang="pt-PT" b="1" dirty="0"/>
            </a:br>
            <a:endParaRPr lang="pt-PT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95007" y="457200"/>
            <a:ext cx="680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Universidade do Minho</a:t>
            </a:r>
          </a:p>
          <a:p>
            <a:pPr algn="ctr"/>
            <a:r>
              <a:rPr lang="pt-PT" dirty="0"/>
              <a:t>Ano letivo 2016/2017</a:t>
            </a:r>
          </a:p>
          <a:p>
            <a:pPr algn="ctr"/>
            <a:r>
              <a:rPr lang="pt-PT" dirty="0"/>
              <a:t>Mestrado Integrado em Engenharia Informática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332" y="4698358"/>
            <a:ext cx="1041109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70000"/>
              </a:lnSpc>
            </a:pPr>
            <a:r>
              <a:rPr lang="pt-PT" dirty="0" smtClean="0"/>
              <a:t>Grupo 3 </a:t>
            </a:r>
            <a:endParaRPr lang="pt-PT" dirty="0"/>
          </a:p>
          <a:p>
            <a:pPr lvl="0" algn="ctr">
              <a:lnSpc>
                <a:spcPct val="70000"/>
              </a:lnSpc>
            </a:pPr>
            <a:r>
              <a:rPr lang="pt-PT" b="1" dirty="0"/>
              <a:t>João Lopes a61077, Nuno Moreira a61017</a:t>
            </a:r>
          </a:p>
          <a:p>
            <a:pPr lvl="0" algn="ctr">
              <a:lnSpc>
                <a:spcPct val="70000"/>
              </a:lnSpc>
            </a:pPr>
            <a:endParaRPr lang="pt-PT" b="1" dirty="0"/>
          </a:p>
          <a:p>
            <a:pPr lvl="0" algn="ctr">
              <a:lnSpc>
                <a:spcPct val="70000"/>
              </a:lnSpc>
            </a:pPr>
            <a:r>
              <a:rPr lang="pt-PT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dirty="0"/>
              <a:t>Escola de Engenharia</a:t>
            </a:r>
          </a:p>
          <a:p>
            <a:pPr lvl="0" algn="ctr">
              <a:lnSpc>
                <a:spcPct val="70000"/>
              </a:lnSpc>
            </a:pPr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PT" dirty="0"/>
              <a:t>Estrutura da Apresentação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94229" y="1845734"/>
            <a:ext cx="93138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estudo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Soluç</a:t>
            </a:r>
            <a:r>
              <a:rPr lang="pt-PT" dirty="0" err="1" smtClean="0"/>
              <a:t>ão</a:t>
            </a:r>
            <a:r>
              <a:rPr lang="pt-PT" dirty="0" smtClean="0"/>
              <a:t> sequencial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S</a:t>
            </a:r>
            <a:r>
              <a:rPr lang="en-US" dirty="0" err="1" smtClean="0"/>
              <a:t>oluç</a:t>
            </a:r>
            <a:r>
              <a:rPr lang="pt-PT" dirty="0" err="1" smtClean="0"/>
              <a:t>ão</a:t>
            </a:r>
            <a:r>
              <a:rPr lang="pt-PT" dirty="0" smtClean="0"/>
              <a:t> paralela – </a:t>
            </a:r>
            <a:r>
              <a:rPr lang="pt-PT" dirty="0" err="1" smtClean="0"/>
              <a:t>OpenMP</a:t>
            </a:r>
            <a:endParaRPr lang="pt-PT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 smtClean="0"/>
              <a:t>SpeedUp’s</a:t>
            </a:r>
            <a:r>
              <a:rPr lang="pt-PT" dirty="0" smtClean="0"/>
              <a:t> – </a:t>
            </a:r>
            <a:r>
              <a:rPr lang="pt-PT" dirty="0" err="1" smtClean="0"/>
              <a:t>OpenMP</a:t>
            </a:r>
            <a:endParaRPr lang="pt-PT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Solução paralela – </a:t>
            </a:r>
            <a:r>
              <a:rPr lang="pt-PT" dirty="0" err="1" smtClean="0"/>
              <a:t>OpenMPI</a:t>
            </a:r>
            <a:endParaRPr lang="pt-PT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Testes/medições e conclusões – </a:t>
            </a:r>
            <a:r>
              <a:rPr lang="pt-PT" dirty="0" err="1" smtClean="0"/>
              <a:t>OpenMPI</a:t>
            </a:r>
            <a:endParaRPr lang="pt-PT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83425" y="2103119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Simulação do processo de difusão de calor em N_MAX iterações numa matriz quadrada representativa da superfície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Periferias da matriz permanecem imutáveis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Calculo da temperatura num determinado ponto segue a forma de um</a:t>
            </a:r>
          </a:p>
          <a:p>
            <a:r>
              <a:rPr lang="pt-PT" dirty="0"/>
              <a:t>     algoritmo </a:t>
            </a:r>
            <a:r>
              <a:rPr lang="pt-PT" i="1" dirty="0"/>
              <a:t>stencil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dirty="0"/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43" y="3222847"/>
            <a:ext cx="2381582" cy="22291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12" y="4042111"/>
            <a:ext cx="1571844" cy="14098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Sequencial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23038" y="2105331"/>
            <a:ext cx="22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dirty="0"/>
              <a:t>Tamanho do input: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29475" y="2569264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sz="1600" dirty="0"/>
              <a:t>Matrizes de </a:t>
            </a:r>
            <a:r>
              <a:rPr lang="pt-PT" sz="1600" i="1" dirty="0" err="1"/>
              <a:t>floats</a:t>
            </a:r>
            <a:r>
              <a:rPr lang="pt-PT" sz="1600" dirty="0"/>
              <a:t> de </a:t>
            </a:r>
            <a:r>
              <a:rPr lang="pt-PT" sz="1600" dirty="0" smtClean="0"/>
              <a:t>tamanhos </a:t>
            </a:r>
            <a:r>
              <a:rPr lang="pt-PT" sz="1600" dirty="0"/>
              <a:t>1024x1024, 2048x2048, </a:t>
            </a:r>
            <a:r>
              <a:rPr lang="pt-PT" sz="1600" dirty="0" smtClean="0"/>
              <a:t>4096x4096 e 8192x8192</a:t>
            </a:r>
          </a:p>
          <a:p>
            <a:pPr marL="285750" indent="-285750">
              <a:buFont typeface="Arial" charset="0"/>
              <a:buChar char="•"/>
            </a:pPr>
            <a:endParaRPr lang="pt-PT" sz="1600" dirty="0"/>
          </a:p>
          <a:p>
            <a:pPr marL="285750" indent="-285750">
              <a:buFont typeface="Arial" charset="0"/>
              <a:buChar char="•"/>
            </a:pPr>
            <a:r>
              <a:rPr lang="pt-PT" sz="1600" dirty="0" smtClean="0"/>
              <a:t>Matriz 1024x1024 consegue ser totalmente inserida na mem</a:t>
            </a:r>
            <a:r>
              <a:rPr lang="pt-PT" sz="1600" dirty="0" smtClean="0"/>
              <a:t>ória cache L3</a:t>
            </a:r>
            <a:endParaRPr lang="pt-PT" sz="16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1123038" y="3815326"/>
            <a:ext cx="21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dirty="0" smtClean="0"/>
              <a:t>N_MAX iteraç</a:t>
            </a:r>
            <a:r>
              <a:rPr lang="pt-PT" dirty="0" smtClean="0"/>
              <a:t>ões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29475" y="4276191"/>
            <a:ext cx="832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sz="1600" dirty="0" smtClean="0"/>
              <a:t>1000, 2000, 4000 e 8000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Paralela - </a:t>
            </a:r>
            <a:r>
              <a:rPr lang="pt-PT" dirty="0" err="1"/>
              <a:t>OpenMP</a:t>
            </a:r>
            <a:r>
              <a:rPr lang="pt-PT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20" y="1820490"/>
            <a:ext cx="6214990" cy="33524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079673" y="2388401"/>
            <a:ext cx="418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dirty="0"/>
              <a:t>Utilização das primitivas:</a:t>
            </a:r>
          </a:p>
          <a:p>
            <a:pPr lvl="1"/>
            <a:endParaRPr lang="pt-PT" dirty="0"/>
          </a:p>
          <a:p>
            <a:pPr marL="742950" lvl="1" indent="-285750">
              <a:buFont typeface="Arial" charset="0"/>
              <a:buChar char="•"/>
            </a:pPr>
            <a:r>
              <a:rPr lang="pt-PT" dirty="0"/>
              <a:t>#</a:t>
            </a:r>
            <a:r>
              <a:rPr lang="pt-PT" dirty="0" err="1"/>
              <a:t>pragma</a:t>
            </a:r>
            <a:r>
              <a:rPr lang="pt-PT" dirty="0"/>
              <a:t> </a:t>
            </a:r>
            <a:r>
              <a:rPr lang="pt-PT" dirty="0" err="1"/>
              <a:t>omp</a:t>
            </a:r>
            <a:r>
              <a:rPr lang="pt-PT" dirty="0"/>
              <a:t> </a:t>
            </a:r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shared</a:t>
            </a:r>
            <a:r>
              <a:rPr lang="pt-PT" dirty="0"/>
              <a:t> e </a:t>
            </a:r>
            <a:r>
              <a:rPr lang="pt-PT" dirty="0" err="1" smtClean="0"/>
              <a:t>private</a:t>
            </a:r>
            <a:endParaRPr lang="pt-PT" dirty="0" smtClean="0"/>
          </a:p>
          <a:p>
            <a:pPr marL="742950" lvl="1" indent="-285750">
              <a:buFont typeface="Arial" charset="0"/>
              <a:buChar char="•"/>
            </a:pPr>
            <a:endParaRPr lang="pt-PT" dirty="0"/>
          </a:p>
          <a:p>
            <a:pPr marL="742950" lvl="1" indent="-285750">
              <a:buFont typeface="Arial" charset="0"/>
              <a:buChar char="•"/>
            </a:pPr>
            <a:r>
              <a:rPr lang="pt-PT" dirty="0"/>
              <a:t>#</a:t>
            </a:r>
            <a:r>
              <a:rPr lang="pt-PT" dirty="0" err="1"/>
              <a:t>pragma</a:t>
            </a:r>
            <a:r>
              <a:rPr lang="pt-PT" dirty="0"/>
              <a:t> </a:t>
            </a:r>
            <a:r>
              <a:rPr lang="pt-PT" dirty="0" err="1"/>
              <a:t>omp</a:t>
            </a:r>
            <a:r>
              <a:rPr lang="pt-PT" dirty="0"/>
              <a:t> for</a:t>
            </a:r>
          </a:p>
          <a:p>
            <a:pPr marL="742950" lvl="1" indent="-285750">
              <a:buFont typeface="Arial" charset="0"/>
              <a:buChar char="•"/>
            </a:pPr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SpeedUp’s</a:t>
            </a:r>
            <a:r>
              <a:rPr lang="pt-PT" dirty="0" smtClean="0"/>
              <a:t> – </a:t>
            </a:r>
            <a:r>
              <a:rPr lang="pt-PT" dirty="0" err="1" smtClean="0"/>
              <a:t>OpenMP</a:t>
            </a:r>
            <a:r>
              <a:rPr lang="pt-PT" dirty="0" smtClean="0"/>
              <a:t> Nodo 641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60618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25" y="2118904"/>
            <a:ext cx="7517350" cy="40615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064" y="1744702"/>
            <a:ext cx="10058400" cy="1450757"/>
          </a:xfrm>
          <a:ln>
            <a:noFill/>
          </a:ln>
        </p:spPr>
        <p:txBody>
          <a:bodyPr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OpenMPI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60618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650"/>
          </a:xfrm>
        </p:spPr>
        <p:txBody>
          <a:bodyPr anchor="t"/>
          <a:lstStyle/>
          <a:p>
            <a:r>
              <a:rPr lang="pt-PT" dirty="0"/>
              <a:t>Solução </a:t>
            </a:r>
            <a:r>
              <a:rPr lang="pt-PT" dirty="0" smtClean="0"/>
              <a:t>Paralela -</a:t>
            </a:r>
            <a:r>
              <a:rPr lang="pt-PT" dirty="0" smtClean="0"/>
              <a:t> </a:t>
            </a:r>
            <a:r>
              <a:rPr lang="pt-PT" dirty="0" err="1"/>
              <a:t>OpenMPI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1097280" y="1680519"/>
            <a:ext cx="10172082" cy="1071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99751"/>
            <a:ext cx="6683223" cy="5198789"/>
          </a:xfrm>
        </p:spPr>
      </p:pic>
      <p:sp>
        <p:nvSpPr>
          <p:cNvPr id="10" name="CaixaDeTexto 9"/>
          <p:cNvSpPr txBox="1"/>
          <p:nvPr/>
        </p:nvSpPr>
        <p:spPr>
          <a:xfrm>
            <a:off x="7780503" y="1099751"/>
            <a:ext cx="41432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sz="1600" dirty="0" smtClean="0"/>
              <a:t>Boa distribuiç</a:t>
            </a:r>
            <a:r>
              <a:rPr lang="pt-PT" sz="1600" dirty="0" smtClean="0"/>
              <a:t>ão de carga:</a:t>
            </a:r>
          </a:p>
          <a:p>
            <a:pPr marL="742950" lvl="1" indent="-285750">
              <a:buFont typeface="Arial" charset="0"/>
              <a:buChar char="•"/>
            </a:pPr>
            <a:r>
              <a:rPr lang="pt-PT" sz="1400" dirty="0" smtClean="0"/>
              <a:t>Cada processo é responsável por um nº mínimo de linhas igual em todos os processos e no pior caso é processado esse nº mínimo + 1 linhas</a:t>
            </a:r>
            <a:endParaRPr lang="pt-PT" sz="1400" dirty="0"/>
          </a:p>
          <a:p>
            <a:endParaRPr lang="pt-PT" sz="1600" dirty="0"/>
          </a:p>
          <a:p>
            <a:pPr marL="285750" indent="-285750">
              <a:buFont typeface="Arial" charset="0"/>
              <a:buChar char="•"/>
            </a:pPr>
            <a:r>
              <a:rPr lang="pt-PT" sz="1600" dirty="0" smtClean="0"/>
              <a:t>Processos vizinhos de outro processo são os processos imediatamente acima e abaixo do processo, em relação à zona da matriz que é responsável.</a:t>
            </a:r>
          </a:p>
          <a:p>
            <a:pPr marL="285750" indent="-285750">
              <a:buFont typeface="Arial" charset="0"/>
              <a:buChar char="•"/>
            </a:pPr>
            <a:endParaRPr lang="pt-PT" sz="1600" dirty="0"/>
          </a:p>
          <a:p>
            <a:pPr marL="285750" indent="-285750">
              <a:buFont typeface="Arial" charset="0"/>
              <a:buChar char="•"/>
            </a:pPr>
            <a:r>
              <a:rPr lang="pt-PT" sz="1600" dirty="0" smtClean="0"/>
              <a:t>Comunicação das linhas de borda entre processos vizinhos efetuada em duas fases consecutivas:</a:t>
            </a:r>
          </a:p>
          <a:p>
            <a:pPr marL="742950" lvl="1" indent="-285750">
              <a:buFont typeface="Arial" charset="0"/>
              <a:buChar char="•"/>
            </a:pPr>
            <a:r>
              <a:rPr lang="pt-PT" sz="1400" dirty="0" smtClean="0"/>
              <a:t>1º: se processo PAR então ENVIA, se ÍMPAR então RECEBE</a:t>
            </a:r>
            <a:endParaRPr lang="pt-PT" sz="1400" dirty="0"/>
          </a:p>
          <a:p>
            <a:pPr marL="742950" lvl="1" indent="-285750">
              <a:buFont typeface="Arial" charset="0"/>
              <a:buChar char="•"/>
            </a:pPr>
            <a:r>
              <a:rPr lang="pt-PT" sz="1400" dirty="0" smtClean="0"/>
              <a:t>2º: se processo ÍMPAR então ENVIA, se PAR então RECEBE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12675"/>
            <a:ext cx="997526" cy="457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</a:t>
            </a:r>
            <a:r>
              <a:rPr lang="pt-PT" dirty="0" smtClean="0"/>
              <a:t> Efetuados - </a:t>
            </a:r>
            <a:r>
              <a:rPr lang="pt-PT" dirty="0" err="1" smtClean="0"/>
              <a:t>OpenMPI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83425" y="2103119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Comunicaç</a:t>
            </a:r>
            <a:r>
              <a:rPr lang="pt-PT" dirty="0" smtClean="0"/>
              <a:t>ão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1 </a:t>
            </a:r>
            <a:r>
              <a:rPr lang="pt-PT" dirty="0" smtClean="0"/>
              <a:t>nodo </a:t>
            </a:r>
            <a:r>
              <a:rPr lang="pt-PT" dirty="0"/>
              <a:t>641 até 32 </a:t>
            </a:r>
            <a:r>
              <a:rPr lang="pt-PT" dirty="0" smtClean="0"/>
              <a:t>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2 </a:t>
            </a:r>
            <a:r>
              <a:rPr lang="pt-PT" dirty="0" smtClean="0"/>
              <a:t>nodos </a:t>
            </a:r>
            <a:r>
              <a:rPr lang="pt-PT" dirty="0"/>
              <a:t>641 até 64 </a:t>
            </a:r>
            <a:r>
              <a:rPr lang="pt-PT" dirty="0" smtClean="0"/>
              <a:t>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4 </a:t>
            </a:r>
            <a:r>
              <a:rPr lang="pt-PT" dirty="0" smtClean="0"/>
              <a:t>nodos </a:t>
            </a:r>
            <a:r>
              <a:rPr lang="pt-PT" dirty="0"/>
              <a:t>641 até 128 </a:t>
            </a:r>
            <a:r>
              <a:rPr lang="pt-PT" dirty="0" smtClean="0"/>
              <a:t>processos (falta resultados)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Comunicaç</a:t>
            </a:r>
            <a:r>
              <a:rPr lang="pt-PT" dirty="0" smtClean="0"/>
              <a:t>ão </a:t>
            </a:r>
            <a:r>
              <a:rPr lang="pt-PT" dirty="0" err="1" smtClean="0"/>
              <a:t>Myrinet</a:t>
            </a:r>
            <a:endParaRPr lang="pt-P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1 </a:t>
            </a:r>
            <a:r>
              <a:rPr lang="pt-PT" dirty="0" smtClean="0"/>
              <a:t>nodo </a:t>
            </a:r>
            <a:r>
              <a:rPr lang="pt-PT" dirty="0"/>
              <a:t>662 até 8 </a:t>
            </a:r>
            <a:r>
              <a:rPr lang="pt-PT" dirty="0" smtClean="0"/>
              <a:t>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4 </a:t>
            </a:r>
            <a:r>
              <a:rPr lang="pt-PT" dirty="0" smtClean="0"/>
              <a:t>nodos </a:t>
            </a:r>
            <a:r>
              <a:rPr lang="pt-PT" dirty="0"/>
              <a:t>662 até 32 </a:t>
            </a:r>
            <a:r>
              <a:rPr lang="pt-PT" dirty="0" smtClean="0"/>
              <a:t>processos (falta resultados)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Nº M</a:t>
            </a:r>
            <a:r>
              <a:rPr lang="pt-PT" dirty="0" smtClean="0"/>
              <a:t>áximo de Iterações = 8000</a:t>
            </a:r>
            <a:endParaRPr lang="pt-PT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0800"/>
            <a:ext cx="9975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430</Words>
  <Application>Microsoft Macintosh PowerPoint</Application>
  <PresentationFormat>Ecrã Panorâmico</PresentationFormat>
  <Paragraphs>84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Retrospetiva</vt:lpstr>
      <vt:lpstr>  Paradigmas de Computação Paralela   Simulação do Processo de Difusão de Calor </vt:lpstr>
      <vt:lpstr>Estrutura da Apresentação</vt:lpstr>
      <vt:lpstr>Caso de Estudo:</vt:lpstr>
      <vt:lpstr>Solução Sequencial</vt:lpstr>
      <vt:lpstr>Solução Paralela - OpenMP </vt:lpstr>
      <vt:lpstr>SpeedUp’s – OpenMP Nodo 641</vt:lpstr>
      <vt:lpstr>OpenMPI</vt:lpstr>
      <vt:lpstr>Solução Paralela - OpenMPI</vt:lpstr>
      <vt:lpstr>Testes Efetuados - OpenMPI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Paradigmas de Computação Paralela   Simulação do Processo de Difusão de Calor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Nuno Moreira</dc:creator>
  <cp:lastModifiedBy>João Miguel Ferreira Lopes</cp:lastModifiedBy>
  <cp:revision>80</cp:revision>
  <dcterms:created xsi:type="dcterms:W3CDTF">2016-10-27T20:22:04Z</dcterms:created>
  <dcterms:modified xsi:type="dcterms:W3CDTF">2016-12-18T22:17:09Z</dcterms:modified>
</cp:coreProperties>
</file>