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8C4575E-1FEC-4A07-B468-7A9DE0B53D57}">
  <a:tblStyle styleId="{B8C4575E-1FEC-4A07-B468-7A9DE0B53D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ccf5b5e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ccf5b5e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ccf5b5e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1ccf5b5e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1ccf5b5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1ccf5b5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ccf5b5e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ccf5b5e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ccf5b5e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1ccf5b5e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1ccf5b5e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1ccf5b5e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1ccf5b5e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1ccf5b5e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rufit.epizy.com/Login1.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311700" y="3072675"/>
            <a:ext cx="8581800" cy="8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Jonathan Miller, Colin Newton, Michael Yilma, James Dadson</a:t>
            </a:r>
            <a:endParaRPr sz="2400"/>
          </a:p>
        </p:txBody>
      </p:sp>
      <p:pic>
        <p:nvPicPr>
          <p:cNvPr id="129" name="Google Shape;129;p13"/>
          <p:cNvPicPr preferRelativeResize="0"/>
          <p:nvPr/>
        </p:nvPicPr>
        <p:blipFill>
          <a:blip r:embed="rId3">
            <a:alphaModFix/>
          </a:blip>
          <a:stretch>
            <a:fillRect/>
          </a:stretch>
        </p:blipFill>
        <p:spPr>
          <a:xfrm>
            <a:off x="2297550" y="253450"/>
            <a:ext cx="4610100" cy="292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Iteration 1 is where we added our first major portion of functionality to the web application. We created our register so that a user could create an account if they did not already have one. We created our home page so that the user could add an exercise. The add exercise page allowed the user to select workout, enter in the amount of sets, reps and the weight that they used. We also made it so the user can also logout from any page if they are logged 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Not Completed</a:t>
            </a:r>
            <a:endParaRPr/>
          </a:p>
        </p:txBody>
      </p:sp>
      <p:sp>
        <p:nvSpPr>
          <p:cNvPr id="141" name="Google Shape;141;p15"/>
          <p:cNvSpPr txBox="1"/>
          <p:nvPr>
            <p:ph idx="1" type="body"/>
          </p:nvPr>
        </p:nvSpPr>
        <p:spPr>
          <a:xfrm>
            <a:off x="819150" y="19812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 Profile (removed)</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Update Profile (removed)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76225" y="469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vs. Actual Completion Times</a:t>
            </a:r>
            <a:endParaRPr/>
          </a:p>
        </p:txBody>
      </p:sp>
      <p:graphicFrame>
        <p:nvGraphicFramePr>
          <p:cNvPr id="147" name="Google Shape;147;p16"/>
          <p:cNvGraphicFramePr/>
          <p:nvPr/>
        </p:nvGraphicFramePr>
        <p:xfrm>
          <a:off x="862075" y="1424075"/>
          <a:ext cx="3000000" cy="3000000"/>
        </p:xfrm>
        <a:graphic>
          <a:graphicData uri="http://schemas.openxmlformats.org/drawingml/2006/table">
            <a:tbl>
              <a:tblPr>
                <a:noFill/>
                <a:tableStyleId>{B8C4575E-1FEC-4A07-B468-7A9DE0B53D57}</a:tableStyleId>
              </a:tblPr>
              <a:tblGrid>
                <a:gridCol w="3709925"/>
                <a:gridCol w="3709925"/>
              </a:tblGrid>
              <a:tr h="332450">
                <a:tc>
                  <a:txBody>
                    <a:bodyPr>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Create an Account:</a:t>
                      </a:r>
                      <a:endParaRPr sz="1300">
                        <a:solidFill>
                          <a:schemeClr val="dk2"/>
                        </a:solidFill>
                        <a:latin typeface="Calibri"/>
                        <a:ea typeface="Calibri"/>
                        <a:cs typeface="Calibri"/>
                        <a:sym typeface="Calibri"/>
                      </a:endParaRPr>
                    </a:p>
                    <a:p>
                      <a:pPr indent="-311150" lvl="0" marL="457200" rtl="0" algn="l">
                        <a:spcBef>
                          <a:spcPts val="20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Estimated: 2</a:t>
                      </a:r>
                      <a:endParaRPr sz="1300">
                        <a:solidFill>
                          <a:schemeClr val="dk2"/>
                        </a:solidFill>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Actual: 1</a:t>
                      </a:r>
                      <a:endParaRPr sz="1300">
                        <a:solidFill>
                          <a:schemeClr val="dk2"/>
                        </a:solidFill>
                        <a:latin typeface="Calibri"/>
                        <a:ea typeface="Calibri"/>
                        <a:cs typeface="Calibri"/>
                        <a:sym typeface="Calibri"/>
                      </a:endParaRPr>
                    </a:p>
                  </a:txBody>
                  <a:tcPr marT="91425" marB="91425" marR="91425" marL="91425"/>
                </a:tc>
              </a:tr>
              <a:tr h="332450">
                <a:tc>
                  <a:txBody>
                    <a:bodyPr>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Select an Exercise: </a:t>
                      </a:r>
                      <a:endParaRPr sz="1300">
                        <a:solidFill>
                          <a:schemeClr val="dk2"/>
                        </a:solidFill>
                        <a:latin typeface="Calibri"/>
                        <a:ea typeface="Calibri"/>
                        <a:cs typeface="Calibri"/>
                        <a:sym typeface="Calibri"/>
                      </a:endParaRPr>
                    </a:p>
                    <a:p>
                      <a:pPr indent="-317500" lvl="0" marL="457200" rtl="0" algn="l">
                        <a:spcBef>
                          <a:spcPts val="200"/>
                        </a:spcBef>
                        <a:spcAft>
                          <a:spcPts val="0"/>
                        </a:spcAft>
                        <a:buSzPts val="1400"/>
                        <a:buChar char="●"/>
                      </a:pPr>
                      <a:r>
                        <a:rPr lang="en" sz="1300">
                          <a:solidFill>
                            <a:schemeClr val="dk2"/>
                          </a:solidFill>
                          <a:latin typeface="Calibri"/>
                          <a:ea typeface="Calibri"/>
                          <a:cs typeface="Calibri"/>
                          <a:sym typeface="Calibri"/>
                        </a:rPr>
                        <a:t>Estimated: 2</a:t>
                      </a:r>
                      <a:endParaRPr sz="1300">
                        <a:solidFill>
                          <a:schemeClr val="dk2"/>
                        </a:solidFill>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t/>
                      </a:r>
                      <a:endParaRPr/>
                    </a:p>
                    <a:p>
                      <a:pPr indent="-311150" lvl="0" marL="457200" rtl="0" algn="l">
                        <a:spcBef>
                          <a:spcPts val="0"/>
                        </a:spcBef>
                        <a:spcAft>
                          <a:spcPts val="200"/>
                        </a:spcAft>
                        <a:buClr>
                          <a:schemeClr val="dk2"/>
                        </a:buClr>
                        <a:buSzPts val="1300"/>
                        <a:buFont typeface="Calibri"/>
                        <a:buChar char="●"/>
                      </a:pPr>
                      <a:r>
                        <a:rPr lang="en" sz="1300">
                          <a:solidFill>
                            <a:schemeClr val="dk2"/>
                          </a:solidFill>
                          <a:latin typeface="Calibri"/>
                          <a:ea typeface="Calibri"/>
                          <a:cs typeface="Calibri"/>
                          <a:sym typeface="Calibri"/>
                        </a:rPr>
                        <a:t>Actual: 4</a:t>
                      </a:r>
                      <a:endParaRPr/>
                    </a:p>
                  </a:txBody>
                  <a:tcPr marT="91425" marB="91425" marR="91425" marL="91425"/>
                </a:tc>
              </a:tr>
              <a:tr h="332450">
                <a:tc>
                  <a:txBody>
                    <a:bodyPr>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Add a set: </a:t>
                      </a:r>
                      <a:endParaRPr sz="1300">
                        <a:solidFill>
                          <a:schemeClr val="dk2"/>
                        </a:solidFill>
                        <a:latin typeface="Calibri"/>
                        <a:ea typeface="Calibri"/>
                        <a:cs typeface="Calibri"/>
                        <a:sym typeface="Calibri"/>
                      </a:endParaRPr>
                    </a:p>
                    <a:p>
                      <a:pPr indent="-311150" lvl="0" marL="457200" rtl="0" algn="l">
                        <a:spcBef>
                          <a:spcPts val="20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Estimated: 2</a:t>
                      </a:r>
                      <a:endParaRPr sz="1300">
                        <a:solidFill>
                          <a:schemeClr val="dk2"/>
                        </a:solidFill>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t/>
                      </a:r>
                      <a:endParaRPr/>
                    </a:p>
                    <a:p>
                      <a:pPr indent="-317500" lvl="0" marL="457200" rtl="0" algn="l">
                        <a:spcBef>
                          <a:spcPts val="0"/>
                        </a:spcBef>
                        <a:spcAft>
                          <a:spcPts val="200"/>
                        </a:spcAft>
                        <a:buSzPts val="1400"/>
                        <a:buChar char="●"/>
                      </a:pPr>
                      <a:r>
                        <a:rPr lang="en" sz="1300">
                          <a:solidFill>
                            <a:schemeClr val="dk2"/>
                          </a:solidFill>
                          <a:latin typeface="Calibri"/>
                          <a:ea typeface="Calibri"/>
                          <a:cs typeface="Calibri"/>
                          <a:sym typeface="Calibri"/>
                        </a:rPr>
                        <a:t>Actual: 1</a:t>
                      </a:r>
                      <a:endParaRPr/>
                    </a:p>
                  </a:txBody>
                  <a:tcPr marT="91425" marB="91425" marR="91425" marL="91425"/>
                </a:tc>
              </a:tr>
              <a:tr h="332450">
                <a:tc>
                  <a:txBody>
                    <a:bodyPr>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Add Reps: </a:t>
                      </a:r>
                      <a:endParaRPr sz="1300">
                        <a:solidFill>
                          <a:schemeClr val="dk2"/>
                        </a:solidFill>
                        <a:latin typeface="Calibri"/>
                        <a:ea typeface="Calibri"/>
                        <a:cs typeface="Calibri"/>
                        <a:sym typeface="Calibri"/>
                      </a:endParaRPr>
                    </a:p>
                    <a:p>
                      <a:pPr indent="-317500" lvl="0" marL="457200" rtl="0" algn="l">
                        <a:spcBef>
                          <a:spcPts val="200"/>
                        </a:spcBef>
                        <a:spcAft>
                          <a:spcPts val="0"/>
                        </a:spcAft>
                        <a:buSzPts val="1400"/>
                        <a:buChar char="●"/>
                      </a:pPr>
                      <a:r>
                        <a:rPr lang="en" sz="1300">
                          <a:solidFill>
                            <a:schemeClr val="dk2"/>
                          </a:solidFill>
                          <a:latin typeface="Calibri"/>
                          <a:ea typeface="Calibri"/>
                          <a:cs typeface="Calibri"/>
                          <a:sym typeface="Calibri"/>
                        </a:rPr>
                        <a:t>Estimated: 2</a:t>
                      </a:r>
                      <a:endParaRPr sz="1300">
                        <a:solidFill>
                          <a:schemeClr val="dk2"/>
                        </a:solidFill>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t/>
                      </a:r>
                      <a:endParaRPr/>
                    </a:p>
                    <a:p>
                      <a:pPr indent="-311150" lvl="0" marL="457200" rtl="0" algn="l">
                        <a:spcBef>
                          <a:spcPts val="0"/>
                        </a:spcBef>
                        <a:spcAft>
                          <a:spcPts val="200"/>
                        </a:spcAft>
                        <a:buClr>
                          <a:schemeClr val="dk2"/>
                        </a:buClr>
                        <a:buSzPts val="1300"/>
                        <a:buFont typeface="Calibri"/>
                        <a:buChar char="●"/>
                      </a:pPr>
                      <a:r>
                        <a:rPr lang="en" sz="1300">
                          <a:solidFill>
                            <a:schemeClr val="dk2"/>
                          </a:solidFill>
                          <a:latin typeface="Calibri"/>
                          <a:ea typeface="Calibri"/>
                          <a:cs typeface="Calibri"/>
                          <a:sym typeface="Calibri"/>
                        </a:rPr>
                        <a:t>Actual: 1</a:t>
                      </a:r>
                      <a:endParaRPr/>
                    </a:p>
                  </a:txBody>
                  <a:tcPr marT="91425" marB="91425" marR="91425" marL="91425"/>
                </a:tc>
              </a:tr>
              <a:tr h="332450">
                <a:tc>
                  <a:txBody>
                    <a:bodyPr>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Add Weight:</a:t>
                      </a:r>
                      <a:endParaRPr sz="1300">
                        <a:solidFill>
                          <a:schemeClr val="dk2"/>
                        </a:solidFill>
                        <a:latin typeface="Calibri"/>
                        <a:ea typeface="Calibri"/>
                        <a:cs typeface="Calibri"/>
                        <a:sym typeface="Calibri"/>
                      </a:endParaRPr>
                    </a:p>
                    <a:p>
                      <a:pPr indent="-317500" lvl="0" marL="457200" rtl="0" algn="l">
                        <a:spcBef>
                          <a:spcPts val="200"/>
                        </a:spcBef>
                        <a:spcAft>
                          <a:spcPts val="0"/>
                        </a:spcAft>
                        <a:buSzPts val="1400"/>
                        <a:buChar char="●"/>
                      </a:pPr>
                      <a:r>
                        <a:rPr lang="en" sz="1300">
                          <a:solidFill>
                            <a:schemeClr val="dk2"/>
                          </a:solidFill>
                          <a:latin typeface="Calibri"/>
                          <a:ea typeface="Calibri"/>
                          <a:cs typeface="Calibri"/>
                          <a:sym typeface="Calibri"/>
                        </a:rPr>
                        <a:t>Estimated: 2</a:t>
                      </a:r>
                      <a:endParaRPr sz="1300">
                        <a:solidFill>
                          <a:schemeClr val="dk2"/>
                        </a:solidFill>
                        <a:latin typeface="Calibri"/>
                        <a:ea typeface="Calibri"/>
                        <a:cs typeface="Calibri"/>
                        <a:sym typeface="Calibri"/>
                      </a:endParaRPr>
                    </a:p>
                  </a:txBody>
                  <a:tcPr marT="91425" marB="91425" marR="91425" marL="91425"/>
                </a:tc>
                <a:tc>
                  <a:txBody>
                    <a:bodyPr>
                      <a:noAutofit/>
                    </a:bodyPr>
                    <a:lstStyle/>
                    <a:p>
                      <a:pPr indent="0" lvl="0" marL="0" rtl="0" algn="l">
                        <a:spcBef>
                          <a:spcPts val="0"/>
                        </a:spcBef>
                        <a:spcAft>
                          <a:spcPts val="0"/>
                        </a:spcAft>
                        <a:buNone/>
                      </a:pPr>
                      <a:r>
                        <a:t/>
                      </a:r>
                      <a:endParaRPr/>
                    </a:p>
                    <a:p>
                      <a:pPr indent="-311150" lvl="0" marL="457200" rtl="0" algn="l">
                        <a:spcBef>
                          <a:spcPts val="0"/>
                        </a:spcBef>
                        <a:spcAft>
                          <a:spcPts val="200"/>
                        </a:spcAft>
                        <a:buClr>
                          <a:schemeClr val="dk2"/>
                        </a:buClr>
                        <a:buSzPts val="1300"/>
                        <a:buFont typeface="Calibri"/>
                        <a:buChar char="●"/>
                      </a:pPr>
                      <a:r>
                        <a:rPr lang="en" sz="1300">
                          <a:solidFill>
                            <a:schemeClr val="dk2"/>
                          </a:solidFill>
                          <a:latin typeface="Calibri"/>
                          <a:ea typeface="Calibri"/>
                          <a:cs typeface="Calibri"/>
                          <a:sym typeface="Calibri"/>
                        </a:rPr>
                        <a:t>Actual: 1</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Tested if the data entered saved to the database correctly</a:t>
            </a:r>
            <a:endParaRPr/>
          </a:p>
          <a:p>
            <a:pPr indent="0" lvl="0" marL="0" rtl="0" algn="l">
              <a:lnSpc>
                <a:spcPct val="100000"/>
              </a:lnSpc>
              <a:spcBef>
                <a:spcPts val="500"/>
              </a:spcBef>
              <a:spcAft>
                <a:spcPts val="0"/>
              </a:spcAft>
              <a:buNone/>
            </a:pPr>
            <a:r>
              <a:t/>
            </a:r>
            <a:endParaRPr/>
          </a:p>
          <a:p>
            <a:pPr indent="-311150" lvl="0" marL="457200" rtl="0" algn="l">
              <a:lnSpc>
                <a:spcPct val="100000"/>
              </a:lnSpc>
              <a:spcBef>
                <a:spcPts val="500"/>
              </a:spcBef>
              <a:spcAft>
                <a:spcPts val="0"/>
              </a:spcAft>
              <a:buSzPts val="1300"/>
              <a:buChar char="●"/>
            </a:pPr>
            <a:r>
              <a:rPr lang="en"/>
              <a:t>Tested to ensure the register page works correctly and adds information to the database</a:t>
            </a:r>
            <a:endParaRPr/>
          </a:p>
          <a:p>
            <a:pPr indent="0" lvl="0" marL="0" rtl="0" algn="l">
              <a:lnSpc>
                <a:spcPct val="100000"/>
              </a:lnSpc>
              <a:spcBef>
                <a:spcPts val="500"/>
              </a:spcBef>
              <a:spcAft>
                <a:spcPts val="0"/>
              </a:spcAft>
              <a:buNone/>
            </a:pPr>
            <a:r>
              <a:t/>
            </a:r>
            <a:endParaRPr/>
          </a:p>
          <a:p>
            <a:pPr indent="-311150" lvl="0" marL="457200" rtl="0" algn="l">
              <a:lnSpc>
                <a:spcPct val="100000"/>
              </a:lnSpc>
              <a:spcBef>
                <a:spcPts val="500"/>
              </a:spcBef>
              <a:spcAft>
                <a:spcPts val="0"/>
              </a:spcAft>
              <a:buSzPts val="1300"/>
              <a:buChar char="●"/>
            </a:pPr>
            <a:r>
              <a:rPr lang="en"/>
              <a:t>Tested clientside and serverside validation</a:t>
            </a:r>
            <a:endParaRPr/>
          </a:p>
          <a:p>
            <a:pPr indent="0" lvl="0" marL="0" rtl="0" algn="l">
              <a:lnSpc>
                <a:spcPct val="100000"/>
              </a:lnSpc>
              <a:spcBef>
                <a:spcPts val="500"/>
              </a:spcBef>
              <a:spcAft>
                <a:spcPts val="0"/>
              </a:spcAft>
              <a:buNone/>
            </a:pPr>
            <a:r>
              <a:t/>
            </a:r>
            <a:endParaRPr/>
          </a:p>
          <a:p>
            <a:pPr indent="-311150" lvl="0" marL="457200" rtl="0" algn="l">
              <a:lnSpc>
                <a:spcPct val="100000"/>
              </a:lnSpc>
              <a:spcBef>
                <a:spcPts val="500"/>
              </a:spcBef>
              <a:spcAft>
                <a:spcPts val="0"/>
              </a:spcAft>
              <a:buSzPts val="1300"/>
              <a:buChar char="●"/>
            </a:pPr>
            <a:r>
              <a:rPr lang="en"/>
              <a:t>Tested Login to ensure pages and database entries are personalized to the user account</a:t>
            </a:r>
            <a:endParaRPr/>
          </a:p>
          <a:p>
            <a:pPr indent="0" lvl="0" marL="457200" rtl="0" algn="l">
              <a:spcBef>
                <a:spcPts val="5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http://rufit.epizy.com/Login1.php</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Complete?</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Login</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Register Page</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Add an Exercise Page (Add Exercise, Add Reps, Add Sets, Add Weight)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238250"/>
            <a:ext cx="75057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be Completed in the Future?</a:t>
            </a:r>
            <a:endParaRPr/>
          </a:p>
        </p:txBody>
      </p:sp>
      <p:pic>
        <p:nvPicPr>
          <p:cNvPr id="171" name="Google Shape;171;p20"/>
          <p:cNvPicPr preferRelativeResize="0"/>
          <p:nvPr/>
        </p:nvPicPr>
        <p:blipFill>
          <a:blip r:embed="rId3">
            <a:alphaModFix/>
          </a:blip>
          <a:stretch>
            <a:fillRect/>
          </a:stretch>
        </p:blipFill>
        <p:spPr>
          <a:xfrm>
            <a:off x="248838" y="703750"/>
            <a:ext cx="8578824" cy="2391525"/>
          </a:xfrm>
          <a:prstGeom prst="rect">
            <a:avLst/>
          </a:prstGeom>
          <a:noFill/>
          <a:ln>
            <a:noFill/>
          </a:ln>
        </p:spPr>
      </p:pic>
      <p:pic>
        <p:nvPicPr>
          <p:cNvPr id="172" name="Google Shape;172;p20"/>
          <p:cNvPicPr preferRelativeResize="0"/>
          <p:nvPr/>
        </p:nvPicPr>
        <p:blipFill>
          <a:blip r:embed="rId4">
            <a:alphaModFix/>
          </a:blip>
          <a:stretch>
            <a:fillRect/>
          </a:stretch>
        </p:blipFill>
        <p:spPr>
          <a:xfrm>
            <a:off x="253600" y="2887050"/>
            <a:ext cx="8636800" cy="20633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