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0B3E0C-2960-4B52-A89B-4CF15798A2A0}">
  <a:tblStyle styleId="{910B3E0C-2960-4B52-A89B-4CF15798A2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0e062a01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0e062a01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e062a01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e062a01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e062a01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e062a01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e062a01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e062a01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e062a01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e062a01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e062a01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e062a01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e062a0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e062a0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e062a01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e062a01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rufit.epizy.com/Login1.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281100" y="3162125"/>
            <a:ext cx="8581800" cy="8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Jonathan Miller, Colin Newton, Michael Yilma, James Dadson</a:t>
            </a:r>
            <a:endParaRPr sz="2400"/>
          </a:p>
        </p:txBody>
      </p:sp>
      <p:pic>
        <p:nvPicPr>
          <p:cNvPr id="129" name="Google Shape;129;p13"/>
          <p:cNvPicPr preferRelativeResize="0"/>
          <p:nvPr/>
        </p:nvPicPr>
        <p:blipFill>
          <a:blip r:embed="rId3">
            <a:alphaModFix/>
          </a:blip>
          <a:stretch>
            <a:fillRect/>
          </a:stretch>
        </p:blipFill>
        <p:spPr>
          <a:xfrm>
            <a:off x="2266950" y="350250"/>
            <a:ext cx="4610100" cy="292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2 Overview</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Iteration 2 is where we added further functionality to the addexercise page, allowing the user to add notes to the exercise. We also added the goals page which allows the users to create, edit, delete and complete goals. The home page has had a calendar implemented it that allows users to view past workouts, see exercises that they have done today, and plan workouts in advance.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Not Completed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Filter Exercises- The intended </a:t>
            </a:r>
            <a:r>
              <a:rPr lang="en"/>
              <a:t>functionality</a:t>
            </a:r>
            <a:r>
              <a:rPr lang="en"/>
              <a:t> was to let a user select a body part and the exercises shown in the dropdown will correlate to the filter selected.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vs Actual Completion Times</a:t>
            </a:r>
            <a:endParaRPr/>
          </a:p>
        </p:txBody>
      </p:sp>
      <p:graphicFrame>
        <p:nvGraphicFramePr>
          <p:cNvPr id="147" name="Google Shape;147;p16"/>
          <p:cNvGraphicFramePr/>
          <p:nvPr/>
        </p:nvGraphicFramePr>
        <p:xfrm>
          <a:off x="952500" y="1858413"/>
          <a:ext cx="3000000" cy="3000000"/>
        </p:xfrm>
        <a:graphic>
          <a:graphicData uri="http://schemas.openxmlformats.org/drawingml/2006/table">
            <a:tbl>
              <a:tblPr>
                <a:noFill/>
                <a:tableStyleId>{910B3E0C-2960-4B52-A89B-4CF15798A2A0}</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b="1" lang="en" sz="1300">
                          <a:latin typeface="Calibri"/>
                          <a:ea typeface="Calibri"/>
                          <a:cs typeface="Calibri"/>
                          <a:sym typeface="Calibri"/>
                        </a:rPr>
                        <a:t>Estimated Time </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b="1" lang="en" sz="1300">
                          <a:latin typeface="Calibri"/>
                          <a:ea typeface="Calibri"/>
                          <a:cs typeface="Calibri"/>
                          <a:sym typeface="Calibri"/>
                        </a:rPr>
                        <a:t>Actual Time</a:t>
                      </a:r>
                      <a:endParaRPr b="1" sz="1300">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b="1" lang="en" sz="1300">
                          <a:latin typeface="Calibri"/>
                          <a:ea typeface="Calibri"/>
                          <a:cs typeface="Calibri"/>
                          <a:sym typeface="Calibri"/>
                        </a:rPr>
                        <a:t>Add a note</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2 Units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1 Unit</a:t>
                      </a:r>
                      <a:endParaRPr sz="1300">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b="1" lang="en" sz="1300">
                          <a:latin typeface="Calibri"/>
                          <a:ea typeface="Calibri"/>
                          <a:cs typeface="Calibri"/>
                          <a:sym typeface="Calibri"/>
                        </a:rPr>
                        <a:t>Select a day</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4 Units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8 Units</a:t>
                      </a:r>
                      <a:endParaRPr sz="1300">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b="1" lang="en" sz="1300">
                          <a:latin typeface="Calibri"/>
                          <a:ea typeface="Calibri"/>
                          <a:cs typeface="Calibri"/>
                          <a:sym typeface="Calibri"/>
                        </a:rPr>
                        <a:t>Create a goal</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3 Units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2 Units</a:t>
                      </a:r>
                      <a:endParaRPr sz="1300">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b="1" lang="en" sz="1300">
                          <a:latin typeface="Calibri"/>
                          <a:ea typeface="Calibri"/>
                          <a:cs typeface="Calibri"/>
                          <a:sym typeface="Calibri"/>
                        </a:rPr>
                        <a:t>Update a goal</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1 Units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5 Units</a:t>
                      </a:r>
                      <a:endParaRPr sz="1300">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b="1" lang="en" sz="1300">
                          <a:latin typeface="Calibri"/>
                          <a:ea typeface="Calibri"/>
                          <a:cs typeface="Calibri"/>
                          <a:sym typeface="Calibri"/>
                        </a:rPr>
                        <a:t>Delete a goal</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1 Units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1 Unit</a:t>
                      </a:r>
                      <a:endParaRPr sz="1300">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b="1" lang="en" sz="1300">
                          <a:latin typeface="Calibri"/>
                          <a:ea typeface="Calibri"/>
                          <a:cs typeface="Calibri"/>
                          <a:sym typeface="Calibri"/>
                        </a:rPr>
                        <a:t>Plan a workout</a:t>
                      </a:r>
                      <a:endParaRPr b="1"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3 Units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3 Units</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Select Day</a:t>
            </a:r>
            <a:endParaRPr/>
          </a:p>
          <a:p>
            <a:pPr indent="-298450" lvl="1" marL="914400" rtl="0" algn="l">
              <a:spcBef>
                <a:spcPts val="0"/>
              </a:spcBef>
              <a:spcAft>
                <a:spcPts val="0"/>
              </a:spcAft>
              <a:buSzPts val="1100"/>
              <a:buChar char="○"/>
            </a:pPr>
            <a:r>
              <a:rPr lang="en"/>
              <a:t>Testing correct behavior from the Datepicker</a:t>
            </a:r>
            <a:endParaRPr/>
          </a:p>
          <a:p>
            <a:pPr indent="-298450" lvl="1" marL="914400" rtl="0" algn="l">
              <a:spcBef>
                <a:spcPts val="0"/>
              </a:spcBef>
              <a:spcAft>
                <a:spcPts val="0"/>
              </a:spcAft>
              <a:buSzPts val="1100"/>
              <a:buChar char="○"/>
            </a:pPr>
            <a:r>
              <a:rPr lang="en"/>
              <a:t>Testing if the corresponding Add Exercise page opened from the Home page</a:t>
            </a:r>
            <a:endParaRPr/>
          </a:p>
          <a:p>
            <a:pPr indent="-298450" lvl="1" marL="914400" rtl="0" algn="l">
              <a:spcBef>
                <a:spcPts val="0"/>
              </a:spcBef>
              <a:spcAft>
                <a:spcPts val="0"/>
              </a:spcAft>
              <a:buSzPts val="1100"/>
              <a:buChar char="○"/>
            </a:pPr>
            <a:r>
              <a:rPr lang="en"/>
              <a:t>Testing if SQL injection was possible from the Home page</a:t>
            </a:r>
            <a:endParaRPr/>
          </a:p>
          <a:p>
            <a:pPr indent="-311150" lvl="0" marL="457200" rtl="0" algn="l">
              <a:spcBef>
                <a:spcPts val="0"/>
              </a:spcBef>
              <a:spcAft>
                <a:spcPts val="0"/>
              </a:spcAft>
              <a:buSzPts val="1300"/>
              <a:buChar char="●"/>
            </a:pPr>
            <a:r>
              <a:rPr lang="en"/>
              <a:t>Create, Update, Delete a Goal</a:t>
            </a:r>
            <a:endParaRPr/>
          </a:p>
          <a:p>
            <a:pPr indent="-298450" lvl="1" marL="914400" rtl="0" algn="l">
              <a:spcBef>
                <a:spcPts val="0"/>
              </a:spcBef>
              <a:spcAft>
                <a:spcPts val="0"/>
              </a:spcAft>
              <a:buSzPts val="1100"/>
              <a:buChar char="○"/>
            </a:pPr>
            <a:r>
              <a:rPr lang="en"/>
              <a:t>Made sure that the page responded correctly to the option that was selected </a:t>
            </a:r>
            <a:endParaRPr/>
          </a:p>
          <a:p>
            <a:pPr indent="-298450" lvl="1" marL="914400" rtl="0" algn="l">
              <a:spcBef>
                <a:spcPts val="0"/>
              </a:spcBef>
              <a:spcAft>
                <a:spcPts val="0"/>
              </a:spcAft>
              <a:buSzPts val="1100"/>
              <a:buChar char="○"/>
            </a:pPr>
            <a:r>
              <a:rPr lang="en"/>
              <a:t>Tested the data being entered into the create a goal, ensuring that it was clean and valid</a:t>
            </a:r>
            <a:endParaRPr/>
          </a:p>
          <a:p>
            <a:pPr indent="-311150" lvl="0" marL="457200" rtl="0" algn="l">
              <a:spcBef>
                <a:spcPts val="0"/>
              </a:spcBef>
              <a:spcAft>
                <a:spcPts val="0"/>
              </a:spcAft>
              <a:buSzPts val="1300"/>
              <a:buChar char="●"/>
            </a:pPr>
            <a:r>
              <a:rPr lang="en"/>
              <a:t>Workout Description on Add Exercise page.</a:t>
            </a:r>
            <a:endParaRPr/>
          </a:p>
          <a:p>
            <a:pPr indent="-298450" lvl="1" marL="914400" rtl="0" algn="l">
              <a:spcBef>
                <a:spcPts val="0"/>
              </a:spcBef>
              <a:spcAft>
                <a:spcPts val="0"/>
              </a:spcAft>
              <a:buSzPts val="1100"/>
              <a:buChar char="○"/>
            </a:pPr>
            <a:r>
              <a:rPr lang="en"/>
              <a:t>Made sure that the SQL injection was not possible. </a:t>
            </a:r>
            <a:endParaRPr/>
          </a:p>
          <a:p>
            <a:pPr indent="-298450" lvl="1" marL="914400" rtl="0" algn="l">
              <a:spcBef>
                <a:spcPts val="0"/>
              </a:spcBef>
              <a:spcAft>
                <a:spcPts val="0"/>
              </a:spcAft>
              <a:buSzPts val="1100"/>
              <a:buChar char="○"/>
            </a:pPr>
            <a:r>
              <a:rPr lang="en"/>
              <a:t>Made sure that the description pushed to the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159" name="Google Shape;159;p18"/>
          <p:cNvSpPr txBox="1"/>
          <p:nvPr>
            <p:ph idx="1" type="body"/>
          </p:nvPr>
        </p:nvSpPr>
        <p:spPr>
          <a:xfrm>
            <a:off x="819150" y="19609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u="sng">
                <a:solidFill>
                  <a:schemeClr val="hlink"/>
                </a:solidFill>
                <a:latin typeface="Arial"/>
                <a:ea typeface="Arial"/>
                <a:cs typeface="Arial"/>
                <a:sym typeface="Arial"/>
                <a:hlinkClick r:id="rId3"/>
              </a:rPr>
              <a:t>http://rufit.epizy.com/Login1.php</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Encountered</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Safari and iOS not supporting HTML5 Datalists </a:t>
            </a:r>
            <a:endParaRPr sz="1400"/>
          </a:p>
          <a:p>
            <a:pPr indent="-317500" lvl="1" marL="914400" rtl="0" algn="l">
              <a:spcBef>
                <a:spcPts val="0"/>
              </a:spcBef>
              <a:spcAft>
                <a:spcPts val="0"/>
              </a:spcAft>
              <a:buSzPts val="1400"/>
              <a:buChar char="○"/>
            </a:pPr>
            <a:r>
              <a:rPr lang="en" sz="1400"/>
              <a:t>Implemented Javascript Datalist Polyfill</a:t>
            </a:r>
            <a:endParaRPr sz="1400"/>
          </a:p>
          <a:p>
            <a:pPr indent="-317500" lvl="0" marL="457200" rtl="0" algn="l">
              <a:spcBef>
                <a:spcPts val="0"/>
              </a:spcBef>
              <a:spcAft>
                <a:spcPts val="0"/>
              </a:spcAft>
              <a:buSzPts val="1400"/>
              <a:buChar char="●"/>
            </a:pPr>
            <a:r>
              <a:rPr lang="en" sz="1400"/>
              <a:t>Jquery Datepicker Implementation </a:t>
            </a:r>
            <a:endParaRPr sz="1400"/>
          </a:p>
          <a:p>
            <a:pPr indent="-317500" lvl="1" marL="914400" rtl="0" algn="l">
              <a:spcBef>
                <a:spcPts val="0"/>
              </a:spcBef>
              <a:spcAft>
                <a:spcPts val="0"/>
              </a:spcAft>
              <a:buSzPts val="1400"/>
              <a:buChar char="○"/>
            </a:pPr>
            <a:r>
              <a:rPr lang="en" sz="1400"/>
              <a:t>Intended Functionality</a:t>
            </a:r>
            <a:endParaRPr sz="1400"/>
          </a:p>
          <a:p>
            <a:pPr indent="-317500" lvl="1" marL="914400" rtl="0" algn="l">
              <a:spcBef>
                <a:spcPts val="0"/>
              </a:spcBef>
              <a:spcAft>
                <a:spcPts val="0"/>
              </a:spcAft>
              <a:buSzPts val="1400"/>
              <a:buChar char="○"/>
            </a:pPr>
            <a:r>
              <a:rPr lang="en" sz="1400"/>
              <a:t>Intended Formatting</a:t>
            </a:r>
            <a:endParaRPr sz="1400"/>
          </a:p>
          <a:p>
            <a:pPr indent="-317500" lvl="0" marL="457200" rtl="0" algn="l">
              <a:spcBef>
                <a:spcPts val="0"/>
              </a:spcBef>
              <a:spcAft>
                <a:spcPts val="0"/>
              </a:spcAft>
              <a:buSzPts val="1400"/>
              <a:buChar char="●"/>
            </a:pPr>
            <a:r>
              <a:rPr lang="en" sz="1400"/>
              <a:t>Passing ID’s of goals to </a:t>
            </a:r>
            <a:r>
              <a:rPr lang="en" sz="1400"/>
              <a:t>different</a:t>
            </a:r>
            <a:r>
              <a:rPr lang="en" sz="1400"/>
              <a:t> pages </a:t>
            </a:r>
            <a:endParaRPr sz="1400"/>
          </a:p>
          <a:p>
            <a:pPr indent="-317500" lvl="1" marL="914400" rtl="0" algn="l">
              <a:spcBef>
                <a:spcPts val="0"/>
              </a:spcBef>
              <a:spcAft>
                <a:spcPts val="0"/>
              </a:spcAft>
              <a:buSzPts val="1400"/>
              <a:buChar char="○"/>
            </a:pPr>
            <a:r>
              <a:rPr lang="en" sz="1400"/>
              <a:t>GET and POST arrays being overwritten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be completed in the Future</a:t>
            </a:r>
            <a:endParaRPr/>
          </a:p>
        </p:txBody>
      </p:sp>
      <p:pic>
        <p:nvPicPr>
          <p:cNvPr id="171" name="Google Shape;171;p20"/>
          <p:cNvPicPr preferRelativeResize="0"/>
          <p:nvPr/>
        </p:nvPicPr>
        <p:blipFill>
          <a:blip r:embed="rId3">
            <a:alphaModFix/>
          </a:blip>
          <a:stretch>
            <a:fillRect/>
          </a:stretch>
        </p:blipFill>
        <p:spPr>
          <a:xfrm>
            <a:off x="613325" y="1800200"/>
            <a:ext cx="7917349" cy="251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