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80" r:id="rId3"/>
    <p:sldId id="281" r:id="rId4"/>
    <p:sldId id="259" r:id="rId5"/>
    <p:sldId id="284" r:id="rId6"/>
    <p:sldId id="268" r:id="rId7"/>
    <p:sldId id="285" r:id="rId8"/>
    <p:sldId id="286" r:id="rId9"/>
    <p:sldId id="288" r:id="rId10"/>
    <p:sldId id="260" r:id="rId11"/>
    <p:sldId id="258" r:id="rId12"/>
    <p:sldId id="278" r:id="rId13"/>
    <p:sldId id="283" r:id="rId14"/>
    <p:sldId id="287" r:id="rId15"/>
    <p:sldId id="290" r:id="rId16"/>
    <p:sldId id="262" r:id="rId17"/>
    <p:sldId id="289" r:id="rId18"/>
    <p:sldId id="291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" id="{64C216AD-1507-4F58-A83C-B9819732D937}">
          <p14:sldIdLst>
            <p14:sldId id="265"/>
          </p14:sldIdLst>
        </p14:section>
        <p14:section name="게임 분류" id="{776EE14A-554F-4796-A50B-7DF35E088582}">
          <p14:sldIdLst/>
        </p14:section>
        <p14:section name="목차" id="{0D399E10-7C5B-44FF-98CC-A0F59A757AAE}">
          <p14:sldIdLst>
            <p14:sldId id="280"/>
          </p14:sldIdLst>
        </p14:section>
        <p14:section name="플랫폼" id="{142FA531-642D-4699-8A82-B117E2CF7DB1}">
          <p14:sldIdLst>
            <p14:sldId id="281"/>
            <p14:sldId id="259"/>
            <p14:sldId id="284"/>
            <p14:sldId id="268"/>
            <p14:sldId id="285"/>
            <p14:sldId id="286"/>
          </p14:sldIdLst>
        </p14:section>
        <p14:section name="장르" id="{EAE5EB34-E9DD-4A53-A430-1D6B736C8390}">
          <p14:sldIdLst>
            <p14:sldId id="288"/>
            <p14:sldId id="260"/>
            <p14:sldId id="258"/>
            <p14:sldId id="278"/>
            <p14:sldId id="283"/>
            <p14:sldId id="287"/>
          </p14:sldIdLst>
        </p14:section>
        <p14:section name="연도" id="{342A36F4-0CB5-49C9-B268-7606A3D63E63}">
          <p14:sldIdLst>
            <p14:sldId id="290"/>
            <p14:sldId id="262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2CA02C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5" autoAdjust="0"/>
    <p:restoredTop sz="88669" autoAdjust="0"/>
  </p:normalViewPr>
  <p:slideViewPr>
    <p:cSldViewPr snapToGrid="0">
      <p:cViewPr varScale="1">
        <p:scale>
          <a:sx n="86" d="100"/>
          <a:sy n="86" d="100"/>
        </p:scale>
        <p:origin x="3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55AE-9E2D-486F-B524-7734E0065B2E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1ED5-7ADD-43EF-973F-FACC56A2C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? </a:t>
            </a:r>
            <a:r>
              <a:rPr lang="ko-KR" altLang="en-US" dirty="0"/>
              <a:t>저는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X360 </a:t>
            </a:r>
            <a:r>
              <a:rPr lang="ko-KR" altLang="en-US" dirty="0"/>
              <a:t>플랫폼을 기반으로</a:t>
            </a:r>
            <a:r>
              <a:rPr lang="en-US" altLang="ko-KR" dirty="0"/>
              <a:t> </a:t>
            </a:r>
            <a:r>
              <a:rPr lang="ko-KR" altLang="en-US" dirty="0"/>
              <a:t>액션 장르의 설계를 제안할 김재희입니다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제안을 </a:t>
            </a:r>
            <a:r>
              <a:rPr lang="ko-KR" altLang="en-US" dirty="0" err="1"/>
              <a:t>귀무가설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저의 주장으로 이해해주시고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분석발표 동안 내용을 확인하시면서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대립가설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제 주장에서 </a:t>
            </a:r>
            <a:r>
              <a:rPr lang="ko-KR" altLang="en-US" dirty="0" err="1"/>
              <a:t>틀린점을</a:t>
            </a:r>
            <a:r>
              <a:rPr lang="ko-KR" altLang="en-US" dirty="0"/>
              <a:t> </a:t>
            </a:r>
            <a:r>
              <a:rPr lang="ko-KR" altLang="en-US" dirty="0" err="1"/>
              <a:t>찾아주시길</a:t>
            </a:r>
            <a:r>
              <a:rPr lang="ko-KR" altLang="en-US" dirty="0"/>
              <a:t> 바라며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0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장르도 생산량을 우선 분석하겠습니다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장르만 많이 </a:t>
            </a:r>
            <a:r>
              <a:rPr lang="ko-KR" altLang="en-US" dirty="0" err="1"/>
              <a:t>생산되지않고</a:t>
            </a:r>
            <a:r>
              <a:rPr lang="ko-KR" altLang="en-US" dirty="0"/>
              <a:t> 골고루 </a:t>
            </a:r>
            <a:r>
              <a:rPr lang="ko-KR" altLang="en-US" dirty="0" err="1"/>
              <a:t>분포되어있음을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다음으로는 장르 출고량을 분석하겠습니다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고른 생산과는 대비적으로 </a:t>
            </a:r>
            <a:r>
              <a:rPr lang="ko-KR" altLang="en-US" dirty="0" err="1"/>
              <a:t>롤플레잉이</a:t>
            </a:r>
            <a:r>
              <a:rPr lang="ko-KR" altLang="en-US" dirty="0"/>
              <a:t> </a:t>
            </a:r>
            <a:r>
              <a:rPr lang="en-US" altLang="ko-KR" dirty="0"/>
              <a:t>37.4%</a:t>
            </a:r>
            <a:r>
              <a:rPr lang="ko-KR" altLang="en-US" dirty="0"/>
              <a:t>로 가장 많이 출고되었습니다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1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압도적인 출고량 </a:t>
            </a:r>
            <a:r>
              <a:rPr lang="ko-KR" altLang="en-US" dirty="0" err="1"/>
              <a:t>롤플레잉과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위인 슈팅을 확인했습니다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제품 출시에 기본적인 언어인 영어와 더불어</a:t>
            </a:r>
            <a:endParaRPr lang="en-US" altLang="ko-KR" dirty="0"/>
          </a:p>
          <a:p>
            <a:r>
              <a:rPr lang="ko-KR" altLang="en-US" dirty="0"/>
              <a:t>해당 국가의 언어를 지원하면 판매량 증가로 이어질 수 있기에</a:t>
            </a:r>
            <a:endParaRPr lang="en-US" altLang="ko-KR" dirty="0"/>
          </a:p>
          <a:p>
            <a:r>
              <a:rPr lang="ko-KR" altLang="en-US" dirty="0"/>
              <a:t>국가별 선호 장르를 추가로 분석해보았습니다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롤플레잉의</a:t>
            </a:r>
            <a:r>
              <a:rPr lang="ko-KR" altLang="en-US" dirty="0"/>
              <a:t> 출고량을 높인 곳은 </a:t>
            </a:r>
            <a:r>
              <a:rPr lang="en-US" altLang="ko-KR" dirty="0"/>
              <a:t>‘</a:t>
            </a:r>
            <a:r>
              <a:rPr lang="ko-KR" altLang="en-US" dirty="0"/>
              <a:t>일본과 기타</a:t>
            </a:r>
            <a:r>
              <a:rPr lang="en-US" altLang="ko-KR" dirty="0"/>
              <a:t>＇</a:t>
            </a:r>
            <a:r>
              <a:rPr lang="ko-KR" altLang="en-US" dirty="0"/>
              <a:t>지역이었습니다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일본의 경우 </a:t>
            </a:r>
            <a:r>
              <a:rPr lang="en-US" altLang="ko-KR" dirty="0"/>
              <a:t>2</a:t>
            </a:r>
            <a:r>
              <a:rPr lang="ko-KR" altLang="en-US" dirty="0"/>
              <a:t>위인 슈팅게임을 </a:t>
            </a:r>
            <a:r>
              <a:rPr lang="en-US" altLang="ko-KR" dirty="0"/>
              <a:t>0.5% </a:t>
            </a:r>
            <a:r>
              <a:rPr lang="ko-KR" altLang="en-US" dirty="0"/>
              <a:t>수준으로</a:t>
            </a:r>
            <a:endParaRPr lang="en-US" altLang="ko-KR" dirty="0"/>
          </a:p>
          <a:p>
            <a:r>
              <a:rPr lang="ko-KR" altLang="en-US" dirty="0"/>
              <a:t>아예 하지 않기에 언어를 지원하는 </a:t>
            </a:r>
            <a:r>
              <a:rPr lang="ko-KR" altLang="en-US" dirty="0" err="1"/>
              <a:t>롤플레잉을</a:t>
            </a:r>
            <a:r>
              <a:rPr lang="ko-KR" altLang="en-US" dirty="0"/>
              <a:t> 적극 검토해야합니다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순위의 슈팅의 경우 북미와 유럽에서 각각 </a:t>
            </a:r>
            <a:r>
              <a:rPr lang="en-US" altLang="ko-KR" dirty="0"/>
              <a:t>30%</a:t>
            </a:r>
            <a:r>
              <a:rPr lang="ko-KR" altLang="en-US" dirty="0"/>
              <a:t>로 인기였습니다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5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장르는 소비자의 취향이 강하게 반영되기에</a:t>
            </a:r>
            <a:endParaRPr lang="en-US" altLang="ko-KR" dirty="0"/>
          </a:p>
          <a:p>
            <a:r>
              <a:rPr lang="ko-KR" altLang="en-US" dirty="0"/>
              <a:t>약간의 설문자료를 통해 </a:t>
            </a:r>
            <a:r>
              <a:rPr lang="ko-KR" altLang="en-US" dirty="0" err="1"/>
              <a:t>베네핏을</a:t>
            </a:r>
            <a:r>
              <a:rPr lang="ko-KR" altLang="en-US" dirty="0"/>
              <a:t> 알아보고자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가장 접근성이 편한 </a:t>
            </a:r>
            <a:r>
              <a:rPr lang="en-US" altLang="ko-KR" dirty="0"/>
              <a:t>PC</a:t>
            </a:r>
            <a:r>
              <a:rPr lang="ko-KR" altLang="en-US" dirty="0"/>
              <a:t>나 모바일이 아닌 콘솔로 게임을 하는 것은</a:t>
            </a:r>
            <a:endParaRPr lang="en-US" altLang="ko-KR" dirty="0"/>
          </a:p>
          <a:p>
            <a:r>
              <a:rPr lang="ko-KR" altLang="en-US" dirty="0"/>
              <a:t>어떠한 이유라고 생각하시나요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생각하신 이유일 수도 있지만</a:t>
            </a:r>
            <a:r>
              <a:rPr lang="en-US" altLang="ko-KR" dirty="0"/>
              <a:t>,</a:t>
            </a:r>
            <a:r>
              <a:rPr lang="ko-KR" altLang="en-US" dirty="0"/>
              <a:t> 대부분은 콘솔 전용 게임을 통한</a:t>
            </a:r>
            <a:endParaRPr lang="en-US" altLang="ko-KR" dirty="0"/>
          </a:p>
          <a:p>
            <a:r>
              <a:rPr lang="ko-KR" altLang="en-US" dirty="0"/>
              <a:t>스트레스 해소나 시간 때우기 용이라고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다음의 그래프를 보면</a:t>
            </a:r>
            <a:r>
              <a:rPr lang="en-US" altLang="ko-KR" dirty="0"/>
              <a:t>, 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게임에 몰입하는 </a:t>
            </a:r>
            <a:r>
              <a:rPr lang="ko-KR" altLang="en-US" dirty="0" err="1"/>
              <a:t>롤플레잉이나</a:t>
            </a:r>
            <a:endParaRPr lang="en-US" altLang="ko-KR" dirty="0"/>
          </a:p>
          <a:p>
            <a:r>
              <a:rPr lang="ko-KR" altLang="en-US" dirty="0" err="1"/>
              <a:t>액티비티하게</a:t>
            </a:r>
            <a:r>
              <a:rPr lang="ko-KR" altLang="en-US" dirty="0"/>
              <a:t> 움직이는 스포츠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슈팅을 선호 장르로</a:t>
            </a:r>
            <a:endParaRPr lang="en-US" altLang="ko-KR" dirty="0"/>
          </a:p>
          <a:p>
            <a:r>
              <a:rPr lang="ko-KR" altLang="en-US" dirty="0"/>
              <a:t>꼽을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또 주목할 점은 하위권 그룹입니다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스트레스 해소가 가장 큰 목적이기에 머리를 많이 사용하는</a:t>
            </a:r>
            <a:endParaRPr lang="en-US" altLang="ko-KR" dirty="0"/>
          </a:p>
          <a:p>
            <a:r>
              <a:rPr lang="ko-KR" altLang="en-US" dirty="0"/>
              <a:t>퍼즐이나 전략</a:t>
            </a:r>
            <a:r>
              <a:rPr lang="en-US" altLang="ko-KR" dirty="0"/>
              <a:t>, </a:t>
            </a:r>
            <a:r>
              <a:rPr lang="ko-KR" altLang="en-US" dirty="0"/>
              <a:t>교육 등은 </a:t>
            </a:r>
            <a:r>
              <a:rPr lang="ko-KR" altLang="en-US" dirty="0" err="1"/>
              <a:t>비선호</a:t>
            </a:r>
            <a:r>
              <a:rPr lang="ko-KR" altLang="en-US" dirty="0"/>
              <a:t> 장르라는 점을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40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출고량을 기준으로 플랫폼과 장르를 각각 분석했습니다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국가별 장르가 이색적으로 특이한 점을 파악했기에</a:t>
            </a:r>
            <a:endParaRPr lang="en-US" altLang="ko-KR" dirty="0"/>
          </a:p>
          <a:p>
            <a:r>
              <a:rPr lang="ko-KR" altLang="en-US" dirty="0"/>
              <a:t>출고량과 플랫폼</a:t>
            </a:r>
            <a:r>
              <a:rPr lang="en-US" altLang="ko-KR" dirty="0"/>
              <a:t>, </a:t>
            </a:r>
            <a:r>
              <a:rPr lang="ko-KR" altLang="en-US" dirty="0"/>
              <a:t>장르를 종합 분석하려고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북미의 경우 </a:t>
            </a:r>
            <a:r>
              <a:rPr lang="en-US" altLang="ko-KR" dirty="0"/>
              <a:t>Xbox</a:t>
            </a:r>
            <a:r>
              <a:rPr lang="ko-KR" altLang="en-US" dirty="0"/>
              <a:t>의 출고량이 가장 높았는데</a:t>
            </a:r>
            <a:endParaRPr lang="en-US" altLang="ko-KR" dirty="0"/>
          </a:p>
          <a:p>
            <a:r>
              <a:rPr lang="ko-KR" altLang="en-US" dirty="0"/>
              <a:t>이를 반영하듯 </a:t>
            </a:r>
            <a:r>
              <a:rPr lang="en-US" altLang="ko-KR" dirty="0"/>
              <a:t>X360</a:t>
            </a:r>
            <a:r>
              <a:rPr lang="ko-KR" altLang="en-US" dirty="0"/>
              <a:t>의 액션과 슈팅 장르의 출고가 가장 높았고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유럽의 경우</a:t>
            </a:r>
            <a:r>
              <a:rPr lang="en-US" altLang="ko-KR" dirty="0"/>
              <a:t> </a:t>
            </a:r>
            <a:r>
              <a:rPr lang="ko-KR" altLang="en-US" dirty="0"/>
              <a:t>플레이스테이션이 가장 높았는데</a:t>
            </a:r>
            <a:endParaRPr lang="en-US" altLang="ko-KR" dirty="0"/>
          </a:p>
          <a:p>
            <a:r>
              <a:rPr lang="ko-KR" altLang="en-US" dirty="0"/>
              <a:t>마찬가지로 플레이스테이션의 액션이 높았고</a:t>
            </a:r>
            <a:r>
              <a:rPr lang="en-US" altLang="ko-KR" dirty="0"/>
              <a:t>, </a:t>
            </a:r>
            <a:r>
              <a:rPr lang="ko-KR" altLang="en-US" dirty="0"/>
              <a:t>다음은 </a:t>
            </a:r>
            <a:r>
              <a:rPr lang="en-US" altLang="ko-KR" dirty="0"/>
              <a:t>X360</a:t>
            </a:r>
            <a:r>
              <a:rPr lang="ko-KR" altLang="en-US" dirty="0"/>
              <a:t>의 스포츠였습니다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일본의 경우 플레이스테이션과 </a:t>
            </a:r>
            <a:r>
              <a:rPr lang="ko-KR" altLang="en-US" dirty="0" err="1"/>
              <a:t>게임보이에뮬레이터가</a:t>
            </a:r>
            <a:r>
              <a:rPr lang="ko-KR" altLang="en-US" dirty="0"/>
              <a:t> 압도적이었는데</a:t>
            </a:r>
            <a:endParaRPr lang="en-US" altLang="ko-KR" dirty="0"/>
          </a:p>
          <a:p>
            <a:r>
              <a:rPr lang="ko-KR" altLang="en-US" dirty="0"/>
              <a:t>장르의 경우 플랫폼과 무관하게 </a:t>
            </a:r>
            <a:r>
              <a:rPr lang="ko-KR" altLang="en-US" dirty="0" err="1"/>
              <a:t>롤플레잉이</a:t>
            </a:r>
            <a:r>
              <a:rPr lang="ko-KR" altLang="en-US" dirty="0"/>
              <a:t> 가장 높았습니다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지역의 경우 플레이스테이션이 가장 높았지만</a:t>
            </a:r>
            <a:endParaRPr lang="en-US" altLang="ko-KR" dirty="0"/>
          </a:p>
          <a:p>
            <a:r>
              <a:rPr lang="en-US" altLang="ko-KR" dirty="0"/>
              <a:t>X360</a:t>
            </a:r>
            <a:r>
              <a:rPr lang="ko-KR" altLang="en-US" dirty="0"/>
              <a:t>의 액션이 </a:t>
            </a:r>
            <a:r>
              <a:rPr lang="en-US" altLang="ko-KR" dirty="0"/>
              <a:t>1</a:t>
            </a:r>
            <a:r>
              <a:rPr lang="ko-KR" altLang="en-US" dirty="0"/>
              <a:t>등이고</a:t>
            </a:r>
            <a:r>
              <a:rPr lang="en-US" altLang="ko-KR" dirty="0"/>
              <a:t>, </a:t>
            </a:r>
            <a:r>
              <a:rPr lang="ko-KR" altLang="en-US" dirty="0" err="1"/>
              <a:t>그다음이</a:t>
            </a:r>
            <a:r>
              <a:rPr lang="ko-KR" altLang="en-US" dirty="0"/>
              <a:t> </a:t>
            </a:r>
            <a:r>
              <a:rPr lang="en-US" altLang="ko-KR" dirty="0"/>
              <a:t>PS3</a:t>
            </a:r>
            <a:r>
              <a:rPr lang="ko-KR" altLang="en-US" dirty="0"/>
              <a:t>의 </a:t>
            </a:r>
            <a:r>
              <a:rPr lang="ko-KR" altLang="en-US" dirty="0" err="1"/>
              <a:t>롤플레잉이었습니다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39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 분석을 통해 북미와 유럽은 슈팅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일본과 기타지역은 </a:t>
            </a:r>
            <a:r>
              <a:rPr lang="ko-KR" altLang="en-US" dirty="0" err="1"/>
              <a:t>롤플레잉이</a:t>
            </a:r>
            <a:r>
              <a:rPr lang="ko-KR" altLang="en-US" dirty="0"/>
              <a:t> 가장 인기였습니다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플랫폼의 결론과 장르의 결론을 합쳐 정리하자면</a:t>
            </a:r>
            <a:endParaRPr lang="en-US" altLang="ko-KR" dirty="0"/>
          </a:p>
          <a:p>
            <a:r>
              <a:rPr lang="ko-KR" altLang="en-US" dirty="0"/>
              <a:t>일본은 일본어를 지원하는 </a:t>
            </a:r>
            <a:r>
              <a:rPr lang="en-US" altLang="ko-KR" dirty="0"/>
              <a:t>Just </a:t>
            </a:r>
            <a:r>
              <a:rPr lang="ko-KR" altLang="en-US" dirty="0" err="1"/>
              <a:t>롤플레잉이고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 범세계적인 대중적인 플랫폼은 </a:t>
            </a:r>
            <a:r>
              <a:rPr lang="en-US" altLang="ko-KR" dirty="0"/>
              <a:t>X360</a:t>
            </a:r>
            <a:r>
              <a:rPr lang="ko-KR" altLang="en-US" dirty="0"/>
              <a:t>과 </a:t>
            </a:r>
            <a:r>
              <a:rPr lang="en-US" altLang="ko-KR" dirty="0"/>
              <a:t>PS3</a:t>
            </a:r>
            <a:r>
              <a:rPr lang="ko-KR" altLang="en-US" dirty="0"/>
              <a:t>고</a:t>
            </a:r>
            <a:endParaRPr lang="en-US" altLang="ko-KR" dirty="0"/>
          </a:p>
          <a:p>
            <a:r>
              <a:rPr lang="ko-KR" altLang="en-US" dirty="0"/>
              <a:t>장르는 </a:t>
            </a:r>
            <a:r>
              <a:rPr lang="en-US" altLang="ko-KR" dirty="0"/>
              <a:t>1</a:t>
            </a:r>
            <a:r>
              <a:rPr lang="ko-KR" altLang="en-US" dirty="0"/>
              <a:t>순위가 액션이고</a:t>
            </a:r>
            <a:r>
              <a:rPr lang="en-US" altLang="ko-KR" dirty="0"/>
              <a:t>, 2</a:t>
            </a:r>
            <a:r>
              <a:rPr lang="ko-KR" altLang="en-US" dirty="0"/>
              <a:t>위는 슈팅이었습니다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연도 분석을 진행하며 결론을 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5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PS3</a:t>
            </a:r>
            <a:r>
              <a:rPr lang="ko-KR" altLang="en-US" dirty="0"/>
              <a:t>와 </a:t>
            </a:r>
            <a:r>
              <a:rPr lang="en-US" altLang="ko-KR" dirty="0"/>
              <a:t>X360</a:t>
            </a:r>
            <a:r>
              <a:rPr lang="ko-KR" altLang="en-US" dirty="0"/>
              <a:t>이라는 </a:t>
            </a:r>
            <a:r>
              <a:rPr lang="en-US" altLang="ko-KR" dirty="0"/>
              <a:t>2</a:t>
            </a:r>
            <a:r>
              <a:rPr lang="ko-KR" altLang="en-US" dirty="0"/>
              <a:t>개의 플랫폼과</a:t>
            </a:r>
            <a:endParaRPr lang="en-US" altLang="ko-KR" dirty="0"/>
          </a:p>
          <a:p>
            <a:r>
              <a:rPr lang="ko-KR" altLang="en-US" dirty="0" err="1"/>
              <a:t>롤플레잉과</a:t>
            </a:r>
            <a:r>
              <a:rPr lang="ko-KR" altLang="en-US" dirty="0"/>
              <a:t> 액션</a:t>
            </a:r>
            <a:r>
              <a:rPr lang="en-US" altLang="ko-KR" dirty="0"/>
              <a:t>, </a:t>
            </a:r>
            <a:r>
              <a:rPr lang="ko-KR" altLang="en-US" dirty="0"/>
              <a:t>슈팅이라는 </a:t>
            </a:r>
            <a:r>
              <a:rPr lang="en-US" altLang="ko-KR" dirty="0"/>
              <a:t>3</a:t>
            </a:r>
            <a:r>
              <a:rPr lang="ko-KR" altLang="en-US" dirty="0"/>
              <a:t>개의 장르 키워드가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자료가 오래된 데이터의 반영인지</a:t>
            </a:r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년 동안의 자료인지를 연도를 통해 분석하겠습니다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02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단순히 두 기기 간의 평균을 비교하겠습니다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보라색 범위는 같은 출고량을 의미하며</a:t>
            </a:r>
            <a:endParaRPr lang="en-US" altLang="ko-KR" dirty="0"/>
          </a:p>
          <a:p>
            <a:r>
              <a:rPr lang="ko-KR" altLang="en-US" dirty="0"/>
              <a:t>보라색의 </a:t>
            </a:r>
            <a:r>
              <a:rPr lang="ko-KR" altLang="en-US" dirty="0" err="1"/>
              <a:t>윗</a:t>
            </a:r>
            <a:r>
              <a:rPr lang="ko-KR" altLang="en-US" dirty="0"/>
              <a:t> 범위가 다른 기기보다 더 많은 출고량을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전체적으로 </a:t>
            </a:r>
            <a:r>
              <a:rPr lang="en-US" altLang="ko-KR" dirty="0"/>
              <a:t>X360</a:t>
            </a:r>
            <a:r>
              <a:rPr lang="ko-KR" altLang="en-US" dirty="0"/>
              <a:t>이 우위처럼 보이나</a:t>
            </a:r>
            <a:endParaRPr lang="en-US" altLang="ko-KR" dirty="0"/>
          </a:p>
          <a:p>
            <a:r>
              <a:rPr lang="en-US" altLang="ko-KR" dirty="0"/>
              <a:t>PS3 </a:t>
            </a:r>
            <a:r>
              <a:rPr lang="ko-KR" altLang="en-US" dirty="0"/>
              <a:t>또한 몇몇 해에서는 시장적 우위를 보이고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21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두 기기 간에 우위적 장르를 확인하겠습니다</a:t>
            </a:r>
            <a:endParaRPr lang="en-US" altLang="ko-KR" dirty="0"/>
          </a:p>
          <a:p>
            <a:r>
              <a:rPr lang="en-US" altLang="ko-KR" dirty="0"/>
              <a:t>X360</a:t>
            </a:r>
            <a:r>
              <a:rPr lang="ko-KR" altLang="en-US" dirty="0"/>
              <a:t>의 경우 슈팅과 액션에서 </a:t>
            </a:r>
            <a:r>
              <a:rPr lang="en-US" altLang="ko-KR" dirty="0"/>
              <a:t>4</a:t>
            </a:r>
            <a:r>
              <a:rPr lang="ko-KR" altLang="en-US" dirty="0"/>
              <a:t>개로 </a:t>
            </a:r>
            <a:r>
              <a:rPr lang="en-US" altLang="ko-KR" dirty="0"/>
              <a:t>PS3</a:t>
            </a:r>
            <a:r>
              <a:rPr lang="ko-KR" altLang="en-US" dirty="0"/>
              <a:t>보다 우위에 있고</a:t>
            </a:r>
            <a:endParaRPr lang="en-US" altLang="ko-KR" dirty="0"/>
          </a:p>
          <a:p>
            <a:r>
              <a:rPr lang="en-US" altLang="ko-KR" dirty="0"/>
              <a:t>PS3</a:t>
            </a:r>
            <a:r>
              <a:rPr lang="ko-KR" altLang="en-US" dirty="0"/>
              <a:t>는 모든 경우의 </a:t>
            </a:r>
            <a:r>
              <a:rPr lang="ko-KR" altLang="en-US" dirty="0" err="1"/>
              <a:t>롤플레잉에서</a:t>
            </a:r>
            <a:r>
              <a:rPr lang="ko-KR" altLang="en-US" dirty="0"/>
              <a:t> 우위에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80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우리는 최종적으로 </a:t>
            </a:r>
            <a:r>
              <a:rPr lang="en-US" altLang="ko-KR" dirty="0"/>
              <a:t>X360</a:t>
            </a:r>
            <a:r>
              <a:rPr lang="ko-KR" altLang="en-US" dirty="0"/>
              <a:t>은 슈팅과 액션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PS3</a:t>
            </a:r>
            <a:r>
              <a:rPr lang="ko-KR" altLang="en-US" dirty="0"/>
              <a:t>는 </a:t>
            </a:r>
            <a:r>
              <a:rPr lang="ko-KR" altLang="en-US" dirty="0" err="1"/>
              <a:t>롤플레잉이라는</a:t>
            </a:r>
            <a:r>
              <a:rPr lang="ko-KR" altLang="en-US" dirty="0"/>
              <a:t> 플랫폼과 장르의 데이터를 얻었습니다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시장을 </a:t>
            </a:r>
            <a:r>
              <a:rPr lang="ko-KR" altLang="en-US" dirty="0" err="1"/>
              <a:t>타겟팅하며</a:t>
            </a:r>
            <a:r>
              <a:rPr lang="ko-KR" altLang="en-US" dirty="0"/>
              <a:t> 마치겠습니다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PS3</a:t>
            </a:r>
            <a:r>
              <a:rPr lang="ko-KR" altLang="en-US" dirty="0"/>
              <a:t>가 특화된 곳은 일본 시장과 기타 시장입니다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X360</a:t>
            </a:r>
            <a:r>
              <a:rPr lang="ko-KR" altLang="en-US" dirty="0"/>
              <a:t>의 시장은 액션은 북미와 </a:t>
            </a:r>
            <a:r>
              <a:rPr lang="ko-KR" altLang="en-US" dirty="0" err="1"/>
              <a:t>기타지역이고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슈팅의 경우 북미와 유럽 시장입니다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이번 설계 후 개발로 차후의 설계까지 고려한다면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X360</a:t>
            </a:r>
            <a:r>
              <a:rPr lang="ko-KR" altLang="en-US" dirty="0"/>
              <a:t>을 선택하겠습니다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우선은 생산과 출고가 평균인 </a:t>
            </a:r>
            <a:r>
              <a:rPr lang="en-US" altLang="ko-KR" dirty="0"/>
              <a:t>XBOX</a:t>
            </a:r>
            <a:r>
              <a:rPr lang="ko-KR" altLang="en-US" dirty="0"/>
              <a:t> 시리즈로 안정성이 보장되고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이번에 </a:t>
            </a:r>
            <a:r>
              <a:rPr lang="en-US" altLang="ko-KR" dirty="0"/>
              <a:t>X360</a:t>
            </a:r>
            <a:r>
              <a:rPr lang="ko-KR" altLang="en-US" dirty="0"/>
              <a:t>을 개발한 리소스를 바탕으로 다음 개발에는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다른 장르로 선택한다면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슈팅일 경우 기존의 안정성을 확보한 북미 시장을 기반으로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새로운 유럽 시장을 개척할 수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스포츠나 </a:t>
            </a:r>
            <a:r>
              <a:rPr lang="ko-KR" altLang="en-US" dirty="0" err="1"/>
              <a:t>롤플레잉일</a:t>
            </a:r>
            <a:r>
              <a:rPr lang="ko-KR" altLang="en-US" dirty="0"/>
              <a:t> 경우 완전 미지의 시장인 유럽과 일본에서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새로운 도전을 할 수 있기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6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북미와 기타 지역을 타겟팅으로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X360</a:t>
            </a:r>
            <a:r>
              <a:rPr lang="ko-KR" altLang="en-US" dirty="0"/>
              <a:t>플랫폼의 액션장르를 선택한다면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Activision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을 협력사로 추천합니다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지난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년간 매년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건 이상의 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귀무가설과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일치하는</a:t>
            </a:r>
            <a:endParaRPr lang="en-US" altLang="ko-KR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꾸준한 개발을 진행했으며</a:t>
            </a:r>
            <a:endParaRPr lang="en-US" altLang="ko-KR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총 </a:t>
            </a:r>
            <a:r>
              <a:rPr lang="en-US" altLang="ko-KR" dirty="0"/>
              <a:t>42</a:t>
            </a:r>
            <a:r>
              <a:rPr lang="ko-KR" altLang="en-US" dirty="0"/>
              <a:t>건으로 충분한 리소스를 협력할 수 있습니다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이상 발표 마치도록 하겠습니다</a:t>
            </a:r>
            <a:endParaRPr lang="en-US" altLang="ko-KR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2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중점으로 분석할 데이터는 물론 </a:t>
            </a:r>
            <a:r>
              <a:rPr lang="en-US" altLang="ko-KR" dirty="0"/>
              <a:t>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출고량입니다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출고량에 따른</a:t>
            </a:r>
            <a:r>
              <a:rPr lang="en-US" altLang="ko-KR" dirty="0"/>
              <a:t> </a:t>
            </a:r>
            <a:r>
              <a:rPr lang="ko-KR" altLang="en-US" dirty="0"/>
              <a:t>플랫폼과 장르를 분석하고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연도 자료까지 반영한 내용으로 결정하는 순서로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3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플랫폼을 최우선 분석한 이유는 개발 환경입니다</a:t>
            </a:r>
            <a:endParaRPr lang="en-US" altLang="ko-KR" dirty="0"/>
          </a:p>
          <a:p>
            <a:r>
              <a:rPr lang="ko-KR" altLang="en-US" dirty="0"/>
              <a:t>플랫폼마다 개발 기간이나 제작사</a:t>
            </a:r>
            <a:r>
              <a:rPr lang="en-US" altLang="ko-KR" dirty="0"/>
              <a:t>, </a:t>
            </a:r>
            <a:r>
              <a:rPr lang="ko-KR" altLang="en-US" dirty="0"/>
              <a:t>수익구조가 다르기 때문입니다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이 분석에서는 어떤 플랫폼을 선택하던</a:t>
            </a:r>
            <a:r>
              <a:rPr lang="en-US" altLang="ko-KR" dirty="0"/>
              <a:t> PC</a:t>
            </a:r>
            <a:r>
              <a:rPr lang="ko-KR" altLang="en-US" dirty="0"/>
              <a:t>스팀에도</a:t>
            </a:r>
            <a:endParaRPr lang="en-US" altLang="ko-KR" dirty="0"/>
          </a:p>
          <a:p>
            <a:r>
              <a:rPr lang="ko-KR" altLang="en-US" dirty="0"/>
              <a:t>출시된다는 가정을 하기에 </a:t>
            </a:r>
            <a:r>
              <a:rPr lang="en-US" altLang="ko-KR" dirty="0"/>
              <a:t>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플랫폼만 분석하겠습니다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플랫폼을 구매한 사람은 다음 시리즈 구매나</a:t>
            </a:r>
            <a:endParaRPr lang="en-US" altLang="ko-KR" dirty="0"/>
          </a:p>
          <a:p>
            <a:r>
              <a:rPr lang="ko-KR" altLang="en-US" dirty="0"/>
              <a:t>기기의 펌웨어 업그레이드 등을 통해 설계된 게임을 플레이할 수 있는 가정을 하기에 시리즈를 통합하여 분석하겠습니다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8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플랫폼별 생산량을 분석했습니다</a:t>
            </a:r>
            <a:endParaRPr lang="en-US" altLang="ko-KR" dirty="0"/>
          </a:p>
          <a:p>
            <a:r>
              <a:rPr lang="ko-KR" altLang="en-US" dirty="0"/>
              <a:t>이는 많은 </a:t>
            </a:r>
            <a:r>
              <a:rPr lang="ko-KR" altLang="en-US" dirty="0" err="1"/>
              <a:t>개발량으로</a:t>
            </a:r>
            <a:r>
              <a:rPr lang="ko-KR" altLang="en-US" dirty="0"/>
              <a:t> 기대할 수 있는 협력사나 리소스를 보기 </a:t>
            </a:r>
            <a:r>
              <a:rPr lang="ko-KR" altLang="en-US" dirty="0" err="1"/>
              <a:t>위해서입니다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플레이스테이션의 경우 다년간의 시리즈를 통해 생산 시장의 </a:t>
            </a:r>
            <a:r>
              <a:rPr lang="en-US" altLang="ko-KR" dirty="0"/>
              <a:t>57%</a:t>
            </a:r>
            <a:r>
              <a:rPr lang="ko-KR" altLang="en-US" dirty="0"/>
              <a:t>를 장악했고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순위는 </a:t>
            </a:r>
            <a:r>
              <a:rPr lang="en-US" altLang="ko-KR" dirty="0"/>
              <a:t>Xbox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개발이익과 연결된 플랫폼별 출고량을 분석하였습니다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순위는 약 </a:t>
            </a:r>
            <a:r>
              <a:rPr lang="en-US" altLang="ko-KR" dirty="0"/>
              <a:t>6%</a:t>
            </a:r>
            <a:r>
              <a:rPr lang="ko-KR" altLang="en-US" dirty="0"/>
              <a:t>가 감소했지만  </a:t>
            </a:r>
            <a:r>
              <a:rPr lang="en-US" altLang="ko-KR" dirty="0"/>
              <a:t>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역시 </a:t>
            </a:r>
            <a:r>
              <a:rPr lang="en-US" altLang="ko-KR" dirty="0"/>
              <a:t>51%</a:t>
            </a:r>
            <a:r>
              <a:rPr lang="ko-KR" altLang="en-US" dirty="0"/>
              <a:t>로 출고 시장의 절반을 지배한 </a:t>
            </a:r>
            <a:r>
              <a:rPr lang="ko-KR" altLang="en-US" dirty="0" err="1"/>
              <a:t>플레이스테이션이었고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순위는 </a:t>
            </a:r>
            <a:r>
              <a:rPr lang="en-US" altLang="ko-KR" dirty="0"/>
              <a:t>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생산 대비 </a:t>
            </a:r>
            <a:r>
              <a:rPr lang="en-US" altLang="ko-KR" dirty="0"/>
              <a:t>2</a:t>
            </a:r>
            <a:r>
              <a:rPr lang="ko-KR" altLang="en-US" dirty="0"/>
              <a:t>배 출고가 된 닌텐도였고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순위는 </a:t>
            </a:r>
            <a:r>
              <a:rPr lang="en-US" altLang="ko-KR" dirty="0"/>
              <a:t>X-box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2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닌텐도의 생산과 출고량의 차이 파악을 위해</a:t>
            </a:r>
            <a:endParaRPr lang="en-US" altLang="ko-KR" dirty="0"/>
          </a:p>
          <a:p>
            <a:r>
              <a:rPr lang="ko-KR" altLang="en-US" dirty="0"/>
              <a:t>다른 자료를 통해서 크로스</a:t>
            </a:r>
            <a:r>
              <a:rPr lang="en-US" altLang="ko-KR" dirty="0"/>
              <a:t>-</a:t>
            </a:r>
            <a:r>
              <a:rPr lang="ko-KR" altLang="en-US" dirty="0"/>
              <a:t>체크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닌텐도 스위치와 </a:t>
            </a:r>
            <a:r>
              <a:rPr lang="en-US" altLang="ko-KR" dirty="0"/>
              <a:t>DS</a:t>
            </a:r>
            <a:r>
              <a:rPr lang="ko-KR" altLang="en-US" dirty="0"/>
              <a:t>를 합치면</a:t>
            </a:r>
            <a:r>
              <a:rPr lang="en-US" altLang="ko-KR" dirty="0"/>
              <a:t>, 54.1%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가장 많이 사용함으로 출고량 또한 높은 것을 알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플레이스테이션의 경우 </a:t>
            </a:r>
            <a:r>
              <a:rPr lang="en-US" altLang="ko-KR" dirty="0"/>
              <a:t>62.8%</a:t>
            </a:r>
            <a:r>
              <a:rPr lang="ko-KR" altLang="en-US" dirty="0"/>
              <a:t>로 전체 합산은 가장 높지만</a:t>
            </a:r>
            <a:endParaRPr lang="en-US" altLang="ko-KR" dirty="0"/>
          </a:p>
          <a:p>
            <a:r>
              <a:rPr lang="ko-KR" altLang="en-US" dirty="0"/>
              <a:t>자신이 보유한 기기 시리즈에 머무르는 비중이</a:t>
            </a:r>
            <a:r>
              <a:rPr lang="en-US" altLang="ko-KR" dirty="0"/>
              <a:t> 26%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실제 플레이스테이션</a:t>
            </a:r>
            <a:r>
              <a:rPr lang="en-US" altLang="ko-KR" dirty="0"/>
              <a:t> </a:t>
            </a:r>
            <a:r>
              <a:rPr lang="ko-KR" altLang="en-US" dirty="0"/>
              <a:t>보유자의 </a:t>
            </a:r>
            <a:r>
              <a:rPr lang="en-US" altLang="ko-KR" dirty="0"/>
              <a:t>40%</a:t>
            </a:r>
            <a:r>
              <a:rPr lang="ko-KR" altLang="en-US" dirty="0"/>
              <a:t>에 해당하기에</a:t>
            </a:r>
            <a:endParaRPr lang="en-US" altLang="ko-KR" dirty="0"/>
          </a:p>
          <a:p>
            <a:r>
              <a:rPr lang="ko-KR" altLang="en-US" dirty="0"/>
              <a:t>이전 버전 기기의 호환성도 고려해야 할 사항입니다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5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차이는 제약과 가격으로 추론할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플레이스테이션과 </a:t>
            </a:r>
            <a:r>
              <a:rPr lang="en-US" altLang="ko-KR" dirty="0"/>
              <a:t>XBOX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/>
              <a:t>컨트롤러와 본체</a:t>
            </a:r>
            <a:r>
              <a:rPr lang="en-US" altLang="ko-KR" dirty="0"/>
              <a:t>, </a:t>
            </a:r>
            <a:r>
              <a:rPr lang="ko-KR" altLang="en-US" dirty="0"/>
              <a:t>화면이 필요하다는 공간적 제약이 있습니다</a:t>
            </a:r>
            <a:endParaRPr lang="en-US" altLang="ko-KR" dirty="0"/>
          </a:p>
          <a:p>
            <a:r>
              <a:rPr lang="ko-KR" altLang="en-US" dirty="0"/>
              <a:t>하지만 닌텐도의 경우 소형이며 이동식이라는 점이 강점이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기기들의 가격 차이도 고려할 점입니다</a:t>
            </a:r>
            <a:r>
              <a:rPr lang="en-US" altLang="ko-KR" dirty="0"/>
              <a:t>. 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각 기기의 가격은 플레이스테이션 </a:t>
            </a:r>
            <a:r>
              <a:rPr lang="en-US" altLang="ko-KR" dirty="0"/>
              <a:t>65</a:t>
            </a:r>
            <a:r>
              <a:rPr lang="ko-KR" altLang="en-US" dirty="0"/>
              <a:t>만원</a:t>
            </a:r>
            <a:endParaRPr lang="en-US" altLang="ko-KR" dirty="0"/>
          </a:p>
          <a:p>
            <a:r>
              <a:rPr lang="en-US" altLang="ko-KR" dirty="0"/>
              <a:t>XBOX</a:t>
            </a:r>
            <a:r>
              <a:rPr lang="ko-KR" altLang="en-US" dirty="0"/>
              <a:t>도 </a:t>
            </a:r>
            <a:r>
              <a:rPr lang="en-US" altLang="ko-KR" dirty="0"/>
              <a:t>60</a:t>
            </a:r>
            <a:r>
              <a:rPr lang="ko-KR" altLang="en-US" dirty="0"/>
              <a:t>만원의 고가 기기이지만</a:t>
            </a:r>
            <a:endParaRPr lang="en-US" altLang="ko-KR" dirty="0"/>
          </a:p>
          <a:p>
            <a:r>
              <a:rPr lang="ko-KR" altLang="en-US" dirty="0"/>
              <a:t>닌텐도의 경우 절반 가격인 </a:t>
            </a:r>
            <a:r>
              <a:rPr lang="en-US" altLang="ko-KR" dirty="0"/>
              <a:t>36</a:t>
            </a:r>
            <a:r>
              <a:rPr lang="ko-KR" altLang="en-US" dirty="0"/>
              <a:t>만 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실제 구입을 확인하겠습니다</a:t>
            </a:r>
            <a:r>
              <a:rPr lang="en-US" altLang="ko-KR" dirty="0"/>
              <a:t>. (</a:t>
            </a:r>
            <a:r>
              <a:rPr lang="ko-KR" altLang="en-US" dirty="0"/>
              <a:t>슬라이드 클릭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여기서 주목할 점은 </a:t>
            </a:r>
            <a:r>
              <a:rPr lang="en-US" altLang="ko-KR" dirty="0"/>
              <a:t>30</a:t>
            </a:r>
            <a:r>
              <a:rPr lang="ko-KR" altLang="en-US" dirty="0"/>
              <a:t>만원 이하의 타이틀 거래 내역입니다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 </a:t>
            </a:r>
            <a:r>
              <a:rPr lang="en-US" altLang="ko-KR" dirty="0"/>
              <a:t>90%</a:t>
            </a:r>
            <a:r>
              <a:rPr lang="ko-KR" altLang="en-US" dirty="0"/>
              <a:t>로 중고 거래가 포함되겠지만</a:t>
            </a:r>
            <a:endParaRPr lang="en-US" altLang="ko-KR" dirty="0"/>
          </a:p>
          <a:p>
            <a:r>
              <a:rPr lang="ko-KR" altLang="en-US" dirty="0"/>
              <a:t>소비자가 느끼는 적정 가격 선이며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기기가 있다면 타이틀을 구매하겠다고 해석할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플랫폼 분석을 통해 </a:t>
            </a:r>
            <a:r>
              <a:rPr lang="en-US" altLang="ko-KR" dirty="0"/>
              <a:t>3</a:t>
            </a:r>
            <a:r>
              <a:rPr lang="ko-KR" altLang="en-US" dirty="0"/>
              <a:t>개의 기기를 분석해보았습니다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다년간의 리소스 강자인 플레이스테이션과</a:t>
            </a:r>
            <a:endParaRPr lang="en-US" altLang="ko-KR" dirty="0"/>
          </a:p>
          <a:p>
            <a:r>
              <a:rPr lang="ko-KR" altLang="en-US" dirty="0"/>
              <a:t>생산과 출고가 평균적인 </a:t>
            </a:r>
            <a:r>
              <a:rPr lang="en-US" altLang="ko-KR" dirty="0"/>
              <a:t>XBOX</a:t>
            </a:r>
          </a:p>
          <a:p>
            <a:r>
              <a:rPr lang="ko-KR" altLang="en-US" dirty="0"/>
              <a:t>생산 대비 이익이 큰 닌텐도로 정리할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결론적으로 플랫폼의 타겟팅은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신제품이나 중고 기기를 보유 중이거나 구매할 사람입니다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장르를 분석해보겠습니다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2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소비자가 특정 플랫폼에 접근했다면</a:t>
            </a:r>
            <a:endParaRPr lang="en-US" altLang="ko-KR" dirty="0"/>
          </a:p>
          <a:p>
            <a:r>
              <a:rPr lang="ko-KR" altLang="en-US" dirty="0"/>
              <a:t>설계 예정인 게임에서 가장 취향을 타는 부분이 장르입니다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특정 타겟팅</a:t>
            </a:r>
            <a:r>
              <a:rPr lang="en-US" altLang="ko-KR" dirty="0"/>
              <a:t>, </a:t>
            </a:r>
            <a:r>
              <a:rPr lang="ko-KR" altLang="en-US" dirty="0"/>
              <a:t>범위 설정이 가장 어렵지만</a:t>
            </a:r>
            <a:endParaRPr lang="en-US" altLang="ko-KR" dirty="0"/>
          </a:p>
          <a:p>
            <a:r>
              <a:rPr lang="ko-KR" altLang="en-US" dirty="0"/>
              <a:t>단순 분석을 위해 </a:t>
            </a:r>
            <a:r>
              <a:rPr lang="en-US" altLang="ko-KR" dirty="0"/>
              <a:t>1</a:t>
            </a:r>
            <a:r>
              <a:rPr lang="ko-KR" altLang="en-US" dirty="0"/>
              <a:t>개의 장르만 선택하기로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21ED5-7ADD-43EF-973F-FACC56A2C3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3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818CA-0095-4990-8579-40A2E4DE3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0ECDB-78BC-1DDC-114B-0109C0F28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53285-B63A-C15E-274F-2752B2B9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34E98-0CCE-3C1E-34B0-13D0AE3B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240B4-522F-DB19-0397-25E3F151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14DF-17C4-8FE2-DE4D-AD167E4D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CE66C-10A1-6E1B-3400-23FBD024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9084C-4B26-EE40-4FC1-385E47B3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BBB9-CEE5-8503-665D-B54DF6CD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B109-D846-895F-AA0E-6524329C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0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5AF21E-F320-49A6-E915-A322DD271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399F6-97AF-AB04-5162-8CC1AB68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3C3A4-12FB-E656-5D20-D208F1A6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E90F6-D3F8-D074-7853-954F40AF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82CF-5760-8EFF-0F29-5CDC311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2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B9785-4BEA-7225-2DD1-412AFA49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C7A1B-30E2-25E6-FD70-FEB59799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BA1B6-39DC-6AE5-F3B5-1CDA3B90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60E21-C222-2FBB-A0EF-45CB2A38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9F1BD-1427-E0A9-13CD-C462A1EC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076A-779C-C60C-988D-496DB2AB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5BCFB-E8E2-0192-0971-E3849AF7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47669-069B-7E12-E7CA-3EE0CDCC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F054-289B-1B08-4630-E5298E2F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D368-5DD3-4219-A7E9-9D947D03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4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F84D0-D24C-E36B-76D2-4ECFC259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81EEF-EF72-D690-642D-02D915BFD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ED49C-0432-D7DD-9753-42A028319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F842F-E92D-397B-9B06-9B6BE03C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FB2B1-43C5-BB4C-76A6-B3DC440E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BA405-1B18-D85F-75D5-01D3A99B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0006C-3765-B18B-BE50-F3A4642C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74633-588C-3C98-FED7-8F109F58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F5C90-E670-A086-D4C5-80FF9854A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CE9FCB-C609-A350-0CE5-E1BA18C98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34DC-0654-E724-D095-BB6DC8A7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83BCBC-4265-0022-EB4B-CA57D055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E0A7-712F-3A02-5A1D-B9D3B2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9A556-6C64-4FD7-1A18-D8CBB02F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C61F-B1D8-FDD9-95FB-39D28069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A34A9-42E9-CD7A-F602-56962470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C45137-9507-B991-23E9-68A0E12C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098FD-4866-9895-967D-F2F4C966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B430F-8B39-4FF6-4199-92049176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7A24A-BC8E-327B-00FD-FA0E6460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70201-8A4A-0827-9839-BC77D664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3027-3BF4-20BA-D437-F739D25A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01255-1D7D-0794-2CCD-C60DE47D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FC4E8-55E5-E776-E1E8-6BD769094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4F-8508-E088-21AA-8C3BF71C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96FF4-5481-B3D0-2999-C8AE7764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2D6B-A5F6-C351-2130-E9F81288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64C3-8366-4D97-9A5E-37E6F096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4A09AC-C40E-59C5-51D5-88209FFB4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0AA0B-36E7-EC62-AD63-81E24559A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20105-4D7C-1186-DB8B-A915B46A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3AD4E-806C-E395-9F98-3416B078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5D7CC-358B-F530-CCBE-F334FA64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C8F61-6F5E-9A1C-F7C4-5D35A633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03518-358E-52FA-CFC9-D28DA19C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C6F66-DFE7-8BEF-D48B-B316D194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EAE3-9D45-40A0-A400-87C5A9A0F6C6}" type="datetimeFigureOut">
              <a:rPr lang="ko-KR" altLang="en-US" smtClean="0"/>
              <a:t>22-08-28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6A073-FE2F-B663-2F6D-B35617F9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B9D5C-99E9-1B9C-2D7A-8B0509489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7C02-AA8D-4FDB-985C-79589E980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0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342015-DFCE-59B6-2E84-9046BC713464}"/>
              </a:ext>
            </a:extLst>
          </p:cNvPr>
          <p:cNvSpPr txBox="1"/>
          <p:nvPr/>
        </p:nvSpPr>
        <p:spPr>
          <a:xfrm>
            <a:off x="3066727" y="1319776"/>
            <a:ext cx="8012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P( Action | </a:t>
            </a:r>
            <a:r>
              <a:rPr lang="en-US" altLang="ko-KR" sz="8000" dirty="0"/>
              <a:t>X360</a:t>
            </a:r>
            <a:r>
              <a:rPr lang="en-US" altLang="ko-KR" sz="8000" dirty="0">
                <a:solidFill>
                  <a:schemeClr val="bg1"/>
                </a:solidFill>
              </a:rPr>
              <a:t>)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75838-2375-51BC-2452-119A9B6B6E97}"/>
              </a:ext>
            </a:extLst>
          </p:cNvPr>
          <p:cNvSpPr txBox="1"/>
          <p:nvPr/>
        </p:nvSpPr>
        <p:spPr>
          <a:xfrm>
            <a:off x="3066727" y="1319776"/>
            <a:ext cx="82221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P( </a:t>
            </a:r>
            <a:r>
              <a:rPr lang="en-US" altLang="ko-KR" sz="8000" dirty="0">
                <a:solidFill>
                  <a:schemeClr val="bg1"/>
                </a:solidFill>
              </a:rPr>
              <a:t>Action</a:t>
            </a:r>
            <a:r>
              <a:rPr lang="en-US" altLang="ko-KR" sz="8000" dirty="0"/>
              <a:t> |        )</a:t>
            </a:r>
            <a:endParaRPr lang="ko-KR" alt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47B96-4D32-5711-9B5D-762297570FBD}"/>
              </a:ext>
            </a:extLst>
          </p:cNvPr>
          <p:cNvSpPr txBox="1"/>
          <p:nvPr/>
        </p:nvSpPr>
        <p:spPr>
          <a:xfrm>
            <a:off x="3066727" y="1319776"/>
            <a:ext cx="4241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   </a:t>
            </a:r>
            <a:r>
              <a:rPr lang="en-US" altLang="ko-KR" sz="8000" dirty="0"/>
              <a:t>Action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56FA1-EADE-BF12-7BD5-F32B2DCB4E28}"/>
              </a:ext>
            </a:extLst>
          </p:cNvPr>
          <p:cNvSpPr txBox="1"/>
          <p:nvPr/>
        </p:nvSpPr>
        <p:spPr>
          <a:xfrm>
            <a:off x="941302" y="1319775"/>
            <a:ext cx="1718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H0:</a:t>
            </a:r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주장</a:t>
            </a:r>
            <a:r>
              <a:rPr lang="en-US" altLang="ko-KR" sz="4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F4E8F-2E25-7E99-9791-7B57EB8997CF}"/>
              </a:ext>
            </a:extLst>
          </p:cNvPr>
          <p:cNvSpPr txBox="1"/>
          <p:nvPr/>
        </p:nvSpPr>
        <p:spPr>
          <a:xfrm>
            <a:off x="3066727" y="2782669"/>
            <a:ext cx="861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시장</a:t>
            </a:r>
            <a:r>
              <a:rPr lang="en-US" altLang="ko-KR" sz="3600" dirty="0"/>
              <a:t>: </a:t>
            </a:r>
            <a:r>
              <a:rPr lang="ko-KR" altLang="en-US" sz="3600" dirty="0"/>
              <a:t>북미와 </a:t>
            </a:r>
            <a:r>
              <a:rPr lang="ko-KR" altLang="en-US" sz="3600" dirty="0" err="1"/>
              <a:t>기타권</a:t>
            </a:r>
            <a:r>
              <a:rPr lang="en-US" altLang="ko-KR" sz="3600" dirty="0"/>
              <a:t> / </a:t>
            </a:r>
            <a:r>
              <a:rPr lang="ko-KR" altLang="en-US" sz="3600" dirty="0"/>
              <a:t>협력사 </a:t>
            </a:r>
            <a:r>
              <a:rPr lang="en-US" altLang="ko-KR" sz="3600" dirty="0"/>
              <a:t>: Activision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BA0A2-C16E-E80A-91E1-4AF54F789040}"/>
              </a:ext>
            </a:extLst>
          </p:cNvPr>
          <p:cNvSpPr txBox="1"/>
          <p:nvPr/>
        </p:nvSpPr>
        <p:spPr>
          <a:xfrm>
            <a:off x="922226" y="4406518"/>
            <a:ext cx="8472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H1: ~P(</a:t>
            </a:r>
            <a:r>
              <a:rPr lang="ko-KR" altLang="en-US" sz="8000" dirty="0"/>
              <a:t>틀린 분석</a:t>
            </a:r>
            <a:r>
              <a:rPr lang="en-US" altLang="ko-KR" sz="8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5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BEF5DC-B04A-673A-D984-F5E42709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66418"/>
            <a:ext cx="4679999" cy="4214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85CF08-C4F1-F06D-1CB7-A2A0355825FF}"/>
              </a:ext>
            </a:extLst>
          </p:cNvPr>
          <p:cNvSpPr txBox="1"/>
          <p:nvPr/>
        </p:nvSpPr>
        <p:spPr>
          <a:xfrm>
            <a:off x="838199" y="5638179"/>
            <a:ext cx="16570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 </a:t>
            </a:r>
            <a:r>
              <a:rPr lang="en-US" altLang="ko-KR" dirty="0"/>
              <a:t>: Action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순위 </a:t>
            </a:r>
            <a:r>
              <a:rPr lang="en-US" altLang="ko-KR" dirty="0"/>
              <a:t>: Sports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06FDF-F9CA-169F-1B7A-DA5E3F66F9BA}"/>
              </a:ext>
            </a:extLst>
          </p:cNvPr>
          <p:cNvSpPr txBox="1"/>
          <p:nvPr/>
        </p:nvSpPr>
        <p:spPr>
          <a:xfrm>
            <a:off x="838199" y="6278389"/>
            <a:ext cx="22837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순위 </a:t>
            </a:r>
            <a:r>
              <a:rPr lang="en-US" altLang="ko-KR" dirty="0"/>
              <a:t>: Role-Playing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779311A-8121-E718-1E36-262D9586D448}"/>
              </a:ext>
            </a:extLst>
          </p:cNvPr>
          <p:cNvSpPr txBox="1">
            <a:spLocks/>
          </p:cNvSpPr>
          <p:nvPr/>
        </p:nvSpPr>
        <p:spPr>
          <a:xfrm>
            <a:off x="183753" y="147059"/>
            <a:ext cx="1314542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장르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1718-1986-4FE6-9DA7-AE9EE86B2AC0}"/>
              </a:ext>
            </a:extLst>
          </p:cNvPr>
          <p:cNvSpPr txBox="1"/>
          <p:nvPr/>
        </p:nvSpPr>
        <p:spPr>
          <a:xfrm>
            <a:off x="783151" y="1170400"/>
            <a:ext cx="479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[1~3 </a:t>
            </a:r>
            <a:r>
              <a:rPr lang="ko-KR" altLang="en-US" sz="3200" dirty="0"/>
              <a:t>생산 순위 </a:t>
            </a:r>
            <a:r>
              <a:rPr lang="en-US" altLang="ko-KR" sz="3200" dirty="0"/>
              <a:t>= 51.1%]</a:t>
            </a:r>
            <a:endParaRPr lang="ko-KR" altLang="en-US" sz="3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15A4A7E-609F-D3B8-DB17-99C2911DB419}"/>
              </a:ext>
            </a:extLst>
          </p:cNvPr>
          <p:cNvGrpSpPr/>
          <p:nvPr/>
        </p:nvGrpSpPr>
        <p:grpSpPr>
          <a:xfrm>
            <a:off x="6618757" y="1170400"/>
            <a:ext cx="4790094" cy="4810136"/>
            <a:chOff x="6618757" y="1170400"/>
            <a:chExt cx="4790094" cy="48101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44DCF6-968D-AB7B-7896-8B8D13B4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3804" y="1766418"/>
              <a:ext cx="4679998" cy="42141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1E8CC9-452A-E394-2839-DBB5CA29F90F}"/>
                </a:ext>
              </a:extLst>
            </p:cNvPr>
            <p:cNvSpPr txBox="1"/>
            <p:nvPr/>
          </p:nvSpPr>
          <p:spPr>
            <a:xfrm>
              <a:off x="6618757" y="1170400"/>
              <a:ext cx="47900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[1~3 </a:t>
              </a:r>
              <a:r>
                <a:rPr lang="ko-KR" altLang="en-US" sz="3200" dirty="0"/>
                <a:t>출고 순위 </a:t>
              </a:r>
              <a:r>
                <a:rPr lang="en-US" altLang="ko-KR" sz="3200" dirty="0"/>
                <a:t>= 58.7%]</a:t>
              </a:r>
              <a:endParaRPr lang="ko-KR" altLang="en-US" sz="3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E5CEA-1008-218D-CFC0-B91E35E52316}"/>
                </a:ext>
              </a:extLst>
            </p:cNvPr>
            <p:cNvSpPr txBox="1"/>
            <p:nvPr/>
          </p:nvSpPr>
          <p:spPr>
            <a:xfrm>
              <a:off x="6673804" y="3677177"/>
              <a:ext cx="2283767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순위 </a:t>
              </a:r>
              <a:r>
                <a:rPr lang="en-US" altLang="ko-KR" dirty="0"/>
                <a:t>: Role-Playing</a:t>
              </a:r>
            </a:p>
            <a:p>
              <a:r>
                <a:rPr lang="en-US" altLang="ko-KR" dirty="0"/>
                <a:t>2</a:t>
              </a:r>
              <a:r>
                <a:rPr lang="ko-KR" altLang="en-US" dirty="0"/>
                <a:t>순위 </a:t>
              </a:r>
              <a:r>
                <a:rPr lang="en-US" altLang="ko-KR" dirty="0"/>
                <a:t>: Shooter</a:t>
              </a:r>
            </a:p>
            <a:p>
              <a:r>
                <a:rPr lang="en-US" altLang="ko-KR" dirty="0"/>
                <a:t>3</a:t>
              </a:r>
              <a:r>
                <a:rPr lang="ko-KR" altLang="en-US" dirty="0"/>
                <a:t>순위 </a:t>
              </a:r>
              <a:r>
                <a:rPr lang="en-US" altLang="ko-KR" dirty="0"/>
                <a:t>: Strategy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88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C17EDB0-D3AF-10AD-8818-4035B98A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F76AFC76-291E-F307-C346-CFD9E93C0D22}"/>
              </a:ext>
            </a:extLst>
          </p:cNvPr>
          <p:cNvGrpSpPr/>
          <p:nvPr/>
        </p:nvGrpSpPr>
        <p:grpSpPr>
          <a:xfrm>
            <a:off x="735165" y="1562100"/>
            <a:ext cx="2676525" cy="2605564"/>
            <a:chOff x="735165" y="1562100"/>
            <a:chExt cx="2676525" cy="26055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12C81-89F2-048C-070F-1E8D96956FCC}"/>
                </a:ext>
              </a:extLst>
            </p:cNvPr>
            <p:cNvSpPr txBox="1"/>
            <p:nvPr/>
          </p:nvSpPr>
          <p:spPr>
            <a:xfrm>
              <a:off x="902971" y="3429000"/>
              <a:ext cx="2348399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북미 </a:t>
              </a:r>
              <a:r>
                <a:rPr lang="en-US" altLang="ko-KR" dirty="0"/>
                <a:t>1</a:t>
              </a:r>
              <a:r>
                <a:rPr lang="ko-KR" altLang="en-US" dirty="0"/>
                <a:t>순위 </a:t>
              </a:r>
              <a:r>
                <a:rPr lang="en-US" altLang="ko-KR" dirty="0"/>
                <a:t>: Shooter</a:t>
              </a:r>
            </a:p>
            <a:p>
              <a:pPr algn="ctr"/>
              <a:endParaRPr lang="en-US" altLang="ko-KR" sz="600" dirty="0"/>
            </a:p>
            <a:p>
              <a:pPr algn="ctr"/>
              <a:r>
                <a:rPr lang="en-US" altLang="ko-KR" dirty="0"/>
                <a:t>(S: 11,649 / R: 1,271)</a:t>
              </a:r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CB4FB3-7B87-75E9-DCB9-A986FD76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165" y="1562100"/>
              <a:ext cx="2676525" cy="18669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C12041-9140-A0D3-B4BF-9818B22DD1E2}"/>
              </a:ext>
            </a:extLst>
          </p:cNvPr>
          <p:cNvGrpSpPr/>
          <p:nvPr/>
        </p:nvGrpSpPr>
        <p:grpSpPr>
          <a:xfrm>
            <a:off x="4367760" y="1070838"/>
            <a:ext cx="2790825" cy="2557940"/>
            <a:chOff x="4367760" y="1070838"/>
            <a:chExt cx="2790825" cy="25579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2CF859-CE2B-68C9-2BA2-EFA2C3EC2B4F}"/>
                </a:ext>
              </a:extLst>
            </p:cNvPr>
            <p:cNvSpPr txBox="1"/>
            <p:nvPr/>
          </p:nvSpPr>
          <p:spPr>
            <a:xfrm>
              <a:off x="4588973" y="2890114"/>
              <a:ext cx="2348399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유럽 </a:t>
              </a:r>
              <a:r>
                <a:rPr lang="en-US" altLang="ko-KR" dirty="0"/>
                <a:t>1</a:t>
              </a:r>
              <a:r>
                <a:rPr lang="ko-KR" altLang="en-US" dirty="0"/>
                <a:t>순위 </a:t>
              </a:r>
              <a:r>
                <a:rPr lang="en-US" altLang="ko-KR" dirty="0"/>
                <a:t>: Shooter</a:t>
              </a:r>
            </a:p>
            <a:p>
              <a:pPr algn="ctr"/>
              <a:endParaRPr lang="en-US" altLang="ko-KR" sz="600" dirty="0"/>
            </a:p>
            <a:p>
              <a:pPr algn="ctr"/>
              <a:r>
                <a:rPr lang="en-US" altLang="ko-KR" dirty="0"/>
                <a:t>(S: 5,722 / R: 1,269)</a:t>
              </a:r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1CC6D4-FE7F-3BAC-B852-F3874B61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760" y="1070838"/>
              <a:ext cx="2790825" cy="18192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B11E2C-3071-28C6-F349-D4D65129FEE6}"/>
              </a:ext>
            </a:extLst>
          </p:cNvPr>
          <p:cNvGrpSpPr/>
          <p:nvPr/>
        </p:nvGrpSpPr>
        <p:grpSpPr>
          <a:xfrm>
            <a:off x="8937046" y="949992"/>
            <a:ext cx="2827184" cy="2538889"/>
            <a:chOff x="8937046" y="949992"/>
            <a:chExt cx="2827184" cy="25388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C263C3-C672-B0A6-2E24-40C0CAA7C3E6}"/>
                </a:ext>
              </a:extLst>
            </p:cNvPr>
            <p:cNvSpPr txBox="1"/>
            <p:nvPr/>
          </p:nvSpPr>
          <p:spPr>
            <a:xfrm>
              <a:off x="8937046" y="2750217"/>
              <a:ext cx="2827184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일본 </a:t>
              </a:r>
              <a:r>
                <a:rPr lang="en-US" altLang="ko-KR" dirty="0"/>
                <a:t>1</a:t>
              </a:r>
              <a:r>
                <a:rPr lang="ko-KR" altLang="en-US" dirty="0"/>
                <a:t>순위 </a:t>
              </a:r>
              <a:r>
                <a:rPr lang="en-US" altLang="ko-KR" dirty="0"/>
                <a:t>: Role-Playing</a:t>
              </a:r>
            </a:p>
            <a:p>
              <a:pPr algn="ctr"/>
              <a:endParaRPr lang="en-US" altLang="ko-KR" sz="600" dirty="0"/>
            </a:p>
            <a:p>
              <a:pPr algn="ctr"/>
              <a:r>
                <a:rPr lang="en-US" altLang="ko-KR" dirty="0"/>
                <a:t>(S: 67,838 / R: 581)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9EBFB3F-D287-6FCD-2708-C06331BD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5589" y="949992"/>
              <a:ext cx="2762250" cy="1800225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2656A0C-ACEC-4EE8-C853-A23EF2F2F629}"/>
              </a:ext>
            </a:extLst>
          </p:cNvPr>
          <p:cNvGrpSpPr/>
          <p:nvPr/>
        </p:nvGrpSpPr>
        <p:grpSpPr>
          <a:xfrm>
            <a:off x="8919111" y="3779533"/>
            <a:ext cx="2908937" cy="2662714"/>
            <a:chOff x="8919111" y="3779533"/>
            <a:chExt cx="2908937" cy="26627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B47468-F0FA-23ED-6893-760C74F2467A}"/>
                </a:ext>
              </a:extLst>
            </p:cNvPr>
            <p:cNvSpPr txBox="1"/>
            <p:nvPr/>
          </p:nvSpPr>
          <p:spPr>
            <a:xfrm>
              <a:off x="8919111" y="5703583"/>
              <a:ext cx="2908937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 외 </a:t>
              </a:r>
              <a:r>
                <a:rPr lang="en-US" altLang="ko-KR" dirty="0"/>
                <a:t>1</a:t>
              </a:r>
              <a:r>
                <a:rPr lang="ko-KR" altLang="en-US" dirty="0"/>
                <a:t>순위 </a:t>
              </a:r>
              <a:r>
                <a:rPr lang="en-US" altLang="ko-KR" dirty="0"/>
                <a:t>: Role-Playing</a:t>
              </a:r>
            </a:p>
            <a:p>
              <a:pPr algn="ctr"/>
              <a:endParaRPr lang="en-US" altLang="ko-KR" sz="600" dirty="0"/>
            </a:p>
            <a:p>
              <a:pPr algn="ctr"/>
              <a:r>
                <a:rPr lang="en-US" altLang="ko-KR" dirty="0"/>
                <a:t>(S: 6,159 / R: 12,694)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E8CCE88-6499-2D2D-15B1-CED76AC9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2930" y="3779533"/>
              <a:ext cx="2781300" cy="192405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71AE94E-BF77-636C-D9A4-81EA3751F836}"/>
              </a:ext>
            </a:extLst>
          </p:cNvPr>
          <p:cNvSpPr txBox="1"/>
          <p:nvPr/>
        </p:nvSpPr>
        <p:spPr>
          <a:xfrm>
            <a:off x="3267029" y="4732975"/>
            <a:ext cx="463941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1</a:t>
            </a:r>
            <a:r>
              <a:rPr lang="ko-KR" altLang="en-US" sz="2800" dirty="0"/>
              <a:t>순위 </a:t>
            </a:r>
            <a:r>
              <a:rPr lang="en-US" altLang="ko-KR" sz="2800" dirty="0"/>
              <a:t>: Role-Playing(37.4%)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2</a:t>
            </a:r>
            <a:r>
              <a:rPr lang="ko-KR" altLang="en-US" sz="2800" dirty="0"/>
              <a:t>순위 </a:t>
            </a:r>
            <a:r>
              <a:rPr lang="en-US" altLang="ko-KR" sz="2800" dirty="0"/>
              <a:t>: Shooter(10.9%)</a:t>
            </a:r>
            <a:endParaRPr lang="ko-KR" altLang="en-US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FC93A3-FD53-5225-B1C0-9AF55EEB40BE}"/>
              </a:ext>
            </a:extLst>
          </p:cNvPr>
          <p:cNvCxnSpPr>
            <a:cxnSpLocks/>
          </p:cNvCxnSpPr>
          <p:nvPr/>
        </p:nvCxnSpPr>
        <p:spPr>
          <a:xfrm flipH="1" flipV="1">
            <a:off x="2073427" y="4167664"/>
            <a:ext cx="1595190" cy="16712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E43923-86DA-C461-50BE-36A5325FE19E}"/>
              </a:ext>
            </a:extLst>
          </p:cNvPr>
          <p:cNvCxnSpPr>
            <a:cxnSpLocks/>
          </p:cNvCxnSpPr>
          <p:nvPr/>
        </p:nvCxnSpPr>
        <p:spPr>
          <a:xfrm flipV="1">
            <a:off x="7799942" y="3628778"/>
            <a:ext cx="1175647" cy="14720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CF43E153-105A-69D6-F19F-FE6270A3EE74}"/>
              </a:ext>
            </a:extLst>
          </p:cNvPr>
          <p:cNvSpPr txBox="1">
            <a:spLocks/>
          </p:cNvSpPr>
          <p:nvPr/>
        </p:nvSpPr>
        <p:spPr>
          <a:xfrm>
            <a:off x="183753" y="147059"/>
            <a:ext cx="1314542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37251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93E1B32-FC71-AE69-B71C-983324A0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729000"/>
            <a:ext cx="10800000" cy="540000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9D11BE52-763A-EA85-E2B0-9D4E74A7F222}"/>
              </a:ext>
            </a:extLst>
          </p:cNvPr>
          <p:cNvSpPr txBox="1">
            <a:spLocks/>
          </p:cNvSpPr>
          <p:nvPr/>
        </p:nvSpPr>
        <p:spPr>
          <a:xfrm>
            <a:off x="183753" y="147059"/>
            <a:ext cx="1314542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장르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E774E8-4676-854C-6A3B-80D74BAA65EB}"/>
              </a:ext>
            </a:extLst>
          </p:cNvPr>
          <p:cNvGrpSpPr/>
          <p:nvPr/>
        </p:nvGrpSpPr>
        <p:grpSpPr>
          <a:xfrm>
            <a:off x="696000" y="729000"/>
            <a:ext cx="10800000" cy="1815896"/>
            <a:chOff x="696000" y="729000"/>
            <a:chExt cx="10800000" cy="181589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A18DCB-F1D6-02AF-4496-49B1F401DC77}"/>
                </a:ext>
              </a:extLst>
            </p:cNvPr>
            <p:cNvSpPr/>
            <p:nvPr/>
          </p:nvSpPr>
          <p:spPr>
            <a:xfrm>
              <a:off x="696000" y="729000"/>
              <a:ext cx="10800000" cy="181589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455E43-6E5E-4630-FD93-A05D7B771774}"/>
                </a:ext>
              </a:extLst>
            </p:cNvPr>
            <p:cNvSpPr txBox="1"/>
            <p:nvPr/>
          </p:nvSpPr>
          <p:spPr>
            <a:xfrm>
              <a:off x="870333" y="1035586"/>
              <a:ext cx="15728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68.2%</a:t>
              </a:r>
              <a:endParaRPr lang="ko-KR" altLang="en-US" sz="4000" dirty="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E22EEFA-72CD-43AB-3A8C-5D4CF61A9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00" y="657923"/>
            <a:ext cx="9720000" cy="6120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1FA58-857F-5048-AA1A-59584377AD8E}"/>
              </a:ext>
            </a:extLst>
          </p:cNvPr>
          <p:cNvSpPr/>
          <p:nvPr/>
        </p:nvSpPr>
        <p:spPr>
          <a:xfrm>
            <a:off x="1410159" y="1399142"/>
            <a:ext cx="3723701" cy="22694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DE286-4AAC-5518-9618-C6D138C2F99E}"/>
              </a:ext>
            </a:extLst>
          </p:cNvPr>
          <p:cNvSpPr/>
          <p:nvPr/>
        </p:nvSpPr>
        <p:spPr>
          <a:xfrm>
            <a:off x="6096001" y="4395730"/>
            <a:ext cx="4191918" cy="23821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492B6D7-8E08-18A5-D20F-F930487EF0A2}"/>
              </a:ext>
            </a:extLst>
          </p:cNvPr>
          <p:cNvGrpSpPr/>
          <p:nvPr/>
        </p:nvGrpSpPr>
        <p:grpSpPr>
          <a:xfrm>
            <a:off x="1656766" y="1636948"/>
            <a:ext cx="8108007" cy="3522858"/>
            <a:chOff x="1656766" y="1636948"/>
            <a:chExt cx="8108007" cy="35228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908E8B-F5A2-02F5-33D2-917920B1DD54}"/>
                </a:ext>
              </a:extLst>
            </p:cNvPr>
            <p:cNvSpPr txBox="1"/>
            <p:nvPr/>
          </p:nvSpPr>
          <p:spPr>
            <a:xfrm>
              <a:off x="1656766" y="2851482"/>
              <a:ext cx="295465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/>
                <a:t>PC</a:t>
              </a:r>
            </a:p>
            <a:p>
              <a:pPr algn="ctr"/>
              <a:r>
                <a:rPr lang="ko-KR" altLang="en-US" sz="7200" dirty="0"/>
                <a:t>모바일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2E4CA5-B6CE-CB2A-269B-A42F3E188048}"/>
                </a:ext>
              </a:extLst>
            </p:cNvPr>
            <p:cNvSpPr txBox="1"/>
            <p:nvPr/>
          </p:nvSpPr>
          <p:spPr>
            <a:xfrm>
              <a:off x="7733447" y="1636948"/>
              <a:ext cx="20313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200" dirty="0"/>
                <a:t>콘솔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0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5CF124B1-E067-B8BF-4937-CA781DD8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617D30E-08CE-8955-F6DE-AAA7701D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296" y="4468898"/>
            <a:ext cx="2716962" cy="18669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BC4082-D74F-9CF8-36F5-7AAD4CBAC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296" y="735097"/>
            <a:ext cx="2676525" cy="1866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806C3F3-492A-1415-7260-E2E5534A4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555" y="580150"/>
            <a:ext cx="2671750" cy="18468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7FB1034-87B5-20C8-43DB-A1979F35E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57" y="888622"/>
            <a:ext cx="2672563" cy="18668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10189-7DF4-88A2-83FE-79FBE15E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2" y="4167546"/>
            <a:ext cx="8173598" cy="8697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4800" dirty="0"/>
              <a:t>출고량에 따른 플랫폼과 장르</a:t>
            </a:r>
            <a:endParaRPr lang="ko-KR" altLang="en-US" sz="4800" dirty="0">
              <a:hlinkClick r:id="rId8" action="ppaction://hlinksldjump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2AC14E9-6F6D-39CB-9000-7771E1D61D51}"/>
              </a:ext>
            </a:extLst>
          </p:cNvPr>
          <p:cNvGrpSpPr/>
          <p:nvPr/>
        </p:nvGrpSpPr>
        <p:grpSpPr>
          <a:xfrm>
            <a:off x="163822" y="888623"/>
            <a:ext cx="3853798" cy="2831332"/>
            <a:chOff x="163822" y="888623"/>
            <a:chExt cx="3853798" cy="283133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1DACDF1-E76F-4C37-3D9D-F5BDEDE0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1095" y="888623"/>
              <a:ext cx="2676525" cy="1866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EFF529-92CD-B6DC-E087-79654CAAB1D1}"/>
                </a:ext>
              </a:extLst>
            </p:cNvPr>
            <p:cNvSpPr txBox="1"/>
            <p:nvPr/>
          </p:nvSpPr>
          <p:spPr>
            <a:xfrm>
              <a:off x="163822" y="2519626"/>
              <a:ext cx="201689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액션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슈팅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레이싱</a:t>
              </a:r>
              <a:r>
                <a:rPr lang="en-US" altLang="ko-KR" sz="2400" dirty="0"/>
                <a:t>, PS</a:t>
              </a:r>
              <a:endParaRPr lang="ko-KR" altLang="en-US" sz="24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6D6553-1B5A-F225-C5EE-43AB820000AB}"/>
              </a:ext>
            </a:extLst>
          </p:cNvPr>
          <p:cNvGrpSpPr/>
          <p:nvPr/>
        </p:nvGrpSpPr>
        <p:grpSpPr>
          <a:xfrm>
            <a:off x="4656780" y="580150"/>
            <a:ext cx="2676525" cy="3047214"/>
            <a:chOff x="4656780" y="580150"/>
            <a:chExt cx="2676525" cy="304721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411BAD0-20FD-4203-9913-CD4952DB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780" y="580150"/>
              <a:ext cx="2676525" cy="1866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E10898-696C-5760-6CFD-65A8CF0C485C}"/>
                </a:ext>
              </a:extLst>
            </p:cNvPr>
            <p:cNvSpPr txBox="1"/>
            <p:nvPr/>
          </p:nvSpPr>
          <p:spPr>
            <a:xfrm>
              <a:off x="4832704" y="2427035"/>
              <a:ext cx="232467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액션</a:t>
              </a:r>
              <a:r>
                <a:rPr lang="en-US" altLang="ko-KR" sz="2400" dirty="0"/>
                <a:t>, PS3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스포츠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슈팅</a:t>
              </a:r>
              <a:r>
                <a:rPr lang="en-US" altLang="ko-KR" sz="2400" dirty="0"/>
                <a:t>, X360</a:t>
              </a:r>
              <a:endParaRPr lang="ko-KR" altLang="en-US" sz="24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38275E-0F0A-64D4-EA4A-C70FA8185562}"/>
              </a:ext>
            </a:extLst>
          </p:cNvPr>
          <p:cNvGrpSpPr/>
          <p:nvPr/>
        </p:nvGrpSpPr>
        <p:grpSpPr>
          <a:xfrm>
            <a:off x="9014296" y="735097"/>
            <a:ext cx="2676525" cy="3067229"/>
            <a:chOff x="9014296" y="735097"/>
            <a:chExt cx="2676525" cy="30672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34BD88-0E3E-4956-C218-635AC9895794}"/>
                </a:ext>
              </a:extLst>
            </p:cNvPr>
            <p:cNvSpPr txBox="1"/>
            <p:nvPr/>
          </p:nvSpPr>
          <p:spPr>
            <a:xfrm>
              <a:off x="9084422" y="2601997"/>
              <a:ext cx="253627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PS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GBA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DS</a:t>
              </a:r>
              <a:endParaRPr lang="ko-KR" altLang="en-US" sz="2400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3E93426-B952-329A-BE44-42A1C26E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14296" y="735097"/>
              <a:ext cx="2676525" cy="18669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C51226E-83EA-8227-A346-3A194D9FCAB0}"/>
              </a:ext>
            </a:extLst>
          </p:cNvPr>
          <p:cNvGrpSpPr/>
          <p:nvPr/>
        </p:nvGrpSpPr>
        <p:grpSpPr>
          <a:xfrm>
            <a:off x="7287461" y="4468897"/>
            <a:ext cx="4403360" cy="2133779"/>
            <a:chOff x="7287461" y="4468897"/>
            <a:chExt cx="4403360" cy="213377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5056524-F3EC-9194-1098-FB17AF08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14296" y="4468897"/>
              <a:ext cx="2676525" cy="1866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DFD141-6819-0C14-6B31-C43E3E0F90EB}"/>
                </a:ext>
              </a:extLst>
            </p:cNvPr>
            <p:cNvSpPr txBox="1"/>
            <p:nvPr/>
          </p:nvSpPr>
          <p:spPr>
            <a:xfrm>
              <a:off x="7287461" y="5402347"/>
              <a:ext cx="245131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액션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PS3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스포츠</a:t>
              </a:r>
              <a:r>
                <a:rPr lang="en-US" altLang="ko-KR" sz="2400" dirty="0"/>
                <a:t>, X360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55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슬라이드 확대/축소 20">
                <a:extLst>
                  <a:ext uri="{FF2B5EF4-FFF2-40B4-BE49-F238E27FC236}">
                    <a16:creationId xmlns:a16="http://schemas.microsoft.com/office/drawing/2014/main" id="{033FFB89-D4E3-F746-2438-6A83C1A977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9824963"/>
                  </p:ext>
                </p:extLst>
              </p:nvPr>
            </p:nvGraphicFramePr>
            <p:xfrm>
              <a:off x="7895995" y="4014556"/>
              <a:ext cx="3599991" cy="2025000"/>
            </p:xfrm>
            <a:graphic>
              <a:graphicData uri="http://schemas.microsoft.com/office/powerpoint/2016/slidezoom">
                <pslz:sldZm>
                  <pslz:sldZmObj sldId="290" cId="4095229875">
                    <pslz:zmPr id="{DDBEA32B-18D8-40FB-BD99-A8F1BCF6662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9991" cy="2025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슬라이드 확대/축소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3FFB89-D4E3-F746-2438-6A83C1A977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5995" y="4014556"/>
                <a:ext cx="3599991" cy="2025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슬라이드 확대/축소 10">
                <a:extLst>
                  <a:ext uri="{FF2B5EF4-FFF2-40B4-BE49-F238E27FC236}">
                    <a16:creationId xmlns:a16="http://schemas.microsoft.com/office/drawing/2014/main" id="{6028ABB9-B843-47F5-77A6-0D35544465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6001" y="209275"/>
              <a:ext cx="3599999" cy="2024999"/>
            </p:xfrm>
            <a:graphic>
              <a:graphicData uri="http://schemas.microsoft.com/office/powerpoint/2016/slidezoom">
                <pslz:sldZm>
                  <pslz:sldZmObj sldId="281" cId="3378453890">
                    <pslz:zmPr id="{74F7D66D-3283-4002-94FE-8F28C44BFCA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9999" cy="20249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슬라이드 확대/축소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028ABB9-B843-47F5-77A6-0D35544465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6001" y="209275"/>
                <a:ext cx="3599999" cy="20249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0A40BB-E6A7-606C-00A8-6EDC8061F97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095999" cy="40145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27DFB3-0EF0-AF28-EFDA-7A95901D4A21}"/>
              </a:ext>
            </a:extLst>
          </p:cNvPr>
          <p:cNvCxnSpPr>
            <a:cxnSpLocks/>
          </p:cNvCxnSpPr>
          <p:nvPr/>
        </p:nvCxnSpPr>
        <p:spPr>
          <a:xfrm flipH="1">
            <a:off x="6095999" y="0"/>
            <a:ext cx="6096001" cy="40145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909D57-A123-E99B-2EFD-0C410D4ED666}"/>
              </a:ext>
            </a:extLst>
          </p:cNvPr>
          <p:cNvCxnSpPr>
            <a:cxnSpLocks/>
          </p:cNvCxnSpPr>
          <p:nvPr/>
        </p:nvCxnSpPr>
        <p:spPr>
          <a:xfrm>
            <a:off x="6096000" y="4014556"/>
            <a:ext cx="0" cy="28434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별: 꼭짓점 6개 21">
            <a:extLst>
              <a:ext uri="{FF2B5EF4-FFF2-40B4-BE49-F238E27FC236}">
                <a16:creationId xmlns:a16="http://schemas.microsoft.com/office/drawing/2014/main" id="{05B549B3-E9D6-5A20-6345-8A4F55A1DCB5}"/>
              </a:ext>
            </a:extLst>
          </p:cNvPr>
          <p:cNvSpPr/>
          <p:nvPr/>
        </p:nvSpPr>
        <p:spPr>
          <a:xfrm>
            <a:off x="4205868" y="2416501"/>
            <a:ext cx="3780264" cy="2024999"/>
          </a:xfrm>
          <a:prstGeom prst="star6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FF0000"/>
                </a:solidFill>
              </a:rPr>
              <a:t>출고량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슬라이드 확대/축소 11">
                <a:extLst>
                  <a:ext uri="{FF2B5EF4-FFF2-40B4-BE49-F238E27FC236}">
                    <a16:creationId xmlns:a16="http://schemas.microsoft.com/office/drawing/2014/main" id="{03CC1BB8-70C8-9909-5F2B-CAF9C38C83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4179712"/>
                  </p:ext>
                </p:extLst>
              </p:nvPr>
            </p:nvGraphicFramePr>
            <p:xfrm>
              <a:off x="695999" y="4014556"/>
              <a:ext cx="3600000" cy="2025000"/>
            </p:xfrm>
            <a:graphic>
              <a:graphicData uri="http://schemas.microsoft.com/office/powerpoint/2016/slidezoom">
                <pslz:sldZm>
                  <pslz:sldZmObj sldId="288" cId="1357376000">
                    <pslz:zmPr id="{4982F350-F3E6-4121-9884-33D70C88802B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2025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슬라이드 확대/축소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3CC1BB8-70C8-9909-5F2B-CAF9C38C83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999" y="4014556"/>
                <a:ext cx="3600000" cy="2025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FC62B8C6-76C9-0F4F-8154-99ADFEC1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0690"/>
              </p:ext>
            </p:extLst>
          </p:nvPr>
        </p:nvGraphicFramePr>
        <p:xfrm>
          <a:off x="553935" y="4650775"/>
          <a:ext cx="4065743" cy="7416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85743">
                  <a:extLst>
                    <a:ext uri="{9D8B030D-6E8A-4147-A177-3AD203B41FA5}">
                      <a16:colId xmlns:a16="http://schemas.microsoft.com/office/drawing/2014/main" val="30595191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711361614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5307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북미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유럽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5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선호 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Shooter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Role-Playing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8259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0D464EC9-927D-FDCC-1EF3-57AF0047A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44741"/>
              </p:ext>
            </p:extLst>
          </p:nvPr>
        </p:nvGraphicFramePr>
        <p:xfrm>
          <a:off x="2032000" y="818444"/>
          <a:ext cx="8128000" cy="19100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1105">
                  <a:extLst>
                    <a:ext uri="{9D8B030D-6E8A-4147-A177-3AD203B41FA5}">
                      <a16:colId xmlns:a16="http://schemas.microsoft.com/office/drawing/2014/main" val="3059519156"/>
                    </a:ext>
                  </a:extLst>
                </a:gridCol>
                <a:gridCol w="2542895">
                  <a:extLst>
                    <a:ext uri="{9D8B030D-6E8A-4147-A177-3AD203B41FA5}">
                      <a16:colId xmlns:a16="http://schemas.microsoft.com/office/drawing/2014/main" val="2711361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076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394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생산과 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</a:t>
                      </a:r>
                      <a:r>
                        <a:rPr lang="ko-KR" altLang="en-US" dirty="0" err="1"/>
                        <a:t>이용량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가격과 제약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5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많은 생산과 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62.8(26)%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큰 부담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공간적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8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X-Box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평균 생산과 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17.9%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닌텐도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적은 생산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많은 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54.1%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적은 부담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0099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rgbClr val="FF0000"/>
                          </a:solidFill>
                        </a:rPr>
                        <a:t>하지만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2200" dirty="0">
                          <a:solidFill>
                            <a:srgbClr val="FF0000"/>
                          </a:solidFill>
                        </a:rPr>
                        <a:t>중고라도 기기가 있다면 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lang="ko-KR" altLang="en-US" sz="2200" dirty="0">
                          <a:solidFill>
                            <a:srgbClr val="FF0000"/>
                          </a:solidFill>
                        </a:rPr>
                        <a:t>를 구매할 가능성은 높다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1438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C43352ED-0C3D-9E9E-C7A8-ADBC182D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88281"/>
              </p:ext>
            </p:extLst>
          </p:nvPr>
        </p:nvGraphicFramePr>
        <p:xfrm>
          <a:off x="588000" y="1269000"/>
          <a:ext cx="11016000" cy="43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08000">
                  <a:extLst>
                    <a:ext uri="{9D8B030D-6E8A-4147-A177-3AD203B41FA5}">
                      <a16:colId xmlns:a16="http://schemas.microsoft.com/office/drawing/2014/main" val="3059519156"/>
                    </a:ext>
                  </a:extLst>
                </a:gridCol>
                <a:gridCol w="4356000">
                  <a:extLst>
                    <a:ext uri="{9D8B030D-6E8A-4147-A177-3AD203B41FA5}">
                      <a16:colId xmlns:a16="http://schemas.microsoft.com/office/drawing/2014/main" val="2711361614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530766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설계 예측</a:t>
                      </a:r>
                    </a:p>
                  </a:txBody>
                  <a:tcPr marL="114702" marR="114702" marT="57351" marB="5735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선호 플랫폼</a:t>
                      </a:r>
                    </a:p>
                  </a:txBody>
                  <a:tcPr marL="114702" marR="114702" marT="57351" marB="5735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선호 장르</a:t>
                      </a:r>
                    </a:p>
                  </a:txBody>
                  <a:tcPr marL="114702" marR="114702" marT="57351" marB="57351" anchor="ctr"/>
                </a:tc>
                <a:extLst>
                  <a:ext uri="{0D108BD9-81ED-4DB2-BD59-A6C34878D82A}">
                    <a16:rowId xmlns:a16="http://schemas.microsoft.com/office/drawing/2014/main" val="13545136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일본</a:t>
                      </a:r>
                      <a:endParaRPr lang="ko-KR" altLang="en-US" sz="2300" dirty="0"/>
                    </a:p>
                  </a:txBody>
                  <a:tcPr marL="114702" marR="114702" marT="57351" marB="57351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그냥 </a:t>
                      </a:r>
                      <a:r>
                        <a:rPr lang="en-US" altLang="ko-KR" sz="4000" dirty="0"/>
                        <a:t>Just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Role-Playing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114702" marR="114702" marT="57351" marB="57351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14702" marR="114702" marT="57351" marB="57351" anchor="ctr"/>
                </a:tc>
                <a:extLst>
                  <a:ext uri="{0D108BD9-81ED-4DB2-BD59-A6C34878D82A}">
                    <a16:rowId xmlns:a16="http://schemas.microsoft.com/office/drawing/2014/main" val="354849372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북미</a:t>
                      </a:r>
                      <a:r>
                        <a:rPr lang="en-US" altLang="ko-KR" sz="4000" dirty="0"/>
                        <a:t>/</a:t>
                      </a:r>
                      <a:r>
                        <a:rPr lang="ko-KR" altLang="en-US" sz="4000" dirty="0"/>
                        <a:t>유럽</a:t>
                      </a:r>
                      <a:r>
                        <a:rPr lang="en-US" altLang="ko-KR" sz="4000" dirty="0"/>
                        <a:t>/</a:t>
                      </a:r>
                      <a:r>
                        <a:rPr lang="ko-KR" altLang="en-US" sz="4000" dirty="0"/>
                        <a:t>기타</a:t>
                      </a:r>
                    </a:p>
                  </a:txBody>
                  <a:tcPr marL="114702" marR="114702" marT="57351" marB="5735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X360</a:t>
                      </a:r>
                      <a:r>
                        <a:rPr lang="ko-KR" altLang="en-U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4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PS3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14702" marR="114702" marT="57351" marB="5735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/>
                        <a:t>Action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/>
                        <a:t>Shooter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14702" marR="114702" marT="57351" marB="57351" anchor="ctr"/>
                </a:tc>
                <a:extLst>
                  <a:ext uri="{0D108BD9-81ED-4DB2-BD59-A6C34878D82A}">
                    <a16:rowId xmlns:a16="http://schemas.microsoft.com/office/drawing/2014/main" val="285248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43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28789 -0.218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883095-3FD1-1845-3FD7-3BA6CE192DB3}"/>
              </a:ext>
            </a:extLst>
          </p:cNvPr>
          <p:cNvSpPr txBox="1">
            <a:spLocks/>
          </p:cNvSpPr>
          <p:nvPr/>
        </p:nvSpPr>
        <p:spPr>
          <a:xfrm>
            <a:off x="183753" y="147059"/>
            <a:ext cx="1314542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연도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FA90B-0FDF-ADAA-0830-50D15C3DF4BB}"/>
              </a:ext>
            </a:extLst>
          </p:cNvPr>
          <p:cNvSpPr txBox="1"/>
          <p:nvPr/>
        </p:nvSpPr>
        <p:spPr>
          <a:xfrm>
            <a:off x="1477995" y="3646450"/>
            <a:ext cx="20922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X360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9C56A-DB21-741A-0D8D-51ECAE7B00F6}"/>
              </a:ext>
            </a:extLst>
          </p:cNvPr>
          <p:cNvSpPr txBox="1"/>
          <p:nvPr/>
        </p:nvSpPr>
        <p:spPr>
          <a:xfrm>
            <a:off x="6197654" y="1295762"/>
            <a:ext cx="4946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/>
              <a:t>Role-Playing</a:t>
            </a:r>
            <a:endParaRPr lang="ko-KR" altLang="en-US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4D08-85B2-E8D8-E79A-1E93DAC236C3}"/>
              </a:ext>
            </a:extLst>
          </p:cNvPr>
          <p:cNvSpPr txBox="1"/>
          <p:nvPr/>
        </p:nvSpPr>
        <p:spPr>
          <a:xfrm>
            <a:off x="7302336" y="2875002"/>
            <a:ext cx="263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/>
              <a:t>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8050E-30C2-A791-E581-8A199074B642}"/>
              </a:ext>
            </a:extLst>
          </p:cNvPr>
          <p:cNvSpPr txBox="1"/>
          <p:nvPr/>
        </p:nvSpPr>
        <p:spPr>
          <a:xfrm>
            <a:off x="7028543" y="4454242"/>
            <a:ext cx="31864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/>
              <a:t>Shooter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24F0B-7827-F170-E21F-6EF5FA8A8ADC}"/>
              </a:ext>
            </a:extLst>
          </p:cNvPr>
          <p:cNvSpPr txBox="1"/>
          <p:nvPr/>
        </p:nvSpPr>
        <p:spPr>
          <a:xfrm>
            <a:off x="1727262" y="2215068"/>
            <a:ext cx="1593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PS3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9522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6A5B616-AE19-F89D-3695-0AD9B176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543661"/>
            <a:ext cx="10800000" cy="6120000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030947EE-1EFC-6D0C-26BD-25ECBA88C28A}"/>
              </a:ext>
            </a:extLst>
          </p:cNvPr>
          <p:cNvSpPr txBox="1">
            <a:spLocks/>
          </p:cNvSpPr>
          <p:nvPr/>
        </p:nvSpPr>
        <p:spPr>
          <a:xfrm>
            <a:off x="183753" y="147059"/>
            <a:ext cx="1314542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연도</a:t>
            </a:r>
          </a:p>
        </p:txBody>
      </p:sp>
    </p:spTree>
    <p:extLst>
      <p:ext uri="{BB962C8B-B14F-4D97-AF65-F5344CB8AC3E}">
        <p14:creationId xmlns:p14="http://schemas.microsoft.com/office/powerpoint/2010/main" val="111050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01B63C4-892F-54CF-D5DB-7355A1F9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543660"/>
            <a:ext cx="10800000" cy="6119999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AF46B9CF-B63D-3E69-0A69-9B9735F2ED85}"/>
              </a:ext>
            </a:extLst>
          </p:cNvPr>
          <p:cNvSpPr txBox="1">
            <a:spLocks/>
          </p:cNvSpPr>
          <p:nvPr/>
        </p:nvSpPr>
        <p:spPr>
          <a:xfrm>
            <a:off x="183753" y="147059"/>
            <a:ext cx="1314542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연도</a:t>
            </a:r>
          </a:p>
        </p:txBody>
      </p:sp>
    </p:spTree>
    <p:extLst>
      <p:ext uri="{BB962C8B-B14F-4D97-AF65-F5344CB8AC3E}">
        <p14:creationId xmlns:p14="http://schemas.microsoft.com/office/powerpoint/2010/main" val="319297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5CF124B1-E067-B8BF-4937-CA781DD8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617D30E-08CE-8955-F6DE-AAA7701D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296" y="4468898"/>
            <a:ext cx="2716962" cy="18669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BC4082-D74F-9CF8-36F5-7AAD4CBAC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296" y="735097"/>
            <a:ext cx="2676525" cy="1866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806C3F3-492A-1415-7260-E2E5534A4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555" y="580150"/>
            <a:ext cx="2671750" cy="18468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7FB1034-87B5-20C8-43DB-A1979F35E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57" y="888622"/>
            <a:ext cx="2672563" cy="18668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10189-7DF4-88A2-83FE-79FBE15E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2" y="4167546"/>
            <a:ext cx="8173598" cy="8697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4800" dirty="0"/>
              <a:t>출고량에 따른 플랫폼과 장르</a:t>
            </a:r>
            <a:endParaRPr lang="ko-KR" altLang="en-US" sz="4800" dirty="0">
              <a:hlinkClick r:id="rId8" action="ppaction://hlinksldjump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2AC14E9-6F6D-39CB-9000-7771E1D61D51}"/>
              </a:ext>
            </a:extLst>
          </p:cNvPr>
          <p:cNvGrpSpPr/>
          <p:nvPr/>
        </p:nvGrpSpPr>
        <p:grpSpPr>
          <a:xfrm>
            <a:off x="163822" y="888623"/>
            <a:ext cx="3853798" cy="2831332"/>
            <a:chOff x="163822" y="888623"/>
            <a:chExt cx="3853798" cy="283133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1DACDF1-E76F-4C37-3D9D-F5BDEDE0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1095" y="888623"/>
              <a:ext cx="2676525" cy="1866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EFF529-92CD-B6DC-E087-79654CAAB1D1}"/>
                </a:ext>
              </a:extLst>
            </p:cNvPr>
            <p:cNvSpPr txBox="1"/>
            <p:nvPr/>
          </p:nvSpPr>
          <p:spPr>
            <a:xfrm>
              <a:off x="163822" y="2519626"/>
              <a:ext cx="201689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액션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슈팅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레이싱</a:t>
              </a:r>
              <a:r>
                <a:rPr lang="en-US" altLang="ko-KR" sz="2400" dirty="0"/>
                <a:t>, PS</a:t>
              </a:r>
              <a:endParaRPr lang="ko-KR" altLang="en-US" sz="24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6D6553-1B5A-F225-C5EE-43AB820000AB}"/>
              </a:ext>
            </a:extLst>
          </p:cNvPr>
          <p:cNvGrpSpPr/>
          <p:nvPr/>
        </p:nvGrpSpPr>
        <p:grpSpPr>
          <a:xfrm>
            <a:off x="4656780" y="580150"/>
            <a:ext cx="2676525" cy="3047214"/>
            <a:chOff x="4656780" y="580150"/>
            <a:chExt cx="2676525" cy="304721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411BAD0-20FD-4203-9913-CD4952DB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780" y="580150"/>
              <a:ext cx="2676525" cy="1866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E10898-696C-5760-6CFD-65A8CF0C485C}"/>
                </a:ext>
              </a:extLst>
            </p:cNvPr>
            <p:cNvSpPr txBox="1"/>
            <p:nvPr/>
          </p:nvSpPr>
          <p:spPr>
            <a:xfrm>
              <a:off x="4832704" y="2427035"/>
              <a:ext cx="232467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액션</a:t>
              </a:r>
              <a:r>
                <a:rPr lang="en-US" altLang="ko-KR" sz="2400" dirty="0"/>
                <a:t>, PS3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스포츠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슈팅</a:t>
              </a:r>
              <a:r>
                <a:rPr lang="en-US" altLang="ko-KR" sz="2400" dirty="0"/>
                <a:t>, X360</a:t>
              </a:r>
              <a:endParaRPr lang="ko-KR" altLang="en-US" sz="24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38275E-0F0A-64D4-EA4A-C70FA8185562}"/>
              </a:ext>
            </a:extLst>
          </p:cNvPr>
          <p:cNvGrpSpPr/>
          <p:nvPr/>
        </p:nvGrpSpPr>
        <p:grpSpPr>
          <a:xfrm>
            <a:off x="9014296" y="735097"/>
            <a:ext cx="2676525" cy="3067229"/>
            <a:chOff x="9014296" y="735097"/>
            <a:chExt cx="2676525" cy="30672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34BD88-0E3E-4956-C218-635AC9895794}"/>
                </a:ext>
              </a:extLst>
            </p:cNvPr>
            <p:cNvSpPr txBox="1"/>
            <p:nvPr/>
          </p:nvSpPr>
          <p:spPr>
            <a:xfrm>
              <a:off x="9084422" y="2601997"/>
              <a:ext cx="253627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PS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GBA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DS</a:t>
              </a:r>
              <a:endParaRPr lang="ko-KR" altLang="en-US" sz="2400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3E93426-B952-329A-BE44-42A1C26E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14296" y="735097"/>
              <a:ext cx="2676525" cy="18669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C51226E-83EA-8227-A346-3A194D9FCAB0}"/>
              </a:ext>
            </a:extLst>
          </p:cNvPr>
          <p:cNvGrpSpPr/>
          <p:nvPr/>
        </p:nvGrpSpPr>
        <p:grpSpPr>
          <a:xfrm>
            <a:off x="7287461" y="4468897"/>
            <a:ext cx="4403360" cy="2133779"/>
            <a:chOff x="7287461" y="4468897"/>
            <a:chExt cx="4403360" cy="213377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5056524-F3EC-9194-1098-FB17AF08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14296" y="4468897"/>
              <a:ext cx="2676525" cy="1866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DFD141-6819-0C14-6B31-C43E3E0F90EB}"/>
                </a:ext>
              </a:extLst>
            </p:cNvPr>
            <p:cNvSpPr txBox="1"/>
            <p:nvPr/>
          </p:nvSpPr>
          <p:spPr>
            <a:xfrm>
              <a:off x="7287461" y="5402347"/>
              <a:ext cx="245131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1: </a:t>
              </a:r>
              <a:r>
                <a:rPr lang="ko-KR" altLang="en-US" sz="2400" dirty="0"/>
                <a:t>액션</a:t>
              </a:r>
              <a:r>
                <a:rPr lang="en-US" altLang="ko-KR" sz="2400" dirty="0"/>
                <a:t>, X360</a:t>
              </a:r>
            </a:p>
            <a:p>
              <a:r>
                <a:rPr lang="en-US" altLang="ko-KR" sz="2400" dirty="0"/>
                <a:t>2: </a:t>
              </a:r>
              <a:r>
                <a:rPr lang="ko-KR" altLang="en-US" sz="2400" dirty="0"/>
                <a:t>롤플레잉</a:t>
              </a:r>
              <a:r>
                <a:rPr lang="en-US" altLang="ko-KR" sz="2400" dirty="0"/>
                <a:t>, PS3</a:t>
              </a:r>
            </a:p>
            <a:p>
              <a:r>
                <a:rPr lang="en-US" altLang="ko-KR" sz="2400" dirty="0"/>
                <a:t>3: </a:t>
              </a:r>
              <a:r>
                <a:rPr lang="ko-KR" altLang="en-US" sz="2400" dirty="0"/>
                <a:t>스포츠</a:t>
              </a:r>
              <a:r>
                <a:rPr lang="en-US" altLang="ko-KR" sz="2400" dirty="0"/>
                <a:t>, X360</a:t>
              </a:r>
              <a:endParaRPr lang="ko-KR" altLang="en-US" sz="2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0D2BD9E-0175-37E5-3D65-E54DA23795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1095" y="5363443"/>
            <a:ext cx="4438650" cy="108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4722F8-64C9-06C3-22D1-6A6700E16867}"/>
              </a:ext>
            </a:extLst>
          </p:cNvPr>
          <p:cNvGrpSpPr/>
          <p:nvPr/>
        </p:nvGrpSpPr>
        <p:grpSpPr>
          <a:xfrm>
            <a:off x="163822" y="2519626"/>
            <a:ext cx="9093194" cy="3292509"/>
            <a:chOff x="163822" y="2519626"/>
            <a:chExt cx="9093194" cy="32925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75C8D4-D353-E824-B3B0-DAC4F85504E9}"/>
                </a:ext>
              </a:extLst>
            </p:cNvPr>
            <p:cNvSpPr/>
            <p:nvPr/>
          </p:nvSpPr>
          <p:spPr>
            <a:xfrm>
              <a:off x="163822" y="2519626"/>
              <a:ext cx="2016899" cy="4290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9AC0DD3-267B-4F9C-D821-FFC345D7C2C5}"/>
                </a:ext>
              </a:extLst>
            </p:cNvPr>
            <p:cNvSpPr/>
            <p:nvPr/>
          </p:nvSpPr>
          <p:spPr>
            <a:xfrm>
              <a:off x="7312057" y="5383078"/>
              <a:ext cx="1944959" cy="4290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E638B7-1BDB-7A41-08A8-D695BA7F8C81}"/>
                </a:ext>
              </a:extLst>
            </p:cNvPr>
            <p:cNvSpPr/>
            <p:nvPr/>
          </p:nvSpPr>
          <p:spPr>
            <a:xfrm>
              <a:off x="4558702" y="5474249"/>
              <a:ext cx="1143455" cy="337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2B9DD0-07B1-DD58-5505-7FA326BB914C}"/>
              </a:ext>
            </a:extLst>
          </p:cNvPr>
          <p:cNvGrpSpPr/>
          <p:nvPr/>
        </p:nvGrpSpPr>
        <p:grpSpPr>
          <a:xfrm>
            <a:off x="163822" y="2948683"/>
            <a:ext cx="6688381" cy="2873173"/>
            <a:chOff x="163822" y="2948683"/>
            <a:chExt cx="6688381" cy="287317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6E93A6C-DC23-9CF6-F4C7-1C3220441005}"/>
                </a:ext>
              </a:extLst>
            </p:cNvPr>
            <p:cNvSpPr/>
            <p:nvPr/>
          </p:nvSpPr>
          <p:spPr>
            <a:xfrm>
              <a:off x="163822" y="2948683"/>
              <a:ext cx="2016899" cy="34702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A6C72E7-88BD-AB01-11A0-77CE42793AFA}"/>
                </a:ext>
              </a:extLst>
            </p:cNvPr>
            <p:cNvSpPr/>
            <p:nvPr/>
          </p:nvSpPr>
          <p:spPr>
            <a:xfrm>
              <a:off x="4835304" y="3211095"/>
              <a:ext cx="2016899" cy="34702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48BAF45-A954-8CAC-BCDA-139941DB17DA}"/>
                </a:ext>
              </a:extLst>
            </p:cNvPr>
            <p:cNvSpPr/>
            <p:nvPr/>
          </p:nvSpPr>
          <p:spPr>
            <a:xfrm>
              <a:off x="3134885" y="5474836"/>
              <a:ext cx="1346229" cy="34702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50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03CB7-17B9-8B0A-26F1-05AC5B211F7D}"/>
              </a:ext>
            </a:extLst>
          </p:cNvPr>
          <p:cNvSpPr txBox="1"/>
          <p:nvPr/>
        </p:nvSpPr>
        <p:spPr>
          <a:xfrm>
            <a:off x="3066727" y="1319776"/>
            <a:ext cx="8012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P( Action | </a:t>
            </a:r>
            <a:r>
              <a:rPr lang="en-US" altLang="ko-KR" sz="8000" dirty="0"/>
              <a:t>X360</a:t>
            </a:r>
            <a:r>
              <a:rPr lang="en-US" altLang="ko-KR" sz="8000" dirty="0">
                <a:solidFill>
                  <a:schemeClr val="bg1"/>
                </a:solidFill>
              </a:rPr>
              <a:t>)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5A624-EDEA-63F4-4F98-CCCEFD63B0F8}"/>
              </a:ext>
            </a:extLst>
          </p:cNvPr>
          <p:cNvSpPr txBox="1"/>
          <p:nvPr/>
        </p:nvSpPr>
        <p:spPr>
          <a:xfrm>
            <a:off x="3066727" y="1319776"/>
            <a:ext cx="82221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P( </a:t>
            </a:r>
            <a:r>
              <a:rPr lang="en-US" altLang="ko-KR" sz="8000" dirty="0">
                <a:solidFill>
                  <a:schemeClr val="bg1"/>
                </a:solidFill>
              </a:rPr>
              <a:t>Action</a:t>
            </a:r>
            <a:r>
              <a:rPr lang="en-US" altLang="ko-KR" sz="8000" dirty="0"/>
              <a:t> |        )</a:t>
            </a:r>
            <a:endParaRPr lang="ko-KR" altLang="en-US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7791E-9F99-5796-5B10-AFE918ECE259}"/>
              </a:ext>
            </a:extLst>
          </p:cNvPr>
          <p:cNvSpPr txBox="1"/>
          <p:nvPr/>
        </p:nvSpPr>
        <p:spPr>
          <a:xfrm>
            <a:off x="3066727" y="1319776"/>
            <a:ext cx="4241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   </a:t>
            </a:r>
            <a:r>
              <a:rPr lang="en-US" altLang="ko-KR" sz="8000" dirty="0"/>
              <a:t>Action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143A1-D78B-2DBF-E7BE-2925F21D027B}"/>
              </a:ext>
            </a:extLst>
          </p:cNvPr>
          <p:cNvSpPr txBox="1"/>
          <p:nvPr/>
        </p:nvSpPr>
        <p:spPr>
          <a:xfrm>
            <a:off x="941302" y="1319775"/>
            <a:ext cx="1718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H0:</a:t>
            </a:r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주장</a:t>
            </a:r>
            <a:r>
              <a:rPr lang="en-US" altLang="ko-KR" sz="40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CE2DA-9414-1FB3-08C8-DEF3FF4B2E1A}"/>
              </a:ext>
            </a:extLst>
          </p:cNvPr>
          <p:cNvSpPr txBox="1"/>
          <p:nvPr/>
        </p:nvSpPr>
        <p:spPr>
          <a:xfrm>
            <a:off x="3066727" y="2782669"/>
            <a:ext cx="861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시장</a:t>
            </a:r>
            <a:r>
              <a:rPr lang="en-US" altLang="ko-KR" sz="3600" dirty="0"/>
              <a:t>: </a:t>
            </a:r>
            <a:r>
              <a:rPr lang="ko-KR" altLang="en-US" sz="3600" dirty="0"/>
              <a:t>북미와 </a:t>
            </a:r>
            <a:r>
              <a:rPr lang="ko-KR" altLang="en-US" sz="3600" dirty="0" err="1"/>
              <a:t>기타권</a:t>
            </a:r>
            <a:r>
              <a:rPr lang="en-US" altLang="ko-KR" sz="3600" dirty="0"/>
              <a:t> / </a:t>
            </a:r>
            <a:r>
              <a:rPr lang="ko-KR" altLang="en-US" sz="3600" dirty="0"/>
              <a:t>협력사 </a:t>
            </a:r>
            <a:r>
              <a:rPr lang="en-US" altLang="ko-KR" sz="3600" dirty="0"/>
              <a:t>: Activision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043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슬라이드 확대/축소 26">
                <a:extLst>
                  <a:ext uri="{FF2B5EF4-FFF2-40B4-BE49-F238E27FC236}">
                    <a16:creationId xmlns:a16="http://schemas.microsoft.com/office/drawing/2014/main" id="{CF0FD95C-CACF-8B89-9C9E-1E27706DAC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20696"/>
                  </p:ext>
                </p:extLst>
              </p:nvPr>
            </p:nvGraphicFramePr>
            <p:xfrm>
              <a:off x="695999" y="4014556"/>
              <a:ext cx="3600000" cy="2025000"/>
            </p:xfrm>
            <a:graphic>
              <a:graphicData uri="http://schemas.microsoft.com/office/powerpoint/2016/slidezoom">
                <pslz:sldZm>
                  <pslz:sldZmObj sldId="288" cId="1357376000">
                    <pslz:zmPr id="{4982F350-F3E6-4121-9884-33D70C88802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2025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슬라이드 확대/축소 2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F0FD95C-CACF-8B89-9C9E-1E27706DAC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999" y="4014556"/>
                <a:ext cx="3600000" cy="2025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슬라이드 확대/축소 10">
                <a:extLst>
                  <a:ext uri="{FF2B5EF4-FFF2-40B4-BE49-F238E27FC236}">
                    <a16:creationId xmlns:a16="http://schemas.microsoft.com/office/drawing/2014/main" id="{6028ABB9-B843-47F5-77A6-0D35544465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1196371"/>
                  </p:ext>
                </p:extLst>
              </p:nvPr>
            </p:nvGraphicFramePr>
            <p:xfrm>
              <a:off x="4296001" y="209275"/>
              <a:ext cx="3599999" cy="2024999"/>
            </p:xfrm>
            <a:graphic>
              <a:graphicData uri="http://schemas.microsoft.com/office/powerpoint/2016/slidezoom">
                <pslz:sldZm>
                  <pslz:sldZmObj sldId="281" cId="3378453890">
                    <pslz:zmPr id="{74F7D66D-3283-4002-94FE-8F28C44BFCA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9999" cy="20249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슬라이드 확대/축소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028ABB9-B843-47F5-77A6-0D35544465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6001" y="209275"/>
                <a:ext cx="3599999" cy="20249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0A40BB-E6A7-606C-00A8-6EDC8061F97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095999" cy="40145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27DFB3-0EF0-AF28-EFDA-7A95901D4A21}"/>
              </a:ext>
            </a:extLst>
          </p:cNvPr>
          <p:cNvCxnSpPr>
            <a:cxnSpLocks/>
          </p:cNvCxnSpPr>
          <p:nvPr/>
        </p:nvCxnSpPr>
        <p:spPr>
          <a:xfrm flipH="1">
            <a:off x="6095999" y="0"/>
            <a:ext cx="6096001" cy="40145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909D57-A123-E99B-2EFD-0C410D4ED666}"/>
              </a:ext>
            </a:extLst>
          </p:cNvPr>
          <p:cNvCxnSpPr>
            <a:cxnSpLocks/>
          </p:cNvCxnSpPr>
          <p:nvPr/>
        </p:nvCxnSpPr>
        <p:spPr>
          <a:xfrm>
            <a:off x="6096000" y="4014556"/>
            <a:ext cx="0" cy="28434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별: 꼭짓점 6개 21">
            <a:extLst>
              <a:ext uri="{FF2B5EF4-FFF2-40B4-BE49-F238E27FC236}">
                <a16:creationId xmlns:a16="http://schemas.microsoft.com/office/drawing/2014/main" id="{05B549B3-E9D6-5A20-6345-8A4F55A1DCB5}"/>
              </a:ext>
            </a:extLst>
          </p:cNvPr>
          <p:cNvSpPr/>
          <p:nvPr/>
        </p:nvSpPr>
        <p:spPr>
          <a:xfrm>
            <a:off x="4205868" y="2416501"/>
            <a:ext cx="3780264" cy="2024999"/>
          </a:xfrm>
          <a:prstGeom prst="star6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FF0000"/>
                </a:solidFill>
              </a:rPr>
              <a:t>출고량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슬라이드 확대/축소 27">
                <a:extLst>
                  <a:ext uri="{FF2B5EF4-FFF2-40B4-BE49-F238E27FC236}">
                    <a16:creationId xmlns:a16="http://schemas.microsoft.com/office/drawing/2014/main" id="{B8E7402E-D201-DE35-4C33-1FA76976BC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8219735"/>
                  </p:ext>
                </p:extLst>
              </p:nvPr>
            </p:nvGraphicFramePr>
            <p:xfrm>
              <a:off x="7895995" y="4014556"/>
              <a:ext cx="3599991" cy="2025000"/>
            </p:xfrm>
            <a:graphic>
              <a:graphicData uri="http://schemas.microsoft.com/office/powerpoint/2016/slidezoom">
                <pslz:sldZm>
                  <pslz:sldZmObj sldId="290" cId="4095229875">
                    <pslz:zmPr id="{DDBEA32B-18D8-40FB-BD99-A8F1BCF6662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9991" cy="2025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슬라이드 확대/축소 2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8E7402E-D201-DE35-4C33-1FA76976BC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5995" y="4014556"/>
                <a:ext cx="3599991" cy="2025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0BFBF-EEEF-23E5-F962-90AB0989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57" y="434494"/>
            <a:ext cx="8667487" cy="1325563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1. </a:t>
            </a:r>
            <a:r>
              <a:rPr lang="ko-KR" altLang="en-US" sz="8800" dirty="0"/>
              <a:t>플랫폼</a:t>
            </a:r>
            <a:r>
              <a:rPr lang="en-US" altLang="ko-KR" sz="8800" dirty="0"/>
              <a:t>(Platform)</a:t>
            </a:r>
            <a:endParaRPr lang="ko-KR" altLang="en-US" sz="8800" dirty="0"/>
          </a:p>
        </p:txBody>
      </p:sp>
      <p:pic>
        <p:nvPicPr>
          <p:cNvPr id="4" name="Picture 2" descr="플레이 스테이션 4 Backgraound PNG 이미지 | PNGWing">
            <a:extLst>
              <a:ext uri="{FF2B5EF4-FFF2-40B4-BE49-F238E27FC236}">
                <a16:creationId xmlns:a16="http://schemas.microsoft.com/office/drawing/2014/main" id="{560BC6B4-ED2F-B2AD-20A5-8B648F06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6" y="1919288"/>
            <a:ext cx="3600000" cy="22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Xbox One transparent PNG - StickPNG">
            <a:extLst>
              <a:ext uri="{FF2B5EF4-FFF2-40B4-BE49-F238E27FC236}">
                <a16:creationId xmlns:a16="http://schemas.microsoft.com/office/drawing/2014/main" id="{666D5AB9-E02F-00E1-0E23-AB3FFF0C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00" y="2051152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81B940-6DB2-7778-499E-74EEBD285062}"/>
              </a:ext>
            </a:extLst>
          </p:cNvPr>
          <p:cNvCxnSpPr>
            <a:cxnSpLocks/>
          </p:cNvCxnSpPr>
          <p:nvPr/>
        </p:nvCxnSpPr>
        <p:spPr>
          <a:xfrm>
            <a:off x="6096000" y="1919288"/>
            <a:ext cx="0" cy="4680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51BD93-36F7-5715-65B2-01012085D6A1}"/>
              </a:ext>
            </a:extLst>
          </p:cNvPr>
          <p:cNvCxnSpPr>
            <a:cxnSpLocks/>
          </p:cNvCxnSpPr>
          <p:nvPr/>
        </p:nvCxnSpPr>
        <p:spPr>
          <a:xfrm>
            <a:off x="1596000" y="4259288"/>
            <a:ext cx="900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508822-0577-DCB4-BA45-613D36AB7177}"/>
              </a:ext>
            </a:extLst>
          </p:cNvPr>
          <p:cNvSpPr txBox="1"/>
          <p:nvPr/>
        </p:nvSpPr>
        <p:spPr>
          <a:xfrm>
            <a:off x="2612665" y="5075344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PC, GBA</a:t>
            </a:r>
            <a:endParaRPr lang="ko-KR" altLang="en-US" sz="40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8A2A87E8-F465-8528-DECD-38D2369BA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00" y="4435069"/>
            <a:ext cx="3600000" cy="19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68E2A5-CFEA-3679-2740-6E6154EBDDC5}"/>
              </a:ext>
            </a:extLst>
          </p:cNvPr>
          <p:cNvSpPr txBox="1"/>
          <p:nvPr/>
        </p:nvSpPr>
        <p:spPr>
          <a:xfrm>
            <a:off x="546577" y="5124245"/>
            <a:ext cx="311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플레이스테이션 시리즈</a:t>
            </a:r>
            <a:endParaRPr lang="en-US" altLang="ko-KR" dirty="0"/>
          </a:p>
          <a:p>
            <a:pPr algn="ctr"/>
            <a:r>
              <a:rPr lang="en-US" altLang="ko-KR" dirty="0"/>
              <a:t>PS, PS2, PS3&amp;PSP, PS4&amp;PSV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886F07-5B46-50B6-4678-443F0ACC547A}"/>
              </a:ext>
            </a:extLst>
          </p:cNvPr>
          <p:cNvSpPr txBox="1"/>
          <p:nvPr/>
        </p:nvSpPr>
        <p:spPr>
          <a:xfrm>
            <a:off x="5125221" y="5146915"/>
            <a:ext cx="194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X-BOX</a:t>
            </a:r>
            <a:r>
              <a:rPr lang="ko-KR" altLang="en-US" dirty="0"/>
              <a:t> 시리즈</a:t>
            </a:r>
            <a:endParaRPr lang="en-US" altLang="ko-KR" dirty="0"/>
          </a:p>
          <a:p>
            <a:pPr algn="ctr"/>
            <a:r>
              <a:rPr lang="en-US" altLang="ko-KR" dirty="0"/>
              <a:t>XB , X360 , </a:t>
            </a:r>
            <a:r>
              <a:rPr lang="en-US" altLang="ko-KR" dirty="0" err="1"/>
              <a:t>Xone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D8A8E6-F8C8-AC31-9B3D-69E903A0DC83}"/>
              </a:ext>
            </a:extLst>
          </p:cNvPr>
          <p:cNvSpPr txBox="1"/>
          <p:nvPr/>
        </p:nvSpPr>
        <p:spPr>
          <a:xfrm>
            <a:off x="8796000" y="5146914"/>
            <a:ext cx="194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닌텐도 시리즈</a:t>
            </a:r>
            <a:endParaRPr lang="en-US" altLang="ko-KR" dirty="0"/>
          </a:p>
          <a:p>
            <a:pPr algn="ctr"/>
            <a:r>
              <a:rPr lang="en-US" altLang="ko-KR" dirty="0"/>
              <a:t>DS , 3DS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45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8568 0.143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7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22148 0.120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60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08711 -0.224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99BC79-D606-6A27-BE2D-726C5895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5175"/>
            <a:ext cx="4680000" cy="42141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3DA668-8317-16D3-EBB9-28AB234B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2" y="147059"/>
            <a:ext cx="1656199" cy="51086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플랫폼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76938-09E0-3CFA-3EF8-E5BBCEB37B2F}"/>
              </a:ext>
            </a:extLst>
          </p:cNvPr>
          <p:cNvSpPr txBox="1"/>
          <p:nvPr/>
        </p:nvSpPr>
        <p:spPr>
          <a:xfrm>
            <a:off x="941049" y="1170400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[1~3 </a:t>
            </a:r>
            <a:r>
              <a:rPr lang="ko-KR" altLang="en-US" sz="3200" dirty="0"/>
              <a:t>생산 순위 </a:t>
            </a:r>
            <a:r>
              <a:rPr lang="en-US" altLang="ko-KR" sz="3200" dirty="0"/>
              <a:t>= 89%]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B41D7-4DEF-DF36-A9BD-833A6144126D}"/>
              </a:ext>
            </a:extLst>
          </p:cNvPr>
          <p:cNvSpPr txBox="1"/>
          <p:nvPr/>
        </p:nvSpPr>
        <p:spPr>
          <a:xfrm>
            <a:off x="3481680" y="1755175"/>
            <a:ext cx="203652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순위 </a:t>
            </a:r>
            <a:r>
              <a:rPr lang="en-US" altLang="ko-KR" sz="2400" dirty="0"/>
              <a:t>: PS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순위 </a:t>
            </a:r>
            <a:r>
              <a:rPr lang="en-US" altLang="ko-KR" sz="2400" dirty="0"/>
              <a:t>: XBOX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순위 </a:t>
            </a:r>
            <a:r>
              <a:rPr lang="en-US" altLang="ko-KR" sz="2400" dirty="0"/>
              <a:t>: GBA</a:t>
            </a:r>
            <a:endParaRPr lang="ko-KR" altLang="en-US" sz="24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DE0D1F-68CA-F42B-0B27-F4F1DEFC963E}"/>
              </a:ext>
            </a:extLst>
          </p:cNvPr>
          <p:cNvGrpSpPr/>
          <p:nvPr/>
        </p:nvGrpSpPr>
        <p:grpSpPr>
          <a:xfrm>
            <a:off x="6673801" y="1170400"/>
            <a:ext cx="4680000" cy="4798893"/>
            <a:chOff x="6673801" y="1170400"/>
            <a:chExt cx="4680000" cy="47988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29954A-779E-1526-FCE3-C0586B05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3801" y="1755175"/>
              <a:ext cx="4679999" cy="42141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4EE0F3-59C9-78D8-817A-B8C74A8746F5}"/>
                </a:ext>
              </a:extLst>
            </p:cNvPr>
            <p:cNvSpPr txBox="1"/>
            <p:nvPr/>
          </p:nvSpPr>
          <p:spPr>
            <a:xfrm>
              <a:off x="9628842" y="1755175"/>
              <a:ext cx="1724959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1</a:t>
              </a:r>
              <a:r>
                <a:rPr lang="ko-KR" altLang="en-US" sz="2000" dirty="0"/>
                <a:t>순위 </a:t>
              </a:r>
              <a:r>
                <a:rPr lang="en-US" altLang="ko-KR" sz="2000" dirty="0"/>
                <a:t>: PS</a:t>
              </a:r>
            </a:p>
            <a:p>
              <a:r>
                <a:rPr lang="en-US" altLang="ko-KR" sz="2000" dirty="0"/>
                <a:t>2</a:t>
              </a:r>
              <a:r>
                <a:rPr lang="ko-KR" altLang="en-US" sz="2000" dirty="0"/>
                <a:t>순위 </a:t>
              </a:r>
              <a:r>
                <a:rPr lang="en-US" altLang="ko-KR" sz="2000" dirty="0"/>
                <a:t>: NIN</a:t>
              </a:r>
            </a:p>
            <a:p>
              <a:r>
                <a:rPr lang="en-US" altLang="ko-KR" sz="2000" dirty="0"/>
                <a:t>3</a:t>
              </a:r>
              <a:r>
                <a:rPr lang="ko-KR" altLang="en-US" sz="2000" dirty="0"/>
                <a:t>순위 </a:t>
              </a:r>
              <a:r>
                <a:rPr lang="en-US" altLang="ko-KR" sz="2000" dirty="0"/>
                <a:t>: XBOX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C9F0F8-DB9E-DCCB-A7E8-FC87DEADE777}"/>
                </a:ext>
              </a:extLst>
            </p:cNvPr>
            <p:cNvSpPr txBox="1"/>
            <p:nvPr/>
          </p:nvSpPr>
          <p:spPr>
            <a:xfrm>
              <a:off x="6776651" y="1170400"/>
              <a:ext cx="4474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[1~3 </a:t>
              </a:r>
              <a:r>
                <a:rPr lang="ko-KR" altLang="en-US" sz="3200" dirty="0"/>
                <a:t>출고 순위 </a:t>
              </a:r>
              <a:r>
                <a:rPr lang="en-US" altLang="ko-KR" sz="3200" dirty="0"/>
                <a:t>= 87%]</a:t>
              </a:r>
              <a:endParaRPr lang="ko-KR" altLang="en-US" sz="3200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91EE9ADA-542A-0226-7E6E-E32944DA89D1}"/>
              </a:ext>
            </a:extLst>
          </p:cNvPr>
          <p:cNvSpPr/>
          <p:nvPr/>
        </p:nvSpPr>
        <p:spPr>
          <a:xfrm>
            <a:off x="2286000" y="2375210"/>
            <a:ext cx="7515922" cy="802888"/>
          </a:xfrm>
          <a:prstGeom prst="ellipse">
            <a:avLst/>
          </a:prstGeom>
          <a:noFill/>
          <a:ln w="762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BEBB85-75E2-3704-A224-9BBEC70AD647}"/>
              </a:ext>
            </a:extLst>
          </p:cNvPr>
          <p:cNvGrpSpPr/>
          <p:nvPr/>
        </p:nvGrpSpPr>
        <p:grpSpPr>
          <a:xfrm>
            <a:off x="3657600" y="5018049"/>
            <a:ext cx="5475249" cy="1382751"/>
            <a:chOff x="3657600" y="5018049"/>
            <a:chExt cx="5475249" cy="138275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71CD7C-AB2D-90EB-9105-20371877534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018049"/>
              <a:ext cx="2252546" cy="1382751"/>
            </a:xfrm>
            <a:prstGeom prst="line">
              <a:avLst/>
            </a:prstGeom>
            <a:ln w="762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FCEDF49-D9C8-83BF-8AE2-3FD31F87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146" y="5018049"/>
              <a:ext cx="3222703" cy="1382751"/>
            </a:xfrm>
            <a:prstGeom prst="straightConnector1">
              <a:avLst/>
            </a:prstGeom>
            <a:ln w="76200">
              <a:solidFill>
                <a:srgbClr val="FF7F0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294CF9-009E-CF6D-8CCB-11769A6D457A}"/>
              </a:ext>
            </a:extLst>
          </p:cNvPr>
          <p:cNvSpPr/>
          <p:nvPr/>
        </p:nvSpPr>
        <p:spPr>
          <a:xfrm rot="21369082">
            <a:off x="2134834" y="4429849"/>
            <a:ext cx="6579219" cy="364584"/>
          </a:xfrm>
          <a:prstGeom prst="rect">
            <a:avLst/>
          </a:prstGeom>
          <a:noFill/>
          <a:ln w="762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8461E04-C80B-4F6A-1486-5F9CD8F2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" y="689283"/>
            <a:ext cx="11880000" cy="599029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D7946B-8B97-4606-B11F-70738668CA23}"/>
              </a:ext>
            </a:extLst>
          </p:cNvPr>
          <p:cNvGrpSpPr/>
          <p:nvPr/>
        </p:nvGrpSpPr>
        <p:grpSpPr>
          <a:xfrm>
            <a:off x="345688" y="657923"/>
            <a:ext cx="5163013" cy="6021658"/>
            <a:chOff x="345688" y="657923"/>
            <a:chExt cx="5163013" cy="60216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6A06E4-42BC-3D03-3837-87784D2AA64E}"/>
                </a:ext>
              </a:extLst>
            </p:cNvPr>
            <p:cNvSpPr/>
            <p:nvPr/>
          </p:nvSpPr>
          <p:spPr>
            <a:xfrm>
              <a:off x="345688" y="657923"/>
              <a:ext cx="791736" cy="602165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AC5A66-19BB-178D-7F46-603EC3EBBCA5}"/>
                </a:ext>
              </a:extLst>
            </p:cNvPr>
            <p:cNvSpPr/>
            <p:nvPr/>
          </p:nvSpPr>
          <p:spPr>
            <a:xfrm>
              <a:off x="4538546" y="3233853"/>
              <a:ext cx="970155" cy="299967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73D584F3-E069-D53F-A817-F27C3437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2" y="147059"/>
            <a:ext cx="1656199" cy="51086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플랫폼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313728-6441-A536-8521-B382E8506FD4}"/>
              </a:ext>
            </a:extLst>
          </p:cNvPr>
          <p:cNvGrpSpPr/>
          <p:nvPr/>
        </p:nvGrpSpPr>
        <p:grpSpPr>
          <a:xfrm>
            <a:off x="1423698" y="932986"/>
            <a:ext cx="9344603" cy="5300546"/>
            <a:chOff x="1423698" y="932986"/>
            <a:chExt cx="9344603" cy="530054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3EFBDD8-1049-9903-E4CF-73E2D14EAF24}"/>
                </a:ext>
              </a:extLst>
            </p:cNvPr>
            <p:cNvSpPr/>
            <p:nvPr/>
          </p:nvSpPr>
          <p:spPr>
            <a:xfrm>
              <a:off x="1423698" y="932986"/>
              <a:ext cx="791736" cy="530054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31DC2E-D58B-EE4E-7845-95E27D8CA2EB}"/>
                </a:ext>
              </a:extLst>
            </p:cNvPr>
            <p:cNvSpPr/>
            <p:nvPr/>
          </p:nvSpPr>
          <p:spPr>
            <a:xfrm>
              <a:off x="3471687" y="3176471"/>
              <a:ext cx="970155" cy="305706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BF076D-281F-B1E3-CFC2-6ABA35210EC3}"/>
                </a:ext>
              </a:extLst>
            </p:cNvPr>
            <p:cNvSpPr/>
            <p:nvPr/>
          </p:nvSpPr>
          <p:spPr>
            <a:xfrm>
              <a:off x="9967360" y="4047894"/>
              <a:ext cx="800941" cy="185110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B9AF3B6-D916-CDAD-D96E-3C32EE9BD5BA}"/>
                </a:ext>
              </a:extLst>
            </p:cNvPr>
            <p:cNvSpPr/>
            <p:nvPr/>
          </p:nvSpPr>
          <p:spPr>
            <a:xfrm>
              <a:off x="7894944" y="4047894"/>
              <a:ext cx="800941" cy="185110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7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C27BE-501C-0BE8-AEA0-FFB09C73D72E}"/>
              </a:ext>
            </a:extLst>
          </p:cNvPr>
          <p:cNvSpPr txBox="1"/>
          <p:nvPr/>
        </p:nvSpPr>
        <p:spPr>
          <a:xfrm>
            <a:off x="4048330" y="223737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플레이스테이션</a:t>
            </a:r>
            <a:endParaRPr lang="en-US" altLang="ko-KR" dirty="0"/>
          </a:p>
          <a:p>
            <a:pPr algn="ctr"/>
            <a:r>
              <a:rPr lang="en-US" altLang="ko-KR" dirty="0"/>
              <a:t>\ 650,000~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A91EC-99B5-9974-C519-5E3CCB873344}"/>
              </a:ext>
            </a:extLst>
          </p:cNvPr>
          <p:cNvSpPr txBox="1"/>
          <p:nvPr/>
        </p:nvSpPr>
        <p:spPr>
          <a:xfrm>
            <a:off x="8808571" y="4727273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닌텐도</a:t>
            </a:r>
            <a:endParaRPr lang="en-US" altLang="ko-KR" dirty="0"/>
          </a:p>
          <a:p>
            <a:pPr algn="ctr"/>
            <a:r>
              <a:rPr lang="en-US" altLang="ko-KR" dirty="0"/>
              <a:t>\ 360,000~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E42E8-C6CA-BFDB-F725-F9BD3AA15ABC}"/>
              </a:ext>
            </a:extLst>
          </p:cNvPr>
          <p:cNvSpPr txBox="1"/>
          <p:nvPr/>
        </p:nvSpPr>
        <p:spPr>
          <a:xfrm>
            <a:off x="580483" y="524012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Xbox</a:t>
            </a:r>
          </a:p>
          <a:p>
            <a:pPr algn="ctr"/>
            <a:r>
              <a:rPr lang="en-US" altLang="ko-KR" dirty="0"/>
              <a:t>\ 600,000~</a:t>
            </a:r>
            <a:endParaRPr lang="ko-KR" altLang="en-US" dirty="0"/>
          </a:p>
        </p:txBody>
      </p:sp>
      <p:pic>
        <p:nvPicPr>
          <p:cNvPr id="14" name="Picture 2" descr="플레이 스테이션 4 Backgraound PNG 이미지 | PNGWing">
            <a:extLst>
              <a:ext uri="{FF2B5EF4-FFF2-40B4-BE49-F238E27FC236}">
                <a16:creationId xmlns:a16="http://schemas.microsoft.com/office/drawing/2014/main" id="{D181DB2A-B26E-C01D-2E96-47A56018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3" y="965101"/>
            <a:ext cx="3429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694E75F-B878-2A9E-E093-2A82FFB6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75" y="2371105"/>
            <a:ext cx="4265764" cy="23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Xbox One transparent PNG - StickPNG">
            <a:extLst>
              <a:ext uri="{FF2B5EF4-FFF2-40B4-BE49-F238E27FC236}">
                <a16:creationId xmlns:a16="http://schemas.microsoft.com/office/drawing/2014/main" id="{FD1DC77B-D9D0-5F2D-7E23-B7E1AF3E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71" y="4463154"/>
            <a:ext cx="39116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EF69C6B-3892-F4A9-2BAE-1A8A977379FD}"/>
              </a:ext>
            </a:extLst>
          </p:cNvPr>
          <p:cNvSpPr txBox="1">
            <a:spLocks/>
          </p:cNvSpPr>
          <p:nvPr/>
        </p:nvSpPr>
        <p:spPr>
          <a:xfrm>
            <a:off x="183752" y="147059"/>
            <a:ext cx="1656199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/>
              <a:t>1. </a:t>
            </a:r>
            <a:r>
              <a:rPr lang="ko-KR" altLang="en-US" sz="2800" dirty="0"/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27168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2E57CE-9D40-4E49-5006-D0885D0E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" y="590941"/>
            <a:ext cx="11880000" cy="61200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822702F-026A-8625-DF0F-DA1E9CA4183D}"/>
              </a:ext>
            </a:extLst>
          </p:cNvPr>
          <p:cNvSpPr txBox="1">
            <a:spLocks/>
          </p:cNvSpPr>
          <p:nvPr/>
        </p:nvSpPr>
        <p:spPr>
          <a:xfrm>
            <a:off x="183752" y="147059"/>
            <a:ext cx="1656199" cy="51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/>
              <a:t>1. </a:t>
            </a:r>
            <a:r>
              <a:rPr lang="ko-KR" altLang="en-US" sz="2800" dirty="0"/>
              <a:t>플랫폼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243D68-92B6-D58C-1086-C271CFF6F2D2}"/>
              </a:ext>
            </a:extLst>
          </p:cNvPr>
          <p:cNvSpPr/>
          <p:nvPr/>
        </p:nvSpPr>
        <p:spPr>
          <a:xfrm>
            <a:off x="802888" y="2196790"/>
            <a:ext cx="6222380" cy="39065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슬라이드 확대/축소 3">
                <a:extLst>
                  <a:ext uri="{FF2B5EF4-FFF2-40B4-BE49-F238E27FC236}">
                    <a16:creationId xmlns:a16="http://schemas.microsoft.com/office/drawing/2014/main" id="{56BAFFF9-B283-9151-DCE9-02F84E8076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456359"/>
                  </p:ext>
                </p:extLst>
              </p:nvPr>
            </p:nvGraphicFramePr>
            <p:xfrm>
              <a:off x="695999" y="4014556"/>
              <a:ext cx="3600000" cy="2025000"/>
            </p:xfrm>
            <a:graphic>
              <a:graphicData uri="http://schemas.microsoft.com/office/powerpoint/2016/slidezoom">
                <pslz:sldZm>
                  <pslz:sldZmObj sldId="288" cId="1357376000">
                    <pslz:zmPr id="{4982F350-F3E6-4121-9884-33D70C88802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2025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슬라이드 확대/축소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6BAFFF9-B283-9151-DCE9-02F84E8076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999" y="4014556"/>
                <a:ext cx="3600000" cy="2025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슬라이드 확대/축소 10">
                <a:extLst>
                  <a:ext uri="{FF2B5EF4-FFF2-40B4-BE49-F238E27FC236}">
                    <a16:creationId xmlns:a16="http://schemas.microsoft.com/office/drawing/2014/main" id="{6028ABB9-B843-47F5-77A6-0D35544465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6001" y="209275"/>
              <a:ext cx="3599999" cy="2024999"/>
            </p:xfrm>
            <a:graphic>
              <a:graphicData uri="http://schemas.microsoft.com/office/powerpoint/2016/slidezoom">
                <pslz:sldZm>
                  <pslz:sldZmObj sldId="281" cId="3378453890">
                    <pslz:zmPr id="{74F7D66D-3283-4002-94FE-8F28C44BFCA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9999" cy="20249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슬라이드 확대/축소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028ABB9-B843-47F5-77A6-0D35544465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6001" y="209275"/>
                <a:ext cx="3599999" cy="20249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0A40BB-E6A7-606C-00A8-6EDC8061F97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095999" cy="40145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27DFB3-0EF0-AF28-EFDA-7A95901D4A21}"/>
              </a:ext>
            </a:extLst>
          </p:cNvPr>
          <p:cNvCxnSpPr>
            <a:cxnSpLocks/>
          </p:cNvCxnSpPr>
          <p:nvPr/>
        </p:nvCxnSpPr>
        <p:spPr>
          <a:xfrm flipH="1">
            <a:off x="6095999" y="0"/>
            <a:ext cx="6096001" cy="40145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4909D57-A123-E99B-2EFD-0C410D4ED666}"/>
              </a:ext>
            </a:extLst>
          </p:cNvPr>
          <p:cNvCxnSpPr>
            <a:cxnSpLocks/>
          </p:cNvCxnSpPr>
          <p:nvPr/>
        </p:nvCxnSpPr>
        <p:spPr>
          <a:xfrm>
            <a:off x="6096000" y="4014556"/>
            <a:ext cx="0" cy="28434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별: 꼭짓점 6개 21">
            <a:extLst>
              <a:ext uri="{FF2B5EF4-FFF2-40B4-BE49-F238E27FC236}">
                <a16:creationId xmlns:a16="http://schemas.microsoft.com/office/drawing/2014/main" id="{05B549B3-E9D6-5A20-6345-8A4F55A1DCB5}"/>
              </a:ext>
            </a:extLst>
          </p:cNvPr>
          <p:cNvSpPr/>
          <p:nvPr/>
        </p:nvSpPr>
        <p:spPr>
          <a:xfrm>
            <a:off x="4205868" y="2416501"/>
            <a:ext cx="3780264" cy="2024999"/>
          </a:xfrm>
          <a:prstGeom prst="star6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FF0000"/>
                </a:solidFill>
              </a:rPr>
              <a:t>출고량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B77EBF3A-AE9D-46AB-0961-FFF79F170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54744"/>
              </p:ext>
            </p:extLst>
          </p:nvPr>
        </p:nvGraphicFramePr>
        <p:xfrm>
          <a:off x="2032000" y="818444"/>
          <a:ext cx="8128000" cy="19100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21105">
                  <a:extLst>
                    <a:ext uri="{9D8B030D-6E8A-4147-A177-3AD203B41FA5}">
                      <a16:colId xmlns:a16="http://schemas.microsoft.com/office/drawing/2014/main" val="3059519156"/>
                    </a:ext>
                  </a:extLst>
                </a:gridCol>
                <a:gridCol w="2542895">
                  <a:extLst>
                    <a:ext uri="{9D8B030D-6E8A-4147-A177-3AD203B41FA5}">
                      <a16:colId xmlns:a16="http://schemas.microsoft.com/office/drawing/2014/main" val="2711361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076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394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생산과 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실제 이용량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가격과 제약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5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많은 생산과 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62.8(26)%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큰 부담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공간적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48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X-Box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평균 생산과 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17.9%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닌텐도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적은 생산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많은 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54.1%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적은 부담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00993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rgbClr val="FF0000"/>
                          </a:solidFill>
                        </a:rPr>
                        <a:t>하지만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2200" dirty="0">
                          <a:solidFill>
                            <a:srgbClr val="FF0000"/>
                          </a:solidFill>
                        </a:rPr>
                        <a:t>중고라도 기기가 있다면 </a:t>
                      </a:r>
                      <a:r>
                        <a:rPr lang="en-US" altLang="ko-KR" sz="2200" dirty="0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lang="ko-KR" altLang="en-US" sz="2200" dirty="0">
                          <a:solidFill>
                            <a:srgbClr val="FF0000"/>
                          </a:solidFill>
                        </a:rPr>
                        <a:t>를 구매할 가능성은 높다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14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슬라이드 확대/축소 15">
                <a:extLst>
                  <a:ext uri="{FF2B5EF4-FFF2-40B4-BE49-F238E27FC236}">
                    <a16:creationId xmlns:a16="http://schemas.microsoft.com/office/drawing/2014/main" id="{B130D41D-864C-F7AE-4A00-36DB2A90F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8219735"/>
                  </p:ext>
                </p:extLst>
              </p:nvPr>
            </p:nvGraphicFramePr>
            <p:xfrm>
              <a:off x="7895995" y="4014556"/>
              <a:ext cx="3599991" cy="2025000"/>
            </p:xfrm>
            <a:graphic>
              <a:graphicData uri="http://schemas.microsoft.com/office/powerpoint/2016/slidezoom">
                <pslz:sldZm>
                  <pslz:sldZmObj sldId="290" cId="4095229875">
                    <pslz:zmPr id="{DDBEA32B-18D8-40FB-BD99-A8F1BCF6662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99991" cy="2025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슬라이드 확대/축소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130D41D-864C-F7AE-4A00-36DB2A90F2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5995" y="4014556"/>
                <a:ext cx="3599991" cy="2025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0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341D56-6770-ECE9-A4A7-E5A698CBC763}"/>
              </a:ext>
            </a:extLst>
          </p:cNvPr>
          <p:cNvSpPr txBox="1"/>
          <p:nvPr/>
        </p:nvSpPr>
        <p:spPr>
          <a:xfrm>
            <a:off x="1107250" y="226974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액션</a:t>
            </a:r>
            <a:r>
              <a:rPr lang="en-US" altLang="ko-KR" dirty="0"/>
              <a:t>(Action)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7211-0455-CE36-F15D-FE0FF80067D1}"/>
              </a:ext>
            </a:extLst>
          </p:cNvPr>
          <p:cNvSpPr txBox="1"/>
          <p:nvPr/>
        </p:nvSpPr>
        <p:spPr>
          <a:xfrm>
            <a:off x="2908453" y="3183874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스포츠</a:t>
            </a:r>
            <a:r>
              <a:rPr lang="en-US" altLang="ko-KR" dirty="0"/>
              <a:t>(Sport)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FE298-14F9-8E6C-02DD-F22210B612B0}"/>
              </a:ext>
            </a:extLst>
          </p:cNvPr>
          <p:cNvSpPr txBox="1"/>
          <p:nvPr/>
        </p:nvSpPr>
        <p:spPr>
          <a:xfrm>
            <a:off x="8394964" y="2258057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롤플레잉</a:t>
            </a:r>
            <a:r>
              <a:rPr lang="en-US" altLang="ko-KR" dirty="0"/>
              <a:t>(Role-Playing)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75B32-2D9D-90C6-4054-ACF9AD7D35FC}"/>
              </a:ext>
            </a:extLst>
          </p:cNvPr>
          <p:cNvSpPr txBox="1"/>
          <p:nvPr/>
        </p:nvSpPr>
        <p:spPr>
          <a:xfrm>
            <a:off x="4869455" y="2408872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모험</a:t>
            </a:r>
            <a:r>
              <a:rPr lang="en-US" altLang="ko-KR" dirty="0"/>
              <a:t>(Adventure)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0D63F-89A5-34D2-4C60-CAA30DAB0A2D}"/>
              </a:ext>
            </a:extLst>
          </p:cNvPr>
          <p:cNvSpPr txBox="1"/>
          <p:nvPr/>
        </p:nvSpPr>
        <p:spPr>
          <a:xfrm>
            <a:off x="4869455" y="4384446"/>
            <a:ext cx="160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슈팅</a:t>
            </a:r>
            <a:r>
              <a:rPr lang="en-US" altLang="ko-KR" dirty="0"/>
              <a:t>(Shooter)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0381A-4994-C2AF-83C8-3B7A75974517}"/>
              </a:ext>
            </a:extLst>
          </p:cNvPr>
          <p:cNvSpPr txBox="1"/>
          <p:nvPr/>
        </p:nvSpPr>
        <p:spPr>
          <a:xfrm>
            <a:off x="6962946" y="347568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레이싱</a:t>
            </a:r>
            <a:r>
              <a:rPr lang="en-US" altLang="ko-KR" dirty="0"/>
              <a:t>(Racing)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3D52E-2D7A-F870-3FFE-9AB3F82516A0}"/>
              </a:ext>
            </a:extLst>
          </p:cNvPr>
          <p:cNvSpPr txBox="1"/>
          <p:nvPr/>
        </p:nvSpPr>
        <p:spPr>
          <a:xfrm>
            <a:off x="8125614" y="5541217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</a:t>
            </a:r>
            <a:r>
              <a:rPr lang="en-US" altLang="ko-KR" dirty="0"/>
              <a:t>(Simulation)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56BB5-3362-612B-0DF3-DC9FAB19F747}"/>
              </a:ext>
            </a:extLst>
          </p:cNvPr>
          <p:cNvSpPr txBox="1"/>
          <p:nvPr/>
        </p:nvSpPr>
        <p:spPr>
          <a:xfrm>
            <a:off x="4066387" y="572588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격투</a:t>
            </a:r>
            <a:r>
              <a:rPr lang="en-US" altLang="ko-KR" dirty="0"/>
              <a:t>(Fighting)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5AC95-70F6-27EF-E155-CEB085E490E0}"/>
              </a:ext>
            </a:extLst>
          </p:cNvPr>
          <p:cNvSpPr txBox="1"/>
          <p:nvPr/>
        </p:nvSpPr>
        <p:spPr>
          <a:xfrm>
            <a:off x="1266978" y="4849441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전략</a:t>
            </a:r>
            <a:r>
              <a:rPr lang="en-US" altLang="ko-KR" dirty="0"/>
              <a:t>(Strategy)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00DB7-3AEE-9DF0-2FD5-69BF4EA05E32}"/>
              </a:ext>
            </a:extLst>
          </p:cNvPr>
          <p:cNvSpPr txBox="1"/>
          <p:nvPr/>
        </p:nvSpPr>
        <p:spPr>
          <a:xfrm>
            <a:off x="9665002" y="404594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</a:t>
            </a:r>
            <a:r>
              <a:rPr lang="en-US" altLang="ko-KR" dirty="0"/>
              <a:t>(Puzzle)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2C33BAA-0773-DC17-94E0-FE7C81D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09" y="453927"/>
            <a:ext cx="6640383" cy="1325563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2. </a:t>
            </a:r>
            <a:r>
              <a:rPr lang="ko-KR" altLang="en-US" sz="8800" dirty="0"/>
              <a:t>장르</a:t>
            </a:r>
            <a:r>
              <a:rPr lang="en-US" altLang="ko-KR" sz="8800" dirty="0"/>
              <a:t>(Genre)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5737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1606</Words>
  <Application>Microsoft Office PowerPoint</Application>
  <PresentationFormat>와이드스크린</PresentationFormat>
  <Paragraphs>346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1. 플랫폼(Platform)</vt:lpstr>
      <vt:lpstr>1. 플랫폼</vt:lpstr>
      <vt:lpstr>1. 플랫폼</vt:lpstr>
      <vt:lpstr>PowerPoint 프레젠테이션</vt:lpstr>
      <vt:lpstr>PowerPoint 프레젠테이션</vt:lpstr>
      <vt:lpstr>PowerPoint 프레젠테이션</vt:lpstr>
      <vt:lpstr>2. 장르(Genre)</vt:lpstr>
      <vt:lpstr>PowerPoint 프레젠테이션</vt:lpstr>
      <vt:lpstr>PowerPoint 프레젠테이션</vt:lpstr>
      <vt:lpstr>PowerPoint 프레젠테이션</vt:lpstr>
      <vt:lpstr>출고량에 따른 플랫폼과 장르</vt:lpstr>
      <vt:lpstr>PowerPoint 프레젠테이션</vt:lpstr>
      <vt:lpstr>PowerPoint 프레젠테이션</vt:lpstr>
      <vt:lpstr>PowerPoint 프레젠테이션</vt:lpstr>
      <vt:lpstr>PowerPoint 프레젠테이션</vt:lpstr>
      <vt:lpstr>출고량에 따른 플랫폼과 장르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</dc:creator>
  <cp:lastModifiedBy>JJ</cp:lastModifiedBy>
  <cp:revision>13</cp:revision>
  <dcterms:created xsi:type="dcterms:W3CDTF">2022-08-24T16:48:47Z</dcterms:created>
  <dcterms:modified xsi:type="dcterms:W3CDTF">2022-08-29T09:07:44Z</dcterms:modified>
</cp:coreProperties>
</file>