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4" r:id="rId1"/>
  </p:sldMasterIdLst>
  <p:notesMasterIdLst>
    <p:notesMasterId r:id="rId31"/>
  </p:notesMasterIdLst>
  <p:sldIdLst>
    <p:sldId id="313" r:id="rId2"/>
    <p:sldId id="256" r:id="rId3"/>
    <p:sldId id="257" r:id="rId4"/>
    <p:sldId id="283" r:id="rId5"/>
    <p:sldId id="284" r:id="rId6"/>
    <p:sldId id="303" r:id="rId7"/>
    <p:sldId id="280" r:id="rId8"/>
    <p:sldId id="281" r:id="rId9"/>
    <p:sldId id="282" r:id="rId10"/>
    <p:sldId id="277" r:id="rId11"/>
    <p:sldId id="276" r:id="rId12"/>
    <p:sldId id="298" r:id="rId13"/>
    <p:sldId id="299" r:id="rId14"/>
    <p:sldId id="302" r:id="rId15"/>
    <p:sldId id="304" r:id="rId16"/>
    <p:sldId id="305" r:id="rId17"/>
    <p:sldId id="289" r:id="rId18"/>
    <p:sldId id="290" r:id="rId19"/>
    <p:sldId id="291" r:id="rId20"/>
    <p:sldId id="292" r:id="rId21"/>
    <p:sldId id="293" r:id="rId22"/>
    <p:sldId id="294" r:id="rId23"/>
    <p:sldId id="306" r:id="rId24"/>
    <p:sldId id="311" r:id="rId25"/>
    <p:sldId id="307" r:id="rId26"/>
    <p:sldId id="308" r:id="rId27"/>
    <p:sldId id="288" r:id="rId28"/>
    <p:sldId id="312" r:id="rId29"/>
    <p:sldId id="263"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p:scale>
          <a:sx n="93" d="100"/>
          <a:sy n="93" d="100"/>
        </p:scale>
        <p:origin x="-1314" y="132"/>
      </p:cViewPr>
      <p:guideLst>
        <p:guide orient="horz" pos="2160"/>
        <p:guide pos="2880"/>
      </p:guideLst>
    </p:cSldViewPr>
  </p:slideViewPr>
  <p:outlineViewPr>
    <p:cViewPr>
      <p:scale>
        <a:sx n="33" d="100"/>
        <a:sy n="33" d="100"/>
      </p:scale>
      <p:origin x="0" y="44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80304FA-4552-4CC8-A952-DDE0095E7FCD}" type="datetimeFigureOut">
              <a:rPr lang="en-US"/>
              <a:pPr>
                <a:defRPr/>
              </a:pPr>
              <a:t>3/31/2016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CFAE1C4-B089-46C8-9322-B16BA02966B5}" type="slidenum">
              <a:rPr lang="en-US"/>
              <a:pPr>
                <a:defRPr/>
              </a:pPr>
              <a:t>‹#›</a:t>
            </a:fld>
            <a:endParaRPr lang="en-US"/>
          </a:p>
        </p:txBody>
      </p:sp>
    </p:spTree>
    <p:extLst>
      <p:ext uri="{BB962C8B-B14F-4D97-AF65-F5344CB8AC3E}">
        <p14:creationId xmlns:p14="http://schemas.microsoft.com/office/powerpoint/2010/main" val="945080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Shape 188"/>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38915" name="Shape 189"/>
          <p:cNvSpPr>
            <a:spLocks noGrp="1" noRot="1" noChangeAspect="1" noTextEdit="1"/>
          </p:cNvSpPr>
          <p:nvPr>
            <p:ph type="sldImg" idx="2"/>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Shape 194"/>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39939" name="Shape 195"/>
          <p:cNvSpPr>
            <a:spLocks noGrp="1" noRot="1" noChangeAspect="1" noTextEdit="1"/>
          </p:cNvSpPr>
          <p:nvPr>
            <p:ph type="sldImg" idx="2"/>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A72ADEF-74DE-432E-BCE6-9E549B7B4265}" type="datetimeFigureOut">
              <a:rPr lang="en-US" smtClean="0"/>
              <a:pPr>
                <a:defRPr/>
              </a:pPr>
              <a:t>3/31/2016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5910D0-E7CE-4290-8C64-EA907FE23B6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2FFCF0F-1CEC-41F2-8CCD-4DFCC6497B6B}" type="datetimeFigureOut">
              <a:rPr lang="en-US" smtClean="0"/>
              <a:pPr>
                <a:defRPr/>
              </a:pPr>
              <a:t>3/31/2016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BF68CE2-63CD-4BDA-B6E6-4759F8ED36B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2137222-5C1B-4BF6-91E2-6BAE82923170}" type="datetimeFigureOut">
              <a:rPr lang="en-US" smtClean="0"/>
              <a:pPr>
                <a:defRPr/>
              </a:pPr>
              <a:t>3/31/2016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450C7A-3F23-4538-A207-A12494259F4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DAD7A99-403B-4434-9A9B-33626F1D7047}" type="datetimeFigureOut">
              <a:rPr lang="en-US" smtClean="0"/>
              <a:pPr>
                <a:defRPr/>
              </a:pPr>
              <a:t>3/31/2016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25C3C4-177E-4C7A-BF9F-C8AB12F334D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pPr>
              <a:defRPr/>
            </a:pPr>
            <a:fld id="{23461137-8935-45CD-A89C-2B7CC00E53EC}" type="datetimeFigureOut">
              <a:rPr lang="en-US" smtClean="0"/>
              <a:pPr>
                <a:defRPr/>
              </a:pPr>
              <a:t>3/31/2016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ABCBFD-9231-4863-96B8-152C63274F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7BA097A-1ECB-48EA-B9D9-35203860EB34}" type="datetimeFigureOut">
              <a:rPr lang="en-US" smtClean="0"/>
              <a:pPr>
                <a:defRPr/>
              </a:pPr>
              <a:t>3/31/2016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87AA9FD-05AA-4A8F-8423-9FF8C9352B46}" type="slidenum">
              <a:rPr lang="en-US" smtClean="0"/>
              <a:pPr>
                <a:defRPr/>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35A1EA7-F21F-4E2D-8A8D-D9D188D1C2A4}" type="datetimeFigureOut">
              <a:rPr lang="en-US" smtClean="0"/>
              <a:pPr>
                <a:defRPr/>
              </a:pPr>
              <a:t>3/31/2016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D742AE5-2D59-4823-BC9F-54B75D8F9B8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EA87B41-B603-4312-B97C-AA850A2E0CE9}" type="datetimeFigureOut">
              <a:rPr lang="en-US" smtClean="0"/>
              <a:pPr>
                <a:defRPr/>
              </a:pPr>
              <a:t>3/31/2016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04CBAC9-6F53-425F-B3AF-55BBF1409BE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D0450F2-6079-4DAE-8BA6-2312E08E212E}" type="datetimeFigureOut">
              <a:rPr lang="en-US" smtClean="0"/>
              <a:pPr>
                <a:defRPr/>
              </a:pPr>
              <a:t>3/31/2016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347B5CD-0C87-4CB7-A8E0-D10449F6B60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pPr>
              <a:defRPr/>
            </a:pPr>
            <a:fld id="{BE86F3DD-3A7B-4891-8316-7CE9507E1A87}" type="datetimeFigureOut">
              <a:rPr lang="en-US" smtClean="0"/>
              <a:pPr>
                <a:defRPr/>
              </a:pPr>
              <a:t>3/31/2016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06162CD4-EA5B-4497-8414-7596490B37A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9D63A25-07D1-4752-A71B-38640E3981B5}" type="datetimeFigureOut">
              <a:rPr lang="en-US" smtClean="0"/>
              <a:pPr>
                <a:defRPr/>
              </a:pPr>
              <a:t>3/31/2016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B5A6A2E-CEFE-4A2E-BA94-84FB3C33427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a:defRPr/>
            </a:pPr>
            <a:fld id="{F94AD865-CE97-48B8-BF0F-3692523067F0}" type="datetimeFigureOut">
              <a:rPr lang="en-US" smtClean="0"/>
              <a:pPr>
                <a:defRPr/>
              </a:pPr>
              <a:t>3/31/2016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BFA58C59-747C-42D9-9CD0-F091F462CC2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725" r:id="rId1"/>
    <p:sldLayoutId id="2147484726" r:id="rId2"/>
    <p:sldLayoutId id="2147484727" r:id="rId3"/>
    <p:sldLayoutId id="2147484728" r:id="rId4"/>
    <p:sldLayoutId id="2147484729" r:id="rId5"/>
    <p:sldLayoutId id="2147484730" r:id="rId6"/>
    <p:sldLayoutId id="2147484731" r:id="rId7"/>
    <p:sldLayoutId id="2147484732" r:id="rId8"/>
    <p:sldLayoutId id="2147484733" r:id="rId9"/>
    <p:sldLayoutId id="2147484734" r:id="rId10"/>
    <p:sldLayoutId id="214748473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the great mind challenge 2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460375" y="457200"/>
            <a:ext cx="7845425" cy="1754326"/>
          </a:xfrm>
          <a:prstGeom prst="rect">
            <a:avLst/>
          </a:prstGeom>
          <a:noFill/>
        </p:spPr>
        <p:txBody>
          <a:bodyPr wrap="square" rtlCol="0">
            <a:spAutoFit/>
          </a:bodyPr>
          <a:lstStyle/>
          <a:p>
            <a:pPr algn="ctr"/>
            <a:r>
              <a:rPr lang="en-US" sz="3600" b="1" dirty="0" smtClean="0">
                <a:solidFill>
                  <a:srgbClr val="00B050"/>
                </a:solidFill>
                <a:latin typeface="Times New Roman" pitchFamily="18" charset="0"/>
                <a:cs typeface="Times New Roman" pitchFamily="18" charset="0"/>
              </a:rPr>
              <a:t>IBM  </a:t>
            </a:r>
          </a:p>
          <a:p>
            <a:pPr algn="ctr"/>
            <a:r>
              <a:rPr lang="en-US" sz="3600" b="1" dirty="0" smtClean="0">
                <a:solidFill>
                  <a:srgbClr val="00B050"/>
                </a:solidFill>
                <a:latin typeface="Times New Roman" pitchFamily="18" charset="0"/>
                <a:cs typeface="Times New Roman" pitchFamily="18" charset="0"/>
              </a:rPr>
              <a:t>THE GREAT MIND CHALLENGE 2015</a:t>
            </a:r>
            <a:endParaRPr lang="en-IN" sz="3600" b="1" dirty="0">
              <a:solidFill>
                <a:srgbClr val="00B050"/>
              </a:solidFill>
              <a:latin typeface="Times New Roman" pitchFamily="18" charset="0"/>
              <a:cs typeface="Times New Roman" pitchFamily="18" charset="0"/>
            </a:endParaRPr>
          </a:p>
        </p:txBody>
      </p:sp>
      <p:sp>
        <p:nvSpPr>
          <p:cNvPr id="7" name="TextBox 6"/>
          <p:cNvSpPr txBox="1"/>
          <p:nvPr/>
        </p:nvSpPr>
        <p:spPr>
          <a:xfrm>
            <a:off x="5410200" y="4975830"/>
            <a:ext cx="3048000" cy="1569660"/>
          </a:xfrm>
          <a:prstGeom prst="rect">
            <a:avLst/>
          </a:prstGeom>
          <a:noFill/>
        </p:spPr>
        <p:txBody>
          <a:bodyPr wrap="square" rtlCol="0">
            <a:spAutoFit/>
          </a:bodyPr>
          <a:lstStyle/>
          <a:p>
            <a:r>
              <a:rPr lang="en-US" sz="2400" b="1" u="sng" dirty="0" smtClean="0">
                <a:solidFill>
                  <a:srgbClr val="C00000"/>
                </a:solidFill>
                <a:latin typeface="Times New Roman" pitchFamily="18" charset="0"/>
                <a:cs typeface="Times New Roman" pitchFamily="18" charset="0"/>
              </a:rPr>
              <a:t>Project done by:</a:t>
            </a:r>
          </a:p>
          <a:p>
            <a:pPr marL="285750" indent="-285750">
              <a:buFont typeface="Arial" pitchFamily="34" charset="0"/>
              <a:buChar char="•"/>
            </a:pPr>
            <a:r>
              <a:rPr lang="en-US" sz="2400" b="1" dirty="0" smtClean="0">
                <a:solidFill>
                  <a:schemeClr val="tx1">
                    <a:lumMod val="95000"/>
                    <a:lumOff val="5000"/>
                  </a:schemeClr>
                </a:solidFill>
                <a:latin typeface="Times New Roman" pitchFamily="18" charset="0"/>
                <a:cs typeface="Times New Roman" pitchFamily="18" charset="0"/>
              </a:rPr>
              <a:t>Srinath G</a:t>
            </a:r>
          </a:p>
          <a:p>
            <a:pPr marL="285750" indent="-285750">
              <a:buFont typeface="Arial" pitchFamily="34" charset="0"/>
              <a:buChar char="•"/>
            </a:pPr>
            <a:r>
              <a:rPr lang="en-US" sz="2400" b="1" dirty="0" smtClean="0">
                <a:solidFill>
                  <a:schemeClr val="tx1">
                    <a:lumMod val="95000"/>
                    <a:lumOff val="5000"/>
                  </a:schemeClr>
                </a:solidFill>
                <a:latin typeface="Times New Roman" pitchFamily="18" charset="0"/>
                <a:cs typeface="Times New Roman" pitchFamily="18" charset="0"/>
              </a:rPr>
              <a:t>Hariprakash B</a:t>
            </a:r>
          </a:p>
          <a:p>
            <a:pPr marL="285750" indent="-285750">
              <a:buFont typeface="Arial" pitchFamily="34" charset="0"/>
              <a:buChar char="•"/>
            </a:pPr>
            <a:r>
              <a:rPr lang="en-US" sz="2400" b="1" dirty="0" smtClean="0">
                <a:solidFill>
                  <a:schemeClr val="tx1">
                    <a:lumMod val="95000"/>
                    <a:lumOff val="5000"/>
                  </a:schemeClr>
                </a:solidFill>
                <a:latin typeface="Times New Roman" pitchFamily="18" charset="0"/>
                <a:cs typeface="Times New Roman" pitchFamily="18" charset="0"/>
              </a:rPr>
              <a:t>Mithilaesh J</a:t>
            </a:r>
            <a:endParaRPr lang="en-IN" sz="2400" b="1" dirty="0">
              <a:solidFill>
                <a:schemeClr val="tx1">
                  <a:lumMod val="95000"/>
                  <a:lumOff val="5000"/>
                </a:schemeClr>
              </a:solidFill>
              <a:latin typeface="Times New Roman" pitchFamily="18" charset="0"/>
              <a:cs typeface="Times New Roman" pitchFamily="18" charset="0"/>
            </a:endParaRPr>
          </a:p>
        </p:txBody>
      </p:sp>
      <p:sp>
        <p:nvSpPr>
          <p:cNvPr id="8" name="TextBox 7"/>
          <p:cNvSpPr txBox="1"/>
          <p:nvPr/>
        </p:nvSpPr>
        <p:spPr>
          <a:xfrm>
            <a:off x="120470" y="2522304"/>
            <a:ext cx="8459787" cy="707886"/>
          </a:xfrm>
          <a:prstGeom prst="rect">
            <a:avLst/>
          </a:prstGeom>
          <a:noFill/>
        </p:spPr>
        <p:txBody>
          <a:bodyPr wrap="square" rtlCol="0">
            <a:spAutoFit/>
          </a:bodyPr>
          <a:lstStyle/>
          <a:p>
            <a:pPr algn="ctr"/>
            <a:r>
              <a:rPr lang="en-US" sz="4000" b="1" dirty="0" smtClean="0">
                <a:solidFill>
                  <a:srgbClr val="0070C0"/>
                </a:solidFill>
                <a:latin typeface="Times New Roman" pitchFamily="18" charset="0"/>
                <a:cs typeface="Times New Roman" pitchFamily="18" charset="0"/>
              </a:rPr>
              <a:t>Panimalar Institute of Technology</a:t>
            </a:r>
          </a:p>
        </p:txBody>
      </p:sp>
    </p:spTree>
    <p:extLst>
      <p:ext uri="{BB962C8B-B14F-4D97-AF65-F5344CB8AC3E}">
        <p14:creationId xmlns:p14="http://schemas.microsoft.com/office/powerpoint/2010/main" val="1686463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normAutofit/>
          </a:bodyPr>
          <a:lstStyle/>
          <a:p>
            <a:pPr algn="l">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Advantage:</a:t>
            </a:r>
            <a:endPar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339" name="Content Placeholder 2"/>
          <p:cNvSpPr>
            <a:spLocks noGrp="1"/>
          </p:cNvSpPr>
          <p:nvPr>
            <p:ph idx="1"/>
          </p:nvPr>
        </p:nvSpPr>
        <p:spPr>
          <a:xfrm>
            <a:off x="457200" y="1524000"/>
            <a:ext cx="8305800" cy="5049838"/>
          </a:xfrm>
        </p:spPr>
        <p:txBody>
          <a:bodyPr>
            <a:normAutofit/>
          </a:bodyPr>
          <a:lstStyle/>
          <a:p>
            <a:pPr algn="just">
              <a:lnSpc>
                <a:spcPct val="150000"/>
              </a:lnSpc>
              <a:buClr>
                <a:schemeClr val="tx1"/>
              </a:buClr>
              <a:buSzPct val="100000"/>
              <a:buFont typeface="Wingdings" pitchFamily="2" charset="2"/>
              <a:buChar char="Ø"/>
            </a:pPr>
            <a:r>
              <a:rPr lang="en-IN" sz="2400" dirty="0">
                <a:latin typeface="Times New Roman" pitchFamily="18" charset="0"/>
                <a:cs typeface="Times New Roman" pitchFamily="18" charset="0"/>
              </a:rPr>
              <a:t>User can </a:t>
            </a:r>
            <a:r>
              <a:rPr lang="en-IN" sz="2400" dirty="0" smtClean="0">
                <a:latin typeface="Times New Roman" pitchFamily="18" charset="0"/>
                <a:cs typeface="Times New Roman" pitchFamily="18" charset="0"/>
              </a:rPr>
              <a:t>upload </a:t>
            </a:r>
            <a:r>
              <a:rPr lang="en-IN" sz="2400" dirty="0">
                <a:latin typeface="Times New Roman" pitchFamily="18" charset="0"/>
                <a:cs typeface="Times New Roman" pitchFamily="18" charset="0"/>
              </a:rPr>
              <a:t>their confidential files on cloud and </a:t>
            </a:r>
            <a:r>
              <a:rPr lang="en-IN" sz="2400" dirty="0" smtClean="0">
                <a:latin typeface="Times New Roman" pitchFamily="18" charset="0"/>
                <a:cs typeface="Times New Roman" pitchFamily="18" charset="0"/>
              </a:rPr>
              <a:t>think </a:t>
            </a:r>
            <a:r>
              <a:rPr lang="en-IN" sz="2400" dirty="0">
                <a:latin typeface="Times New Roman" pitchFamily="18" charset="0"/>
                <a:cs typeface="Times New Roman" pitchFamily="18" charset="0"/>
              </a:rPr>
              <a:t>files.</a:t>
            </a:r>
          </a:p>
          <a:p>
            <a:pPr algn="just">
              <a:lnSpc>
                <a:spcPct val="150000"/>
              </a:lnSpc>
              <a:buClr>
                <a:schemeClr val="tx1"/>
              </a:buClr>
              <a:buSzPct val="100000"/>
              <a:buFont typeface="Wingdings" pitchFamily="2" charset="2"/>
              <a:buChar char="Ø"/>
            </a:pPr>
            <a:r>
              <a:rPr lang="en-IN" sz="2400" dirty="0">
                <a:latin typeface="Times New Roman" pitchFamily="18" charset="0"/>
                <a:cs typeface="Times New Roman" pitchFamily="18" charset="0"/>
              </a:rPr>
              <a:t>The user can admission the multimedia file from anywhere because it is placed in cloud storage.</a:t>
            </a:r>
          </a:p>
          <a:p>
            <a:pPr algn="just">
              <a:lnSpc>
                <a:spcPct val="150000"/>
              </a:lnSpc>
              <a:buClr>
                <a:schemeClr val="tx1"/>
              </a:buClr>
              <a:buSzPct val="100000"/>
              <a:buFont typeface="Wingdings" pitchFamily="2" charset="2"/>
              <a:buChar char="Ø"/>
            </a:pPr>
            <a:r>
              <a:rPr lang="en-IN" sz="2400" dirty="0">
                <a:latin typeface="Times New Roman" pitchFamily="18" charset="0"/>
                <a:cs typeface="Times New Roman" pitchFamily="18" charset="0"/>
              </a:rPr>
              <a:t>User can </a:t>
            </a:r>
            <a:r>
              <a:rPr lang="en-IN" sz="2400" dirty="0" smtClean="0">
                <a:latin typeface="Times New Roman" pitchFamily="18" charset="0"/>
                <a:cs typeface="Times New Roman" pitchFamily="18" charset="0"/>
              </a:rPr>
              <a:t>think </a:t>
            </a:r>
            <a:r>
              <a:rPr lang="en-IN" sz="2400" dirty="0">
                <a:latin typeface="Times New Roman" pitchFamily="18" charset="0"/>
                <a:cs typeface="Times New Roman" pitchFamily="18" charset="0"/>
              </a:rPr>
              <a:t>the files employing our  request itself.</a:t>
            </a:r>
          </a:p>
          <a:p>
            <a:pPr algn="just">
              <a:lnSpc>
                <a:spcPct val="150000"/>
              </a:lnSpc>
              <a:buClr>
                <a:schemeClr val="tx1"/>
              </a:buClr>
              <a:buSzPct val="100000"/>
              <a:buFont typeface="Wingdings" pitchFamily="2" charset="2"/>
              <a:buChar char="Ø"/>
            </a:pPr>
            <a:r>
              <a:rPr lang="en-IN" sz="2400" dirty="0">
                <a:latin typeface="Times New Roman" pitchFamily="18" charset="0"/>
                <a:cs typeface="Times New Roman" pitchFamily="18" charset="0"/>
              </a:rPr>
              <a:t>It furnish protection for our confidential multimedia files and supplementary cannot </a:t>
            </a:r>
            <a:r>
              <a:rPr lang="en-IN" sz="2400" dirty="0" smtClean="0">
                <a:latin typeface="Times New Roman" pitchFamily="18" charset="0"/>
                <a:cs typeface="Times New Roman" pitchFamily="18" charset="0"/>
              </a:rPr>
              <a:t>think </a:t>
            </a:r>
            <a:r>
              <a:rPr lang="en-IN" sz="2400" dirty="0">
                <a:latin typeface="Times New Roman" pitchFamily="18" charset="0"/>
                <a:cs typeface="Times New Roman" pitchFamily="18" charset="0"/>
              </a:rPr>
              <a:t>the files.</a:t>
            </a:r>
          </a:p>
          <a:p>
            <a:pPr algn="just">
              <a:lnSpc>
                <a:spcPct val="150000"/>
              </a:lnSpc>
              <a:buClr>
                <a:schemeClr val="tx1"/>
              </a:buClr>
              <a:buSzPct val="100000"/>
              <a:buFont typeface="Wingdings" pitchFamily="2" charset="2"/>
              <a:buChar char="Ø"/>
            </a:pPr>
            <a:r>
              <a:rPr lang="en-IN" sz="2400" dirty="0">
                <a:latin typeface="Times New Roman" pitchFamily="18" charset="0"/>
                <a:cs typeface="Times New Roman" pitchFamily="18" charset="0"/>
              </a:rPr>
              <a:t>User data cannot be capitulated or erased.</a:t>
            </a:r>
          </a:p>
          <a:p>
            <a:pPr algn="just">
              <a:lnSpc>
                <a:spcPct val="150000"/>
              </a:lnSpc>
              <a:buClr>
                <a:schemeClr val="tx1"/>
              </a:buClr>
              <a:buSzPct val="100000"/>
              <a:buFont typeface="Wingdings" pitchFamily="2" charset="2"/>
              <a:buChar char="Ø"/>
            </a:pPr>
            <a:endParaRPr lang="en-IN" sz="2400" dirty="0">
              <a:latin typeface="Times New Roman" pitchFamily="18" charset="0"/>
              <a:cs typeface="Times New Roman" pitchFamily="18" charset="0"/>
            </a:endParaRPr>
          </a:p>
          <a:p>
            <a:pPr marL="109728" indent="0" algn="just">
              <a:lnSpc>
                <a:spcPct val="150000"/>
              </a:lnSpc>
              <a:buClr>
                <a:schemeClr val="tx1"/>
              </a:buClr>
              <a:buSzPct val="100000"/>
              <a:buNone/>
            </a:pPr>
            <a:endParaRPr lang="en-IN" sz="2400" dirty="0">
              <a:latin typeface="Times New Roman" pitchFamily="18" charset="0"/>
              <a:cs typeface="Times New Roman" pitchFamily="18" charset="0"/>
            </a:endParaRPr>
          </a:p>
          <a:p>
            <a:pPr algn="just">
              <a:lnSpc>
                <a:spcPct val="150000"/>
              </a:lnSpc>
              <a:buClr>
                <a:schemeClr val="tx1"/>
              </a:buClr>
              <a:buSzPct val="100000"/>
              <a:buFont typeface="Wingdings" pitchFamily="2" charset="2"/>
              <a:buChar char="Ø"/>
            </a:pPr>
            <a:endParaRPr lang="en-IN" sz="2400" dirty="0">
              <a:latin typeface="Times New Roman" pitchFamily="18" charset="0"/>
              <a:cs typeface="Times New Roman" pitchFamily="18" charset="0"/>
            </a:endParaRPr>
          </a:p>
          <a:p>
            <a:pPr algn="just">
              <a:lnSpc>
                <a:spcPct val="150000"/>
              </a:lnSpc>
              <a:buClr>
                <a:schemeClr val="tx1"/>
              </a:buClr>
              <a:buSzPct val="100000"/>
              <a:buFont typeface="Wingdings" pitchFamily="2" charset="2"/>
              <a:buChar char="Ø"/>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533400"/>
            <a:ext cx="8229600" cy="1066800"/>
          </a:xfrm>
        </p:spPr>
        <p:txBody>
          <a:bodyPr>
            <a:normAutofit/>
          </a:bodyPr>
          <a:lstStyle/>
          <a:p>
            <a:pPr algn="l">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System Architecture:</a:t>
            </a:r>
          </a:p>
        </p:txBody>
      </p:sp>
      <p:pic>
        <p:nvPicPr>
          <p:cNvPr id="15363" name="Picture 4"/>
          <p:cNvPicPr>
            <a:picLocks noChangeAspect="1" noChangeArrowheads="1"/>
          </p:cNvPicPr>
          <p:nvPr/>
        </p:nvPicPr>
        <p:blipFill>
          <a:blip r:embed="rId2"/>
          <a:srcRect/>
          <a:stretch>
            <a:fillRect/>
          </a:stretch>
        </p:blipFill>
        <p:spPr bwMode="auto">
          <a:xfrm>
            <a:off x="990600" y="1828800"/>
            <a:ext cx="6848475" cy="4381500"/>
          </a:xfrm>
          <a:prstGeom prst="rect">
            <a:avLst/>
          </a:prstGeom>
          <a:noFill/>
          <a:ln w="9525">
            <a:noFill/>
            <a:miter lim="800000"/>
            <a:headEnd/>
            <a:tailEnd/>
          </a:ln>
        </p:spPr>
      </p:pic>
      <p:sp>
        <p:nvSpPr>
          <p:cNvPr id="15364" name="TextBox 5"/>
          <p:cNvSpPr txBox="1">
            <a:spLocks noChangeArrowheads="1"/>
          </p:cNvSpPr>
          <p:nvPr/>
        </p:nvSpPr>
        <p:spPr bwMode="auto">
          <a:xfrm>
            <a:off x="838200" y="2514600"/>
            <a:ext cx="2438400" cy="923925"/>
          </a:xfrm>
          <a:prstGeom prst="rect">
            <a:avLst/>
          </a:prstGeom>
          <a:noFill/>
          <a:ln w="9525">
            <a:noFill/>
            <a:miter lim="800000"/>
            <a:headEnd/>
            <a:tailEnd/>
          </a:ln>
        </p:spPr>
        <p:txBody>
          <a:bodyPr>
            <a:spAutoFit/>
          </a:bodyPr>
          <a:lstStyle/>
          <a:p>
            <a:pPr algn="ctr"/>
            <a:r>
              <a:rPr lang="en-US" dirty="0">
                <a:latin typeface="Times New Roman" pitchFamily="18" charset="0"/>
                <a:cs typeface="Times New Roman" pitchFamily="18" charset="0"/>
              </a:rPr>
              <a:t>Capturing and </a:t>
            </a:r>
          </a:p>
          <a:p>
            <a:pPr algn="ctr"/>
            <a:r>
              <a:rPr lang="en-US" dirty="0">
                <a:latin typeface="Times New Roman" pitchFamily="18" charset="0"/>
                <a:cs typeface="Times New Roman" pitchFamily="18" charset="0"/>
              </a:rPr>
              <a:t>Recording Multimedia  file using application</a:t>
            </a:r>
          </a:p>
        </p:txBody>
      </p:sp>
      <p:sp>
        <p:nvSpPr>
          <p:cNvPr id="15365" name="TextBox 6"/>
          <p:cNvSpPr txBox="1">
            <a:spLocks noChangeArrowheads="1"/>
          </p:cNvSpPr>
          <p:nvPr/>
        </p:nvSpPr>
        <p:spPr bwMode="auto">
          <a:xfrm>
            <a:off x="5105400" y="1828800"/>
            <a:ext cx="1749425" cy="923925"/>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Uploading the </a:t>
            </a:r>
          </a:p>
          <a:p>
            <a:r>
              <a:rPr lang="en-US" dirty="0">
                <a:latin typeface="Times New Roman" pitchFamily="18" charset="0"/>
                <a:cs typeface="Times New Roman" pitchFamily="18" charset="0"/>
              </a:rPr>
              <a:t>multimedia files </a:t>
            </a:r>
          </a:p>
          <a:p>
            <a:r>
              <a:rPr lang="en-US" dirty="0">
                <a:latin typeface="Times New Roman" pitchFamily="18" charset="0"/>
                <a:cs typeface="Times New Roman" pitchFamily="18" charset="0"/>
              </a:rPr>
              <a:t>to cloud storage</a:t>
            </a:r>
          </a:p>
        </p:txBody>
      </p:sp>
      <p:sp>
        <p:nvSpPr>
          <p:cNvPr id="15366" name="TextBox 7"/>
          <p:cNvSpPr txBox="1">
            <a:spLocks noChangeArrowheads="1"/>
          </p:cNvSpPr>
          <p:nvPr/>
        </p:nvSpPr>
        <p:spPr bwMode="auto">
          <a:xfrm>
            <a:off x="6629400" y="4114800"/>
            <a:ext cx="2319338" cy="646113"/>
          </a:xfrm>
          <a:prstGeom prst="rect">
            <a:avLst/>
          </a:prstGeom>
          <a:noFill/>
          <a:ln w="9525">
            <a:noFill/>
            <a:miter lim="800000"/>
            <a:headEnd/>
            <a:tailEnd/>
          </a:ln>
        </p:spPr>
        <p:txBody>
          <a:bodyPr wrap="none">
            <a:spAutoFit/>
          </a:bodyPr>
          <a:lstStyle/>
          <a:p>
            <a:r>
              <a:rPr lang="en-US" dirty="0">
                <a:latin typeface="Times New Roman" pitchFamily="18" charset="0"/>
                <a:cs typeface="Times New Roman" pitchFamily="18" charset="0"/>
              </a:rPr>
              <a:t>Downloading and </a:t>
            </a:r>
          </a:p>
          <a:p>
            <a:r>
              <a:rPr lang="en-US" dirty="0">
                <a:latin typeface="Times New Roman" pitchFamily="18" charset="0"/>
                <a:cs typeface="Times New Roman" pitchFamily="18" charset="0"/>
              </a:rPr>
              <a:t>viewing files in mobile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Trebuchet MS" pitchFamily="34" charset="0"/>
              </a:rPr>
              <a:t>Modules Specification:</a:t>
            </a:r>
            <a:endParaRPr lang="en-US" sz="2800" b="1" dirty="0">
              <a:effectLst>
                <a:outerShdw blurRad="38100" dist="38100" dir="2700000" algn="tl">
                  <a:srgbClr val="000000">
                    <a:alpha val="43137"/>
                  </a:srgbClr>
                </a:outerShdw>
              </a:effectLst>
            </a:endParaRPr>
          </a:p>
        </p:txBody>
      </p:sp>
      <p:sp>
        <p:nvSpPr>
          <p:cNvPr id="25603" name="Shape 186"/>
          <p:cNvSpPr txBox="1">
            <a:spLocks noGrp="1"/>
          </p:cNvSpPr>
          <p:nvPr>
            <p:ph idx="1"/>
          </p:nvPr>
        </p:nvSpPr>
        <p:spPr/>
        <p:txBody>
          <a:bodyPr tIns="45700" bIns="45700">
            <a:normAutofit/>
          </a:bodyPr>
          <a:lstStyle/>
          <a:p>
            <a:pPr marL="0" indent="0" eaLnBrk="1" hangingPunct="1">
              <a:lnSpc>
                <a:spcPct val="150000"/>
              </a:lnSpc>
              <a:spcBef>
                <a:spcPts val="300"/>
              </a:spcBef>
              <a:buClr>
                <a:srgbClr val="000000"/>
              </a:buClr>
              <a:buSzPct val="101000"/>
              <a:buFont typeface="Wingdings" pitchFamily="2" charset="2"/>
              <a:buChar char="Ø"/>
            </a:pPr>
            <a:r>
              <a:rPr lang="en-US" sz="2400" dirty="0" smtClean="0">
                <a:solidFill>
                  <a:srgbClr val="000000"/>
                </a:solidFill>
                <a:latin typeface="Times New Roman" pitchFamily="18" charset="0"/>
                <a:cs typeface="Times New Roman" pitchFamily="18" charset="0"/>
                <a:sym typeface="Times New Roman" pitchFamily="18" charset="0"/>
              </a:rPr>
              <a:t>Login for Cloud Storage</a:t>
            </a:r>
          </a:p>
          <a:p>
            <a:pPr marL="0" indent="0" eaLnBrk="1" hangingPunct="1">
              <a:lnSpc>
                <a:spcPct val="150000"/>
              </a:lnSpc>
              <a:spcBef>
                <a:spcPts val="300"/>
              </a:spcBef>
              <a:buClr>
                <a:srgbClr val="000000"/>
              </a:buClr>
              <a:buSzPct val="101000"/>
              <a:buFont typeface="Wingdings" pitchFamily="2" charset="2"/>
              <a:buChar char="Ø"/>
            </a:pPr>
            <a:r>
              <a:rPr lang="en-US" sz="2400" dirty="0" smtClean="0">
                <a:solidFill>
                  <a:srgbClr val="000000"/>
                </a:solidFill>
                <a:latin typeface="Times New Roman" pitchFamily="18" charset="0"/>
                <a:cs typeface="Times New Roman" pitchFamily="18" charset="0"/>
                <a:sym typeface="Times New Roman" pitchFamily="18" charset="0"/>
              </a:rPr>
              <a:t>Uploading  Multimedia files in Cloud</a:t>
            </a:r>
          </a:p>
          <a:p>
            <a:pPr marL="0" indent="0" eaLnBrk="1" hangingPunct="1">
              <a:lnSpc>
                <a:spcPct val="150000"/>
              </a:lnSpc>
              <a:spcBef>
                <a:spcPts val="300"/>
              </a:spcBef>
              <a:buClr>
                <a:srgbClr val="000000"/>
              </a:buClr>
              <a:buSzPct val="101000"/>
              <a:buFont typeface="Wingdings" pitchFamily="2" charset="2"/>
              <a:buChar char="Ø"/>
            </a:pPr>
            <a:r>
              <a:rPr lang="en-US" sz="2400" dirty="0" smtClean="0">
                <a:solidFill>
                  <a:srgbClr val="000000"/>
                </a:solidFill>
                <a:latin typeface="Times New Roman" pitchFamily="18" charset="0"/>
                <a:cs typeface="Times New Roman" pitchFamily="18" charset="0"/>
                <a:sym typeface="Times New Roman" pitchFamily="18" charset="0"/>
              </a:rPr>
              <a:t>Searching the file using Date filter</a:t>
            </a:r>
          </a:p>
          <a:p>
            <a:pPr marL="0" indent="0" eaLnBrk="1" hangingPunct="1">
              <a:lnSpc>
                <a:spcPct val="150000"/>
              </a:lnSpc>
              <a:spcBef>
                <a:spcPts val="300"/>
              </a:spcBef>
              <a:buClr>
                <a:srgbClr val="000000"/>
              </a:buClr>
              <a:buSzPct val="101000"/>
              <a:buFont typeface="Wingdings" pitchFamily="2" charset="2"/>
              <a:buChar char="Ø"/>
            </a:pPr>
            <a:r>
              <a:rPr lang="en-US" sz="2400" dirty="0" smtClean="0">
                <a:solidFill>
                  <a:srgbClr val="000000"/>
                </a:solidFill>
                <a:latin typeface="Times New Roman" pitchFamily="18" charset="0"/>
                <a:cs typeface="Times New Roman" pitchFamily="18" charset="0"/>
                <a:sym typeface="Times New Roman" pitchFamily="18" charset="0"/>
              </a:rPr>
              <a:t> View file on cloud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Login For Cloud </a:t>
            </a:r>
            <a: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Storage</a:t>
            </a:r>
            <a:r>
              <a:rPr lang="en-US" sz="2800" dirty="0" smtClean="0">
                <a:solidFill>
                  <a:srgbClr val="000000"/>
                </a:solidFill>
                <a:effectLst/>
                <a:latin typeface="Times New Roman" pitchFamily="18" charset="0"/>
                <a:cs typeface="Times New Roman" pitchFamily="18" charset="0"/>
                <a:sym typeface="Times New Roman" pitchFamily="18" charset="0"/>
              </a:rPr>
              <a:t>:</a:t>
            </a:r>
            <a:endParaRPr lang="en-US" sz="2800" dirty="0"/>
          </a:p>
        </p:txBody>
      </p:sp>
      <p:sp>
        <p:nvSpPr>
          <p:cNvPr id="192" name="Shape 192"/>
          <p:cNvSpPr txBox="1">
            <a:spLocks noGrp="1"/>
          </p:cNvSpPr>
          <p:nvPr>
            <p:ph idx="1"/>
          </p:nvPr>
        </p:nvSpPr>
        <p:spPr/>
        <p:txBody>
          <a:bodyPr tIns="45700" bIns="45700">
            <a:noAutofit/>
          </a:bodyPr>
          <a:lstStyle/>
          <a:p>
            <a:pPr marL="379412" indent="-342900">
              <a:lnSpc>
                <a:spcPct val="150000"/>
              </a:lnSpc>
              <a:spcBef>
                <a:spcPts val="300"/>
              </a:spcBef>
              <a:buClrTx/>
              <a:buSzPct val="98484"/>
              <a:buFont typeface="Wingdings" pitchFamily="2" charset="2"/>
              <a:buChar char="Ø"/>
              <a:defRPr/>
            </a:pPr>
            <a:r>
              <a:rPr lang="en-IN" sz="2400" dirty="0">
                <a:solidFill>
                  <a:schemeClr val="dk1"/>
                </a:solidFill>
                <a:latin typeface="Times New Roman"/>
                <a:ea typeface="Times New Roman"/>
                <a:cs typeface="Times New Roman"/>
                <a:sym typeface="Times New Roman"/>
              </a:rPr>
              <a:t>Cloud storage is utilized to store ,access and grasp file on online.</a:t>
            </a:r>
          </a:p>
          <a:p>
            <a:pPr marL="379412" indent="-342900">
              <a:lnSpc>
                <a:spcPct val="150000"/>
              </a:lnSpc>
              <a:spcBef>
                <a:spcPts val="300"/>
              </a:spcBef>
              <a:buClrTx/>
              <a:buSzPct val="98484"/>
              <a:buFont typeface="Wingdings" pitchFamily="2" charset="2"/>
              <a:buChar char="Ø"/>
              <a:defRPr/>
            </a:pPr>
            <a:r>
              <a:rPr lang="en-IN" sz="2400" dirty="0">
                <a:solidFill>
                  <a:schemeClr val="dk1"/>
                </a:solidFill>
                <a:latin typeface="Times New Roman"/>
                <a:ea typeface="Times New Roman"/>
                <a:cs typeface="Times New Roman"/>
                <a:sym typeface="Times New Roman"/>
              </a:rPr>
              <a:t>To upload the multimedia file to cloud storage craft a account on </a:t>
            </a:r>
            <a:r>
              <a:rPr lang="en-IN" sz="2400" dirty="0" smtClean="0">
                <a:solidFill>
                  <a:schemeClr val="dk1"/>
                </a:solidFill>
                <a:latin typeface="Times New Roman"/>
                <a:ea typeface="Times New Roman"/>
                <a:cs typeface="Times New Roman"/>
                <a:sym typeface="Times New Roman"/>
              </a:rPr>
              <a:t>cloud </a:t>
            </a:r>
            <a:r>
              <a:rPr lang="en-IN" sz="2400" dirty="0">
                <a:solidFill>
                  <a:schemeClr val="dk1"/>
                </a:solidFill>
                <a:latin typeface="Times New Roman"/>
                <a:ea typeface="Times New Roman"/>
                <a:cs typeface="Times New Roman"/>
                <a:sym typeface="Times New Roman"/>
              </a:rPr>
              <a:t>storage. There are disparate kinds of cloud storage is available. Here we are employing  Drop Box for storing the multimedia file in cloud storage.</a:t>
            </a:r>
          </a:p>
          <a:p>
            <a:pPr marL="379412" indent="-342900">
              <a:lnSpc>
                <a:spcPct val="150000"/>
              </a:lnSpc>
              <a:spcBef>
                <a:spcPts val="300"/>
              </a:spcBef>
              <a:buClrTx/>
              <a:buSzPct val="98484"/>
              <a:buFont typeface="Wingdings" pitchFamily="2" charset="2"/>
              <a:buChar char="Ø"/>
              <a:defRPr/>
            </a:pPr>
            <a:r>
              <a:rPr lang="en-IN" sz="2400" dirty="0">
                <a:solidFill>
                  <a:schemeClr val="dk1"/>
                </a:solidFill>
                <a:latin typeface="Times New Roman"/>
                <a:ea typeface="Times New Roman"/>
                <a:cs typeface="Times New Roman"/>
                <a:sym typeface="Times New Roman"/>
              </a:rPr>
              <a:t>Create </a:t>
            </a:r>
            <a:r>
              <a:rPr lang="en-IN" sz="2400" dirty="0" smtClean="0">
                <a:solidFill>
                  <a:schemeClr val="dk1"/>
                </a:solidFill>
                <a:latin typeface="Times New Roman"/>
                <a:ea typeface="Times New Roman"/>
                <a:cs typeface="Times New Roman"/>
                <a:sym typeface="Times New Roman"/>
              </a:rPr>
              <a:t>a account on </a:t>
            </a:r>
            <a:r>
              <a:rPr lang="en-IN" sz="2400" dirty="0">
                <a:solidFill>
                  <a:schemeClr val="dk1"/>
                </a:solidFill>
                <a:latin typeface="Times New Roman"/>
                <a:ea typeface="Times New Roman"/>
                <a:cs typeface="Times New Roman"/>
                <a:sym typeface="Times New Roman"/>
              </a:rPr>
              <a:t>the </a:t>
            </a:r>
            <a:r>
              <a:rPr lang="en-IN" sz="2400" dirty="0" err="1">
                <a:solidFill>
                  <a:schemeClr val="dk1"/>
                </a:solidFill>
                <a:latin typeface="Times New Roman"/>
                <a:ea typeface="Times New Roman"/>
                <a:cs typeface="Times New Roman"/>
                <a:sym typeface="Times New Roman"/>
              </a:rPr>
              <a:t>Dropbox</a:t>
            </a:r>
            <a:r>
              <a:rPr lang="en-IN" sz="2400" dirty="0">
                <a:solidFill>
                  <a:schemeClr val="dk1"/>
                </a:solidFill>
                <a:latin typeface="Times New Roman"/>
                <a:ea typeface="Times New Roman"/>
                <a:cs typeface="Times New Roman"/>
                <a:sym typeface="Times New Roman"/>
              </a:rPr>
              <a:t> and link it alongside our request to </a:t>
            </a:r>
            <a:r>
              <a:rPr lang="en-IN" sz="2400" dirty="0" smtClean="0">
                <a:solidFill>
                  <a:schemeClr val="dk1"/>
                </a:solidFill>
                <a:latin typeface="Times New Roman"/>
                <a:ea typeface="Times New Roman"/>
                <a:cs typeface="Times New Roman"/>
                <a:sym typeface="Times New Roman"/>
              </a:rPr>
              <a:t>sign </a:t>
            </a:r>
            <a:r>
              <a:rPr lang="en-IN" sz="2400" dirty="0">
                <a:solidFill>
                  <a:schemeClr val="dk1"/>
                </a:solidFill>
                <a:latin typeface="Times New Roman"/>
                <a:ea typeface="Times New Roman"/>
                <a:cs typeface="Times New Roman"/>
                <a:sym typeface="Times New Roman"/>
              </a:rPr>
              <a:t>in  for our application</a:t>
            </a:r>
            <a:r>
              <a:rPr lang="en-US" sz="2400" dirty="0" smtClean="0">
                <a:solidFill>
                  <a:schemeClr val="dk1"/>
                </a:solidFill>
                <a:latin typeface="Times New Roman"/>
                <a:ea typeface="Times New Roman"/>
                <a:cs typeface="Times New Roman"/>
                <a:sym typeface="Times New Roman"/>
              </a:rPr>
              <a:t>.</a:t>
            </a:r>
            <a:endParaRPr lang="en-US" sz="2400" dirty="0">
              <a:solidFill>
                <a:schemeClr val="dk1"/>
              </a:solidFill>
              <a:latin typeface="Times New Roman"/>
              <a:ea typeface="Times New Roman"/>
              <a:cs typeface="Times New Roman"/>
              <a:sym typeface="Times New Roman"/>
            </a:endParaRPr>
          </a:p>
          <a:p>
            <a:pPr eaLnBrk="1" fontAlgn="auto" hangingPunct="1">
              <a:spcBef>
                <a:spcPts val="300"/>
              </a:spcBef>
              <a:spcAft>
                <a:spcPts val="0"/>
              </a:spcAft>
              <a:defRPr/>
            </a:pPr>
            <a:endParaRPr dirty="0">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800" b="1" dirty="0">
                <a:solidFill>
                  <a:schemeClr val="dk1"/>
                </a:solidFill>
                <a:effectLst>
                  <a:outerShdw blurRad="38100" dist="38100" dir="2700000" algn="tl">
                    <a:srgbClr val="000000">
                      <a:alpha val="43137"/>
                    </a:srgbClr>
                  </a:outerShdw>
                </a:effectLst>
                <a:latin typeface="Times New Roman"/>
                <a:ea typeface="Times New Roman"/>
                <a:cs typeface="Times New Roman"/>
                <a:sym typeface="Times New Roman"/>
              </a:rPr>
              <a:t>Uploading  Multimedia Files In Cloud:</a:t>
            </a:r>
            <a:endParaRPr lang="en-US" sz="2800" b="1" dirty="0">
              <a:effectLst>
                <a:outerShdw blurRad="38100" dist="38100" dir="2700000" algn="tl">
                  <a:srgbClr val="000000">
                    <a:alpha val="43137"/>
                  </a:srgbClr>
                </a:outerShdw>
              </a:effectLst>
            </a:endParaRPr>
          </a:p>
        </p:txBody>
      </p:sp>
      <p:sp>
        <p:nvSpPr>
          <p:cNvPr id="198" name="Shape 198"/>
          <p:cNvSpPr txBox="1">
            <a:spLocks noGrp="1"/>
          </p:cNvSpPr>
          <p:nvPr>
            <p:ph idx="1"/>
          </p:nvPr>
        </p:nvSpPr>
        <p:spPr>
          <a:xfrm>
            <a:off x="228600" y="914400"/>
            <a:ext cx="8229600" cy="4525963"/>
          </a:xfrm>
          <a:prstGeom prst="rect">
            <a:avLst/>
          </a:prstGeom>
          <a:noFill/>
          <a:ln>
            <a:noFill/>
          </a:ln>
        </p:spPr>
        <p:txBody>
          <a:bodyPr lIns="91425" tIns="45700" rIns="91425" bIns="45700" anchor="t" anchorCtr="0">
            <a:noAutofit/>
          </a:bodyPr>
          <a:lstStyle/>
          <a:p>
            <a:pPr marL="36512" lvl="0" indent="255588" algn="just">
              <a:lnSpc>
                <a:spcPct val="150000"/>
              </a:lnSpc>
              <a:buClrTx/>
              <a:buSzPct val="100000"/>
              <a:buFont typeface="Wingdings" pitchFamily="2" charset="2"/>
              <a:buChar char="Ø"/>
            </a:pPr>
            <a:r>
              <a:rPr lang="en-IN" sz="2000" dirty="0">
                <a:solidFill>
                  <a:schemeClr val="dk1"/>
                </a:solidFill>
                <a:latin typeface="Times New Roman"/>
                <a:ea typeface="Times New Roman"/>
                <a:cs typeface="Times New Roman"/>
                <a:sym typeface="Times New Roman"/>
              </a:rPr>
              <a:t>The main target of our undertaking is to upload multimedia files in cloud storage employing offloading method</a:t>
            </a:r>
          </a:p>
          <a:p>
            <a:pPr marL="36512" lvl="0" indent="255588" algn="just">
              <a:lnSpc>
                <a:spcPct val="150000"/>
              </a:lnSpc>
              <a:buClrTx/>
              <a:buSzPct val="100000"/>
              <a:buFont typeface="Wingdings" pitchFamily="2" charset="2"/>
              <a:buChar char="Ø"/>
            </a:pPr>
            <a:r>
              <a:rPr lang="en-IN" sz="2000" dirty="0">
                <a:solidFill>
                  <a:schemeClr val="dk1"/>
                </a:solidFill>
                <a:latin typeface="Times New Roman"/>
                <a:ea typeface="Times New Roman"/>
                <a:cs typeface="Times New Roman"/>
                <a:sym typeface="Times New Roman"/>
              </a:rPr>
              <a:t>Offloading method is generally utilized to upload data to server or cloud employing  Cellular and </a:t>
            </a:r>
            <a:r>
              <a:rPr lang="en-IN" sz="2000" dirty="0" err="1">
                <a:solidFill>
                  <a:schemeClr val="dk1"/>
                </a:solidFill>
                <a:latin typeface="Times New Roman"/>
                <a:ea typeface="Times New Roman"/>
                <a:cs typeface="Times New Roman"/>
                <a:sym typeface="Times New Roman"/>
              </a:rPr>
              <a:t>Wifi</a:t>
            </a:r>
            <a:r>
              <a:rPr lang="en-IN" sz="2000" dirty="0">
                <a:solidFill>
                  <a:schemeClr val="dk1"/>
                </a:solidFill>
                <a:latin typeface="Times New Roman"/>
                <a:ea typeface="Times New Roman"/>
                <a:cs typeface="Times New Roman"/>
                <a:sym typeface="Times New Roman"/>
              </a:rPr>
              <a:t>.</a:t>
            </a:r>
          </a:p>
          <a:p>
            <a:pPr marL="36512" lvl="0" indent="255588" algn="just">
              <a:lnSpc>
                <a:spcPct val="150000"/>
              </a:lnSpc>
              <a:buClrTx/>
              <a:buSzPct val="100000"/>
              <a:buFont typeface="Wingdings" pitchFamily="2" charset="2"/>
              <a:buChar char="Ø"/>
            </a:pPr>
            <a:r>
              <a:rPr lang="en-IN" sz="2000" dirty="0">
                <a:solidFill>
                  <a:schemeClr val="dk1"/>
                </a:solidFill>
                <a:latin typeface="Times New Roman"/>
                <a:ea typeface="Times New Roman"/>
                <a:cs typeface="Times New Roman"/>
                <a:sym typeface="Times New Roman"/>
              </a:rPr>
              <a:t>Offloading is an competent method for spreading the lifetime of handheld mobile mechanisms by giving a little constituents of requests remotely.</a:t>
            </a:r>
          </a:p>
          <a:p>
            <a:pPr marL="36512" lvl="0" indent="255588" algn="just">
              <a:lnSpc>
                <a:spcPct val="150000"/>
              </a:lnSpc>
              <a:buClrTx/>
              <a:buSzPct val="100000"/>
              <a:buFont typeface="Wingdings" pitchFamily="2" charset="2"/>
              <a:buChar char="Ø"/>
            </a:pPr>
            <a:r>
              <a:rPr lang="en-IN" sz="2000" dirty="0">
                <a:solidFill>
                  <a:schemeClr val="dk1"/>
                </a:solidFill>
                <a:latin typeface="Times New Roman"/>
                <a:ea typeface="Times New Roman"/>
                <a:cs typeface="Times New Roman"/>
                <a:sym typeface="Times New Roman"/>
              </a:rPr>
              <a:t>For the conclude users the intention for acting mobile data offloading is established on data ability price manipulation and potential of higher bandwidth</a:t>
            </a:r>
            <a:endParaRPr sz="2000" dirty="0"/>
          </a:p>
          <a:p>
            <a:endParaRPr sz="1400"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Searching The File Using Date Filter:</a:t>
            </a:r>
            <a:endParaRPr lang="en-US" sz="2800" b="1" dirty="0">
              <a:effectLst>
                <a:outerShdw blurRad="38100" dist="38100" dir="2700000" algn="tl">
                  <a:srgbClr val="000000">
                    <a:alpha val="43137"/>
                  </a:srgbClr>
                </a:outerShdw>
              </a:effectLst>
            </a:endParaRPr>
          </a:p>
        </p:txBody>
      </p:sp>
      <p:sp>
        <p:nvSpPr>
          <p:cNvPr id="198" name="Shape 198"/>
          <p:cNvSpPr txBox="1">
            <a:spLocks noGrp="1"/>
          </p:cNvSpPr>
          <p:nvPr>
            <p:ph idx="1"/>
          </p:nvPr>
        </p:nvSpPr>
        <p:spPr>
          <a:prstGeom prst="rect">
            <a:avLst/>
          </a:prstGeom>
          <a:noFill/>
          <a:ln>
            <a:noFill/>
          </a:ln>
        </p:spPr>
        <p:txBody>
          <a:bodyPr lIns="91425" tIns="45700" rIns="91425" bIns="45700" anchor="t" anchorCtr="0">
            <a:noAutofit/>
          </a:bodyPr>
          <a:lstStyle/>
          <a:p>
            <a:pPr>
              <a:buClrTx/>
              <a:buSzPct val="100000"/>
              <a:buFont typeface="Wingdings" pitchFamily="2" charset="2"/>
              <a:buChar char="Ø"/>
            </a:pPr>
            <a:r>
              <a:rPr lang="en-IN" sz="2000" dirty="0">
                <a:latin typeface="Times New Roman" pitchFamily="18" charset="0"/>
                <a:cs typeface="Times New Roman" pitchFamily="18" charset="0"/>
              </a:rPr>
              <a:t>Usually, there are thousands of files stored in our computer, and looking for something in that large a stash is something extremely hard if you have to do it manually. A larger, extra effectual method to gaze for a file is to use a filter tool.</a:t>
            </a:r>
          </a:p>
          <a:p>
            <a:pPr>
              <a:buClrTx/>
              <a:buSzPct val="100000"/>
              <a:buFont typeface="Wingdings" pitchFamily="2" charset="2"/>
              <a:buChar char="Ø"/>
            </a:pPr>
            <a:endParaRPr lang="en-IN" sz="2000" dirty="0">
              <a:latin typeface="Times New Roman" pitchFamily="18" charset="0"/>
              <a:cs typeface="Times New Roman" pitchFamily="18" charset="0"/>
            </a:endParaRPr>
          </a:p>
          <a:p>
            <a:pPr>
              <a:buClrTx/>
              <a:buSzPct val="100000"/>
              <a:buFont typeface="Wingdings" pitchFamily="2" charset="2"/>
              <a:buChar char="Ø"/>
            </a:pPr>
            <a:r>
              <a:rPr lang="en-IN" sz="2000" dirty="0">
                <a:latin typeface="Times New Roman" pitchFamily="18" charset="0"/>
                <a:cs typeface="Times New Roman" pitchFamily="18" charset="0"/>
              </a:rPr>
              <a:t>When hunting for files or folders, setting up the proper filters plays a extremely vital act in swiftly discovering the needed file or document.</a:t>
            </a:r>
          </a:p>
          <a:p>
            <a:pPr>
              <a:buClrTx/>
              <a:buSzPct val="100000"/>
              <a:buFont typeface="Wingdings" pitchFamily="2" charset="2"/>
              <a:buChar char="Ø"/>
            </a:pPr>
            <a:endParaRPr lang="en-IN" sz="2000" dirty="0">
              <a:latin typeface="Times New Roman" pitchFamily="18" charset="0"/>
              <a:cs typeface="Times New Roman" pitchFamily="18" charset="0"/>
            </a:endParaRPr>
          </a:p>
          <a:p>
            <a:pPr>
              <a:buClrTx/>
              <a:buSzPct val="100000"/>
              <a:buFont typeface="Wingdings" pitchFamily="2" charset="2"/>
              <a:buChar char="Ø"/>
            </a:pPr>
            <a:r>
              <a:rPr lang="en-IN" sz="2000" dirty="0">
                <a:latin typeface="Times New Roman" pitchFamily="18" charset="0"/>
                <a:cs typeface="Times New Roman" pitchFamily="18" charset="0"/>
              </a:rPr>
              <a:t> This date filter lets you apply distinct date for files and sub-files, as well as add specific expansions to exclude from the search.</a:t>
            </a:r>
          </a:p>
          <a:p>
            <a:pPr marL="109728" indent="0">
              <a:buClrTx/>
              <a:buSzPct val="100000"/>
              <a:buNone/>
            </a:pPr>
            <a:endParaRPr sz="2400" dirty="0">
              <a:solidFill>
                <a:schemeClr val="tx1"/>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View File On Cloud:</a:t>
            </a:r>
            <a:endParaRPr lang="en-US" sz="2800" b="1" dirty="0">
              <a:effectLst>
                <a:outerShdw blurRad="38100" dist="38100" dir="2700000" algn="tl">
                  <a:srgbClr val="000000">
                    <a:alpha val="43137"/>
                  </a:srgbClr>
                </a:outerShdw>
              </a:effectLst>
            </a:endParaRPr>
          </a:p>
        </p:txBody>
      </p:sp>
      <p:sp>
        <p:nvSpPr>
          <p:cNvPr id="198" name="Shape 198"/>
          <p:cNvSpPr txBox="1">
            <a:spLocks noGrp="1"/>
          </p:cNvSpPr>
          <p:nvPr>
            <p:ph idx="1"/>
          </p:nvPr>
        </p:nvSpPr>
        <p:spPr>
          <a:xfrm>
            <a:off x="822960" y="1100628"/>
            <a:ext cx="7520940" cy="4538172"/>
          </a:xfrm>
          <a:prstGeom prst="rect">
            <a:avLst/>
          </a:prstGeom>
          <a:noFill/>
          <a:ln>
            <a:noFill/>
          </a:ln>
        </p:spPr>
        <p:txBody>
          <a:bodyPr lIns="91425" tIns="45700" rIns="91425" bIns="45700" anchor="t" anchorCtr="0">
            <a:noAutofit/>
          </a:bodyPr>
          <a:lstStyle/>
          <a:p>
            <a:pPr>
              <a:buClrTx/>
              <a:buSzPct val="100000"/>
              <a:buFont typeface="Wingdings" pitchFamily="2" charset="2"/>
              <a:buChar char="Ø"/>
            </a:pPr>
            <a:r>
              <a:rPr lang="en-IN" sz="2000" dirty="0">
                <a:latin typeface="Times New Roman" pitchFamily="18" charset="0"/>
                <a:cs typeface="Times New Roman" pitchFamily="18" charset="0"/>
              </a:rPr>
              <a:t>Using </a:t>
            </a:r>
            <a:r>
              <a:rPr lang="en-IN" sz="2000" dirty="0" err="1">
                <a:latin typeface="Times New Roman" pitchFamily="18" charset="0"/>
                <a:cs typeface="Times New Roman" pitchFamily="18" charset="0"/>
              </a:rPr>
              <a:t>Dropbox</a:t>
            </a:r>
            <a:r>
              <a:rPr lang="en-IN" sz="2000" dirty="0">
                <a:latin typeface="Times New Roman" pitchFamily="18" charset="0"/>
                <a:cs typeface="Times New Roman" pitchFamily="18" charset="0"/>
              </a:rPr>
              <a:t> Cloud Connect, you can correct a document online. Every single period you sync a document, the revisions of a document are stored so you can facilely roll back to a preceding version. You can go back to each prior revision of a document at each time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ClrTx/>
              <a:buSzPct val="100000"/>
              <a:buFont typeface="Wingdings" pitchFamily="2" charset="2"/>
              <a:buChar char="Ø"/>
            </a:pPr>
            <a:r>
              <a:rPr lang="en-IN" sz="2000" dirty="0">
                <a:latin typeface="Times New Roman" pitchFamily="18" charset="0"/>
                <a:cs typeface="Times New Roman" pitchFamily="18" charset="0"/>
              </a:rPr>
              <a:t>Cloud Files permits users to store/retrieve files via a easy API key</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ClrTx/>
              <a:buSzPct val="100000"/>
              <a:buFont typeface="Wingdings" pitchFamily="2" charset="2"/>
              <a:buChar char="Ø"/>
            </a:pPr>
            <a:r>
              <a:rPr lang="en-IN" sz="2000" dirty="0">
                <a:latin typeface="Times New Roman" pitchFamily="18" charset="0"/>
                <a:cs typeface="Times New Roman" pitchFamily="18" charset="0"/>
              </a:rPr>
              <a:t>Users can have nearly unlimited file sizes in Cloud Files by employing our Colossal File Support. This permits clients to upload as countless file as they wish.</a:t>
            </a:r>
          </a:p>
          <a:p>
            <a:pPr>
              <a:buClrTx/>
              <a:buSzPct val="100000"/>
              <a:buFont typeface="Wingdings" pitchFamily="2" charset="2"/>
              <a:buChar char="Ø"/>
            </a:pPr>
            <a:endParaRPr lang="en-IN" sz="2400" dirty="0">
              <a:latin typeface="Times New Roman" pitchFamily="18" charset="0"/>
              <a:cs typeface="Times New Roman" pitchFamily="18" charset="0"/>
            </a:endParaRPr>
          </a:p>
          <a:p>
            <a:pPr marL="109728" indent="0">
              <a:buClrTx/>
              <a:buSzPct val="100000"/>
              <a:buNone/>
            </a:pPr>
            <a:endParaRPr sz="2400" dirty="0">
              <a:solidFill>
                <a:schemeClr val="tx1"/>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2"/>
          <p:cNvSpPr txBox="1">
            <a:spLocks/>
          </p:cNvSpPr>
          <p:nvPr/>
        </p:nvSpPr>
        <p:spPr bwMode="auto">
          <a:xfrm>
            <a:off x="0" y="0"/>
            <a:ext cx="8458200" cy="900113"/>
          </a:xfrm>
          <a:prstGeom prst="rect">
            <a:avLst/>
          </a:prstGeom>
          <a:noFill/>
          <a:ln w="9525">
            <a:noFill/>
            <a:miter lim="800000"/>
            <a:headEnd/>
            <a:tailEnd/>
          </a:ln>
        </p:spPr>
        <p:txBody>
          <a:bodyPr lIns="91425" tIns="45700" rIns="91425" bIns="45700" anchor="b"/>
          <a:lstStyle/>
          <a:p>
            <a:pPr>
              <a:buClr>
                <a:srgbClr val="FFFFFF"/>
              </a:buClr>
              <a:buSzPct val="25000"/>
              <a:buFont typeface="Trebuchet MS"/>
              <a:buNone/>
              <a:defRPr/>
            </a:pPr>
            <a:r>
              <a:rPr lang="en-US" sz="3600" b="1" kern="0" dirty="0" smtClean="0">
                <a:solidFill>
                  <a:schemeClr val="tx1"/>
                </a:solidFill>
                <a:effectLst>
                  <a:outerShdw blurRad="38100" dist="38100" dir="2700000" algn="tl">
                    <a:srgbClr val="000000">
                      <a:alpha val="43137"/>
                    </a:srgbClr>
                  </a:outerShdw>
                </a:effectLst>
                <a:latin typeface="Times New Roman" pitchFamily="18" charset="0"/>
                <a:ea typeface="Arial"/>
                <a:cs typeface="Times New Roman" pitchFamily="18" charset="0"/>
                <a:sym typeface="Times New Roman" pitchFamily="18" charset="0"/>
              </a:rPr>
              <a:t>Screen Shots :</a:t>
            </a:r>
            <a:endParaRPr lang="en-US" sz="3600" b="1" kern="0" dirty="0">
              <a:solidFill>
                <a:schemeClr val="tx1"/>
              </a:solidFill>
              <a:effectLst>
                <a:outerShdw blurRad="38100" dist="38100" dir="2700000" algn="tl">
                  <a:srgbClr val="000000">
                    <a:alpha val="43137"/>
                  </a:srgbClr>
                </a:outerShdw>
              </a:effectLst>
              <a:latin typeface="Times New Roman" pitchFamily="18" charset="0"/>
              <a:ea typeface="Arial"/>
              <a:cs typeface="Times New Roman" pitchFamily="18" charset="0"/>
              <a:sym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04800"/>
            <a:ext cx="3733799" cy="6248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228600"/>
            <a:ext cx="3857625" cy="6400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8" y="304800"/>
            <a:ext cx="3857625" cy="6324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57200" y="0"/>
            <a:ext cx="8458200" cy="5029200"/>
          </a:xfrm>
        </p:spPr>
        <p:txBody>
          <a:bodyPr>
            <a:noAutofit/>
          </a:bodyPr>
          <a:lstStyle/>
          <a:p>
            <a:pPr algn="ctr">
              <a:lnSpc>
                <a:spcPct val="150000"/>
              </a:lnSpc>
              <a:defRPr/>
            </a:pPr>
            <a:r>
              <a:rPr lang="en-US"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Efficiency of Multimedia Cloud Computing to Save </a:t>
            </a:r>
            <a:br>
              <a:rPr lang="en-US"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Smart Phone Energy</a:t>
            </a:r>
            <a:r>
              <a:rPr lang="en-US" sz="2400" b="1" dirty="0" smtClean="0">
                <a:solidFill>
                  <a:schemeClr val="bg2">
                    <a:lumMod val="50000"/>
                  </a:schemeClr>
                </a:solidFill>
                <a:effectLst/>
                <a:latin typeface="Times New Roman" pitchFamily="18" charset="0"/>
                <a:cs typeface="Times New Roman" pitchFamily="18" charset="0"/>
              </a:rPr>
              <a:t/>
            </a:r>
            <a:br>
              <a:rPr lang="en-US" sz="2400" b="1" dirty="0" smtClean="0">
                <a:solidFill>
                  <a:schemeClr val="bg2">
                    <a:lumMod val="50000"/>
                  </a:schemeClr>
                </a:solidFill>
                <a:effectLst/>
                <a:latin typeface="Times New Roman" pitchFamily="18" charset="0"/>
                <a:cs typeface="Times New Roman" pitchFamily="18" charset="0"/>
              </a:rPr>
            </a:br>
            <a:r>
              <a:rPr lang="en-US" sz="2400" dirty="0" smtClean="0">
                <a:solidFill>
                  <a:schemeClr val="bg2">
                    <a:lumMod val="50000"/>
                  </a:schemeClr>
                </a:solidFill>
                <a:effectLst/>
                <a:latin typeface="Times New Roman" pitchFamily="18" charset="0"/>
                <a:cs typeface="Times New Roman" pitchFamily="18" charset="0"/>
              </a:rPr>
              <a:t/>
            </a:r>
            <a:br>
              <a:rPr lang="en-US" sz="2400" dirty="0" smtClean="0">
                <a:solidFill>
                  <a:schemeClr val="bg2">
                    <a:lumMod val="50000"/>
                  </a:schemeClr>
                </a:solidFill>
                <a:effectLst/>
                <a:latin typeface="Times New Roman" pitchFamily="18" charset="0"/>
                <a:cs typeface="Times New Roman" pitchFamily="18" charset="0"/>
              </a:rPr>
            </a:br>
            <a:endParaRPr lang="en-US" sz="2400" b="1" dirty="0" smtClean="0">
              <a:solidFill>
                <a:schemeClr val="bg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3" y="152400"/>
            <a:ext cx="3857625" cy="647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52400"/>
            <a:ext cx="3857625" cy="6477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152400"/>
            <a:ext cx="3857625" cy="6553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75" y="228600"/>
            <a:ext cx="3857625" cy="6400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6" y="152400"/>
            <a:ext cx="3857625" cy="6477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228600"/>
            <a:ext cx="3857625" cy="6248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152400"/>
            <a:ext cx="3857625" cy="6477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14-02-02-20-18-31.png"/>
          <p:cNvPicPr>
            <a:picLocks noChangeAspect="1"/>
          </p:cNvPicPr>
          <p:nvPr/>
        </p:nvPicPr>
        <p:blipFill>
          <a:blip r:embed="rId2"/>
          <a:stretch>
            <a:fillRect/>
          </a:stretch>
        </p:blipFill>
        <p:spPr>
          <a:xfrm>
            <a:off x="2743200" y="228600"/>
            <a:ext cx="3857625" cy="6324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pPr algn="l">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Reference</a:t>
            </a:r>
            <a:r>
              <a:rPr lang="en-US" sz="2800" dirty="0" smtClean="0">
                <a:solidFill>
                  <a:schemeClr val="tx1"/>
                </a:solidFill>
                <a:latin typeface="Times New Roman" pitchFamily="18" charset="0"/>
                <a:cs typeface="Times New Roman" pitchFamily="18" charset="0"/>
              </a:rPr>
              <a:t> </a:t>
            </a: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Paper:</a:t>
            </a:r>
          </a:p>
        </p:txBody>
      </p:sp>
      <p:sp>
        <p:nvSpPr>
          <p:cNvPr id="16387" name="Content Placeholder 2"/>
          <p:cNvSpPr>
            <a:spLocks noGrp="1"/>
          </p:cNvSpPr>
          <p:nvPr>
            <p:ph idx="1"/>
          </p:nvPr>
        </p:nvSpPr>
        <p:spPr>
          <a:xfrm>
            <a:off x="152400" y="990600"/>
            <a:ext cx="8534400" cy="5507038"/>
          </a:xfrm>
        </p:spPr>
        <p:txBody>
          <a:bodyPr>
            <a:normAutofit/>
          </a:bodyPr>
          <a:lstStyle/>
          <a:p>
            <a:pPr>
              <a:buClrTx/>
              <a:buSzPct val="100000"/>
              <a:buFont typeface="Wingdings" pitchFamily="2" charset="2"/>
              <a:buChar char="Ø"/>
            </a:pPr>
            <a:r>
              <a:rPr lang="en-US" sz="2000" dirty="0" smtClean="0">
                <a:latin typeface="Times New Roman" pitchFamily="18" charset="0"/>
                <a:cs typeface="Times New Roman" pitchFamily="18" charset="0"/>
              </a:rPr>
              <a:t>I. </a:t>
            </a:r>
            <a:r>
              <a:rPr lang="en-US" sz="2000" dirty="0" err="1" smtClean="0">
                <a:latin typeface="Times New Roman" pitchFamily="18" charset="0"/>
                <a:cs typeface="Times New Roman" pitchFamily="18" charset="0"/>
              </a:rPr>
              <a:t>Kelenyi</a:t>
            </a:r>
            <a:r>
              <a:rPr lang="en-US" sz="2000" dirty="0" smtClean="0">
                <a:latin typeface="Times New Roman" pitchFamily="18" charset="0"/>
                <a:cs typeface="Times New Roman" pitchFamily="18" charset="0"/>
              </a:rPr>
              <a:t> and J. K. </a:t>
            </a:r>
            <a:r>
              <a:rPr lang="en-US" sz="2000" dirty="0" err="1" smtClean="0">
                <a:latin typeface="Times New Roman" pitchFamily="18" charset="0"/>
                <a:cs typeface="Times New Roman" pitchFamily="18" charset="0"/>
              </a:rPr>
              <a:t>Nurminen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CloudTorrent</a:t>
            </a:r>
            <a:r>
              <a:rPr lang="en-US" sz="2000" dirty="0" smtClean="0">
                <a:latin typeface="Times New Roman" pitchFamily="18" charset="0"/>
                <a:cs typeface="Times New Roman" pitchFamily="18" charset="0"/>
              </a:rPr>
              <a:t> - Energy-Efficient </a:t>
            </a:r>
            <a:r>
              <a:rPr lang="en-US" sz="2000" dirty="0" err="1" smtClean="0">
                <a:latin typeface="Times New Roman" pitchFamily="18" charset="0"/>
                <a:cs typeface="Times New Roman" pitchFamily="18" charset="0"/>
              </a:rPr>
              <a:t>BitTorrent</a:t>
            </a:r>
            <a:r>
              <a:rPr lang="en-US" sz="2000" dirty="0" smtClean="0">
                <a:latin typeface="Times New Roman" pitchFamily="18" charset="0"/>
                <a:cs typeface="Times New Roman" pitchFamily="18" charset="0"/>
              </a:rPr>
              <a:t> Content Sharing for Mobile Devices via Cloud Services,” in Proc.7th IEEE Consumer </a:t>
            </a:r>
            <a:r>
              <a:rPr lang="en-US" sz="2000" dirty="0" err="1" smtClean="0">
                <a:latin typeface="Times New Roman" pitchFamily="18" charset="0"/>
                <a:cs typeface="Times New Roman" pitchFamily="18" charset="0"/>
              </a:rPr>
              <a:t>ommunications</a:t>
            </a:r>
            <a:r>
              <a:rPr lang="en-US" sz="2000" dirty="0" smtClean="0">
                <a:latin typeface="Times New Roman" pitchFamily="18" charset="0"/>
                <a:cs typeface="Times New Roman" pitchFamily="18" charset="0"/>
              </a:rPr>
              <a:t> and Networking Conf. (CCNC),2010</a:t>
            </a:r>
          </a:p>
          <a:p>
            <a:pPr>
              <a:buClrTx/>
              <a:buSzPct val="100000"/>
              <a:buFont typeface="Wingdings" pitchFamily="2" charset="2"/>
              <a:buChar char="Ø"/>
            </a:pPr>
            <a:r>
              <a:rPr lang="en-US" sz="2000" dirty="0" smtClean="0">
                <a:latin typeface="Times New Roman" pitchFamily="18" charset="0"/>
                <a:cs typeface="Times New Roman" pitchFamily="18" charset="0"/>
              </a:rPr>
              <a:t>K. Kumar and Y.-H. Lu, “Cloud Computing for Mobile Users: Can Offloading Computation Save Energy?” Computer, vol. 43, no. 4, pp.51–56, 2010</a:t>
            </a:r>
          </a:p>
          <a:p>
            <a:pPr>
              <a:buClrTx/>
              <a:buSzPct val="100000"/>
              <a:buFont typeface="Wingdings" pitchFamily="2" charset="2"/>
              <a:buChar char="Ø"/>
            </a:pPr>
            <a:r>
              <a:rPr lang="en-US" sz="2000" dirty="0" smtClean="0">
                <a:latin typeface="Times New Roman" pitchFamily="18" charset="0"/>
                <a:cs typeface="Times New Roman" pitchFamily="18" charset="0"/>
              </a:rPr>
              <a:t>J. </a:t>
            </a:r>
            <a:r>
              <a:rPr lang="en-US" sz="2000" dirty="0" err="1" smtClean="0">
                <a:latin typeface="Times New Roman" pitchFamily="18" charset="0"/>
                <a:cs typeface="Times New Roman" pitchFamily="18" charset="0"/>
              </a:rPr>
              <a:t>Baliga</a:t>
            </a:r>
            <a:r>
              <a:rPr lang="en-US" sz="2000" dirty="0" smtClean="0">
                <a:latin typeface="Times New Roman" pitchFamily="18" charset="0"/>
                <a:cs typeface="Times New Roman" pitchFamily="18" charset="0"/>
              </a:rPr>
              <a:t>, R. W. A. </a:t>
            </a:r>
            <a:r>
              <a:rPr lang="en-US" sz="2000" dirty="0" err="1" smtClean="0">
                <a:latin typeface="Times New Roman" pitchFamily="18" charset="0"/>
                <a:cs typeface="Times New Roman" pitchFamily="18" charset="0"/>
              </a:rPr>
              <a:t>Ayre</a:t>
            </a:r>
            <a:r>
              <a:rPr lang="en-US" sz="2000" dirty="0" smtClean="0">
                <a:latin typeface="Times New Roman" pitchFamily="18" charset="0"/>
                <a:cs typeface="Times New Roman" pitchFamily="18" charset="0"/>
              </a:rPr>
              <a:t>, K. Hinton, and R. S. Tucker, “Green Cloud Computing: Balancing Energy in Processing, Storage, and Transport,” Proceedings of the IEEE, vol. 99, no. 1, pp. 149–167, January 2011</a:t>
            </a:r>
          </a:p>
          <a:p>
            <a:pPr>
              <a:buClrTx/>
              <a:buSzPct val="100000"/>
              <a:buFont typeface="Wingdings" pitchFamily="2" charset="2"/>
              <a:buChar char="Ø"/>
            </a:pPr>
            <a:r>
              <a:rPr lang="en-US" sz="2000" dirty="0" smtClean="0">
                <a:latin typeface="Times New Roman" pitchFamily="18" charset="0"/>
                <a:cs typeface="Times New Roman" pitchFamily="18" charset="0"/>
              </a:rPr>
              <a:t>R. </a:t>
            </a:r>
            <a:r>
              <a:rPr lang="en-US" sz="2000" dirty="0" err="1" smtClean="0">
                <a:latin typeface="Times New Roman" pitchFamily="18" charset="0"/>
                <a:cs typeface="Times New Roman" pitchFamily="18" charset="0"/>
              </a:rPr>
              <a:t>Wolski</a:t>
            </a:r>
            <a:r>
              <a:rPr lang="en-US" sz="2000" dirty="0" smtClean="0">
                <a:latin typeface="Times New Roman" pitchFamily="18" charset="0"/>
                <a:cs typeface="Times New Roman" pitchFamily="18" charset="0"/>
              </a:rPr>
              <a:t>, S. </a:t>
            </a:r>
            <a:r>
              <a:rPr lang="en-US" sz="2000" dirty="0" err="1" smtClean="0">
                <a:latin typeface="Times New Roman" pitchFamily="18" charset="0"/>
                <a:cs typeface="Times New Roman" pitchFamily="18" charset="0"/>
              </a:rPr>
              <a:t>Gurun</a:t>
            </a:r>
            <a:r>
              <a:rPr lang="en-US" sz="2000" dirty="0" smtClean="0">
                <a:latin typeface="Times New Roman" pitchFamily="18" charset="0"/>
                <a:cs typeface="Times New Roman" pitchFamily="18" charset="0"/>
              </a:rPr>
              <a:t>, C. </a:t>
            </a:r>
            <a:r>
              <a:rPr lang="en-US" sz="2000" dirty="0" err="1" smtClean="0">
                <a:latin typeface="Times New Roman" pitchFamily="18" charset="0"/>
                <a:cs typeface="Times New Roman" pitchFamily="18" charset="0"/>
              </a:rPr>
              <a:t>Krintz</a:t>
            </a:r>
            <a:r>
              <a:rPr lang="en-US" sz="2000" dirty="0" smtClean="0">
                <a:latin typeface="Times New Roman" pitchFamily="18" charset="0"/>
                <a:cs typeface="Times New Roman" pitchFamily="18" charset="0"/>
              </a:rPr>
              <a:t>, and D. </a:t>
            </a:r>
            <a:r>
              <a:rPr lang="en-US" sz="2000" dirty="0" err="1" smtClean="0">
                <a:latin typeface="Times New Roman" pitchFamily="18" charset="0"/>
                <a:cs typeface="Times New Roman" pitchFamily="18" charset="0"/>
              </a:rPr>
              <a:t>Nurmi</a:t>
            </a:r>
            <a:r>
              <a:rPr lang="en-US" sz="2000" dirty="0" smtClean="0">
                <a:latin typeface="Times New Roman" pitchFamily="18" charset="0"/>
                <a:cs typeface="Times New Roman" pitchFamily="18" charset="0"/>
              </a:rPr>
              <a:t>, “Using bandwidth Data to Make Computation Offloading Decisions,” in Proc. IEEE Int. </a:t>
            </a:r>
            <a:r>
              <a:rPr lang="en-US" sz="2000" dirty="0" err="1" smtClean="0">
                <a:latin typeface="Times New Roman" pitchFamily="18" charset="0"/>
                <a:cs typeface="Times New Roman" pitchFamily="18" charset="0"/>
              </a:rPr>
              <a:t>Symp</a:t>
            </a:r>
            <a:r>
              <a:rPr lang="en-US" sz="2000" dirty="0" smtClean="0">
                <a:latin typeface="Times New Roman" pitchFamily="18" charset="0"/>
                <a:cs typeface="Times New Roman" pitchFamily="18" charset="0"/>
              </a:rPr>
              <a:t>. Parallel and Distributed Processing, 2008, pp. 1–8.</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lnSpc>
                <a:spcPct val="150000"/>
              </a:lnSpc>
              <a:buClrTx/>
              <a:buFont typeface="Wingdings" pitchFamily="2" charset="2"/>
              <a:buChar char="Ø"/>
            </a:pPr>
            <a:r>
              <a:rPr lang="en-IN" sz="2400" dirty="0">
                <a:latin typeface="Times New Roman" pitchFamily="18" charset="0"/>
                <a:cs typeface="Times New Roman" pitchFamily="18" charset="0"/>
              </a:rPr>
              <a:t>We counsel a novel method for storing a multimedia file like picture, audio, video, text on the cloud to cut number of energy. </a:t>
            </a:r>
          </a:p>
          <a:p>
            <a:pPr algn="just">
              <a:lnSpc>
                <a:spcPct val="150000"/>
              </a:lnSpc>
              <a:buClrTx/>
              <a:buFont typeface="Wingdings" pitchFamily="2" charset="2"/>
              <a:buChar char="Ø"/>
            </a:pPr>
            <a:r>
              <a:rPr lang="en-IN" sz="2400" dirty="0">
                <a:latin typeface="Times New Roman" pitchFamily="18" charset="0"/>
                <a:cs typeface="Times New Roman" pitchFamily="18" charset="0"/>
              </a:rPr>
              <a:t> Our aftermath display that MCC provides the intelligent phones alongside far multimedia functionality and saves intelligent phone power from 30% to 70%.</a:t>
            </a:r>
          </a:p>
          <a:p>
            <a:pPr algn="just">
              <a:lnSpc>
                <a:spcPct val="150000"/>
              </a:lnSpc>
              <a:buClrTx/>
              <a:buFont typeface="Wingdings" pitchFamily="2" charset="2"/>
              <a:buChar char="Ø"/>
            </a:pPr>
            <a:endParaRPr lang="en-IN" sz="24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4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400" dirty="0">
              <a:latin typeface="Times New Roman" pitchFamily="18" charset="0"/>
              <a:cs typeface="Times New Roman" pitchFamily="18" charset="0"/>
            </a:endParaRPr>
          </a:p>
          <a:p>
            <a:pPr algn="just">
              <a:lnSpc>
                <a:spcPct val="150000"/>
              </a:lnSpc>
              <a:buClrTx/>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gn="ctr" eaLnBrk="1" hangingPunct="1">
              <a:buFont typeface="Wingdings 2" pitchFamily="18" charset="2"/>
              <a:buNone/>
            </a:pPr>
            <a:endParaRPr lang="en-US" sz="3600" b="1" smtClean="0">
              <a:latin typeface="Times New Roman" pitchFamily="18" charset="0"/>
              <a:cs typeface="Times New Roman" pitchFamily="18" charset="0"/>
            </a:endParaRPr>
          </a:p>
          <a:p>
            <a:pPr algn="ctr" eaLnBrk="1" hangingPunct="1">
              <a:buFont typeface="Wingdings 2" pitchFamily="18" charset="2"/>
              <a:buNone/>
            </a:pPr>
            <a:endParaRPr lang="en-US" sz="3600" b="1" smtClean="0">
              <a:latin typeface="Times New Roman" pitchFamily="18" charset="0"/>
              <a:cs typeface="Times New Roman" pitchFamily="18" charset="0"/>
            </a:endParaRPr>
          </a:p>
          <a:p>
            <a:pPr algn="ctr" eaLnBrk="1" hangingPunct="1">
              <a:buFont typeface="Wingdings 2" pitchFamily="18" charset="2"/>
              <a:buNone/>
            </a:pPr>
            <a:endParaRPr lang="en-US" sz="3600" b="1" smtClean="0">
              <a:latin typeface="Times New Roman" pitchFamily="18" charset="0"/>
              <a:cs typeface="Times New Roman" pitchFamily="18" charset="0"/>
            </a:endParaRPr>
          </a:p>
          <a:p>
            <a:pPr algn="ctr" eaLnBrk="1" hangingPunct="1">
              <a:buFont typeface="Wingdings 2" pitchFamily="18" charset="2"/>
              <a:buNone/>
            </a:pPr>
            <a:endParaRPr lang="en-US" sz="3600" b="1" smtClean="0">
              <a:latin typeface="Times New Roman" pitchFamily="18" charset="0"/>
              <a:cs typeface="Times New Roman" pitchFamily="18" charset="0"/>
            </a:endParaRPr>
          </a:p>
          <a:p>
            <a:pPr algn="ctr" eaLnBrk="1" hangingPunct="1">
              <a:buFont typeface="Wingdings 2" pitchFamily="18" charset="2"/>
              <a:buNone/>
            </a:pPr>
            <a:r>
              <a:rPr lang="en-US" sz="3600" b="1" smtClean="0">
                <a:latin typeface="Times New Roman" pitchFamily="18" charset="0"/>
                <a:cs typeface="Times New Roman" pitchFamily="18" charset="0"/>
              </a:rPr>
              <a:t>THANK  YOU!!!</a:t>
            </a:r>
          </a:p>
          <a:p>
            <a:pPr algn="ctr" eaLnBrk="1" hangingPunct="1">
              <a:buFont typeface="Wingdings 2" pitchFamily="18" charset="2"/>
              <a:buNone/>
            </a:pPr>
            <a:endParaRPr lang="en-US" sz="36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228600"/>
            <a:ext cx="8229600" cy="1143000"/>
          </a:xfrm>
        </p:spPr>
        <p:txBody>
          <a:bodyPr>
            <a:normAutofit/>
          </a:bodyPr>
          <a:lstStyle/>
          <a:p>
            <a:pPr algn="l" eaLnBrk="1" hangingPunct="1">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Abstract</a:t>
            </a:r>
            <a:r>
              <a:rPr lang="en-US" sz="2800" b="1" dirty="0" smtClean="0">
                <a:solidFill>
                  <a:schemeClr val="tx1"/>
                </a:solidFill>
                <a:latin typeface="Times New Roman" pitchFamily="18" charset="0"/>
                <a:cs typeface="Times New Roman" pitchFamily="18" charset="0"/>
              </a:rPr>
              <a:t>:</a:t>
            </a:r>
            <a:endParaRPr lang="en-US" sz="2800" dirty="0" smtClean="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763000" cy="5410200"/>
          </a:xfrm>
        </p:spPr>
        <p:txBody>
          <a:bodyPr>
            <a:normAutofit fontScale="92500" lnSpcReduction="20000"/>
          </a:bodyPr>
          <a:lstStyle/>
          <a:p>
            <a:pPr>
              <a:lnSpc>
                <a:spcPct val="150000"/>
              </a:lnSpc>
              <a:buClrTx/>
              <a:buSzPct val="100000"/>
              <a:buFont typeface="Wingdings" pitchFamily="2" charset="2"/>
              <a:buChar char="Ø"/>
              <a:defRPr/>
            </a:pPr>
            <a:r>
              <a:rPr lang="en-US"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In spite of the melodramatic development in the number of intelligent phones in present years, the trial of manipulated power capacity of these mechanisms has not been resolved satisfactorily. </a:t>
            </a:r>
          </a:p>
          <a:p>
            <a:pPr>
              <a:lnSpc>
                <a:spcPct val="150000"/>
              </a:lnSpc>
              <a:buClrTx/>
              <a:buSzPct val="100000"/>
              <a:buFont typeface="Wingdings" pitchFamily="2" charset="2"/>
              <a:buChar char="Ø"/>
              <a:defRPr/>
            </a:pPr>
            <a:r>
              <a:rPr lang="en-IN" sz="2200" dirty="0">
                <a:latin typeface="Times New Roman" pitchFamily="18" charset="0"/>
                <a:cs typeface="Times New Roman" pitchFamily="18" charset="0"/>
              </a:rPr>
              <a:t>However, in the period of cloud computing, the limitation on power capacity can be relieved off in an effectual method by offloading heavy tasks to the cloud. </a:t>
            </a:r>
          </a:p>
          <a:p>
            <a:pPr>
              <a:lnSpc>
                <a:spcPct val="150000"/>
              </a:lnSpc>
              <a:buClrTx/>
              <a:buSzPct val="100000"/>
              <a:buFont typeface="Wingdings" pitchFamily="2" charset="2"/>
              <a:buChar char="Ø"/>
              <a:defRPr/>
            </a:pPr>
            <a:r>
              <a:rPr lang="en-IN" sz="2200" dirty="0">
                <a:latin typeface="Times New Roman" pitchFamily="18" charset="0"/>
                <a:cs typeface="Times New Roman" pitchFamily="18" charset="0"/>
              </a:rPr>
              <a:t>In this undertaking, we assess the power price of multimedia requests on intelligent phones that are related to Multimedia Cloud Calculating (MCC).</a:t>
            </a:r>
          </a:p>
          <a:p>
            <a:pPr>
              <a:lnSpc>
                <a:spcPct val="150000"/>
              </a:lnSpc>
              <a:buClrTx/>
              <a:buSzPct val="100000"/>
              <a:buFont typeface="Wingdings" pitchFamily="2" charset="2"/>
              <a:buChar char="Ø"/>
              <a:defRPr/>
            </a:pPr>
            <a:r>
              <a:rPr lang="en-IN" sz="2200" dirty="0">
                <a:latin typeface="Times New Roman" pitchFamily="18" charset="0"/>
                <a:cs typeface="Times New Roman" pitchFamily="18" charset="0"/>
              </a:rPr>
              <a:t>In the </a:t>
            </a:r>
            <a:r>
              <a:rPr lang="en-IN" sz="2200" dirty="0" err="1">
                <a:latin typeface="Times New Roman" pitchFamily="18" charset="0"/>
                <a:cs typeface="Times New Roman" pitchFamily="18" charset="0"/>
              </a:rPr>
              <a:t>counseled</a:t>
            </a:r>
            <a:r>
              <a:rPr lang="en-IN" sz="2200" dirty="0">
                <a:latin typeface="Times New Roman" pitchFamily="18" charset="0"/>
                <a:cs typeface="Times New Roman" pitchFamily="18" charset="0"/>
              </a:rPr>
              <a:t> arrangement we led an comprehensive set of examinations to compute the power prices to examine whether or not intelligent phones save power by employing MCC services</a:t>
            </a:r>
            <a:r>
              <a:rPr lang="en-US" sz="2200" dirty="0" smtClean="0">
                <a:latin typeface="Times New Roman" pitchFamily="18" charset="0"/>
                <a:cs typeface="Times New Roman" pitchFamily="18" charset="0"/>
              </a:rPr>
              <a:t>. </a:t>
            </a:r>
          </a:p>
          <a:p>
            <a:pPr marL="365760" indent="-256032" eaLnBrk="1" fontAlgn="auto" hangingPunct="1">
              <a:spcAft>
                <a:spcPts val="0"/>
              </a:spcAft>
              <a:buClr>
                <a:schemeClr val="accent3"/>
              </a:buClr>
              <a:buFont typeface="Georgia"/>
              <a:buNone/>
              <a:defRPr/>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304800"/>
            <a:ext cx="8229600" cy="1143000"/>
          </a:xfrm>
        </p:spPr>
        <p:txBody>
          <a:bodyPr>
            <a:normAutofit/>
          </a:bodyPr>
          <a:lstStyle/>
          <a:p>
            <a:pPr algn="l">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Abstract(cont…)</a:t>
            </a:r>
            <a:endParaRPr lang="en-US" sz="28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171" name="Content Placeholder 2"/>
          <p:cNvSpPr>
            <a:spLocks noGrp="1"/>
          </p:cNvSpPr>
          <p:nvPr>
            <p:ph idx="1"/>
          </p:nvPr>
        </p:nvSpPr>
        <p:spPr>
          <a:xfrm>
            <a:off x="152400" y="914400"/>
            <a:ext cx="8610600" cy="5486400"/>
          </a:xfrm>
        </p:spPr>
        <p:txBody>
          <a:bodyPr>
            <a:normAutofit fontScale="92500"/>
          </a:bodyPr>
          <a:lstStyle/>
          <a:p>
            <a:pPr>
              <a:lnSpc>
                <a:spcPct val="170000"/>
              </a:lnSpc>
              <a:buClrTx/>
              <a:buNone/>
            </a:pPr>
            <a:endParaRPr lang="en-US"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US"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In </a:t>
            </a:r>
            <a:r>
              <a:rPr lang="en-IN" sz="2400" dirty="0" err="1">
                <a:latin typeface="Times New Roman" pitchFamily="18" charset="0"/>
                <a:cs typeface="Times New Roman" pitchFamily="18" charset="0"/>
              </a:rPr>
              <a:t>counseled</a:t>
            </a:r>
            <a:r>
              <a:rPr lang="en-IN" sz="2400" dirty="0">
                <a:latin typeface="Times New Roman" pitchFamily="18" charset="0"/>
                <a:cs typeface="Times New Roman" pitchFamily="18" charset="0"/>
              </a:rPr>
              <a:t> arrangement we contrasted the power prices for uploading and downloading a multimedia file to and from MCC alongside the power prices of encoding the alike multimedia file on a intelligent phone. </a:t>
            </a:r>
          </a:p>
          <a:p>
            <a:pPr algn="just">
              <a:lnSpc>
                <a:spcPct val="150000"/>
              </a:lnSpc>
              <a:buClrTx/>
              <a:buFont typeface="Wingdings" pitchFamily="2" charset="2"/>
              <a:buChar char="Ø"/>
            </a:pPr>
            <a:r>
              <a:rPr lang="en-IN" sz="2400" dirty="0">
                <a:latin typeface="Times New Roman" pitchFamily="18" charset="0"/>
                <a:cs typeface="Times New Roman" pitchFamily="18" charset="0"/>
              </a:rPr>
              <a:t>We counsel a novel method for storing a multimedia file like picture, audio, video, text on the cloud to cut number of energy. </a:t>
            </a:r>
          </a:p>
          <a:p>
            <a:pPr algn="just">
              <a:lnSpc>
                <a:spcPct val="150000"/>
              </a:lnSpc>
              <a:buClrTx/>
              <a:buFont typeface="Wingdings" pitchFamily="2" charset="2"/>
              <a:buChar char="Ø"/>
            </a:pPr>
            <a:r>
              <a:rPr lang="en-IN" sz="2400" dirty="0">
                <a:latin typeface="Times New Roman" pitchFamily="18" charset="0"/>
                <a:cs typeface="Times New Roman" pitchFamily="18" charset="0"/>
              </a:rPr>
              <a:t> Our aftermath display that MCC provides the intelligent phones alongside far multimedia functionality and saves intelligent phone power from 30% to 70%.</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066800"/>
          </a:xfrm>
        </p:spPr>
        <p:txBody>
          <a:bodyPr>
            <a:normAutofit/>
          </a:bodyPr>
          <a:lstStyle/>
          <a:p>
            <a:pPr algn="l">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Objective</a:t>
            </a:r>
            <a:r>
              <a:rPr lang="en-US" sz="2800" dirty="0" smtClean="0">
                <a:solidFill>
                  <a:schemeClr val="tx1"/>
                </a:solidFill>
                <a:latin typeface="Times New Roman" pitchFamily="18" charset="0"/>
                <a:cs typeface="Times New Roman" pitchFamily="18" charset="0"/>
              </a:rPr>
              <a:t> </a:t>
            </a: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of</a:t>
            </a:r>
            <a:r>
              <a:rPr lang="en-US" sz="2800" dirty="0" smtClean="0">
                <a:solidFill>
                  <a:schemeClr val="tx1"/>
                </a:solidFill>
                <a:latin typeface="Times New Roman" pitchFamily="18" charset="0"/>
                <a:cs typeface="Times New Roman" pitchFamily="18" charset="0"/>
              </a:rPr>
              <a:t> </a:t>
            </a: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a:t>
            </a:r>
            <a:r>
              <a:rPr lang="en-US" sz="2800" dirty="0" smtClean="0">
                <a:solidFill>
                  <a:schemeClr val="tx1"/>
                </a:solidFill>
                <a:latin typeface="Times New Roman" pitchFamily="18" charset="0"/>
                <a:cs typeface="Times New Roman" pitchFamily="18" charset="0"/>
              </a:rPr>
              <a:t> </a:t>
            </a: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project:</a:t>
            </a:r>
          </a:p>
        </p:txBody>
      </p:sp>
      <p:sp>
        <p:nvSpPr>
          <p:cNvPr id="8195" name="Content Placeholder 2"/>
          <p:cNvSpPr>
            <a:spLocks noGrp="1"/>
          </p:cNvSpPr>
          <p:nvPr>
            <p:ph idx="1"/>
          </p:nvPr>
        </p:nvSpPr>
        <p:spPr>
          <a:xfrm>
            <a:off x="381000" y="1752600"/>
            <a:ext cx="8458200" cy="2971800"/>
          </a:xfrm>
        </p:spPr>
        <p:txBody>
          <a:bodyPr>
            <a:normAutofit/>
          </a:bodyPr>
          <a:lstStyle/>
          <a:p>
            <a:pPr>
              <a:lnSpc>
                <a:spcPct val="150000"/>
              </a:lnSpc>
              <a:buClr>
                <a:schemeClr val="tx1"/>
              </a:buClr>
              <a:buNone/>
            </a:pPr>
            <a:r>
              <a:rPr lang="en-US" sz="20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main target of our undertaking is to stop defeat of multimedia data's and to dispatch data to cloud storage and user can be able to think the uploaded multimedia data from anywhere.</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solidFill>
                  <a:schemeClr val="dk1"/>
                </a:solidFill>
                <a:effectLst>
                  <a:outerShdw blurRad="38100" dist="38100" dir="2700000" algn="tl">
                    <a:srgbClr val="000000">
                      <a:alpha val="43137"/>
                    </a:srgbClr>
                  </a:outerShdw>
                </a:effectLst>
                <a:latin typeface="Times New Roman"/>
                <a:ea typeface="Times New Roman"/>
                <a:cs typeface="Times New Roman"/>
                <a:sym typeface="Times New Roman"/>
              </a:rPr>
              <a:t>Literature Review:</a:t>
            </a:r>
            <a:endParaRPr lang="en-US" sz="2800" b="1" dirty="0">
              <a:effectLst>
                <a:outerShdw blurRad="38100" dist="38100" dir="2700000" algn="tl">
                  <a:srgbClr val="000000">
                    <a:alpha val="43137"/>
                  </a:srgbClr>
                </a:outerShdw>
              </a:effectLst>
            </a:endParaRPr>
          </a:p>
        </p:txBody>
      </p:sp>
      <p:sp>
        <p:nvSpPr>
          <p:cNvPr id="174" name="Shape 174"/>
          <p:cNvSpPr txBox="1">
            <a:spLocks noGrp="1"/>
          </p:cNvSpPr>
          <p:nvPr>
            <p:ph idx="1"/>
          </p:nvPr>
        </p:nvSpPr>
        <p:spPr>
          <a:xfrm>
            <a:off x="533400" y="1143000"/>
            <a:ext cx="8229600" cy="5029200"/>
          </a:xfrm>
          <a:prstGeom prst="rect">
            <a:avLst/>
          </a:prstGeom>
          <a:noFill/>
          <a:ln>
            <a:noFill/>
          </a:ln>
        </p:spPr>
        <p:txBody>
          <a:bodyPr lIns="91425" tIns="45700" rIns="91425" bIns="45700" anchor="t" anchorCtr="0">
            <a:noAutofit/>
          </a:bodyPr>
          <a:lstStyle/>
          <a:p>
            <a:pPr marL="0" marR="0" lvl="0" indent="0" algn="just" rtl="0">
              <a:buClr>
                <a:schemeClr val="dk1"/>
              </a:buClr>
              <a:buSzPct val="25000"/>
              <a:buFont typeface="Arial" pitchFamily="34" charset="0"/>
              <a:buChar char="•"/>
            </a:pPr>
            <a:r>
              <a:rPr lang="en-US" sz="2000" b="0" i="0" u="none" strike="noStrike" cap="none" baseline="0" dirty="0">
                <a:solidFill>
                  <a:schemeClr val="dk1"/>
                </a:solidFill>
                <a:latin typeface="Times New Roman"/>
                <a:ea typeface="Times New Roman"/>
                <a:cs typeface="Times New Roman"/>
                <a:sym typeface="Times New Roman"/>
              </a:rPr>
              <a:t>	</a:t>
            </a:r>
            <a:r>
              <a:rPr lang="en-US" sz="2000" i="0" u="none" strike="noStrike" cap="none" baseline="0" dirty="0">
                <a:solidFill>
                  <a:schemeClr val="dk1"/>
                </a:solidFill>
                <a:latin typeface="Times New Roman"/>
                <a:ea typeface="Times New Roman"/>
                <a:cs typeface="Times New Roman"/>
                <a:sym typeface="Times New Roman"/>
              </a:rPr>
              <a:t>M. Altamimi and K. Naik, “The Concept of a Mobile Cloud Computing to Reduce Energy Cost of Smartphone's and ICT Systems,”</a:t>
            </a:r>
            <a:r>
              <a:rPr lang="en-US" sz="2000" i="1" u="none" strike="noStrike" cap="none" baseline="0" dirty="0">
                <a:solidFill>
                  <a:schemeClr val="dk1"/>
                </a:solidFill>
                <a:latin typeface="Times New Roman"/>
                <a:ea typeface="Times New Roman"/>
                <a:cs typeface="Times New Roman"/>
                <a:sym typeface="Times New Roman"/>
              </a:rPr>
              <a:t>. </a:t>
            </a:r>
            <a:r>
              <a:rPr lang="en-US" sz="2000" i="0" u="none" strike="noStrike" cap="none" baseline="0" dirty="0">
                <a:solidFill>
                  <a:schemeClr val="dk1"/>
                </a:solidFill>
                <a:latin typeface="Times New Roman"/>
                <a:ea typeface="Times New Roman"/>
                <a:cs typeface="Times New Roman"/>
                <a:sym typeface="Times New Roman"/>
              </a:rPr>
              <a:t>ICT-GLOW’11. Berlin, Heidelberg: Springer-Verlag, 2011, pp. 79–86.</a:t>
            </a:r>
          </a:p>
          <a:p>
            <a:pPr marL="0" lvl="0" indent="0" algn="just">
              <a:lnSpc>
                <a:spcPct val="150000"/>
              </a:lnSpc>
              <a:buClr>
                <a:schemeClr val="dk1"/>
              </a:buClr>
              <a:buSzPct val="25000"/>
              <a:buNone/>
            </a:pPr>
            <a:r>
              <a:rPr lang="en-IN" sz="1600" dirty="0">
                <a:solidFill>
                  <a:schemeClr val="dk1"/>
                </a:solidFill>
                <a:latin typeface="Times New Roman"/>
                <a:ea typeface="Times New Roman"/>
                <a:cs typeface="Times New Roman"/>
                <a:sym typeface="Times New Roman"/>
              </a:rPr>
              <a:t>In spite of the melodramatic development in the number of intelligent phones in the present years, the power capacity trial for these mechanisms has not been resolved satisfactorily. Moreover, the globe demand for green Data and Contact Knowledge (ICT) motivates the researchers to ponder cloud computing as a new computing paradigm that is enthusing for green solution. In this paper, we counsel new green resolutions that save Smartphone's power and at the alike period accomplish the green ICT goal. Our green resolution is attained by what we call Mobile Cloud Calculating (MCC). The MCC migrates the content from the main cloud data </a:t>
            </a:r>
            <a:r>
              <a:rPr lang="en-IN" sz="1600" dirty="0" smtClean="0">
                <a:solidFill>
                  <a:schemeClr val="dk1"/>
                </a:solidFill>
                <a:latin typeface="Times New Roman"/>
                <a:ea typeface="Times New Roman"/>
                <a:cs typeface="Times New Roman"/>
                <a:sym typeface="Times New Roman"/>
              </a:rPr>
              <a:t>centre </a:t>
            </a:r>
            <a:r>
              <a:rPr lang="en-IN" sz="1600" dirty="0">
                <a:solidFill>
                  <a:schemeClr val="dk1"/>
                </a:solidFill>
                <a:latin typeface="Times New Roman"/>
                <a:ea typeface="Times New Roman"/>
                <a:cs typeface="Times New Roman"/>
                <a:sym typeface="Times New Roman"/>
              </a:rPr>
              <a:t>to innate cloud data </a:t>
            </a:r>
            <a:r>
              <a:rPr lang="en-IN" sz="1600" dirty="0" smtClean="0">
                <a:solidFill>
                  <a:schemeClr val="dk1"/>
                </a:solidFill>
                <a:latin typeface="Times New Roman"/>
                <a:ea typeface="Times New Roman"/>
                <a:cs typeface="Times New Roman"/>
                <a:sym typeface="Times New Roman"/>
              </a:rPr>
              <a:t>centre </a:t>
            </a:r>
            <a:r>
              <a:rPr lang="en-IN" sz="1600" dirty="0">
                <a:solidFill>
                  <a:schemeClr val="dk1"/>
                </a:solidFill>
                <a:latin typeface="Times New Roman"/>
                <a:ea typeface="Times New Roman"/>
                <a:cs typeface="Times New Roman"/>
                <a:sym typeface="Times New Roman"/>
              </a:rPr>
              <a:t>temporary. The Internet Service Furnish (ISP) provides the MCC, that holds the needed contents for the Smartphone network. Our </a:t>
            </a:r>
            <a:r>
              <a:rPr lang="en-IN" sz="1600" dirty="0" smtClean="0">
                <a:solidFill>
                  <a:schemeClr val="dk1"/>
                </a:solidFill>
                <a:latin typeface="Times New Roman"/>
                <a:ea typeface="Times New Roman"/>
                <a:cs typeface="Times New Roman"/>
                <a:sym typeface="Times New Roman"/>
              </a:rPr>
              <a:t>scrutiny </a:t>
            </a:r>
            <a:r>
              <a:rPr lang="en-IN" sz="1600" dirty="0">
                <a:solidFill>
                  <a:schemeClr val="dk1"/>
                </a:solidFill>
                <a:latin typeface="Times New Roman"/>
                <a:ea typeface="Times New Roman"/>
                <a:cs typeface="Times New Roman"/>
                <a:sym typeface="Times New Roman"/>
              </a:rPr>
              <a:t>and examinations display that our </a:t>
            </a:r>
            <a:r>
              <a:rPr lang="en-IN" sz="1600" dirty="0" err="1">
                <a:solidFill>
                  <a:schemeClr val="dk1"/>
                </a:solidFill>
                <a:latin typeface="Times New Roman"/>
                <a:ea typeface="Times New Roman"/>
                <a:cs typeface="Times New Roman"/>
                <a:sym typeface="Times New Roman"/>
              </a:rPr>
              <a:t>counseled</a:t>
            </a:r>
            <a:r>
              <a:rPr lang="en-IN" sz="1600" dirty="0">
                <a:solidFill>
                  <a:schemeClr val="dk1"/>
                </a:solidFill>
                <a:latin typeface="Times New Roman"/>
                <a:ea typeface="Times New Roman"/>
                <a:cs typeface="Times New Roman"/>
                <a:sym typeface="Times New Roman"/>
              </a:rPr>
              <a:t> resolution considerably reduces the ICT arrangement power consumption by 63% - 70%.</a:t>
            </a:r>
          </a:p>
          <a:p>
            <a:pPr marL="0" lvl="0" indent="0" algn="just">
              <a:lnSpc>
                <a:spcPct val="150000"/>
              </a:lnSpc>
              <a:buClr>
                <a:schemeClr val="dk1"/>
              </a:buClr>
              <a:buSzPct val="25000"/>
              <a:buNone/>
            </a:pPr>
            <a:r>
              <a:rPr lang="en-IN" sz="1600" dirty="0">
                <a:solidFill>
                  <a:schemeClr val="dk1"/>
                </a:solidFill>
                <a:latin typeface="Times New Roman"/>
                <a:ea typeface="Times New Roman"/>
                <a:cs typeface="Times New Roman"/>
                <a:sym typeface="Times New Roman"/>
              </a:rPr>
              <a:t> </a:t>
            </a:r>
            <a:endParaRPr lang="en-US" sz="1600" b="0" i="0" u="none" strike="noStrike" cap="none" baseline="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3400" y="457200"/>
            <a:ext cx="8229600" cy="1295400"/>
          </a:xfrm>
        </p:spPr>
        <p:txBody>
          <a:bodyPr>
            <a:noAutofit/>
          </a:bodyPr>
          <a:lstStyle/>
          <a:p>
            <a:pPr algn="l" eaLnBrk="1" hangingPunct="1">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Existing System</a:t>
            </a: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800" dirty="0" smtClean="0">
                <a:effectLst>
                  <a:outerShdw blurRad="38100" dist="38100" dir="2700000" algn="tl">
                    <a:srgbClr val="000000">
                      <a:alpha val="43137"/>
                    </a:srgbClr>
                  </a:outerShdw>
                </a:effectLst>
              </a:rPr>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
            </a:r>
            <a:br>
              <a:rPr lang="en-US" sz="2800" dirty="0" smtClean="0">
                <a:effectLst>
                  <a:outerShdw blurRad="38100" dist="38100" dir="2700000" algn="tl">
                    <a:srgbClr val="000000">
                      <a:alpha val="43137"/>
                    </a:srgbClr>
                  </a:outerShdw>
                </a:effectLst>
              </a:rPr>
            </a:br>
            <a:endParaRPr lang="en-US" sz="2800" dirty="0" smtClean="0">
              <a:effectLst>
                <a:outerShdw blurRad="38100" dist="38100" dir="2700000" algn="tl">
                  <a:srgbClr val="000000">
                    <a:alpha val="43137"/>
                  </a:srgbClr>
                </a:outerShdw>
              </a:effectLst>
            </a:endParaRPr>
          </a:p>
        </p:txBody>
      </p:sp>
      <p:sp>
        <p:nvSpPr>
          <p:cNvPr id="11267" name="Content Placeholder 2"/>
          <p:cNvSpPr>
            <a:spLocks noGrp="1"/>
          </p:cNvSpPr>
          <p:nvPr>
            <p:ph idx="1"/>
          </p:nvPr>
        </p:nvSpPr>
        <p:spPr>
          <a:xfrm>
            <a:off x="609600" y="1447800"/>
            <a:ext cx="8229600" cy="4724400"/>
          </a:xfrm>
        </p:spPr>
        <p:txBody>
          <a:bodyPr>
            <a:normAutofit lnSpcReduction="10000"/>
          </a:bodyPr>
          <a:lstStyle/>
          <a:p>
            <a:pPr algn="just">
              <a:lnSpc>
                <a:spcPct val="150000"/>
              </a:lnSpc>
              <a:buClrTx/>
              <a:buFont typeface="Wingdings" pitchFamily="2" charset="2"/>
              <a:buChar char="Ø"/>
            </a:pPr>
            <a:r>
              <a:rPr lang="en-IN" sz="2400" dirty="0">
                <a:latin typeface="Times New Roman" pitchFamily="18" charset="0"/>
                <a:cs typeface="Times New Roman" pitchFamily="18" charset="0"/>
              </a:rPr>
              <a:t>In continuing arrangement we can store multimedia files on the inner or external storage.</a:t>
            </a:r>
          </a:p>
          <a:p>
            <a:pPr algn="just">
              <a:lnSpc>
                <a:spcPct val="150000"/>
              </a:lnSpc>
              <a:buClrTx/>
              <a:buFont typeface="Wingdings" pitchFamily="2" charset="2"/>
              <a:buChar char="Ø"/>
            </a:pPr>
            <a:r>
              <a:rPr lang="en-IN" sz="2400" dirty="0">
                <a:latin typeface="Times New Roman" pitchFamily="18" charset="0"/>
                <a:cs typeface="Times New Roman" pitchFamily="18" charset="0"/>
              </a:rPr>
              <a:t>The user can </a:t>
            </a:r>
            <a:r>
              <a:rPr lang="en-IN" sz="2400" dirty="0" smtClean="0">
                <a:latin typeface="Times New Roman" pitchFamily="18" charset="0"/>
                <a:cs typeface="Times New Roman" pitchFamily="18" charset="0"/>
              </a:rPr>
              <a:t>think the </a:t>
            </a:r>
            <a:r>
              <a:rPr lang="en-IN" sz="2400" dirty="0">
                <a:latin typeface="Times New Roman" pitchFamily="18" charset="0"/>
                <a:cs typeface="Times New Roman" pitchFamily="18" charset="0"/>
              </a:rPr>
              <a:t>content merely if storage is available.</a:t>
            </a:r>
          </a:p>
          <a:p>
            <a:pPr algn="just">
              <a:lnSpc>
                <a:spcPct val="150000"/>
              </a:lnSpc>
              <a:buClrTx/>
              <a:buFont typeface="Wingdings" pitchFamily="2" charset="2"/>
              <a:buChar char="Ø"/>
            </a:pPr>
            <a:r>
              <a:rPr lang="en-IN" sz="2400" dirty="0">
                <a:latin typeface="Times New Roman" pitchFamily="18" charset="0"/>
                <a:cs typeface="Times New Roman" pitchFamily="18" charset="0"/>
              </a:rPr>
              <a:t>If inner or external storage become crashed or removed we can’t reclaim the </a:t>
            </a:r>
            <a:r>
              <a:rPr lang="en-IN" sz="2400" dirty="0" smtClean="0">
                <a:latin typeface="Times New Roman" pitchFamily="18" charset="0"/>
                <a:cs typeface="Times New Roman" pitchFamily="18" charset="0"/>
              </a:rPr>
              <a:t>data.</a:t>
            </a:r>
            <a:endParaRPr lang="en-IN" sz="2400" dirty="0">
              <a:latin typeface="Times New Roman" pitchFamily="18" charset="0"/>
              <a:cs typeface="Times New Roman" pitchFamily="18" charset="0"/>
            </a:endParaRPr>
          </a:p>
          <a:p>
            <a:pPr algn="just">
              <a:lnSpc>
                <a:spcPct val="150000"/>
              </a:lnSpc>
              <a:buClrTx/>
              <a:buFont typeface="Wingdings" pitchFamily="2" charset="2"/>
              <a:buChar char="Ø"/>
            </a:pPr>
            <a:r>
              <a:rPr lang="en-IN" sz="2400" dirty="0">
                <a:latin typeface="Times New Roman" pitchFamily="18" charset="0"/>
                <a:cs typeface="Times New Roman" pitchFamily="18" charset="0"/>
              </a:rPr>
              <a:t>The user </a:t>
            </a:r>
            <a:r>
              <a:rPr lang="en-IN" sz="2400" dirty="0" smtClean="0">
                <a:latin typeface="Times New Roman" pitchFamily="18" charset="0"/>
                <a:cs typeface="Times New Roman" pitchFamily="18" charset="0"/>
              </a:rPr>
              <a:t>can </a:t>
            </a:r>
            <a:r>
              <a:rPr lang="en-IN" sz="2400" dirty="0">
                <a:latin typeface="Times New Roman" pitchFamily="18" charset="0"/>
                <a:cs typeface="Times New Roman" pitchFamily="18" charset="0"/>
              </a:rPr>
              <a:t>use manipulated number storage in the mobile phones.</a:t>
            </a:r>
            <a:endParaRPr lang="en-US" sz="2200" dirty="0" smtClean="0">
              <a:latin typeface="Times New Roman" pitchFamily="18" charset="0"/>
              <a:cs typeface="Times New Roman" pitchFamily="18" charset="0"/>
            </a:endParaRPr>
          </a:p>
          <a:p>
            <a:pPr eaLnBrk="1" hangingPunct="1">
              <a:lnSpc>
                <a:spcPct val="150000"/>
              </a:lnSpc>
              <a:buClrTx/>
              <a:buFont typeface="Arial" charset="0"/>
              <a:buChar char="•"/>
            </a:pPr>
            <a:endParaRPr lang="en-US" sz="2200" dirty="0" smtClean="0">
              <a:latin typeface="Times New Roman" pitchFamily="18" charset="0"/>
              <a:cs typeface="Times New Roman" pitchFamily="18" charset="0"/>
            </a:endParaRPr>
          </a:p>
          <a:p>
            <a:pPr eaLnBrk="1" hangingPunct="1">
              <a:lnSpc>
                <a:spcPct val="150000"/>
              </a:lnSpc>
              <a:buClrTx/>
              <a:buFont typeface="Arial" charset="0"/>
              <a:buChar char="•"/>
            </a:pPr>
            <a:endParaRPr lang="en-US" sz="2200" dirty="0" smtClean="0">
              <a:latin typeface="Times New Roman" pitchFamily="18" charset="0"/>
              <a:cs typeface="Times New Roman" pitchFamily="18" charset="0"/>
            </a:endParaRPr>
          </a:p>
          <a:p>
            <a:pPr eaLnBrk="1" hangingPunct="1">
              <a:lnSpc>
                <a:spcPct val="150000"/>
              </a:lnSpc>
              <a:buClrTx/>
              <a:buFont typeface="Arial" charset="0"/>
              <a:buChar char="•"/>
            </a:pPr>
            <a:endParaRPr lang="en-US" sz="2200" dirty="0" smtClean="0">
              <a:latin typeface="Times New Roman" pitchFamily="18" charset="0"/>
              <a:cs typeface="Times New Roman" pitchFamily="18" charset="0"/>
            </a:endParaRPr>
          </a:p>
          <a:p>
            <a:pPr eaLnBrk="1" hangingPunct="1">
              <a:lnSpc>
                <a:spcPct val="150000"/>
              </a:lnSpc>
              <a:buClrTx/>
              <a:buFont typeface="Arial" charset="0"/>
              <a:buChar char="•"/>
            </a:pPr>
            <a:endParaRPr lang="en-US" sz="2200" dirty="0" smtClean="0">
              <a:latin typeface="Times New Roman" pitchFamily="18" charset="0"/>
              <a:cs typeface="Times New Roman" pitchFamily="18" charset="0"/>
            </a:endParaRPr>
          </a:p>
          <a:p>
            <a:pPr eaLnBrk="1" hangingPunct="1">
              <a:lnSpc>
                <a:spcPct val="150000"/>
              </a:lnSpc>
              <a:buClrTx/>
              <a:buFont typeface="Arial" charset="0"/>
              <a:buChar char="•"/>
            </a:pPr>
            <a:endParaRPr lang="en-US" sz="2200" dirty="0" smtClean="0">
              <a:latin typeface="Times New Roman" pitchFamily="18" charset="0"/>
              <a:cs typeface="Times New Roman" pitchFamily="18" charset="0"/>
            </a:endParaRPr>
          </a:p>
        </p:txBody>
      </p:sp>
      <p:sp>
        <p:nvSpPr>
          <p:cNvPr id="4" name="Title 1"/>
          <p:cNvSpPr txBox="1">
            <a:spLocks/>
          </p:cNvSpPr>
          <p:nvPr/>
        </p:nvSpPr>
        <p:spPr>
          <a:xfrm>
            <a:off x="609600" y="2514600"/>
            <a:ext cx="8229600" cy="1143000"/>
          </a:xfrm>
          <a:prstGeom prst="rect">
            <a:avLst/>
          </a:prstGeom>
        </p:spPr>
        <p:txBody>
          <a:bodyPr anchor="b">
            <a:scene3d>
              <a:camera prst="orthographicFront"/>
              <a:lightRig rig="soft" dir="t">
                <a:rot lat="0" lon="0" rev="2400000"/>
              </a:lightRig>
            </a:scene3d>
            <a:sp3d>
              <a:bevelT w="19050" h="12700"/>
            </a:sp3d>
          </a:bodyPr>
          <a:lstStyle/>
          <a:p>
            <a:pPr marL="54864" fontAlgn="auto">
              <a:spcAft>
                <a:spcPts val="0"/>
              </a:spcAft>
              <a:defRPr/>
            </a:pPr>
            <a: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
            </a:r>
            <a:b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br>
            <a: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
            </a:r>
            <a:b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br>
            <a:endPar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endParaRPr>
          </a:p>
        </p:txBody>
      </p:sp>
      <p:sp>
        <p:nvSpPr>
          <p:cNvPr id="11269" name="Content Placeholder 2"/>
          <p:cNvSpPr txBox="1">
            <a:spLocks/>
          </p:cNvSpPr>
          <p:nvPr/>
        </p:nvSpPr>
        <p:spPr bwMode="auto">
          <a:xfrm>
            <a:off x="457200" y="4724400"/>
            <a:ext cx="8153400" cy="1752600"/>
          </a:xfrm>
          <a:prstGeom prst="rect">
            <a:avLst/>
          </a:prstGeom>
          <a:noFill/>
          <a:ln w="9525">
            <a:noFill/>
            <a:miter lim="800000"/>
            <a:headEnd/>
            <a:tailEnd/>
          </a:ln>
        </p:spPr>
        <p:txBody>
          <a:bodyPr/>
          <a:lstStyle/>
          <a:p>
            <a:pPr marL="280988" lvl="1">
              <a:lnSpc>
                <a:spcPct val="150000"/>
              </a:lnSpc>
              <a:buFont typeface="Arial" charset="0"/>
              <a:buChar char="•"/>
            </a:pPr>
            <a:endParaRPr lang="en-US" sz="1400">
              <a:latin typeface="Georg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33400"/>
            <a:ext cx="5832475" cy="692150"/>
          </a:xfrm>
        </p:spPr>
        <p:txBody>
          <a:bodyPr>
            <a:normAutofit/>
          </a:bodyPr>
          <a:lstStyle/>
          <a:p>
            <a:pPr algn="l">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Problem Identification:</a:t>
            </a:r>
            <a:endPar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290" name="Content Placeholder 2"/>
          <p:cNvSpPr>
            <a:spLocks noGrp="1"/>
          </p:cNvSpPr>
          <p:nvPr>
            <p:ph idx="1"/>
          </p:nvPr>
        </p:nvSpPr>
        <p:spPr>
          <a:xfrm>
            <a:off x="457200" y="1524000"/>
            <a:ext cx="8229600" cy="5049838"/>
          </a:xfrm>
        </p:spPr>
        <p:txBody>
          <a:bodyPr>
            <a:normAutofit/>
          </a:bodyPr>
          <a:lstStyle/>
          <a:p>
            <a:pPr marL="280988" lvl="1">
              <a:lnSpc>
                <a:spcPct val="150000"/>
              </a:lnSpc>
              <a:buClrTx/>
              <a:buFont typeface="Wingdings" pitchFamily="2" charset="2"/>
              <a:buChar char="Ø"/>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User cannot </a:t>
            </a:r>
            <a:r>
              <a:rPr lang="en-IN" sz="2000" b="1" dirty="0" smtClean="0">
                <a:latin typeface="Times New Roman" pitchFamily="18" charset="0"/>
                <a:cs typeface="Times New Roman" pitchFamily="18" charset="0"/>
              </a:rPr>
              <a:t>reclaim </a:t>
            </a:r>
            <a:r>
              <a:rPr lang="en-IN" sz="2000" b="1" dirty="0">
                <a:latin typeface="Times New Roman" pitchFamily="18" charset="0"/>
                <a:cs typeface="Times New Roman" pitchFamily="18" charset="0"/>
              </a:rPr>
              <a:t>data if  inner or external recollection    become removed or crashed.</a:t>
            </a:r>
          </a:p>
          <a:p>
            <a:pPr marL="280988" lvl="1">
              <a:lnSpc>
                <a:spcPct val="150000"/>
              </a:lnSpc>
              <a:buClrTx/>
              <a:buFont typeface="Wingdings" pitchFamily="2" charset="2"/>
              <a:buChar char="Ø"/>
            </a:pPr>
            <a:r>
              <a:rPr lang="en-IN" sz="2000" b="1" dirty="0">
                <a:latin typeface="Times New Roman" pitchFamily="18" charset="0"/>
                <a:cs typeface="Times New Roman" pitchFamily="18" charset="0"/>
              </a:rPr>
              <a:t> There is no protection for the user data and anybody can think the data.</a:t>
            </a:r>
          </a:p>
          <a:p>
            <a:pPr marL="280988" lvl="1">
              <a:lnSpc>
                <a:spcPct val="150000"/>
              </a:lnSpc>
              <a:buClrTx/>
              <a:buFont typeface="Wingdings" pitchFamily="2" charset="2"/>
              <a:buChar char="Ø"/>
            </a:pPr>
            <a:r>
              <a:rPr lang="en-IN" sz="2000" b="1" dirty="0">
                <a:latin typeface="Times New Roman" pitchFamily="18" charset="0"/>
                <a:cs typeface="Times New Roman" pitchFamily="18" charset="0"/>
              </a:rPr>
              <a:t> If inner or external recollection become excess user could not able to save data. </a:t>
            </a:r>
          </a:p>
          <a:p>
            <a:pPr marL="280988" lvl="1">
              <a:lnSpc>
                <a:spcPct val="150000"/>
              </a:lnSpc>
              <a:buClrTx/>
              <a:buFont typeface="Wingdings" pitchFamily="2" charset="2"/>
              <a:buChar char="Ø"/>
            </a:pPr>
            <a:r>
              <a:rPr lang="en-IN" sz="2000" b="1" dirty="0">
                <a:latin typeface="Times New Roman" pitchFamily="18" charset="0"/>
                <a:cs typeface="Times New Roman" pitchFamily="18" charset="0"/>
              </a:rPr>
              <a:t> Extra number of data on intelligent phones will cut presentation and power of the intelligent phones. </a:t>
            </a:r>
            <a:endParaRPr lang="en-US" sz="2000" b="1" dirty="0" smtClean="0">
              <a:solidFill>
                <a:schemeClr val="tx1"/>
              </a:solidFill>
              <a:latin typeface="Times New Roman" pitchFamily="18" charset="0"/>
              <a:cs typeface="Times New Roman" pitchFamily="18" charset="0"/>
            </a:endParaRPr>
          </a:p>
          <a:p>
            <a:pPr marL="280988" lvl="1">
              <a:lnSpc>
                <a:spcPct val="150000"/>
              </a:lnSpc>
              <a:buFont typeface="Georgia" pitchFamily="18" charset="0"/>
              <a:buNone/>
            </a:pPr>
            <a:r>
              <a:rPr lang="en-US" sz="2000" dirty="0" smtClean="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1143000"/>
          </a:xfrm>
        </p:spPr>
        <p:txBody>
          <a:bodyPr>
            <a:normAutofit/>
          </a:bodyPr>
          <a:lstStyle/>
          <a:p>
            <a:pPr algn="l" eaLnBrk="1" hangingPunct="1">
              <a:defRPr/>
            </a:pP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Proposed</a:t>
            </a:r>
            <a:r>
              <a:rPr lang="en-US" sz="2800" b="1" dirty="0" smtClean="0">
                <a:solidFill>
                  <a:schemeClr val="tx1"/>
                </a:solidFill>
                <a:latin typeface="Times New Roman" pitchFamily="18" charset="0"/>
                <a:cs typeface="Times New Roman" pitchFamily="18" charset="0"/>
              </a:rPr>
              <a:t> </a:t>
            </a: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System</a:t>
            </a:r>
            <a:r>
              <a:rPr lang="en-US" sz="2800" b="1" dirty="0" smtClean="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p:txBody>
      </p:sp>
      <p:sp>
        <p:nvSpPr>
          <p:cNvPr id="13315" name="Content Placeholder 2"/>
          <p:cNvSpPr>
            <a:spLocks noGrp="1"/>
          </p:cNvSpPr>
          <p:nvPr>
            <p:ph idx="1"/>
          </p:nvPr>
        </p:nvSpPr>
        <p:spPr>
          <a:xfrm>
            <a:off x="685800" y="1066800"/>
            <a:ext cx="8153400" cy="5181600"/>
          </a:xfrm>
        </p:spPr>
        <p:txBody>
          <a:bodyPr>
            <a:normAutofit fontScale="85000" lnSpcReduction="10000"/>
          </a:bodyPr>
          <a:lstStyle/>
          <a:p>
            <a:pPr algn="just">
              <a:lnSpc>
                <a:spcPct val="150000"/>
              </a:lnSpc>
              <a:buClr>
                <a:schemeClr val="tx1"/>
              </a:buClr>
              <a:buFont typeface="Wingdings" pitchFamily="2" charset="2"/>
              <a:buChar char="Ø"/>
            </a:pPr>
            <a:r>
              <a:rPr lang="en-IN" sz="2600" dirty="0">
                <a:latin typeface="Times New Roman" pitchFamily="18" charset="0"/>
                <a:cs typeface="Times New Roman" pitchFamily="18" charset="0"/>
              </a:rPr>
              <a:t>In </a:t>
            </a:r>
            <a:r>
              <a:rPr lang="en-IN" sz="2600" dirty="0" err="1">
                <a:latin typeface="Times New Roman" pitchFamily="18" charset="0"/>
                <a:cs typeface="Times New Roman" pitchFamily="18" charset="0"/>
              </a:rPr>
              <a:t>counseled</a:t>
            </a:r>
            <a:r>
              <a:rPr lang="en-IN" sz="2600" dirty="0">
                <a:latin typeface="Times New Roman" pitchFamily="18" charset="0"/>
                <a:cs typeface="Times New Roman" pitchFamily="18" charset="0"/>
              </a:rPr>
              <a:t> arrangement the user can be utilized to store data in cloud storage.</a:t>
            </a:r>
          </a:p>
          <a:p>
            <a:pPr algn="just">
              <a:lnSpc>
                <a:spcPct val="150000"/>
              </a:lnSpc>
              <a:buClr>
                <a:schemeClr val="tx1"/>
              </a:buClr>
              <a:buFont typeface="Wingdings" pitchFamily="2" charset="2"/>
              <a:buChar char="Ø"/>
            </a:pPr>
            <a:r>
              <a:rPr lang="en-IN" sz="2600" dirty="0">
                <a:latin typeface="Times New Roman" pitchFamily="18" charset="0"/>
                <a:cs typeface="Times New Roman" pitchFamily="18" charset="0"/>
              </a:rPr>
              <a:t>The user can open the data anywhere because we are uploading data's in cloud storage.</a:t>
            </a:r>
          </a:p>
          <a:p>
            <a:pPr algn="just">
              <a:lnSpc>
                <a:spcPct val="150000"/>
              </a:lnSpc>
              <a:buClr>
                <a:schemeClr val="tx1"/>
              </a:buClr>
              <a:buFont typeface="Wingdings" pitchFamily="2" charset="2"/>
              <a:buChar char="Ø"/>
            </a:pPr>
            <a:r>
              <a:rPr lang="en-IN" sz="2600" dirty="0">
                <a:latin typeface="Times New Roman" pitchFamily="18" charset="0"/>
                <a:cs typeface="Times New Roman" pitchFamily="18" charset="0"/>
              </a:rPr>
              <a:t>In </a:t>
            </a:r>
            <a:r>
              <a:rPr lang="en-IN" sz="2600" dirty="0" err="1">
                <a:latin typeface="Times New Roman" pitchFamily="18" charset="0"/>
                <a:cs typeface="Times New Roman" pitchFamily="18" charset="0"/>
              </a:rPr>
              <a:t>counseled</a:t>
            </a:r>
            <a:r>
              <a:rPr lang="en-IN" sz="2600" dirty="0">
                <a:latin typeface="Times New Roman" pitchFamily="18" charset="0"/>
                <a:cs typeface="Times New Roman" pitchFamily="18" charset="0"/>
              </a:rPr>
              <a:t> arrangement we are employing Offloading method for uploading data into cloud storage.</a:t>
            </a:r>
          </a:p>
          <a:p>
            <a:pPr algn="just">
              <a:lnSpc>
                <a:spcPct val="150000"/>
              </a:lnSpc>
              <a:buClr>
                <a:schemeClr val="tx1"/>
              </a:buClr>
              <a:buFont typeface="Wingdings" pitchFamily="2" charset="2"/>
              <a:buChar char="Ø"/>
            </a:pPr>
            <a:r>
              <a:rPr lang="en-IN" sz="2600" dirty="0">
                <a:latin typeface="Times New Roman" pitchFamily="18" charset="0"/>
                <a:cs typeface="Times New Roman" pitchFamily="18" charset="0"/>
              </a:rPr>
              <a:t>The user can </a:t>
            </a:r>
            <a:r>
              <a:rPr lang="en-IN" sz="2600" dirty="0" smtClean="0">
                <a:latin typeface="Times New Roman" pitchFamily="18" charset="0"/>
                <a:cs typeface="Times New Roman" pitchFamily="18" charset="0"/>
              </a:rPr>
              <a:t>find </a:t>
            </a:r>
            <a:r>
              <a:rPr lang="en-IN" sz="2600" dirty="0">
                <a:latin typeface="Times New Roman" pitchFamily="18" charset="0"/>
                <a:cs typeface="Times New Roman" pitchFamily="18" charset="0"/>
              </a:rPr>
              <a:t>the file on cloud storage employing data filter.</a:t>
            </a:r>
          </a:p>
          <a:p>
            <a:pPr algn="just">
              <a:lnSpc>
                <a:spcPct val="150000"/>
              </a:lnSpc>
              <a:buClr>
                <a:schemeClr val="tx1"/>
              </a:buClr>
              <a:buFont typeface="Wingdings" pitchFamily="2" charset="2"/>
              <a:buChar char="Ø"/>
            </a:pPr>
            <a:r>
              <a:rPr lang="en-IN" sz="2600" dirty="0">
                <a:latin typeface="Times New Roman" pitchFamily="18" charset="0"/>
                <a:cs typeface="Times New Roman" pitchFamily="18" charset="0"/>
              </a:rPr>
              <a:t>In our </a:t>
            </a:r>
            <a:r>
              <a:rPr lang="en-IN" sz="2600" dirty="0" err="1">
                <a:latin typeface="Times New Roman" pitchFamily="18" charset="0"/>
                <a:cs typeface="Times New Roman" pitchFamily="18" charset="0"/>
              </a:rPr>
              <a:t>counseled</a:t>
            </a:r>
            <a:r>
              <a:rPr lang="en-IN" sz="2600" dirty="0">
                <a:latin typeface="Times New Roman" pitchFamily="18" charset="0"/>
                <a:cs typeface="Times New Roman" pitchFamily="18" charset="0"/>
              </a:rPr>
              <a:t> arrangement user can </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store and reclaim data lacking the use of mobile storage.</a:t>
            </a:r>
          </a:p>
          <a:p>
            <a:pPr eaLnBrk="1" hangingPunct="1">
              <a:lnSpc>
                <a:spcPct val="150000"/>
              </a:lnSpc>
              <a:buClr>
                <a:schemeClr val="tx1"/>
              </a:buClr>
              <a:buFont typeface="Arial" charset="0"/>
              <a:buChar char="•"/>
            </a:pPr>
            <a:endParaRPr lang="en-US" sz="2200" dirty="0" smtClean="0">
              <a:latin typeface="Times New Roman" pitchFamily="18" charset="0"/>
              <a:cs typeface="Times New Roman" pitchFamily="18" charset="0"/>
            </a:endParaRPr>
          </a:p>
        </p:txBody>
      </p:sp>
      <p:sp>
        <p:nvSpPr>
          <p:cNvPr id="4" name="Title 1"/>
          <p:cNvSpPr txBox="1">
            <a:spLocks/>
          </p:cNvSpPr>
          <p:nvPr/>
        </p:nvSpPr>
        <p:spPr>
          <a:xfrm>
            <a:off x="609600" y="2514600"/>
            <a:ext cx="8229600" cy="1143000"/>
          </a:xfrm>
          <a:prstGeom prst="rect">
            <a:avLst/>
          </a:prstGeom>
        </p:spPr>
        <p:txBody>
          <a:bodyPr anchor="b">
            <a:scene3d>
              <a:camera prst="orthographicFront"/>
              <a:lightRig rig="soft" dir="t">
                <a:rot lat="0" lon="0" rev="2400000"/>
              </a:lightRig>
            </a:scene3d>
            <a:sp3d>
              <a:bevelT w="19050" h="12700"/>
            </a:sp3d>
          </a:bodyPr>
          <a:lstStyle/>
          <a:p>
            <a:pPr marL="54864" fontAlgn="auto">
              <a:spcAft>
                <a:spcPts val="0"/>
              </a:spcAft>
              <a:defRPr/>
            </a:pPr>
            <a: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
            </a:r>
            <a:b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br>
            <a: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
            </a:r>
            <a:b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br>
            <a:endPar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endParaRPr>
          </a:p>
        </p:txBody>
      </p:sp>
      <p:sp>
        <p:nvSpPr>
          <p:cNvPr id="7" name="Title 1"/>
          <p:cNvSpPr txBox="1">
            <a:spLocks/>
          </p:cNvSpPr>
          <p:nvPr/>
        </p:nvSpPr>
        <p:spPr>
          <a:xfrm>
            <a:off x="685800" y="4495800"/>
            <a:ext cx="8229600" cy="1143000"/>
          </a:xfrm>
          <a:prstGeom prst="rect">
            <a:avLst/>
          </a:prstGeom>
        </p:spPr>
        <p:txBody>
          <a:bodyPr anchor="b">
            <a:scene3d>
              <a:camera prst="orthographicFront"/>
              <a:lightRig rig="soft" dir="t">
                <a:rot lat="0" lon="0" rev="2400000"/>
              </a:lightRig>
            </a:scene3d>
            <a:sp3d>
              <a:bevelT w="19050" h="12700"/>
            </a:sp3d>
          </a:bodyPr>
          <a:lstStyle/>
          <a:p>
            <a:pPr marL="54864" fontAlgn="auto">
              <a:spcAft>
                <a:spcPts val="0"/>
              </a:spcAft>
              <a:defRPr/>
            </a:pPr>
            <a: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
            </a:r>
            <a:br>
              <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br>
            <a:endParaRPr lang="en-US" sz="3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endParaRPr>
          </a:p>
        </p:txBody>
      </p:sp>
      <p:sp>
        <p:nvSpPr>
          <p:cNvPr id="13318" name="Content Placeholder 2"/>
          <p:cNvSpPr txBox="1">
            <a:spLocks/>
          </p:cNvSpPr>
          <p:nvPr/>
        </p:nvSpPr>
        <p:spPr bwMode="auto">
          <a:xfrm>
            <a:off x="228600" y="4495800"/>
            <a:ext cx="8153400" cy="2362200"/>
          </a:xfrm>
          <a:prstGeom prst="rect">
            <a:avLst/>
          </a:prstGeom>
          <a:noFill/>
          <a:ln w="9525">
            <a:noFill/>
            <a:miter lim="800000"/>
            <a:headEnd/>
            <a:tailEnd/>
          </a:ln>
        </p:spPr>
        <p:txBody>
          <a:bodyPr/>
          <a:lstStyle/>
          <a:p>
            <a:pPr marL="280988" lvl="1">
              <a:lnSpc>
                <a:spcPct val="150000"/>
              </a:lnSpc>
              <a:buFont typeface="Arial" charset="0"/>
              <a:buChar char="•"/>
            </a:pPr>
            <a:endParaRPr lang="en-US" sz="2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1423</TotalTime>
  <Words>1140</Words>
  <Application>Microsoft Office PowerPoint</Application>
  <PresentationFormat>On-screen Show (4:3)</PresentationFormat>
  <Paragraphs>110</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Angles</vt:lpstr>
      <vt:lpstr>PowerPoint Presentation</vt:lpstr>
      <vt:lpstr>Efficiency of Multimedia Cloud Computing to Save  Smart Phone Energy  </vt:lpstr>
      <vt:lpstr>Abstract:</vt:lpstr>
      <vt:lpstr>Abstract(cont…)</vt:lpstr>
      <vt:lpstr> Objective of the project:</vt:lpstr>
      <vt:lpstr>Literature Review:</vt:lpstr>
      <vt:lpstr>Existing System:  </vt:lpstr>
      <vt:lpstr>Problem Identification:</vt:lpstr>
      <vt:lpstr>Proposed System: </vt:lpstr>
      <vt:lpstr>Advantage:</vt:lpstr>
      <vt:lpstr>System Architecture:</vt:lpstr>
      <vt:lpstr>Modules Specification:</vt:lpstr>
      <vt:lpstr>Login For Cloud Storage:</vt:lpstr>
      <vt:lpstr>Uploading  Multimedia Files In Cloud:</vt:lpstr>
      <vt:lpstr>Searching The File Using Date Filter:</vt:lpstr>
      <vt:lpstr>View File On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Paper:</vt:lpstr>
      <vt:lpstr>Conclusion:</vt:lpstr>
      <vt:lpstr>PowerPoint Presentation</vt:lpstr>
    </vt:vector>
  </TitlesOfParts>
  <Company>uniq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Energy-As-A-Service (Eaas): On The Efficacy Of Multimedia Cloud Computing To Save Smartphone Energy.</dc:title>
  <dc:creator>harris</dc:creator>
  <cp:lastModifiedBy>Administrator</cp:lastModifiedBy>
  <cp:revision>126</cp:revision>
  <dcterms:created xsi:type="dcterms:W3CDTF">2012-10-17T13:43:29Z</dcterms:created>
  <dcterms:modified xsi:type="dcterms:W3CDTF">2016-03-31T08:38:53Z</dcterms:modified>
</cp:coreProperties>
</file>