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59" r:id="rId4"/>
    <p:sldId id="281" r:id="rId5"/>
    <p:sldId id="277" r:id="rId6"/>
    <p:sldId id="278" r:id="rId7"/>
    <p:sldId id="279" r:id="rId8"/>
    <p:sldId id="275" r:id="rId9"/>
    <p:sldId id="267" r:id="rId10"/>
    <p:sldId id="276" r:id="rId11"/>
    <p:sldId id="258" r:id="rId12"/>
    <p:sldId id="265" r:id="rId13"/>
    <p:sldId id="262" r:id="rId14"/>
    <p:sldId id="280" r:id="rId15"/>
    <p:sldId id="266" r:id="rId16"/>
    <p:sldId id="260" r:id="rId17"/>
    <p:sldId id="263" r:id="rId18"/>
    <p:sldId id="261" r:id="rId19"/>
    <p:sldId id="282" r:id="rId20"/>
    <p:sldId id="283" r:id="rId21"/>
    <p:sldId id="268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3" d="100"/>
          <a:sy n="83" d="100"/>
        </p:scale>
        <p:origin x="-222" y="-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0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5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4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2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5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26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5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658C-E86A-423E-8557-F766D9AFAF7F}" type="datetimeFigureOut">
              <a:rPr lang="en-IN" smtClean="0"/>
              <a:t>05/12/2019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64704F4-BA75-4159-BA77-4952FFD09EE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shtank.com/" TargetMode="External"/><Relationship Id="rId2" Type="http://schemas.openxmlformats.org/officeDocument/2006/relationships/hyperlink" Target="http://www.legitimate.com/?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DC6150D-C326-4FA0-B6A3-C26ECE592C12}"/>
              </a:ext>
            </a:extLst>
          </p:cNvPr>
          <p:cNvSpPr txBox="1"/>
          <p:nvPr/>
        </p:nvSpPr>
        <p:spPr>
          <a:xfrm>
            <a:off x="1580337" y="2063115"/>
            <a:ext cx="85459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PHISHING URL DETECTION</a:t>
            </a:r>
            <a:endParaRPr lang="en-IN" sz="48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ctr"/>
            <a:endParaRPr lang="en-IN" sz="4400" dirty="0">
              <a:latin typeface="Algerian" panose="04020705040A02060702" pitchFamily="82" charset="0"/>
            </a:endParaRPr>
          </a:p>
          <a:p>
            <a:pPr algn="ctr"/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3BCF07E-2371-4525-A28E-1A568E852C17}"/>
              </a:ext>
            </a:extLst>
          </p:cNvPr>
          <p:cNvSpPr txBox="1"/>
          <p:nvPr/>
        </p:nvSpPr>
        <p:spPr>
          <a:xfrm>
            <a:off x="7115852" y="3560983"/>
            <a:ext cx="34149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r"/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-Project Designed By</a:t>
            </a:r>
          </a:p>
          <a:p>
            <a:pPr algn="r"/>
            <a:r>
              <a:rPr lang="en-IN" sz="2000" b="1" dirty="0" err="1" smtClean="0">
                <a:latin typeface="Bahnschrift SemiBold SemiConden" panose="020B0502040204020203" pitchFamily="34" charset="0"/>
              </a:rPr>
              <a:t>Srihasa</a:t>
            </a:r>
            <a:r>
              <a:rPr lang="en-IN" sz="2000" b="1" dirty="0" smtClean="0">
                <a:latin typeface="Bahnschrift SemiBold SemiConden" panose="020B0502040204020203" pitchFamily="34" charset="0"/>
              </a:rPr>
              <a:t> </a:t>
            </a:r>
            <a:r>
              <a:rPr lang="en-IN" sz="2000" b="1" dirty="0" err="1" smtClean="0">
                <a:latin typeface="Bahnschrift SemiBold SemiConden" panose="020B0502040204020203" pitchFamily="34" charset="0"/>
              </a:rPr>
              <a:t>Vejendla</a:t>
            </a:r>
            <a:endParaRPr lang="en-IN" sz="2000" b="1" dirty="0">
              <a:latin typeface="Bahnschrift SemiBold SemiConden" panose="020B0502040204020203" pitchFamily="34" charset="0"/>
            </a:endParaRPr>
          </a:p>
          <a:p>
            <a:pPr algn="r"/>
            <a:r>
              <a:rPr lang="en-IN" sz="2000" b="1" dirty="0" err="1" smtClean="0">
                <a:latin typeface="Bahnschrift SemiBold SemiConden" panose="020B0502040204020203" pitchFamily="34" charset="0"/>
              </a:rPr>
              <a:t>Mithilaesh</a:t>
            </a:r>
            <a:r>
              <a:rPr lang="en-IN" sz="2000" b="1" dirty="0" smtClean="0">
                <a:latin typeface="Bahnschrift SemiBold SemiConden" panose="020B0502040204020203" pitchFamily="34" charset="0"/>
              </a:rPr>
              <a:t> </a:t>
            </a:r>
            <a:r>
              <a:rPr lang="en-IN" sz="2000" b="1" dirty="0" err="1" smtClean="0">
                <a:latin typeface="Bahnschrift SemiBold SemiConden" panose="020B0502040204020203" pitchFamily="34" charset="0"/>
              </a:rPr>
              <a:t>Jayakumar</a:t>
            </a:r>
            <a:endParaRPr lang="en-IN" sz="20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65D93F-E7D0-427F-8493-4C5AAF253F0D}"/>
              </a:ext>
            </a:extLst>
          </p:cNvPr>
          <p:cNvSpPr txBox="1"/>
          <p:nvPr/>
        </p:nvSpPr>
        <p:spPr>
          <a:xfrm>
            <a:off x="154980" y="125243"/>
            <a:ext cx="11846519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Tuning Hyper parameters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Models can have many hyper parameters and finding the best combination </a:t>
            </a:r>
            <a:r>
              <a:rPr lang="en-IN" sz="2000" dirty="0" smtClean="0"/>
              <a:t>of parameters </a:t>
            </a:r>
            <a:r>
              <a:rPr lang="en-IN" sz="2000" dirty="0"/>
              <a:t>can be treated as a search problem. </a:t>
            </a:r>
            <a:endParaRPr lang="en-IN" sz="20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We use GridSearchCV to find the best hyper parameters that can increase the accuracy for the same </a:t>
            </a:r>
            <a:r>
              <a:rPr lang="en-IN" dirty="0" smtClean="0"/>
              <a:t>dataset.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Following are the hyper parameters which were tuned using GridSearchCV.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Decision </a:t>
            </a:r>
            <a:r>
              <a:rPr lang="en-IN" dirty="0" smtClean="0"/>
              <a:t>Tree - Criterion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, splitter hyper parameters were tuned to find the best matching.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 err="1" smtClean="0"/>
              <a:t>AdaBoost</a:t>
            </a:r>
            <a:r>
              <a:rPr lang="en-IN" dirty="0" smtClean="0"/>
              <a:t> - </a:t>
            </a:r>
            <a:r>
              <a:rPr lang="en-IN" dirty="0" err="1" smtClean="0"/>
              <a:t>learning_rate</a:t>
            </a:r>
            <a:r>
              <a:rPr lang="en-IN" dirty="0" smtClean="0"/>
              <a:t>, </a:t>
            </a:r>
            <a:r>
              <a:rPr lang="en-IN" dirty="0" err="1" smtClean="0"/>
              <a:t>n_estimators</a:t>
            </a:r>
            <a:r>
              <a:rPr lang="en-IN" dirty="0" smtClean="0"/>
              <a:t> hyper parameters were tuned to find the best matching.</a:t>
            </a:r>
            <a:endParaRPr lang="en-IN" dirty="0"/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/>
              <a:t>Logistic </a:t>
            </a:r>
            <a:r>
              <a:rPr lang="en-IN" dirty="0" smtClean="0"/>
              <a:t>Regression - penalty</a:t>
            </a:r>
            <a:r>
              <a:rPr lang="en-IN" dirty="0"/>
              <a:t>, C hyper parameters were tuned to find the best matching.</a:t>
            </a:r>
          </a:p>
          <a:p>
            <a:pPr marL="800100" lvl="1" indent="-342900" fontAlgn="base">
              <a:lnSpc>
                <a:spcPct val="200000"/>
              </a:lnSpc>
              <a:buFont typeface="+mj-lt"/>
              <a:buAutoNum type="arabicPeriod"/>
            </a:pPr>
            <a:r>
              <a:rPr lang="en-IN" dirty="0" smtClean="0"/>
              <a:t>KNN - </a:t>
            </a:r>
            <a:r>
              <a:rPr lang="en-IN" dirty="0" err="1" smtClean="0"/>
              <a:t>n_neighbors</a:t>
            </a:r>
            <a:r>
              <a:rPr lang="en-IN" dirty="0"/>
              <a:t>, weights hyper parameters were tuned to find the best matching</a:t>
            </a:r>
            <a:r>
              <a:rPr lang="en-IN" dirty="0" smtClean="0"/>
              <a:t>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78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8957" y="292734"/>
            <a:ext cx="4743133" cy="528510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779770" y="295274"/>
            <a:ext cx="5490210" cy="52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388E6BA-7473-4AB7-8BFE-DD301C52005C}"/>
              </a:ext>
            </a:extLst>
          </p:cNvPr>
          <p:cNvSpPr txBox="1"/>
          <p:nvPr/>
        </p:nvSpPr>
        <p:spPr>
          <a:xfrm>
            <a:off x="446364" y="255684"/>
            <a:ext cx="813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Accuracy Before and After Tuning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01048"/>
              </p:ext>
            </p:extLst>
          </p:nvPr>
        </p:nvGraphicFramePr>
        <p:xfrm>
          <a:off x="7622540" y="1543590"/>
          <a:ext cx="3567430" cy="2868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3715"/>
                <a:gridCol w="1783715"/>
              </a:tblGrid>
              <a:tr h="7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Classifiers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After tuning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0.81252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0.769524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170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KNN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0.793163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21897"/>
              </p:ext>
            </p:extLst>
          </p:nvPr>
        </p:nvGraphicFramePr>
        <p:xfrm>
          <a:off x="1338896" y="1746536"/>
          <a:ext cx="3610294" cy="2493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5147"/>
                <a:gridCol w="1805147"/>
              </a:tblGrid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Classifiers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Before Tuning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Decision Tree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0.807636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AdaBoost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0.799636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Logistic Regression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0.765455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Gaussian NB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0.658545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566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KNN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0.786545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0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CA33B1-6522-4F6C-B8F6-83236DC73DD9}"/>
              </a:ext>
            </a:extLst>
          </p:cNvPr>
          <p:cNvSpPr txBox="1"/>
          <p:nvPr/>
        </p:nvSpPr>
        <p:spPr>
          <a:xfrm>
            <a:off x="236184" y="178003"/>
            <a:ext cx="5146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K-fold Cross Validation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C7A591-7181-4775-922E-2D1D9033C0F0}"/>
              </a:ext>
            </a:extLst>
          </p:cNvPr>
          <p:cNvSpPr txBox="1"/>
          <p:nvPr/>
        </p:nvSpPr>
        <p:spPr>
          <a:xfrm>
            <a:off x="334502" y="819713"/>
            <a:ext cx="110154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We train the models on the tuned hyper parameters and use 5 fold cross validation for evaluating each model.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Using </a:t>
            </a:r>
            <a:r>
              <a:rPr lang="en-IN" sz="2000" dirty="0" err="1"/>
              <a:t>cross_val_score</a:t>
            </a:r>
            <a:r>
              <a:rPr lang="en-IN" sz="2000" dirty="0"/>
              <a:t>, the dataset is folded into 5 splits using cv attribute and we get the validation score for each fold.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The package is from </a:t>
            </a:r>
            <a:r>
              <a:rPr lang="en-IN" sz="2000" dirty="0" err="1"/>
              <a:t>sklearn.model_selection</a:t>
            </a:r>
            <a:r>
              <a:rPr lang="en-IN" sz="2000" dirty="0"/>
              <a:t> import </a:t>
            </a:r>
            <a:r>
              <a:rPr lang="en-IN" sz="2000" dirty="0" err="1"/>
              <a:t>cross_val_score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324" y="3428999"/>
            <a:ext cx="6970395" cy="128016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6325" y="4800600"/>
            <a:ext cx="2832736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3CA33B1-6522-4F6C-B8F6-83236DC73DD9}"/>
              </a:ext>
            </a:extLst>
          </p:cNvPr>
          <p:cNvSpPr txBox="1"/>
          <p:nvPr/>
        </p:nvSpPr>
        <p:spPr>
          <a:xfrm>
            <a:off x="242142" y="140951"/>
            <a:ext cx="5317388" cy="58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Learning Curves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FC7A591-7181-4775-922E-2D1D9033C0F0}"/>
              </a:ext>
            </a:extLst>
          </p:cNvPr>
          <p:cNvSpPr txBox="1"/>
          <p:nvPr/>
        </p:nvSpPr>
        <p:spPr>
          <a:xfrm>
            <a:off x="242142" y="730328"/>
            <a:ext cx="11667918" cy="168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We use learning curves to evaluate the performance of the different models during training and validation. We plot a curve between the training error and validation error which helps us to understand better about the bias and variance of the model.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0562" y="2909887"/>
            <a:ext cx="4247198" cy="288512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19837" y="2909886"/>
            <a:ext cx="4058603" cy="28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07CF5EA-70B7-4F6B-B055-A032FC2A8EE9}"/>
              </a:ext>
            </a:extLst>
          </p:cNvPr>
          <p:cNvSpPr txBox="1"/>
          <p:nvPr/>
        </p:nvSpPr>
        <p:spPr>
          <a:xfrm>
            <a:off x="412130" y="208014"/>
            <a:ext cx="534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Error vs. Method</a:t>
            </a:r>
            <a:endParaRPr lang="en-IN" sz="3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E612B4-03BF-4B52-A193-78183D4AA3F2}"/>
              </a:ext>
            </a:extLst>
          </p:cNvPr>
          <p:cNvSpPr txBox="1"/>
          <p:nvPr/>
        </p:nvSpPr>
        <p:spPr>
          <a:xfrm>
            <a:off x="412130" y="963424"/>
            <a:ext cx="11555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The below represents a boxplot of the errors obtained for each model after training on tuned hyper parameters. </a:t>
            </a:r>
            <a:endParaRPr lang="en-IN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Decision tree model seems to have a reduced error which becomes our best selection.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683317" y="2176463"/>
            <a:ext cx="4317683" cy="393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0F5DEC-C509-423B-8910-551E45D35451}"/>
              </a:ext>
            </a:extLst>
          </p:cNvPr>
          <p:cNvSpPr txBox="1"/>
          <p:nvPr/>
        </p:nvSpPr>
        <p:spPr>
          <a:xfrm>
            <a:off x="322857" y="112999"/>
            <a:ext cx="515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Bias vs. Variance</a:t>
            </a:r>
            <a:endParaRPr lang="en-IN" sz="36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09AA559-BC42-4299-9222-0BD80F3AAC28}"/>
              </a:ext>
            </a:extLst>
          </p:cNvPr>
          <p:cNvSpPr txBox="1"/>
          <p:nvPr/>
        </p:nvSpPr>
        <p:spPr>
          <a:xfrm>
            <a:off x="428760" y="759330"/>
            <a:ext cx="11458440" cy="441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From the learning curve we could see that the Decision Tree has a considerably more </a:t>
            </a:r>
            <a:r>
              <a:rPr lang="en-IN" sz="2400" dirty="0" smtClean="0"/>
              <a:t>variance so </a:t>
            </a:r>
            <a:r>
              <a:rPr lang="en-IN" sz="2400" dirty="0"/>
              <a:t>we try to reduce the variance. </a:t>
            </a:r>
            <a:endParaRPr lang="en-IN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As </a:t>
            </a:r>
            <a:r>
              <a:rPr lang="en-IN" sz="2400" dirty="0"/>
              <a:t>there is a trade-off between variance and accuracy we try to reduce the variance without decreasing the accuracy. </a:t>
            </a:r>
            <a:endParaRPr lang="en-IN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 </a:t>
            </a:r>
            <a:r>
              <a:rPr lang="en-IN" sz="2400" dirty="0"/>
              <a:t>considerable decrease in the variance with the same accuracy was achieved in this case for the following hyper </a:t>
            </a:r>
            <a:r>
              <a:rPr lang="en-IN" sz="2400" dirty="0" smtClean="0"/>
              <a:t>parameters.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9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7650" y="118110"/>
            <a:ext cx="5935980" cy="57111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032885"/>
            <a:ext cx="17907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948" y="3389947"/>
            <a:ext cx="45434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7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555F31-E574-40D3-9EBE-5F40598D3FD0}"/>
              </a:ext>
            </a:extLst>
          </p:cNvPr>
          <p:cNvSpPr txBox="1"/>
          <p:nvPr/>
        </p:nvSpPr>
        <p:spPr>
          <a:xfrm>
            <a:off x="136401" y="137809"/>
            <a:ext cx="58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Performance Evaluation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461" y="722584"/>
            <a:ext cx="5553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3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555F31-E574-40D3-9EBE-5F40598D3FD0}"/>
              </a:ext>
            </a:extLst>
          </p:cNvPr>
          <p:cNvSpPr txBox="1"/>
          <p:nvPr/>
        </p:nvSpPr>
        <p:spPr>
          <a:xfrm>
            <a:off x="147831" y="126379"/>
            <a:ext cx="58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Transfer Learning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9AA559-BC42-4299-9222-0BD80F3AAC28}"/>
              </a:ext>
            </a:extLst>
          </p:cNvPr>
          <p:cNvSpPr txBox="1"/>
          <p:nvPr/>
        </p:nvSpPr>
        <p:spPr>
          <a:xfrm>
            <a:off x="225701" y="711154"/>
            <a:ext cx="114584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The same trained Decision tree model was used to predict on another list of URLs and below were the accuracy achieved by the model. 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This </a:t>
            </a:r>
            <a:r>
              <a:rPr lang="en-IN" sz="2400" dirty="0"/>
              <a:t>dataset contained 6500 URLs labelled as 0 or 1. </a:t>
            </a:r>
            <a:endParaRPr lang="en-I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same feature creation technique was used on these URL’s and prediction was made by the model on these obtained features</a:t>
            </a:r>
            <a:r>
              <a:rPr lang="en-IN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W</a:t>
            </a:r>
            <a:r>
              <a:rPr lang="en-IN" sz="2400" dirty="0" smtClean="0"/>
              <a:t>hen </a:t>
            </a:r>
            <a:r>
              <a:rPr lang="en-IN" sz="2400" dirty="0"/>
              <a:t>the model was exposed to new data set the accuracy increase compared to one obtained during testing because of considerable decrease in the variance.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89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E0A11F2-7E9E-4C62-BD51-DC68BAE6171C}"/>
              </a:ext>
            </a:extLst>
          </p:cNvPr>
          <p:cNvSpPr txBox="1"/>
          <p:nvPr/>
        </p:nvSpPr>
        <p:spPr>
          <a:xfrm>
            <a:off x="230405" y="138677"/>
            <a:ext cx="11731189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Data Set Description</a:t>
            </a:r>
          </a:p>
          <a:p>
            <a:r>
              <a:rPr lang="en-IN" sz="1200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.</a:t>
            </a:r>
            <a:endParaRPr lang="en-IN" sz="3200" b="1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/>
              <a:t>The dataset set used in this project was obtained from two sources. 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 smtClean="0"/>
              <a:t>Legitimate </a:t>
            </a:r>
            <a:r>
              <a:rPr lang="en-IN" sz="2000" b="1" dirty="0"/>
              <a:t>URL  : </a:t>
            </a:r>
            <a:r>
              <a:rPr lang="en-IN" sz="2000" dirty="0"/>
              <a:t>We can get a list of legitimate </a:t>
            </a:r>
            <a:r>
              <a:rPr lang="en-IN" sz="2000" dirty="0" err="1"/>
              <a:t>urls</a:t>
            </a:r>
            <a:r>
              <a:rPr lang="en-IN" sz="2000" dirty="0"/>
              <a:t> from the following link </a:t>
            </a:r>
            <a:r>
              <a:rPr lang="en-IN" sz="2000" dirty="0">
                <a:hlinkClick r:id="rId2"/>
              </a:rPr>
              <a:t>http://www.legitimate.com/?</a:t>
            </a:r>
            <a:r>
              <a:rPr lang="en-IN" sz="2000" dirty="0" smtClean="0">
                <a:hlinkClick r:id="rId2"/>
              </a:rPr>
              <a:t>f</a:t>
            </a:r>
            <a:r>
              <a:rPr lang="en-IN" sz="2000" dirty="0" smtClean="0"/>
              <a:t> </a:t>
            </a:r>
            <a:endParaRPr lang="en-IN" sz="2000" dirty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/>
              <a:t>Phishing URL  : </a:t>
            </a:r>
            <a:r>
              <a:rPr lang="en-IN" sz="2000" dirty="0"/>
              <a:t>We can get a list of Phishing</a:t>
            </a:r>
            <a:r>
              <a:rPr lang="en-IN" sz="2000" b="1" dirty="0"/>
              <a:t> </a:t>
            </a:r>
            <a:r>
              <a:rPr lang="en-IN" sz="2000" dirty="0" err="1"/>
              <a:t>urls</a:t>
            </a:r>
            <a:r>
              <a:rPr lang="en-IN" sz="2000" dirty="0"/>
              <a:t> from the following link </a:t>
            </a:r>
            <a:r>
              <a:rPr lang="en-IN" sz="2000" dirty="0">
                <a:hlinkClick r:id="rId3"/>
              </a:rPr>
              <a:t>https://www.phishtank.com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Ø"/>
            </a:pPr>
            <a:endParaRPr lang="en-IN" sz="20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/>
              <a:t>The dataset file </a:t>
            </a:r>
            <a:r>
              <a:rPr lang="en-IN" sz="2000" dirty="0"/>
              <a:t>contains two columns one is the </a:t>
            </a:r>
            <a:r>
              <a:rPr lang="en-IN" sz="2000" dirty="0" err="1"/>
              <a:t>url</a:t>
            </a:r>
            <a:r>
              <a:rPr lang="en-IN" sz="2000" dirty="0"/>
              <a:t> itself and another is the class label indicating 0 if its legitimate or 1 if its phishing </a:t>
            </a:r>
            <a:r>
              <a:rPr lang="en-IN" sz="2000" dirty="0" err="1"/>
              <a:t>url</a:t>
            </a:r>
            <a:r>
              <a:rPr lang="en-IN" sz="2000" dirty="0"/>
              <a:t>. 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dataset contains “7498” - 0 label features and “6251” - 1 label features.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6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14612" y="669607"/>
            <a:ext cx="5317808" cy="51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D555F31-E574-40D3-9EBE-5F40598D3FD0}"/>
              </a:ext>
            </a:extLst>
          </p:cNvPr>
          <p:cNvSpPr txBox="1"/>
          <p:nvPr/>
        </p:nvSpPr>
        <p:spPr>
          <a:xfrm>
            <a:off x="216411" y="126379"/>
            <a:ext cx="58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Demo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21434" y="958850"/>
            <a:ext cx="7513955" cy="42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D555F31-E574-40D3-9EBE-5F40598D3FD0}"/>
              </a:ext>
            </a:extLst>
          </p:cNvPr>
          <p:cNvSpPr txBox="1"/>
          <p:nvPr/>
        </p:nvSpPr>
        <p:spPr>
          <a:xfrm>
            <a:off x="216411" y="126379"/>
            <a:ext cx="58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Conclusion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BD7EF1C0-60AC-412B-8CBC-FAD42F4E3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37798"/>
              </p:ext>
            </p:extLst>
          </p:nvPr>
        </p:nvGraphicFramePr>
        <p:xfrm>
          <a:off x="460935" y="810130"/>
          <a:ext cx="11494845" cy="31488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2295">
                  <a:extLst>
                    <a:ext uri="{9D8B030D-6E8A-4147-A177-3AD203B41FA5}">
                      <a16:colId xmlns="" xmlns:a16="http://schemas.microsoft.com/office/drawing/2014/main" val="4228040259"/>
                    </a:ext>
                  </a:extLst>
                </a:gridCol>
                <a:gridCol w="8972550">
                  <a:extLst>
                    <a:ext uri="{9D8B030D-6E8A-4147-A177-3AD203B41FA5}">
                      <a16:colId xmlns="" xmlns:a16="http://schemas.microsoft.com/office/drawing/2014/main" val="2663419750"/>
                    </a:ext>
                  </a:extLst>
                </a:gridCol>
              </a:tblGrid>
              <a:tr h="132003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8786818"/>
                  </a:ext>
                </a:extLst>
              </a:tr>
              <a:tr h="57874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Decision tree works well for our dataset because the number of classes to predict is less (label 0/1).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the performance of a decision tree increase with more number of training examples.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our dataset have more instances the accuracy is relatively high for this classifier.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1370029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Gaussian NB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Gaussian NB did not work well on this dataset as the features created from the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independent and they are interlinked in predicting a class label (0/1)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56256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171950"/>
            <a:ext cx="11510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Rest of the classifiers like </a:t>
            </a:r>
            <a:r>
              <a:rPr lang="en-IN" dirty="0" err="1"/>
              <a:t>Adaboost</a:t>
            </a:r>
            <a:r>
              <a:rPr lang="en-IN" dirty="0"/>
              <a:t>, Linear Regression and KNN have a considerably close accuracy.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2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89500E7-5BE2-48EB-92F0-C02A56D4C3DD}"/>
              </a:ext>
            </a:extLst>
          </p:cNvPr>
          <p:cNvSpPr/>
          <p:nvPr/>
        </p:nvSpPr>
        <p:spPr>
          <a:xfrm>
            <a:off x="3146229" y="2262165"/>
            <a:ext cx="605410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76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365AEC-EC9D-4D88-A08F-460A6E482301}"/>
              </a:ext>
            </a:extLst>
          </p:cNvPr>
          <p:cNvSpPr txBox="1"/>
          <p:nvPr/>
        </p:nvSpPr>
        <p:spPr>
          <a:xfrm>
            <a:off x="632712" y="312023"/>
            <a:ext cx="777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Balanced vs. Unbalanced Distribution</a:t>
            </a:r>
            <a:endParaRPr lang="en-IN" sz="36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71A7E29-9C13-4D52-828D-B9074471532A}"/>
              </a:ext>
            </a:extLst>
          </p:cNvPr>
          <p:cNvSpPr txBox="1"/>
          <p:nvPr/>
        </p:nvSpPr>
        <p:spPr>
          <a:xfrm>
            <a:off x="441491" y="1003537"/>
            <a:ext cx="10903461" cy="2461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The dataset contains “7498” - 0 label features and “6251” - 1 label features which is an unbalanced distribution.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balanced the dataset distribution using from </a:t>
            </a:r>
            <a:r>
              <a:rPr lang="en-US" sz="2000" dirty="0" err="1"/>
              <a:t>sklearn.utils</a:t>
            </a:r>
            <a:r>
              <a:rPr lang="en-US" sz="2000" dirty="0"/>
              <a:t> import resample. After resampling the dataset contains “6251” - 0 label features and “6251” - 1 label features.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30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9167" y="826074"/>
            <a:ext cx="3327083" cy="395668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634" y="826075"/>
            <a:ext cx="3449955" cy="395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BAF437A-7CC8-4E54-8FC8-C9A5C483BA8E}"/>
              </a:ext>
            </a:extLst>
          </p:cNvPr>
          <p:cNvSpPr txBox="1"/>
          <p:nvPr/>
        </p:nvSpPr>
        <p:spPr>
          <a:xfrm>
            <a:off x="494036" y="351026"/>
            <a:ext cx="5755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Feature Creation 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1A7E29-9C13-4D52-828D-B9074471532A}"/>
              </a:ext>
            </a:extLst>
          </p:cNvPr>
          <p:cNvSpPr txBox="1"/>
          <p:nvPr/>
        </p:nvSpPr>
        <p:spPr>
          <a:xfrm>
            <a:off x="441491" y="1003537"/>
            <a:ext cx="10903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parts of a URL are: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81855" y="1014730"/>
            <a:ext cx="5445125" cy="14770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2607" y="2989032"/>
            <a:ext cx="11327130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/>
              <a:t>The domain name portion is constrained since it has to be registered with a domain name Registrar.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Host name consists of a subdomain name and a domain name.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phisher has full control over the subdomain portions and can set any value to it.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URL may also have a path and file components which, too, can be changed by the phisher at will. 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subdomain name and path are fully controllable by the phisher.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4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030" y="205740"/>
            <a:ext cx="1160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An example</a:t>
            </a:r>
            <a:r>
              <a:rPr lang="en-US" dirty="0"/>
              <a:t>, although the real domain name is active-userid.com, the attacker tried to make the domain look like paypal.com by adding subdomain as PayPal.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73692" y="1844674"/>
            <a:ext cx="6487478" cy="309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789074-6252-421D-AA2B-D58925A36493}"/>
              </a:ext>
            </a:extLst>
          </p:cNvPr>
          <p:cNvSpPr txBox="1"/>
          <p:nvPr/>
        </p:nvSpPr>
        <p:spPr>
          <a:xfrm>
            <a:off x="582334" y="286942"/>
            <a:ext cx="11247716" cy="1239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Baskerville Old Face" panose="02020602080505020303" pitchFamily="18" charset="0"/>
              </a:rPr>
              <a:t>We calculate </a:t>
            </a:r>
            <a:r>
              <a:rPr lang="en-US" sz="2000" dirty="0">
                <a:latin typeface="Baskerville Old Face" panose="02020602080505020303" pitchFamily="18" charset="0"/>
              </a:rPr>
              <a:t>the no. of dots, presence of hyphen, length of </a:t>
            </a:r>
            <a:r>
              <a:rPr lang="en-US" sz="2000" dirty="0" err="1">
                <a:latin typeface="Baskerville Old Face" panose="02020602080505020303" pitchFamily="18" charset="0"/>
              </a:rPr>
              <a:t>url</a:t>
            </a:r>
            <a:r>
              <a:rPr lang="en-US" sz="2000" dirty="0">
                <a:latin typeface="Baskerville Old Face" panose="02020602080505020303" pitchFamily="18" charset="0"/>
              </a:rPr>
              <a:t>, presence of at, presence of double slash, no of </a:t>
            </a:r>
            <a:r>
              <a:rPr lang="en-US" sz="2000" dirty="0" err="1">
                <a:latin typeface="Baskerville Old Face" panose="02020602080505020303" pitchFamily="18" charset="0"/>
              </a:rPr>
              <a:t>subdir</a:t>
            </a:r>
            <a:r>
              <a:rPr lang="en-US" sz="2000" dirty="0">
                <a:latin typeface="Baskerville Old Face" panose="02020602080505020303" pitchFamily="18" charset="0"/>
              </a:rPr>
              <a:t>, no of subdomain, label etc. from a </a:t>
            </a:r>
            <a:r>
              <a:rPr lang="en-US" sz="2000" dirty="0" err="1">
                <a:latin typeface="Baskerville Old Face" panose="02020602080505020303" pitchFamily="18" charset="0"/>
              </a:rPr>
              <a:t>url</a:t>
            </a:r>
            <a:r>
              <a:rPr lang="en-US" sz="2000" dirty="0">
                <a:latin typeface="Baskerville Old Face" panose="02020602080505020303" pitchFamily="18" charset="0"/>
              </a:rPr>
              <a:t> which can be fed to the classifier for training.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31720" y="1764347"/>
            <a:ext cx="6835139" cy="31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4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675F1F-6F86-49F1-A055-558EC08A66B6}"/>
              </a:ext>
            </a:extLst>
          </p:cNvPr>
          <p:cNvSpPr txBox="1"/>
          <p:nvPr/>
        </p:nvSpPr>
        <p:spPr>
          <a:xfrm>
            <a:off x="255685" y="112999"/>
            <a:ext cx="9737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Visualization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163752" y="697774"/>
            <a:ext cx="3648075" cy="261937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97655" y="3429000"/>
            <a:ext cx="3676650" cy="26479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79" y="697774"/>
            <a:ext cx="3557477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12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B392C1E-6C0D-4E88-B9E5-3F49F4B25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6591"/>
              </p:ext>
            </p:extLst>
          </p:nvPr>
        </p:nvGraphicFramePr>
        <p:xfrm>
          <a:off x="557530" y="868058"/>
          <a:ext cx="4064000" cy="362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991483059"/>
                    </a:ext>
                  </a:extLst>
                </a:gridCol>
              </a:tblGrid>
              <a:tr h="603391">
                <a:tc>
                  <a:txBody>
                    <a:bodyPr/>
                    <a:lstStyle/>
                    <a:p>
                      <a:r>
                        <a:rPr lang="en-IN" dirty="0" smtClean="0"/>
                        <a:t>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0847933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</a:t>
                      </a:r>
                      <a:r>
                        <a:rPr lang="en-IN" baseline="0" dirty="0" smtClean="0"/>
                        <a:t> Tree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029790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AdaBoost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0173435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r>
                        <a:rPr lang="en-IN" dirty="0" smtClean="0"/>
                        <a:t>Logistic</a:t>
                      </a:r>
                      <a:r>
                        <a:rPr lang="en-IN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4757768"/>
                  </a:ext>
                </a:extLst>
              </a:tr>
              <a:tr h="603391">
                <a:tc>
                  <a:txBody>
                    <a:bodyPr/>
                    <a:lstStyle/>
                    <a:p>
                      <a:r>
                        <a:rPr lang="en-IN" dirty="0" smtClean="0"/>
                        <a:t>Gaussian NB</a:t>
                      </a:r>
                      <a:endParaRPr lang="en-IN" dirty="0"/>
                    </a:p>
                  </a:txBody>
                  <a:tcPr/>
                </a:tc>
              </a:tr>
              <a:tr h="603391">
                <a:tc>
                  <a:txBody>
                    <a:bodyPr/>
                    <a:lstStyle/>
                    <a:p>
                      <a:r>
                        <a:rPr lang="en-IN" dirty="0" smtClean="0"/>
                        <a:t>KNN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F6E572-48F1-461C-83FE-B1EA8CB02711}"/>
              </a:ext>
            </a:extLst>
          </p:cNvPr>
          <p:cNvSpPr txBox="1"/>
          <p:nvPr/>
        </p:nvSpPr>
        <p:spPr>
          <a:xfrm>
            <a:off x="337428" y="88973"/>
            <a:ext cx="571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Classification Models</a:t>
            </a:r>
            <a:endParaRPr lang="en-IN" sz="3200" b="1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789074-6252-421D-AA2B-D58925A36493}"/>
              </a:ext>
            </a:extLst>
          </p:cNvPr>
          <p:cNvSpPr txBox="1"/>
          <p:nvPr/>
        </p:nvSpPr>
        <p:spPr>
          <a:xfrm>
            <a:off x="582334" y="4641772"/>
            <a:ext cx="11247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The dataset is split into train and test datasets in an 80:20 ratio. </a:t>
            </a:r>
            <a:endParaRPr lang="en-IN" sz="20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The </a:t>
            </a:r>
            <a:r>
              <a:rPr lang="en-IN" sz="2000" dirty="0"/>
              <a:t>train dataset is used to train different classification models. The test data is used to finally evaluate the best </a:t>
            </a:r>
            <a:r>
              <a:rPr lang="en-IN" sz="2000" dirty="0" smtClean="0"/>
              <a:t>among the models. 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699</TotalTime>
  <Words>950</Words>
  <Application>Microsoft Office PowerPoint</Application>
  <PresentationFormat>Custom</PresentationFormat>
  <Paragraphs>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CHANDANA NARLA</dc:creator>
  <cp:lastModifiedBy>user</cp:lastModifiedBy>
  <cp:revision>105</cp:revision>
  <dcterms:created xsi:type="dcterms:W3CDTF">2019-12-02T22:14:36Z</dcterms:created>
  <dcterms:modified xsi:type="dcterms:W3CDTF">2019-12-05T18:28:29Z</dcterms:modified>
</cp:coreProperties>
</file>