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3" r:id="rId8"/>
    <p:sldId id="264" r:id="rId9"/>
    <p:sldId id="262" r:id="rId10"/>
    <p:sldId id="266" r:id="rId11"/>
    <p:sldId id="270" r:id="rId12"/>
    <p:sldId id="267" r:id="rId13"/>
    <p:sldId id="268" r:id="rId14"/>
    <p:sldId id="261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65" r:id="rId23"/>
  </p:sldIdLst>
  <p:sldSz cx="12192000" cy="6858000"/>
  <p:notesSz cx="6669088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6635-13CC-4D6C-897B-A477271A3E2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CC1-9CB8-4126-83FD-42DBF51B9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0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6635-13CC-4D6C-897B-A477271A3E2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CC1-9CB8-4126-83FD-42DBF51B9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1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6635-13CC-4D6C-897B-A477271A3E2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CC1-9CB8-4126-83FD-42DBF51B9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3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6635-13CC-4D6C-897B-A477271A3E2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CC1-9CB8-4126-83FD-42DBF51B9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3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6635-13CC-4D6C-897B-A477271A3E2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CC1-9CB8-4126-83FD-42DBF51B9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6635-13CC-4D6C-897B-A477271A3E2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CC1-9CB8-4126-83FD-42DBF51B9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9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6635-13CC-4D6C-897B-A477271A3E2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CC1-9CB8-4126-83FD-42DBF51B9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6635-13CC-4D6C-897B-A477271A3E2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CC1-9CB8-4126-83FD-42DBF51B9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8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6635-13CC-4D6C-897B-A477271A3E2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CC1-9CB8-4126-83FD-42DBF51B9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6635-13CC-4D6C-897B-A477271A3E2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CC1-9CB8-4126-83FD-42DBF51B9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1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6635-13CC-4D6C-897B-A477271A3E2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CC1-9CB8-4126-83FD-42DBF51B9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6635-13CC-4D6C-897B-A477271A3E2E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CC1-9CB8-4126-83FD-42DBF51B9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2018.1/Manual/ProjectView.html" TargetMode="External"/><Relationship Id="rId2" Type="http://schemas.openxmlformats.org/officeDocument/2006/relationships/hyperlink" Target="https://docs.unity3d.com/kr/2018.2/Manual/SceneViewNavig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kr/current/Manual/SL-UnityShaderVariable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kr/2018.3/Manual/UnityManu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nity3d.com/kr/get-unity/download/archi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Unity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13504"/>
            <a:ext cx="9144000" cy="844296"/>
          </a:xfrm>
        </p:spPr>
        <p:txBody>
          <a:bodyPr/>
          <a:lstStyle/>
          <a:p>
            <a:r>
              <a:rPr lang="ko-KR" altLang="en-US"/>
              <a:t>기초 컴퓨터 그래픽스 </a:t>
            </a:r>
            <a:r>
              <a:rPr lang="en-US" altLang="ko-KR"/>
              <a:t>2019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12C1C-F540-49CE-8930-40943A60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인터페이스 </a:t>
            </a:r>
            <a:r>
              <a:rPr lang="en-US" altLang="ko-KR" b="1"/>
              <a:t>– Scene View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4FAF1-FEEE-4406-A4A7-6C8C3AB0D907}"/>
              </a:ext>
            </a:extLst>
          </p:cNvPr>
          <p:cNvSpPr txBox="1"/>
          <p:nvPr/>
        </p:nvSpPr>
        <p:spPr>
          <a:xfrm>
            <a:off x="6603580" y="1510922"/>
            <a:ext cx="480322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장면</a:t>
            </a:r>
            <a:r>
              <a:rPr lang="en-US" altLang="ko-KR" sz="2400"/>
              <a:t>, </a:t>
            </a:r>
            <a:r>
              <a:rPr lang="ko-KR" altLang="en-US" sz="2400"/>
              <a:t>캐릭터</a:t>
            </a:r>
            <a:r>
              <a:rPr lang="en-US" altLang="ko-KR" sz="2400"/>
              <a:t>, </a:t>
            </a:r>
            <a:r>
              <a:rPr lang="ko-KR" altLang="en-US" sz="2400"/>
              <a:t>광원</a:t>
            </a:r>
            <a:r>
              <a:rPr lang="en-US" altLang="ko-KR" sz="2400"/>
              <a:t>, </a:t>
            </a:r>
            <a:r>
              <a:rPr lang="ko-KR" altLang="en-US" sz="2400"/>
              <a:t>게임 오브젝트의 모든 유형을 선택하고 배치하는 데 사용된다</a:t>
            </a:r>
            <a:r>
              <a:rPr lang="en-US" altLang="ko-KR" sz="2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Scene View </a:t>
            </a:r>
            <a:r>
              <a:rPr lang="ko-KR" altLang="en-US" sz="2400"/>
              <a:t>네비게이션 방법은 아래 링크를 참조</a:t>
            </a:r>
            <a:endParaRPr lang="en-US" altLang="ko-KR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hlinkClick r:id="rId2"/>
              </a:rPr>
              <a:t>https://docs.unity3d.com/kr/2018.2/Manual/SceneViewNavigation.html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>
                <a:hlinkClick r:id="rId3"/>
              </a:rPr>
              <a:t> </a:t>
            </a:r>
            <a:endParaRPr lang="en-US" altLang="ko-KR" sz="2400"/>
          </a:p>
        </p:txBody>
      </p:sp>
      <p:pic>
        <p:nvPicPr>
          <p:cNvPr id="2050" name="Picture 2" descr="https://docs.unity3d.com/kr/2018.2/uploads/Main/SceneViewCallout.jpg">
            <a:extLst>
              <a:ext uri="{FF2B5EF4-FFF2-40B4-BE49-F238E27FC236}">
                <a16:creationId xmlns:a16="http://schemas.microsoft.com/office/drawing/2014/main" id="{D1C94907-16D8-4038-AB31-D0F98B8D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4591"/>
            <a:ext cx="5606355" cy="350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7D7F7E-EA2D-4526-84C0-AEB48ACEE8DE}"/>
              </a:ext>
            </a:extLst>
          </p:cNvPr>
          <p:cNvSpPr txBox="1"/>
          <p:nvPr/>
        </p:nvSpPr>
        <p:spPr>
          <a:xfrm>
            <a:off x="2755117" y="4898563"/>
            <a:ext cx="177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&lt;Scene View&gt;</a:t>
            </a:r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3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12C1C-F540-49CE-8930-40943A60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인터페이스 </a:t>
            </a:r>
            <a:r>
              <a:rPr lang="en-US" altLang="ko-KR" b="1"/>
              <a:t>– Game View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4FAF1-FEEE-4406-A4A7-6C8C3AB0D907}"/>
              </a:ext>
            </a:extLst>
          </p:cNvPr>
          <p:cNvSpPr txBox="1"/>
          <p:nvPr/>
        </p:nvSpPr>
        <p:spPr>
          <a:xfrm>
            <a:off x="6603579" y="1510922"/>
            <a:ext cx="5473626" cy="537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Game View</a:t>
            </a:r>
            <a:r>
              <a:rPr lang="ko-KR" altLang="en-US" sz="2400"/>
              <a:t>는 게임의 카메라에서 렌더링 된다</a:t>
            </a:r>
            <a:r>
              <a:rPr lang="en-US" altLang="ko-KR" sz="240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툴바의 버튼을 사용하여 에디터의 플레이 모드를 제어하고 퍼블리시된 게임의 플레이 방식을 확인한다</a:t>
            </a:r>
            <a:r>
              <a:rPr lang="en-US" altLang="ko-KR" sz="2400"/>
              <a:t>. </a:t>
            </a:r>
            <a:r>
              <a:rPr lang="ko-KR" altLang="en-US" sz="2400"/>
              <a:t>플레이 모드에서는 모든 변경 사항이 </a:t>
            </a:r>
            <a:r>
              <a:rPr lang="ko-KR" altLang="en-US" sz="2400" b="1"/>
              <a:t>임시적으로 적용되며 플레이 모드를 종료하면 바로 초기화</a:t>
            </a:r>
            <a:r>
              <a:rPr lang="ko-KR" altLang="en-US" sz="2400"/>
              <a:t> 된다</a:t>
            </a:r>
            <a:r>
              <a:rPr lang="en-US" altLang="ko-KR" sz="2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/>
          </a:p>
        </p:txBody>
      </p:sp>
      <p:pic>
        <p:nvPicPr>
          <p:cNvPr id="5122" name="Picture 2" descr="https://docs.unity3d.com/kr/2018.1/uploads/Main/GameView.png">
            <a:extLst>
              <a:ext uri="{FF2B5EF4-FFF2-40B4-BE49-F238E27FC236}">
                <a16:creationId xmlns:a16="http://schemas.microsoft.com/office/drawing/2014/main" id="{33275EE0-B43E-4806-AA76-2513C077B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39" y="1599046"/>
            <a:ext cx="5163644" cy="362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docs.unity3d.com/kr/2018.1/uploads/Main/Editor-PlayButtons.png">
            <a:extLst>
              <a:ext uri="{FF2B5EF4-FFF2-40B4-BE49-F238E27FC236}">
                <a16:creationId xmlns:a16="http://schemas.microsoft.com/office/drawing/2014/main" id="{F8EDCD8A-72D1-4ABB-AD72-D939E1B8E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12" y="2649558"/>
            <a:ext cx="1631363" cy="3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8C61B1-9893-46B1-97C2-8532BE3D12DC}"/>
              </a:ext>
            </a:extLst>
          </p:cNvPr>
          <p:cNvSpPr txBox="1"/>
          <p:nvPr/>
        </p:nvSpPr>
        <p:spPr>
          <a:xfrm>
            <a:off x="2826701" y="5225260"/>
            <a:ext cx="177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&lt;Game View&gt;</a:t>
            </a:r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1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12C1C-F540-49CE-8930-40943A60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인터페이스 </a:t>
            </a:r>
            <a:r>
              <a:rPr lang="en-US" altLang="ko-KR" b="1"/>
              <a:t>– Hierarchy</a:t>
            </a:r>
            <a:r>
              <a:rPr lang="ko-KR" altLang="en-US" b="1"/>
              <a:t> </a:t>
            </a:r>
            <a:r>
              <a:rPr lang="en-US" altLang="ko-KR" b="1"/>
              <a:t>Window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4FAF1-FEEE-4406-A4A7-6C8C3AB0D907}"/>
              </a:ext>
            </a:extLst>
          </p:cNvPr>
          <p:cNvSpPr txBox="1"/>
          <p:nvPr/>
        </p:nvSpPr>
        <p:spPr>
          <a:xfrm>
            <a:off x="6603580" y="1510922"/>
            <a:ext cx="4803228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현재 </a:t>
            </a:r>
            <a:r>
              <a:rPr lang="en-US" altLang="ko-KR" sz="2400"/>
              <a:t>scene</a:t>
            </a:r>
            <a:r>
              <a:rPr lang="ko-KR" altLang="en-US" sz="2400"/>
              <a:t>에 포함된 모든 게임 오브젝트의 리스트를 보여준다</a:t>
            </a:r>
            <a:r>
              <a:rPr lang="en-US" altLang="ko-KR" sz="2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각 게임 오브젝트는 부모</a:t>
            </a:r>
            <a:r>
              <a:rPr lang="en-US" altLang="ko-KR" sz="2400"/>
              <a:t>-</a:t>
            </a:r>
            <a:r>
              <a:rPr lang="ko-KR" altLang="en-US" sz="2400"/>
              <a:t>자식의 종속 관계를 갖게 할 수 있다</a:t>
            </a:r>
            <a:r>
              <a:rPr lang="en-US" altLang="ko-KR" sz="2400"/>
              <a:t>. (</a:t>
            </a:r>
            <a:r>
              <a:rPr lang="ko-KR" altLang="en-US" sz="2400"/>
              <a:t>자식으로 만들고자하는 오브젝트를 부모 오브젝트 위에</a:t>
            </a:r>
            <a:r>
              <a:rPr lang="en-US" altLang="ko-KR" sz="2400"/>
              <a:t> </a:t>
            </a:r>
            <a:r>
              <a:rPr lang="ko-KR" altLang="en-US" sz="2400"/>
              <a:t>드래그</a:t>
            </a:r>
            <a:r>
              <a:rPr lang="en-US" altLang="ko-KR" sz="2400"/>
              <a:t>&amp;</a:t>
            </a:r>
            <a:r>
              <a:rPr lang="ko-KR" altLang="en-US" sz="2400"/>
              <a:t>드랍하면 상속 관계를 만들 수 있다</a:t>
            </a:r>
            <a:r>
              <a:rPr lang="en-US" altLang="ko-KR" sz="2400"/>
              <a:t>.)</a:t>
            </a:r>
          </a:p>
        </p:txBody>
      </p:sp>
      <p:pic>
        <p:nvPicPr>
          <p:cNvPr id="3074" name="Picture 2" descr="ì´ ì´ë¯¸ì§ìì, Childì Child 2ë Parentì ìì ì¤ë¸ì í¸ìëë¤. Child 3ì Child 2ì ìì ì¤ë¸ì í¸ì´ë¯ë¡ Parentì íì í­ëª© ì¤ë¸ì í¸ìëë¤.">
            <a:extLst>
              <a:ext uri="{FF2B5EF4-FFF2-40B4-BE49-F238E27FC236}">
                <a16:creationId xmlns:a16="http://schemas.microsoft.com/office/drawing/2014/main" id="{01D2F582-0A70-40B7-950E-DD249801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28" y="1510922"/>
            <a:ext cx="26384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ìë¡ì´ Unity íë¡ì í¸ë¥¼ ì´ ë ëíëë ê¸°ë³¸ ê³ì¸µ êµ¬ì¡° ì°½">
            <a:extLst>
              <a:ext uri="{FF2B5EF4-FFF2-40B4-BE49-F238E27FC236}">
                <a16:creationId xmlns:a16="http://schemas.microsoft.com/office/drawing/2014/main" id="{B4A3564C-CD69-4F87-AD86-FEB538A0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1" y="1510922"/>
            <a:ext cx="26574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708D4-A9C7-4010-8AD0-46DC34ACEFC8}"/>
              </a:ext>
            </a:extLst>
          </p:cNvPr>
          <p:cNvSpPr txBox="1"/>
          <p:nvPr/>
        </p:nvSpPr>
        <p:spPr>
          <a:xfrm>
            <a:off x="2217262" y="4616072"/>
            <a:ext cx="249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&lt;Hierarchy</a:t>
            </a:r>
            <a:r>
              <a:rPr lang="ko-KR" altLang="en-US">
                <a:solidFill>
                  <a:srgbClr val="002060"/>
                </a:solidFill>
              </a:rPr>
              <a:t> </a:t>
            </a:r>
            <a:r>
              <a:rPr lang="en-US" altLang="ko-KR">
                <a:solidFill>
                  <a:srgbClr val="002060"/>
                </a:solidFill>
              </a:rPr>
              <a:t>Window&gt;</a:t>
            </a:r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0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12C1C-F540-49CE-8930-40943A60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인터페이스 </a:t>
            </a:r>
            <a:r>
              <a:rPr lang="en-US" altLang="ko-KR" b="1"/>
              <a:t>– Inspector</a:t>
            </a:r>
            <a:r>
              <a:rPr lang="ko-KR" altLang="en-US" b="1"/>
              <a:t> </a:t>
            </a:r>
            <a:r>
              <a:rPr lang="en-US" altLang="ko-KR" b="1"/>
              <a:t>Window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4FAF1-FEEE-4406-A4A7-6C8C3AB0D907}"/>
              </a:ext>
            </a:extLst>
          </p:cNvPr>
          <p:cNvSpPr txBox="1"/>
          <p:nvPr/>
        </p:nvSpPr>
        <p:spPr>
          <a:xfrm>
            <a:off x="6603580" y="1510922"/>
            <a:ext cx="4803228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현재 선택한 게임 오브젝트에 대한 상세정보가 표시되며 </a:t>
            </a:r>
            <a:r>
              <a:rPr lang="en-US" altLang="ko-KR" sz="2400"/>
              <a:t>inspector window</a:t>
            </a:r>
            <a:r>
              <a:rPr lang="ko-KR" altLang="en-US" sz="2400"/>
              <a:t>를 사용하여 </a:t>
            </a:r>
            <a:r>
              <a:rPr lang="en-US" altLang="ko-KR" sz="2400"/>
              <a:t>scene</a:t>
            </a:r>
            <a:r>
              <a:rPr lang="ko-KR" altLang="en-US" sz="2400"/>
              <a:t>에 있는 게임 오브젝트의 기능을 수정할 수 있다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en-US" altLang="ko-KR" sz="2400"/>
          </a:p>
        </p:txBody>
      </p:sp>
      <p:pic>
        <p:nvPicPr>
          <p:cNvPr id="4098" name="Picture 2" descr="Unity ìëí°ìì ê¸°ë³¸ ìì¹ì ìë ì¸ì¤íí°">
            <a:extLst>
              <a:ext uri="{FF2B5EF4-FFF2-40B4-BE49-F238E27FC236}">
                <a16:creationId xmlns:a16="http://schemas.microsoft.com/office/drawing/2014/main" id="{179A69AC-72E5-460F-B79F-FD262C7A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1" y="1511581"/>
            <a:ext cx="5660002" cy="35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485F0-3E1C-476C-88FA-05B217326C79}"/>
              </a:ext>
            </a:extLst>
          </p:cNvPr>
          <p:cNvSpPr txBox="1"/>
          <p:nvPr/>
        </p:nvSpPr>
        <p:spPr>
          <a:xfrm>
            <a:off x="2246324" y="5161753"/>
            <a:ext cx="249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&lt;Inspector</a:t>
            </a:r>
            <a:r>
              <a:rPr lang="ko-KR" altLang="en-US">
                <a:solidFill>
                  <a:srgbClr val="002060"/>
                </a:solidFill>
              </a:rPr>
              <a:t> </a:t>
            </a:r>
            <a:r>
              <a:rPr lang="en-US" altLang="ko-KR">
                <a:solidFill>
                  <a:srgbClr val="002060"/>
                </a:solidFill>
              </a:rPr>
              <a:t>Window&gt;</a:t>
            </a:r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8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빌드설정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8B347-1097-490F-8D9E-F7B02B85EF2A}"/>
              </a:ext>
            </a:extLst>
          </p:cNvPr>
          <p:cNvSpPr txBox="1"/>
          <p:nvPr/>
        </p:nvSpPr>
        <p:spPr>
          <a:xfrm>
            <a:off x="6603579" y="1510922"/>
            <a:ext cx="5085705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/>
              <a:t>File &gt; Build Settings </a:t>
            </a:r>
            <a:r>
              <a:rPr lang="ko-KR" altLang="en-US" sz="2400"/>
              <a:t>에서 설정 가능하다</a:t>
            </a:r>
            <a:r>
              <a:rPr lang="en-US" altLang="ko-KR" sz="2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빌드 설정을 끝냈다면 </a:t>
            </a:r>
            <a:r>
              <a:rPr lang="en-US" altLang="ko-KR" sz="2400" b="1"/>
              <a:t>Build</a:t>
            </a:r>
            <a:r>
              <a:rPr lang="en-US" altLang="ko-KR" sz="2400"/>
              <a:t> </a:t>
            </a:r>
            <a:r>
              <a:rPr lang="ko-KR" altLang="en-US" sz="2400"/>
              <a:t>버튼을 클릭하여 빌드를 생성한다</a:t>
            </a:r>
            <a:r>
              <a:rPr lang="en-US" altLang="ko-KR" sz="2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/>
              <a:t>Build and Run</a:t>
            </a:r>
            <a:r>
              <a:rPr lang="ko-KR" altLang="en-US" sz="2400"/>
              <a:t>을 클릭해서 선택된 플랫폼에서 빌드를 생성하고 실행할 수 있다</a:t>
            </a:r>
            <a:r>
              <a:rPr lang="en-US" altLang="ko-KR" sz="240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5F4F4E-5EC6-4509-8741-C04751A5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5" y="1612469"/>
            <a:ext cx="6100865" cy="4346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16601-5618-4CFB-A413-B8664AAA7424}"/>
              </a:ext>
            </a:extLst>
          </p:cNvPr>
          <p:cNvSpPr txBox="1"/>
          <p:nvPr/>
        </p:nvSpPr>
        <p:spPr>
          <a:xfrm>
            <a:off x="2440029" y="5958895"/>
            <a:ext cx="222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&lt;Unity Build </a:t>
            </a:r>
            <a:r>
              <a:rPr lang="ko-KR" altLang="en-US">
                <a:solidFill>
                  <a:srgbClr val="002060"/>
                </a:solidFill>
              </a:rPr>
              <a:t>설정</a:t>
            </a:r>
            <a:r>
              <a:rPr lang="en-US" altLang="ko-KR">
                <a:solidFill>
                  <a:srgbClr val="002060"/>
                </a:solidFill>
              </a:rPr>
              <a:t>&gt;</a:t>
            </a:r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3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4381-6E67-4B07-8BAA-A68BF5BD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쉐이더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6027C-96B4-4C07-9197-ECFEFE03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288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유니티의 쉐이더 프로그램은 </a:t>
            </a:r>
            <a:r>
              <a:rPr lang="en-US" altLang="ko-KR" sz="2400" b="1"/>
              <a:t>Cg/HLSL </a:t>
            </a:r>
            <a:r>
              <a:rPr lang="ko-KR" altLang="en-US" sz="2400"/>
              <a:t>언어로 작성되어 있다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유니티에서는 </a:t>
            </a:r>
            <a:r>
              <a:rPr lang="en-US" altLang="ko-KR" sz="2400" b="1"/>
              <a:t>Material</a:t>
            </a:r>
            <a:r>
              <a:rPr lang="ko-KR" altLang="en-US" sz="2400" b="1"/>
              <a:t>이 쉐이더를 참조</a:t>
            </a:r>
            <a:r>
              <a:rPr lang="ko-KR" altLang="en-US" sz="2400"/>
              <a:t>하여 해당 파라미터</a:t>
            </a:r>
            <a:r>
              <a:rPr lang="en-US" altLang="ko-KR" sz="2400"/>
              <a:t>(</a:t>
            </a:r>
            <a:r>
              <a:rPr lang="ko-KR" altLang="en-US" sz="2400"/>
              <a:t>텍스처나 색상 등</a:t>
            </a:r>
            <a:r>
              <a:rPr lang="en-US" altLang="ko-KR" sz="2400"/>
              <a:t>)</a:t>
            </a:r>
            <a:r>
              <a:rPr lang="ko-KR" altLang="en-US" sz="2400"/>
              <a:t>을 설정한다</a:t>
            </a:r>
            <a:r>
              <a:rPr lang="en-US" altLang="ko-KR" sz="240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9ACD99-F7F8-46CE-A117-355BA40D2FE0}"/>
              </a:ext>
            </a:extLst>
          </p:cNvPr>
          <p:cNvGrpSpPr/>
          <p:nvPr/>
        </p:nvGrpSpPr>
        <p:grpSpPr>
          <a:xfrm>
            <a:off x="8701088" y="353157"/>
            <a:ext cx="2733423" cy="6135511"/>
            <a:chOff x="8939364" y="0"/>
            <a:chExt cx="3055298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2C5013B-FAAB-42CB-9939-DB453502D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4187" y="0"/>
              <a:ext cx="2710475" cy="6858000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1FDE22A-C537-490F-8AFA-57CC231B7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364" y="3218870"/>
              <a:ext cx="689645" cy="4202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FA4CBDC-94A4-4915-BFBF-D23F83065BFF}"/>
                </a:ext>
              </a:extLst>
            </p:cNvPr>
            <p:cNvCxnSpPr>
              <a:cxnSpLocks/>
            </p:cNvCxnSpPr>
            <p:nvPr/>
          </p:nvCxnSpPr>
          <p:spPr>
            <a:xfrm>
              <a:off x="9386536" y="1516818"/>
              <a:ext cx="44608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1C9E8D5-F1A3-4BB7-846D-764C596F4DA8}"/>
              </a:ext>
            </a:extLst>
          </p:cNvPr>
          <p:cNvSpPr txBox="1"/>
          <p:nvPr/>
        </p:nvSpPr>
        <p:spPr>
          <a:xfrm>
            <a:off x="8362743" y="6438939"/>
            <a:ext cx="371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&lt;shader </a:t>
            </a:r>
            <a:r>
              <a:rPr lang="ko-KR" altLang="en-US">
                <a:solidFill>
                  <a:srgbClr val="002060"/>
                </a:solidFill>
              </a:rPr>
              <a:t>적용</a:t>
            </a:r>
            <a:r>
              <a:rPr lang="en-US" altLang="ko-KR">
                <a:solidFill>
                  <a:srgbClr val="002060"/>
                </a:solidFill>
              </a:rPr>
              <a:t> Inspector window&gt;</a:t>
            </a:r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1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4381-6E67-4B07-8BAA-A68BF5BD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쉐이더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6027C-96B4-4C07-9197-ECFEFE03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921"/>
            <a:ext cx="1129104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새로운 쉐이더 파일을 생성하기 위해 </a:t>
            </a:r>
            <a:r>
              <a:rPr lang="en-US" altLang="ko-KR" sz="2400"/>
              <a:t>project window</a:t>
            </a:r>
            <a:r>
              <a:rPr lang="ko-KR" altLang="en-US" sz="2400"/>
              <a:t>에서 마우스 오른쪽 클릭 </a:t>
            </a:r>
            <a:r>
              <a:rPr lang="en-US" altLang="ko-KR" sz="2400"/>
              <a:t>-&gt; </a:t>
            </a:r>
            <a:r>
              <a:rPr lang="en-US" altLang="ko-KR" sz="2400" b="1"/>
              <a:t>create &gt; Shader &gt; Unlit Shader </a:t>
            </a:r>
            <a:r>
              <a:rPr lang="ko-KR" altLang="en-US" sz="2400"/>
              <a:t>클릭한다</a:t>
            </a:r>
            <a:endParaRPr lang="en-US" altLang="ko-KR" sz="2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ED6F92-7EC7-42ED-820A-FC4502C3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88" y="2810875"/>
            <a:ext cx="7148885" cy="3454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411F9D-6C24-4D5E-8089-E464E9FD78FB}"/>
              </a:ext>
            </a:extLst>
          </p:cNvPr>
          <p:cNvSpPr txBox="1"/>
          <p:nvPr/>
        </p:nvSpPr>
        <p:spPr>
          <a:xfrm>
            <a:off x="8176173" y="2926080"/>
            <a:ext cx="395307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* </a:t>
            </a:r>
            <a:r>
              <a:rPr lang="ko-KR" altLang="en-US"/>
              <a:t>이 때 생성되는 </a:t>
            </a:r>
            <a:r>
              <a:rPr lang="en-US" altLang="ko-KR"/>
              <a:t>shader file</a:t>
            </a:r>
            <a:r>
              <a:rPr lang="ko-KR" altLang="en-US"/>
              <a:t>는 기본적인 틀이 갖추어진 </a:t>
            </a:r>
            <a:r>
              <a:rPr lang="en-US" altLang="ko-KR"/>
              <a:t>shader file</a:t>
            </a:r>
            <a:r>
              <a:rPr lang="ko-KR" altLang="en-US"/>
              <a:t>로</a:t>
            </a:r>
            <a:r>
              <a:rPr lang="en-US" altLang="ko-KR"/>
              <a:t>, </a:t>
            </a:r>
            <a:r>
              <a:rPr lang="ko-KR" altLang="en-US"/>
              <a:t>내용을 수정하여 새로운 </a:t>
            </a:r>
            <a:r>
              <a:rPr lang="en-US" altLang="ko-KR"/>
              <a:t>shader</a:t>
            </a:r>
            <a:r>
              <a:rPr lang="ko-KR" altLang="en-US"/>
              <a:t>를 작성하면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171F8-57C2-45AB-91D1-EE350B0F801A}"/>
              </a:ext>
            </a:extLst>
          </p:cNvPr>
          <p:cNvSpPr txBox="1"/>
          <p:nvPr/>
        </p:nvSpPr>
        <p:spPr>
          <a:xfrm>
            <a:off x="3122099" y="6264443"/>
            <a:ext cx="295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&lt;Unity</a:t>
            </a:r>
            <a:r>
              <a:rPr lang="ko-KR" altLang="en-US">
                <a:solidFill>
                  <a:srgbClr val="002060"/>
                </a:solidFill>
              </a:rPr>
              <a:t> </a:t>
            </a:r>
            <a:r>
              <a:rPr lang="en-US" altLang="ko-KR">
                <a:solidFill>
                  <a:srgbClr val="002060"/>
                </a:solidFill>
              </a:rPr>
              <a:t>Shader </a:t>
            </a:r>
            <a:r>
              <a:rPr lang="ko-KR" altLang="en-US">
                <a:solidFill>
                  <a:srgbClr val="002060"/>
                </a:solidFill>
              </a:rPr>
              <a:t>생성 방법</a:t>
            </a:r>
            <a:r>
              <a:rPr lang="en-US" altLang="ko-KR">
                <a:solidFill>
                  <a:srgbClr val="002060"/>
                </a:solidFill>
              </a:rPr>
              <a:t>&gt;</a:t>
            </a:r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2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3B526E-BB4E-420E-A311-EB319C4F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760" y="0"/>
            <a:ext cx="365532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B14381-6E67-4B07-8BAA-A68BF5BD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쉐이더 </a:t>
            </a:r>
            <a:r>
              <a:rPr lang="en-US" altLang="ko-KR" b="1"/>
              <a:t>– Unlit Shader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6027C-96B4-4C07-9197-ECFEFE03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85" y="1494525"/>
            <a:ext cx="7756877" cy="50027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2300"/>
              <a:t>새로운 </a:t>
            </a:r>
            <a:r>
              <a:rPr lang="en-US" altLang="ko-KR" sz="2300"/>
              <a:t>Unlit Shader</a:t>
            </a:r>
            <a:r>
              <a:rPr lang="ko-KR" altLang="en-US" sz="2300"/>
              <a:t>를 생성했을 때 </a:t>
            </a:r>
            <a:r>
              <a:rPr lang="en-US" altLang="ko-KR" sz="2300"/>
              <a:t>default shader code</a:t>
            </a:r>
            <a:r>
              <a:rPr lang="ko-KR" altLang="en-US" sz="2300"/>
              <a:t>의 일부이다</a:t>
            </a:r>
            <a:r>
              <a:rPr lang="en-US" altLang="ko-KR" sz="2300"/>
              <a:t>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300"/>
              <a:t>Cg </a:t>
            </a:r>
            <a:r>
              <a:rPr lang="ko-KR" altLang="en-US" sz="2300"/>
              <a:t>프로그램 </a:t>
            </a:r>
            <a:r>
              <a:rPr lang="en-US" altLang="ko-KR" sz="2300"/>
              <a:t>snippet</a:t>
            </a:r>
            <a:r>
              <a:rPr lang="ko-KR" altLang="en-US" sz="2300"/>
              <a:t>은 </a:t>
            </a:r>
            <a:r>
              <a:rPr lang="en-US" altLang="ko-KR" sz="2300" b="1"/>
              <a:t>CGPROGRAM</a:t>
            </a:r>
            <a:r>
              <a:rPr lang="ko-KR" altLang="en-US" sz="2300"/>
              <a:t>과  </a:t>
            </a:r>
            <a:r>
              <a:rPr lang="en-US" altLang="ko-KR" sz="2300" b="1"/>
              <a:t>ENDCG</a:t>
            </a:r>
            <a:r>
              <a:rPr lang="en-US" altLang="ko-KR" sz="2300"/>
              <a:t> </a:t>
            </a:r>
            <a:r>
              <a:rPr lang="ko-KR" altLang="en-US" sz="2300"/>
              <a:t>사이에 작성된다</a:t>
            </a:r>
            <a:r>
              <a:rPr lang="en-US" altLang="ko-KR" sz="2300"/>
              <a:t>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300" b="1"/>
              <a:t>#pragma </a:t>
            </a:r>
            <a:r>
              <a:rPr lang="ko-KR" altLang="en-US" sz="2300"/>
              <a:t>명령문으로 </a:t>
            </a:r>
            <a:r>
              <a:rPr lang="en-US" altLang="ko-KR" sz="2300"/>
              <a:t>vertex shader</a:t>
            </a:r>
            <a:r>
              <a:rPr lang="ko-KR" altLang="en-US" sz="2300"/>
              <a:t>와 </a:t>
            </a:r>
            <a:r>
              <a:rPr lang="en-US" altLang="ko-KR" sz="2300"/>
              <a:t>fragment shader</a:t>
            </a:r>
            <a:r>
              <a:rPr lang="ko-KR" altLang="en-US" sz="2300"/>
              <a:t>에 해당되는 </a:t>
            </a:r>
            <a:r>
              <a:rPr lang="en-US" altLang="ko-KR" sz="2300"/>
              <a:t>function</a:t>
            </a:r>
            <a:r>
              <a:rPr lang="ko-KR" altLang="en-US" sz="2300"/>
              <a:t>의 이름을 정해준다</a:t>
            </a:r>
            <a:r>
              <a:rPr lang="en-US" altLang="ko-KR" sz="2300"/>
              <a:t>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300"/>
              <a:t>Vertex shader</a:t>
            </a:r>
            <a:r>
              <a:rPr lang="ko-KR" altLang="en-US" sz="2300"/>
              <a:t>와 </a:t>
            </a:r>
            <a:r>
              <a:rPr lang="en-US" altLang="ko-KR" sz="2300"/>
              <a:t>Fragment shader</a:t>
            </a:r>
            <a:r>
              <a:rPr lang="ko-KR" altLang="en-US" sz="2300"/>
              <a:t>의 </a:t>
            </a:r>
            <a:r>
              <a:rPr lang="en-US" altLang="ko-KR" sz="2300"/>
              <a:t>in / out variabl</a:t>
            </a:r>
            <a:r>
              <a:rPr lang="ko-KR" altLang="en-US" sz="2300"/>
              <a:t>을 지정해줄 수 있다</a:t>
            </a:r>
            <a:r>
              <a:rPr lang="en-US" altLang="ko-KR" sz="2300"/>
              <a:t>.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altLang="ko-KR" sz="1900"/>
              <a:t>Vertex</a:t>
            </a:r>
            <a:r>
              <a:rPr lang="ko-KR" altLang="en-US" sz="1900"/>
              <a:t> </a:t>
            </a:r>
            <a:r>
              <a:rPr lang="en-US" altLang="ko-KR" sz="1900"/>
              <a:t>shader</a:t>
            </a:r>
            <a:r>
              <a:rPr lang="ko-KR" altLang="en-US" sz="1900"/>
              <a:t> </a:t>
            </a:r>
            <a:r>
              <a:rPr lang="en-US" altLang="ko-KR" sz="1900"/>
              <a:t>vert() </a:t>
            </a:r>
            <a:r>
              <a:rPr lang="ko-KR" altLang="en-US" sz="1900"/>
              <a:t>의 </a:t>
            </a:r>
            <a:r>
              <a:rPr lang="en-US" altLang="ko-KR" sz="1900" u="sng"/>
              <a:t>in type : appdata / out type : v2f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altLang="ko-KR" sz="1900"/>
              <a:t>Fragment shader frag()</a:t>
            </a:r>
            <a:r>
              <a:rPr lang="ko-KR" altLang="en-US" sz="1900"/>
              <a:t>의 </a:t>
            </a:r>
            <a:r>
              <a:rPr lang="en-US" altLang="ko-KR" sz="1900" u="sng"/>
              <a:t>in</a:t>
            </a:r>
            <a:r>
              <a:rPr lang="ko-KR" altLang="en-US" sz="1900" u="sng"/>
              <a:t> </a:t>
            </a:r>
            <a:r>
              <a:rPr lang="en-US" altLang="ko-KR" sz="1900" u="sng"/>
              <a:t>type</a:t>
            </a:r>
            <a:r>
              <a:rPr lang="ko-KR" altLang="en-US" sz="1900" u="sng"/>
              <a:t> </a:t>
            </a:r>
            <a:r>
              <a:rPr lang="en-US" altLang="ko-KR" sz="1900" u="sng"/>
              <a:t>:</a:t>
            </a:r>
            <a:r>
              <a:rPr lang="ko-KR" altLang="en-US" sz="1900" u="sng"/>
              <a:t> </a:t>
            </a:r>
            <a:r>
              <a:rPr lang="en-US" altLang="ko-KR" sz="1900" u="sng"/>
              <a:t>v2f / out type : fixed4</a:t>
            </a:r>
            <a:endParaRPr lang="ko-KR" altLang="en-US" sz="1900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009EE-DBB2-4770-97A0-48B2C1308C26}"/>
              </a:ext>
            </a:extLst>
          </p:cNvPr>
          <p:cNvSpPr txBox="1"/>
          <p:nvPr/>
        </p:nvSpPr>
        <p:spPr>
          <a:xfrm>
            <a:off x="10421621" y="4957981"/>
            <a:ext cx="160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Vertex shader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4A420C-9F3F-48BF-A24B-E7C04620F9A5}"/>
              </a:ext>
            </a:extLst>
          </p:cNvPr>
          <p:cNvSpPr txBox="1"/>
          <p:nvPr/>
        </p:nvSpPr>
        <p:spPr>
          <a:xfrm>
            <a:off x="10021265" y="6384424"/>
            <a:ext cx="197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Fragment shader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53C729-F1ED-4AED-9917-3910C2991CFD}"/>
              </a:ext>
            </a:extLst>
          </p:cNvPr>
          <p:cNvSpPr/>
          <p:nvPr/>
        </p:nvSpPr>
        <p:spPr>
          <a:xfrm>
            <a:off x="8595077" y="3990623"/>
            <a:ext cx="3370006" cy="13255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C69409-9088-4D15-9471-758435E808F9}"/>
              </a:ext>
            </a:extLst>
          </p:cNvPr>
          <p:cNvSpPr/>
          <p:nvPr/>
        </p:nvSpPr>
        <p:spPr>
          <a:xfrm>
            <a:off x="8595077" y="5428193"/>
            <a:ext cx="3370006" cy="13255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6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B147D-2E17-454C-AA8E-8436216E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쉐이더 </a:t>
            </a:r>
            <a:r>
              <a:rPr lang="en-US" altLang="ko-KR" b="1"/>
              <a:t>– </a:t>
            </a:r>
            <a:r>
              <a:rPr lang="ko-KR" altLang="en-US" b="1"/>
              <a:t>쉐이더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B0A62-73BA-49E6-91B8-76C44BB2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22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유니티 쉐이더에서의 변수는 </a:t>
            </a:r>
            <a:r>
              <a:rPr lang="en-US" altLang="ko-KR" sz="2400"/>
              <a:t>OpenGL</a:t>
            </a:r>
            <a:r>
              <a:rPr lang="ko-KR" altLang="en-US" sz="2400"/>
              <a:t>에서와 마찬가지로 사용자가 지정할 수 있는 </a:t>
            </a:r>
            <a:r>
              <a:rPr lang="en-US" altLang="ko-KR" sz="2400"/>
              <a:t>uniform </a:t>
            </a:r>
            <a:r>
              <a:rPr lang="ko-KR" altLang="en-US" sz="2400"/>
              <a:t>변수와 </a:t>
            </a:r>
            <a:r>
              <a:rPr lang="en-US" altLang="ko-KR" sz="2400"/>
              <a:t>built-in shader </a:t>
            </a:r>
            <a:r>
              <a:rPr lang="ko-KR" altLang="en-US" sz="2400"/>
              <a:t>변수로 나뉜다</a:t>
            </a:r>
            <a:r>
              <a:rPr lang="en-US" altLang="ko-KR" sz="2400"/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/>
              <a:t>Uniform </a:t>
            </a:r>
            <a:r>
              <a:rPr lang="ko-KR" altLang="en-US" sz="2400"/>
              <a:t>변수</a:t>
            </a:r>
            <a:endParaRPr lang="en-US" altLang="ko-KR" sz="240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/>
              <a:t>Built-in Shader </a:t>
            </a:r>
            <a:r>
              <a:rPr lang="ko-KR" altLang="en-US" sz="2400"/>
              <a:t>변수 </a:t>
            </a:r>
            <a:r>
              <a:rPr lang="en-US" altLang="ko-KR" sz="2400"/>
              <a:t>: </a:t>
            </a:r>
            <a:r>
              <a:rPr lang="en-US" altLang="ko-KR" sz="2400">
                <a:hlinkClick r:id="rId2"/>
              </a:rPr>
              <a:t>https://docs.unity3d.com/kr/current/Manual/SL-UnityShaderVariables.html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382254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28859BE-244C-471D-834F-C3B558DF1A08}"/>
              </a:ext>
            </a:extLst>
          </p:cNvPr>
          <p:cNvSpPr txBox="1">
            <a:spLocks/>
          </p:cNvSpPr>
          <p:nvPr/>
        </p:nvSpPr>
        <p:spPr>
          <a:xfrm>
            <a:off x="838199" y="1368425"/>
            <a:ext cx="6808273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>
                <a:solidFill>
                  <a:prstClr val="black"/>
                </a:solidFill>
              </a:rPr>
              <a:t>Uniform </a:t>
            </a:r>
            <a:r>
              <a:rPr lang="ko-KR" altLang="en-US" sz="2400">
                <a:solidFill>
                  <a:prstClr val="black"/>
                </a:solidFill>
              </a:rPr>
              <a:t>변수</a:t>
            </a:r>
            <a:endParaRPr lang="en-US" altLang="ko-KR" sz="240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-Shader</a:t>
            </a:r>
            <a:r>
              <a:rPr lang="ko-KR" altLang="en-US" sz="2400"/>
              <a:t>의 </a:t>
            </a:r>
            <a:r>
              <a:rPr lang="en-US" altLang="ko-KR" sz="2400" b="1"/>
              <a:t>Properties</a:t>
            </a:r>
            <a:r>
              <a:rPr lang="ko-KR" altLang="en-US" sz="2400"/>
              <a:t>에 </a:t>
            </a:r>
            <a:r>
              <a:rPr lang="en-US" altLang="ko-KR" sz="2400"/>
              <a:t>uniform </a:t>
            </a:r>
            <a:r>
              <a:rPr lang="ko-KR" altLang="en-US" sz="2400"/>
              <a:t>변수를 선언하면 </a:t>
            </a:r>
            <a:r>
              <a:rPr lang="en-US" altLang="ko-KR" sz="2400"/>
              <a:t>Material</a:t>
            </a:r>
            <a:r>
              <a:rPr lang="ko-KR" altLang="en-US" sz="2400"/>
              <a:t>의 </a:t>
            </a:r>
            <a:r>
              <a:rPr lang="en-US" altLang="ko-KR" sz="2400"/>
              <a:t>Inspector window </a:t>
            </a:r>
            <a:r>
              <a:rPr lang="ko-KR" altLang="en-US" sz="2400"/>
              <a:t>에서 변수의 값을 수정할 수 있다</a:t>
            </a:r>
            <a:r>
              <a:rPr lang="en-US" altLang="ko-KR" sz="240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-</a:t>
            </a:r>
            <a:r>
              <a:rPr lang="en-US" altLang="ko-KR" sz="2400" b="1"/>
              <a:t>Properties</a:t>
            </a:r>
            <a:r>
              <a:rPr lang="ko-KR" altLang="en-US" sz="2400"/>
              <a:t>에 선언된 변수는 똑같이 </a:t>
            </a:r>
            <a:r>
              <a:rPr lang="en-US" altLang="ko-KR" sz="2400"/>
              <a:t>pass </a:t>
            </a:r>
            <a:r>
              <a:rPr lang="ko-KR" altLang="en-US" sz="2400"/>
              <a:t>내부에 선언되어야 한다</a:t>
            </a:r>
            <a:r>
              <a:rPr lang="en-US" altLang="ko-KR" sz="240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52F0B6-B598-467C-BBE8-4B0A5B5E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985" y="3173825"/>
            <a:ext cx="3663413" cy="3314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329CA2-5E8C-4C85-BCD7-3BFB397A7E29}"/>
              </a:ext>
            </a:extLst>
          </p:cNvPr>
          <p:cNvSpPr txBox="1"/>
          <p:nvPr/>
        </p:nvSpPr>
        <p:spPr>
          <a:xfrm>
            <a:off x="7945329" y="6488668"/>
            <a:ext cx="439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&lt;Shader</a:t>
            </a:r>
            <a:r>
              <a:rPr lang="ko-KR" altLang="en-US">
                <a:solidFill>
                  <a:srgbClr val="002060"/>
                </a:solidFill>
              </a:rPr>
              <a:t>의 </a:t>
            </a:r>
            <a:r>
              <a:rPr lang="en-US" altLang="ko-KR">
                <a:solidFill>
                  <a:srgbClr val="002060"/>
                </a:solidFill>
              </a:rPr>
              <a:t>Properties</a:t>
            </a:r>
            <a:r>
              <a:rPr lang="ko-KR" altLang="en-US">
                <a:solidFill>
                  <a:srgbClr val="002060"/>
                </a:solidFill>
              </a:rPr>
              <a:t>에 선언된 변수들</a:t>
            </a:r>
            <a:r>
              <a:rPr lang="en-US" altLang="ko-KR">
                <a:solidFill>
                  <a:srgbClr val="002060"/>
                </a:solidFill>
              </a:rPr>
              <a:t>&gt;</a:t>
            </a:r>
            <a:endParaRPr lang="ko-KR" altLang="en-US">
              <a:solidFill>
                <a:srgbClr val="00206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1D2E6A-478E-4D20-B120-739DD2BA2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440" y="5236161"/>
            <a:ext cx="3973997" cy="748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113E77-54A5-41AE-ACF4-81A0BF0CE87A}"/>
              </a:ext>
            </a:extLst>
          </p:cNvPr>
          <p:cNvSpPr txBox="1"/>
          <p:nvPr/>
        </p:nvSpPr>
        <p:spPr>
          <a:xfrm>
            <a:off x="2423933" y="5984511"/>
            <a:ext cx="35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&lt;Properties</a:t>
            </a:r>
            <a:r>
              <a:rPr lang="ko-KR" altLang="en-US">
                <a:solidFill>
                  <a:srgbClr val="002060"/>
                </a:solidFill>
              </a:rPr>
              <a:t>에  변수 선언 방법</a:t>
            </a:r>
            <a:r>
              <a:rPr lang="en-US" altLang="ko-KR">
                <a:solidFill>
                  <a:srgbClr val="002060"/>
                </a:solidFill>
              </a:rPr>
              <a:t>&gt;</a:t>
            </a:r>
            <a:endParaRPr lang="ko-KR" altLang="en-US">
              <a:solidFill>
                <a:srgbClr val="00206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0EF2FE-C08C-468E-B412-5105293FB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075" y="64085"/>
            <a:ext cx="4250925" cy="3003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EFF380-AAB3-4541-AFB5-2E42C65FCF39}"/>
              </a:ext>
            </a:extLst>
          </p:cNvPr>
          <p:cNvSpPr txBox="1"/>
          <p:nvPr/>
        </p:nvSpPr>
        <p:spPr>
          <a:xfrm>
            <a:off x="8529782" y="2822167"/>
            <a:ext cx="336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 Properties </a:t>
            </a:r>
            <a:r>
              <a:rPr lang="ko-KR" altLang="en-US">
                <a:solidFill>
                  <a:srgbClr val="002060"/>
                </a:solidFill>
              </a:rPr>
              <a:t>변수 선언 예시 </a:t>
            </a:r>
            <a:r>
              <a:rPr lang="en-US" altLang="ko-KR">
                <a:solidFill>
                  <a:srgbClr val="002060"/>
                </a:solidFill>
              </a:rPr>
              <a:t>&gt;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4776AD-C7FF-4B78-8E4A-0EA554F0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쉐이더 </a:t>
            </a:r>
            <a:r>
              <a:rPr lang="en-US" altLang="ko-KR" b="1"/>
              <a:t>– </a:t>
            </a:r>
            <a:r>
              <a:rPr lang="ko-KR" altLang="en-US" b="1"/>
              <a:t>쉐이더 변수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6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FE694-E54A-420F-8B0E-6279BCB3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B6280-A06B-4E2E-8F08-B75F8312F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908" y="1815113"/>
            <a:ext cx="4173264" cy="4677761"/>
          </a:xfrm>
        </p:spPr>
        <p:txBody>
          <a:bodyPr>
            <a:normAutofit/>
          </a:bodyPr>
          <a:lstStyle/>
          <a:p>
            <a:r>
              <a:rPr lang="ko-KR" altLang="en-US" u="sng"/>
              <a:t>유니티 설치하기</a:t>
            </a:r>
            <a:endParaRPr lang="en-US" altLang="ko-KR" u="sng"/>
          </a:p>
          <a:p>
            <a:r>
              <a:rPr lang="ko-KR" altLang="en-US" u="sng"/>
              <a:t>유니티 프로젝트 열기</a:t>
            </a:r>
            <a:endParaRPr lang="en-US" altLang="ko-KR" u="sng"/>
          </a:p>
          <a:p>
            <a:r>
              <a:rPr lang="ko-KR" altLang="en-US" u="sng"/>
              <a:t>유니티 인터페이스</a:t>
            </a:r>
            <a:endParaRPr lang="en-US" altLang="ko-KR" u="sng"/>
          </a:p>
          <a:p>
            <a:pPr lvl="1"/>
            <a:r>
              <a:rPr lang="en-US" altLang="ko-KR"/>
              <a:t>Project</a:t>
            </a:r>
            <a:r>
              <a:rPr lang="ko-KR" altLang="en-US"/>
              <a:t> </a:t>
            </a:r>
            <a:r>
              <a:rPr lang="en-US" altLang="ko-KR"/>
              <a:t>Window</a:t>
            </a:r>
          </a:p>
          <a:p>
            <a:pPr lvl="1"/>
            <a:r>
              <a:rPr lang="en-US" altLang="ko-KR"/>
              <a:t>Scene View</a:t>
            </a:r>
          </a:p>
          <a:p>
            <a:pPr lvl="1"/>
            <a:r>
              <a:rPr lang="en-US" altLang="ko-KR"/>
              <a:t>Game View</a:t>
            </a:r>
          </a:p>
          <a:p>
            <a:pPr lvl="1"/>
            <a:r>
              <a:rPr lang="en-US" altLang="ko-KR"/>
              <a:t>Hierarchy Window</a:t>
            </a:r>
          </a:p>
          <a:p>
            <a:pPr lvl="1"/>
            <a:r>
              <a:rPr lang="en-US" altLang="ko-KR"/>
              <a:t>Inspector Winow</a:t>
            </a:r>
          </a:p>
          <a:p>
            <a:r>
              <a:rPr lang="ko-KR" altLang="en-US" u="sng"/>
              <a:t>유니티 빌드 설정</a:t>
            </a:r>
            <a:endParaRPr lang="en-US" altLang="ko-KR" u="sng"/>
          </a:p>
          <a:p>
            <a:r>
              <a:rPr lang="ko-KR" altLang="en-US" u="sng"/>
              <a:t>유니티 쉐이더</a:t>
            </a:r>
            <a:endParaRPr lang="en-US" altLang="ko-KR" u="sng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6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776AD-C7FF-4B78-8E4A-0EA554F0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쉐이더 </a:t>
            </a:r>
            <a:r>
              <a:rPr lang="en-US" altLang="ko-KR" b="1"/>
              <a:t>– </a:t>
            </a:r>
            <a:r>
              <a:rPr lang="ko-KR" altLang="en-US" b="1"/>
              <a:t>쉐이더 변수</a:t>
            </a: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28859BE-244C-471D-834F-C3B558DF1A08}"/>
              </a:ext>
            </a:extLst>
          </p:cNvPr>
          <p:cNvSpPr txBox="1">
            <a:spLocks/>
          </p:cNvSpPr>
          <p:nvPr/>
        </p:nvSpPr>
        <p:spPr>
          <a:xfrm>
            <a:off x="838200" y="1368425"/>
            <a:ext cx="10634472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>
                <a:solidFill>
                  <a:prstClr val="black"/>
                </a:solidFill>
              </a:rPr>
              <a:t>Uniform </a:t>
            </a:r>
            <a:r>
              <a:rPr lang="ko-KR" altLang="en-US" sz="2400">
                <a:solidFill>
                  <a:prstClr val="black"/>
                </a:solidFill>
              </a:rPr>
              <a:t>변수 </a:t>
            </a:r>
            <a:r>
              <a:rPr lang="en-US" altLang="ko-KR" sz="2400">
                <a:solidFill>
                  <a:prstClr val="black"/>
                </a:solidFill>
              </a:rPr>
              <a:t>(continued)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-Properties</a:t>
            </a:r>
            <a:r>
              <a:rPr lang="ko-KR" altLang="en-US" sz="2400"/>
              <a:t>에 없지만</a:t>
            </a:r>
            <a:r>
              <a:rPr lang="en-US" altLang="ko-KR" sz="2400"/>
              <a:t>, pass</a:t>
            </a:r>
            <a:r>
              <a:rPr lang="ko-KR" altLang="en-US" sz="2400"/>
              <a:t> 내부에 선언된 변수는 </a:t>
            </a:r>
            <a:r>
              <a:rPr lang="en-US" altLang="ko-KR" sz="2400"/>
              <a:t>uniform </a:t>
            </a:r>
            <a:r>
              <a:rPr lang="ko-KR" altLang="en-US" sz="2400"/>
              <a:t>변수로 사용된다</a:t>
            </a:r>
            <a:r>
              <a:rPr lang="en-US" altLang="ko-KR" sz="240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-C# Script</a:t>
            </a:r>
            <a:r>
              <a:rPr lang="ko-KR" altLang="en-US" sz="2400"/>
              <a:t>에서 </a:t>
            </a:r>
            <a:r>
              <a:rPr lang="en-US" altLang="ko-KR" sz="2400"/>
              <a:t>Material.SetVector(), Material.SetFloat()</a:t>
            </a:r>
            <a:r>
              <a:rPr lang="ko-KR" altLang="en-US" sz="2400"/>
              <a:t>와 같은 함수로 </a:t>
            </a:r>
            <a:r>
              <a:rPr lang="en-US" altLang="ko-KR" sz="2400"/>
              <a:t>uniform shader </a:t>
            </a:r>
            <a:r>
              <a:rPr lang="ko-KR" altLang="en-US" sz="2400"/>
              <a:t>변수에 </a:t>
            </a:r>
            <a:r>
              <a:rPr lang="en-US" altLang="ko-KR" sz="2400"/>
              <a:t>access</a:t>
            </a:r>
            <a:r>
              <a:rPr lang="ko-KR" altLang="en-US" sz="2400"/>
              <a:t>할 수 있다</a:t>
            </a:r>
            <a:r>
              <a:rPr lang="en-US" altLang="ko-KR" sz="240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5BEB11-E6AB-4B0B-9194-95114704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72" y="4168001"/>
            <a:ext cx="6829425" cy="1733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47EE4-5258-4E20-B3A9-B6DDD58C9725}"/>
              </a:ext>
            </a:extLst>
          </p:cNvPr>
          <p:cNvSpPr txBox="1"/>
          <p:nvPr/>
        </p:nvSpPr>
        <p:spPr>
          <a:xfrm>
            <a:off x="3207997" y="5901551"/>
            <a:ext cx="589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&lt;Script </a:t>
            </a:r>
            <a:r>
              <a:rPr lang="ko-KR" altLang="en-US">
                <a:solidFill>
                  <a:srgbClr val="002060"/>
                </a:solidFill>
              </a:rPr>
              <a:t>에서 </a:t>
            </a:r>
            <a:r>
              <a:rPr lang="en-US" altLang="ko-KR">
                <a:solidFill>
                  <a:srgbClr val="002060"/>
                </a:solidFill>
              </a:rPr>
              <a:t>Shader</a:t>
            </a:r>
            <a:r>
              <a:rPr lang="ko-KR" altLang="en-US">
                <a:solidFill>
                  <a:srgbClr val="002060"/>
                </a:solidFill>
              </a:rPr>
              <a:t>의 </a:t>
            </a:r>
            <a:r>
              <a:rPr lang="en-US" altLang="ko-KR">
                <a:solidFill>
                  <a:srgbClr val="002060"/>
                </a:solidFill>
              </a:rPr>
              <a:t>uniform </a:t>
            </a:r>
            <a:r>
              <a:rPr lang="ko-KR" altLang="en-US">
                <a:solidFill>
                  <a:srgbClr val="002060"/>
                </a:solidFill>
              </a:rPr>
              <a:t>변수를 </a:t>
            </a:r>
            <a:r>
              <a:rPr lang="en-US" altLang="ko-KR">
                <a:solidFill>
                  <a:srgbClr val="002060"/>
                </a:solidFill>
              </a:rPr>
              <a:t>set </a:t>
            </a:r>
            <a:r>
              <a:rPr lang="ko-KR" altLang="en-US">
                <a:solidFill>
                  <a:srgbClr val="002060"/>
                </a:solidFill>
              </a:rPr>
              <a:t>하는 예시</a:t>
            </a:r>
            <a:r>
              <a:rPr lang="en-US" altLang="ko-KR">
                <a:solidFill>
                  <a:srgbClr val="002060"/>
                </a:solidFill>
              </a:rPr>
              <a:t>&gt;</a:t>
            </a:r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8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B147D-2E17-454C-AA8E-8436216E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/>
              <a:t>유니티 쉐이더 </a:t>
            </a:r>
            <a:r>
              <a:rPr lang="en-US" altLang="ko-KR" b="1"/>
              <a:t>– </a:t>
            </a:r>
            <a:r>
              <a:rPr lang="ko-KR" altLang="en-US" b="1"/>
              <a:t>쉐이더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B0A62-73BA-49E6-91B8-76C44BB2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12522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ko-KR" sz="2400"/>
              <a:t>Built-in Shader </a:t>
            </a:r>
            <a:r>
              <a:rPr lang="ko-KR" altLang="en-US" sz="2400"/>
              <a:t>변수 </a:t>
            </a:r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C2D577-CDD0-4034-8511-5EFE2608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3" y="2071345"/>
            <a:ext cx="5076825" cy="219075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3C6934-7C58-4A22-AD2D-E5FD5D33F327}"/>
              </a:ext>
            </a:extLst>
          </p:cNvPr>
          <p:cNvCxnSpPr>
            <a:cxnSpLocks/>
          </p:cNvCxnSpPr>
          <p:nvPr/>
        </p:nvCxnSpPr>
        <p:spPr>
          <a:xfrm>
            <a:off x="1777825" y="2902883"/>
            <a:ext cx="22861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939787-C21B-40EE-B0B2-AEEA12A8AEF8}"/>
              </a:ext>
            </a:extLst>
          </p:cNvPr>
          <p:cNvSpPr txBox="1"/>
          <p:nvPr/>
        </p:nvSpPr>
        <p:spPr>
          <a:xfrm>
            <a:off x="523058" y="4790834"/>
            <a:ext cx="4741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예를 들어 </a:t>
            </a:r>
            <a:r>
              <a:rPr lang="en-US" altLang="ko-KR" sz="2400"/>
              <a:t>OpenGL</a:t>
            </a:r>
            <a:r>
              <a:rPr lang="ko-KR" altLang="en-US" sz="2400"/>
              <a:t>에서 처럼 </a:t>
            </a:r>
            <a:r>
              <a:rPr lang="en-US" altLang="ko-KR" sz="2400"/>
              <a:t>MVP Matrix</a:t>
            </a:r>
            <a:r>
              <a:rPr lang="ko-KR" altLang="en-US" sz="2400"/>
              <a:t>를 </a:t>
            </a:r>
            <a:r>
              <a:rPr lang="en-US" altLang="ko-KR" sz="2400"/>
              <a:t>uniform</a:t>
            </a:r>
            <a:r>
              <a:rPr lang="ko-KR" altLang="en-US" sz="2400"/>
              <a:t>으로 지정해줄 필요없이 </a:t>
            </a:r>
            <a:r>
              <a:rPr lang="en-US" altLang="ko-KR" sz="2400"/>
              <a:t>Unity</a:t>
            </a:r>
            <a:r>
              <a:rPr lang="ko-KR" altLang="en-US" sz="2400"/>
              <a:t>에서는 </a:t>
            </a:r>
            <a:r>
              <a:rPr lang="en-US" altLang="ko-KR" sz="2000" b="1">
                <a:latin typeface="Open Sans"/>
              </a:rPr>
              <a:t>UNITY_</a:t>
            </a:r>
            <a:r>
              <a:rPr lang="en-US" altLang="ko-KR" sz="2000" b="1" i="1">
                <a:latin typeface="Open Sans"/>
              </a:rPr>
              <a:t>MATRIX_</a:t>
            </a:r>
            <a:r>
              <a:rPr lang="en-US" altLang="ko-KR" sz="2000" b="1">
                <a:latin typeface="Open Sans"/>
              </a:rPr>
              <a:t>MVP </a:t>
            </a:r>
            <a:r>
              <a:rPr lang="en-US" altLang="ko-KR" sz="2400"/>
              <a:t>built-in </a:t>
            </a:r>
            <a:r>
              <a:rPr lang="ko-KR" altLang="en-US" sz="2400"/>
              <a:t>변수를 사용하면 된다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4882B3-8B80-4388-B4B2-8B343E53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62" y="2066338"/>
            <a:ext cx="6884938" cy="408654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274B7C-3090-452F-836D-E52AA1583D4E}"/>
              </a:ext>
            </a:extLst>
          </p:cNvPr>
          <p:cNvCxnSpPr>
            <a:cxnSpLocks/>
          </p:cNvCxnSpPr>
          <p:nvPr/>
        </p:nvCxnSpPr>
        <p:spPr>
          <a:xfrm>
            <a:off x="5452446" y="4299870"/>
            <a:ext cx="10951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CF37B3-C91C-4AF5-91D2-2479122291DA}"/>
              </a:ext>
            </a:extLst>
          </p:cNvPr>
          <p:cNvCxnSpPr>
            <a:cxnSpLocks/>
          </p:cNvCxnSpPr>
          <p:nvPr/>
        </p:nvCxnSpPr>
        <p:spPr>
          <a:xfrm>
            <a:off x="7264313" y="2984714"/>
            <a:ext cx="350528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5DE5C4-CD29-496C-84B4-7C414D4F65FF}"/>
              </a:ext>
            </a:extLst>
          </p:cNvPr>
          <p:cNvSpPr txBox="1"/>
          <p:nvPr/>
        </p:nvSpPr>
        <p:spPr>
          <a:xfrm>
            <a:off x="736601" y="4216453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&lt;OpenGL Phong_Tx.vert </a:t>
            </a:r>
            <a:r>
              <a:rPr lang="ko-KR" altLang="en-US">
                <a:solidFill>
                  <a:srgbClr val="002060"/>
                </a:solidFill>
              </a:rPr>
              <a:t>중</a:t>
            </a:r>
            <a:r>
              <a:rPr lang="en-US" altLang="ko-KR">
                <a:solidFill>
                  <a:srgbClr val="002060"/>
                </a:solidFill>
              </a:rPr>
              <a:t> </a:t>
            </a:r>
            <a:r>
              <a:rPr lang="ko-KR" altLang="en-US">
                <a:solidFill>
                  <a:srgbClr val="002060"/>
                </a:solidFill>
              </a:rPr>
              <a:t>일부</a:t>
            </a:r>
            <a:r>
              <a:rPr lang="en-US" altLang="ko-KR">
                <a:solidFill>
                  <a:srgbClr val="002060"/>
                </a:solidFill>
              </a:rPr>
              <a:t>&gt;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941800-61E5-4BD2-AA2B-1BE51E2D6239}"/>
              </a:ext>
            </a:extLst>
          </p:cNvPr>
          <p:cNvSpPr txBox="1"/>
          <p:nvPr/>
        </p:nvSpPr>
        <p:spPr>
          <a:xfrm>
            <a:off x="6934584" y="6123981"/>
            <a:ext cx="36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&lt;Unity</a:t>
            </a:r>
            <a:r>
              <a:rPr lang="ko-KR" altLang="en-US">
                <a:solidFill>
                  <a:srgbClr val="002060"/>
                </a:solidFill>
              </a:rPr>
              <a:t> </a:t>
            </a:r>
            <a:r>
              <a:rPr lang="en-US" altLang="ko-KR">
                <a:solidFill>
                  <a:srgbClr val="002060"/>
                </a:solidFill>
              </a:rPr>
              <a:t>built-in shader variable&gt;</a:t>
            </a:r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09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B5F81-61BE-4E65-82F7-C27055B0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※</a:t>
            </a:r>
            <a:r>
              <a:rPr lang="en-US" altLang="ko-KR" b="1"/>
              <a:t>Unity Manual</a:t>
            </a:r>
            <a:r>
              <a:rPr lang="ko-KR" altLang="en-US" b="1"/>
              <a:t>※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67060-CD29-4327-BF13-BC983E07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hlinkClick r:id="rId2"/>
              </a:rPr>
              <a:t>https://docs.unity3d.com/kr/2018.3/Manual/UnityManual.html</a:t>
            </a:r>
            <a:r>
              <a:rPr lang="ko-KR" altLang="en-US"/>
              <a:t>위 링크에 </a:t>
            </a:r>
            <a:r>
              <a:rPr lang="en-US" altLang="ko-KR"/>
              <a:t>Unity Manual</a:t>
            </a:r>
            <a:r>
              <a:rPr lang="ko-KR" altLang="en-US"/>
              <a:t>이 상세하게 되어 있으니 참고할 것</a:t>
            </a:r>
          </a:p>
        </p:txBody>
      </p:sp>
    </p:spTree>
    <p:extLst>
      <p:ext uri="{BB962C8B-B14F-4D97-AF65-F5344CB8AC3E}">
        <p14:creationId xmlns:p14="http://schemas.microsoft.com/office/powerpoint/2010/main" val="238127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유니티</a:t>
            </a:r>
            <a:r>
              <a:rPr lang="ko-KR" altLang="en-US" b="1" dirty="0"/>
              <a:t> 설치하기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A840B-69FB-4136-859B-A61CF6B4C003}"/>
              </a:ext>
            </a:extLst>
          </p:cNvPr>
          <p:cNvSpPr txBox="1"/>
          <p:nvPr/>
        </p:nvSpPr>
        <p:spPr>
          <a:xfrm>
            <a:off x="623455" y="3814500"/>
            <a:ext cx="11192641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https://unity3d.com/kr/get-unity/download/archive</a:t>
            </a:r>
            <a:endParaRPr lang="en-US" altLang="ko-KR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위 링크에서 </a:t>
            </a:r>
            <a:r>
              <a:rPr lang="en-US" altLang="ko-KR" sz="2400"/>
              <a:t>Unity </a:t>
            </a:r>
            <a:r>
              <a:rPr lang="en-US" altLang="ko-KR" sz="2400" b="1">
                <a:solidFill>
                  <a:srgbClr val="C00000"/>
                </a:solidFill>
              </a:rPr>
              <a:t>2018.3.0</a:t>
            </a:r>
            <a:r>
              <a:rPr lang="en-US" altLang="ko-KR" sz="2400"/>
              <a:t> </a:t>
            </a:r>
            <a:r>
              <a:rPr lang="ko-KR" altLang="en-US" sz="2400"/>
              <a:t>을 다운로드</a:t>
            </a:r>
            <a:endParaRPr lang="en-US" altLang="ko-KR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예제로 보내주는 </a:t>
            </a:r>
            <a:r>
              <a:rPr lang="en-US" altLang="ko-KR" sz="2400"/>
              <a:t>Unity project version</a:t>
            </a:r>
            <a:r>
              <a:rPr lang="ko-KR" altLang="en-US" sz="2400"/>
              <a:t>이 </a:t>
            </a:r>
            <a:r>
              <a:rPr lang="en-US" altLang="ko-KR" sz="2400"/>
              <a:t>2018.3.0</a:t>
            </a:r>
            <a:r>
              <a:rPr lang="ko-KR" altLang="en-US" sz="2400"/>
              <a:t>임</a:t>
            </a:r>
            <a:endParaRPr lang="en-US" altLang="ko-KR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Version</a:t>
            </a:r>
            <a:r>
              <a:rPr lang="ko-KR" altLang="en-US" sz="2400"/>
              <a:t>이 맞지 않을 경우 에러가 생기는 경우가 있으므로 다운로드 받기 전에 </a:t>
            </a:r>
            <a:r>
              <a:rPr lang="en-US" altLang="ko-KR" sz="2400"/>
              <a:t>2018.3.0</a:t>
            </a:r>
            <a:r>
              <a:rPr lang="ko-KR" altLang="en-US" sz="2400"/>
              <a:t> </a:t>
            </a:r>
            <a:r>
              <a:rPr lang="en-US" altLang="ko-KR" sz="2400"/>
              <a:t>version</a:t>
            </a:r>
            <a:r>
              <a:rPr lang="ko-KR" altLang="en-US" sz="2400"/>
              <a:t>임을 확인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09E57E7-3395-4D0A-ADC8-B8212E82B204}"/>
              </a:ext>
            </a:extLst>
          </p:cNvPr>
          <p:cNvGrpSpPr/>
          <p:nvPr/>
        </p:nvGrpSpPr>
        <p:grpSpPr>
          <a:xfrm>
            <a:off x="3493559" y="1676886"/>
            <a:ext cx="5204882" cy="2047151"/>
            <a:chOff x="536839" y="2358027"/>
            <a:chExt cx="5204882" cy="204715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AC57D0-1D0F-47AA-9BAC-2DA96FD75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839" y="2358027"/>
              <a:ext cx="5204882" cy="2047151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54D24AE-E529-41D9-99A6-061F2C491103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84" y="3080608"/>
              <a:ext cx="83895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6D88AB5-449B-4434-A2EE-734CD70ED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0738" y="2563861"/>
              <a:ext cx="500741" cy="3661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112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유니티</a:t>
            </a:r>
            <a:r>
              <a:rPr lang="ko-KR" altLang="en-US" b="1" dirty="0"/>
              <a:t> 설치하기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98B5CC-D670-4DD8-BE4C-41C5B215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72" y="1450954"/>
            <a:ext cx="5015056" cy="132592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C3A2DF-A371-456C-AEA9-6C7280CDD24E}"/>
              </a:ext>
            </a:extLst>
          </p:cNvPr>
          <p:cNvCxnSpPr>
            <a:cxnSpLocks/>
          </p:cNvCxnSpPr>
          <p:nvPr/>
        </p:nvCxnSpPr>
        <p:spPr>
          <a:xfrm flipH="1">
            <a:off x="8194408" y="2652881"/>
            <a:ext cx="72439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4688F18-A63D-4DA5-A8E7-E5A96195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30" y="3028476"/>
            <a:ext cx="3857907" cy="299973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FE0347-0F56-4266-B4F0-254C9E309B11}"/>
              </a:ext>
            </a:extLst>
          </p:cNvPr>
          <p:cNvCxnSpPr>
            <a:cxnSpLocks/>
          </p:cNvCxnSpPr>
          <p:nvPr/>
        </p:nvCxnSpPr>
        <p:spPr>
          <a:xfrm flipH="1">
            <a:off x="4987138" y="5361575"/>
            <a:ext cx="500741" cy="366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A62BBFF-14F3-4AC5-ABC4-08A615D97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17" y="3028476"/>
            <a:ext cx="3857907" cy="299973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E9D9A1-196F-4F1D-ADA4-25B5A7BE8384}"/>
              </a:ext>
            </a:extLst>
          </p:cNvPr>
          <p:cNvCxnSpPr>
            <a:cxnSpLocks/>
          </p:cNvCxnSpPr>
          <p:nvPr/>
        </p:nvCxnSpPr>
        <p:spPr>
          <a:xfrm flipH="1">
            <a:off x="9154157" y="5361575"/>
            <a:ext cx="500741" cy="366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E7C29A-6C8C-4AC9-B8CC-9BEEC44E7005}"/>
              </a:ext>
            </a:extLst>
          </p:cNvPr>
          <p:cNvCxnSpPr>
            <a:cxnSpLocks/>
          </p:cNvCxnSpPr>
          <p:nvPr/>
        </p:nvCxnSpPr>
        <p:spPr>
          <a:xfrm flipH="1">
            <a:off x="6757319" y="4938021"/>
            <a:ext cx="500741" cy="366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7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유니티</a:t>
            </a:r>
            <a:r>
              <a:rPr lang="ko-KR" altLang="en-US" b="1" dirty="0"/>
              <a:t> 설치하기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A53881-44C5-4689-A1B9-56A7D972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87" y="1694265"/>
            <a:ext cx="4752975" cy="36957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2C156B-D27D-4FD6-80F5-5F771D767AA1}"/>
              </a:ext>
            </a:extLst>
          </p:cNvPr>
          <p:cNvCxnSpPr>
            <a:cxnSpLocks/>
          </p:cNvCxnSpPr>
          <p:nvPr/>
        </p:nvCxnSpPr>
        <p:spPr>
          <a:xfrm flipH="1">
            <a:off x="2468961" y="2530969"/>
            <a:ext cx="500741" cy="366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6F701F-3835-4F72-9836-8AE256B763F1}"/>
              </a:ext>
            </a:extLst>
          </p:cNvPr>
          <p:cNvSpPr txBox="1"/>
          <p:nvPr/>
        </p:nvSpPr>
        <p:spPr>
          <a:xfrm>
            <a:off x="2197400" y="2152947"/>
            <a:ext cx="436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</a:rPr>
              <a:t>(Android</a:t>
            </a:r>
            <a:r>
              <a:rPr lang="ko-KR" altLang="en-US" sz="2400">
                <a:solidFill>
                  <a:srgbClr val="C00000"/>
                </a:solidFill>
              </a:rPr>
              <a:t>로 </a:t>
            </a:r>
            <a:r>
              <a:rPr lang="en-US" altLang="ko-KR" sz="2400">
                <a:solidFill>
                  <a:srgbClr val="C00000"/>
                </a:solidFill>
              </a:rPr>
              <a:t>build</a:t>
            </a:r>
            <a:r>
              <a:rPr lang="ko-KR" altLang="en-US" sz="2400">
                <a:solidFill>
                  <a:srgbClr val="C00000"/>
                </a:solidFill>
              </a:rPr>
              <a:t>를 원할 경우</a:t>
            </a:r>
            <a:r>
              <a:rPr lang="en-US" altLang="ko-KR" sz="2400">
                <a:solidFill>
                  <a:srgbClr val="C00000"/>
                </a:solidFill>
              </a:rPr>
              <a:t>)</a:t>
            </a:r>
            <a:endParaRPr lang="ko-KR" altLang="en-US" sz="240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997779-1BED-4A47-9B11-FA06596FCCE9}"/>
              </a:ext>
            </a:extLst>
          </p:cNvPr>
          <p:cNvCxnSpPr>
            <a:cxnSpLocks/>
          </p:cNvCxnSpPr>
          <p:nvPr/>
        </p:nvCxnSpPr>
        <p:spPr>
          <a:xfrm flipH="1">
            <a:off x="4692208" y="4660087"/>
            <a:ext cx="500741" cy="366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FB47B69-3578-4060-AE6B-3B8B66B1C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623" y="1690688"/>
            <a:ext cx="4752975" cy="36957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AD14A1-1B29-40F4-9228-DDC806226994}"/>
              </a:ext>
            </a:extLst>
          </p:cNvPr>
          <p:cNvCxnSpPr>
            <a:cxnSpLocks/>
          </p:cNvCxnSpPr>
          <p:nvPr/>
        </p:nvCxnSpPr>
        <p:spPr>
          <a:xfrm flipH="1">
            <a:off x="8457464" y="3538538"/>
            <a:ext cx="500741" cy="366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1FADE8-EAF2-494E-B740-CB9B7F505E57}"/>
              </a:ext>
            </a:extLst>
          </p:cNvPr>
          <p:cNvCxnSpPr>
            <a:cxnSpLocks/>
          </p:cNvCxnSpPr>
          <p:nvPr/>
        </p:nvCxnSpPr>
        <p:spPr>
          <a:xfrm flipH="1">
            <a:off x="9929838" y="4613022"/>
            <a:ext cx="500741" cy="366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6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프로젝트 열기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DA6612-1A82-49DC-9417-8490417B7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17" y="2443240"/>
            <a:ext cx="4905022" cy="2849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A0261E-95E7-4CBC-899A-1E5A17AC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78" y="2443240"/>
            <a:ext cx="4905022" cy="284902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67B0151-391E-4E01-9309-645ED19E2A34}"/>
              </a:ext>
            </a:extLst>
          </p:cNvPr>
          <p:cNvCxnSpPr>
            <a:cxnSpLocks/>
          </p:cNvCxnSpPr>
          <p:nvPr/>
        </p:nvCxnSpPr>
        <p:spPr>
          <a:xfrm flipH="1">
            <a:off x="10188622" y="2443240"/>
            <a:ext cx="500741" cy="366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3FD739-1C5D-4BB3-B558-80527F0A70A8}"/>
              </a:ext>
            </a:extLst>
          </p:cNvPr>
          <p:cNvCxnSpPr>
            <a:cxnSpLocks/>
          </p:cNvCxnSpPr>
          <p:nvPr/>
        </p:nvCxnSpPr>
        <p:spPr>
          <a:xfrm flipH="1">
            <a:off x="10622905" y="4871229"/>
            <a:ext cx="500741" cy="366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702BBB-2523-4142-877D-E69B1B72C370}"/>
              </a:ext>
            </a:extLst>
          </p:cNvPr>
          <p:cNvCxnSpPr>
            <a:cxnSpLocks/>
          </p:cNvCxnSpPr>
          <p:nvPr/>
        </p:nvCxnSpPr>
        <p:spPr>
          <a:xfrm flipH="1">
            <a:off x="4524613" y="2449084"/>
            <a:ext cx="500741" cy="366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8FCD16F-362F-4F49-8E74-859287ED3AC5}"/>
              </a:ext>
            </a:extLst>
          </p:cNvPr>
          <p:cNvCxnSpPr>
            <a:cxnSpLocks/>
          </p:cNvCxnSpPr>
          <p:nvPr/>
        </p:nvCxnSpPr>
        <p:spPr>
          <a:xfrm flipH="1">
            <a:off x="4897019" y="4292780"/>
            <a:ext cx="500741" cy="366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57D39F-C1E5-40BF-A1C4-24B03F9C7B78}"/>
              </a:ext>
            </a:extLst>
          </p:cNvPr>
          <p:cNvSpPr txBox="1"/>
          <p:nvPr/>
        </p:nvSpPr>
        <p:spPr>
          <a:xfrm>
            <a:off x="4584776" y="2261496"/>
            <a:ext cx="29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1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813861-10C5-4741-AE47-984E13F1219A}"/>
              </a:ext>
            </a:extLst>
          </p:cNvPr>
          <p:cNvSpPr txBox="1"/>
          <p:nvPr/>
        </p:nvSpPr>
        <p:spPr>
          <a:xfrm>
            <a:off x="4957182" y="4084901"/>
            <a:ext cx="29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2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B633D-958A-48B4-BCCF-C1698F7093CE}"/>
              </a:ext>
            </a:extLst>
          </p:cNvPr>
          <p:cNvSpPr txBox="1"/>
          <p:nvPr/>
        </p:nvSpPr>
        <p:spPr>
          <a:xfrm>
            <a:off x="10234343" y="2270919"/>
            <a:ext cx="29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1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1FDF1-A005-41C9-BAA8-6A1104515880}"/>
              </a:ext>
            </a:extLst>
          </p:cNvPr>
          <p:cNvSpPr txBox="1"/>
          <p:nvPr/>
        </p:nvSpPr>
        <p:spPr>
          <a:xfrm>
            <a:off x="10617159" y="4710827"/>
            <a:ext cx="29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2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45670-1B15-4A1B-8D18-9C9516B91C77}"/>
              </a:ext>
            </a:extLst>
          </p:cNvPr>
          <p:cNvSpPr txBox="1"/>
          <p:nvPr/>
        </p:nvSpPr>
        <p:spPr>
          <a:xfrm>
            <a:off x="971617" y="1743965"/>
            <a:ext cx="466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/>
              <a:t>새로운 프로젝트 열기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381E7-5FCD-4B46-B9A6-CB35D1DD67E0}"/>
              </a:ext>
            </a:extLst>
          </p:cNvPr>
          <p:cNvSpPr txBox="1"/>
          <p:nvPr/>
        </p:nvSpPr>
        <p:spPr>
          <a:xfrm>
            <a:off x="6334700" y="1743965"/>
            <a:ext cx="466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/>
              <a:t>기존 프로젝트 열기</a:t>
            </a:r>
          </a:p>
        </p:txBody>
      </p:sp>
    </p:spTree>
    <p:extLst>
      <p:ext uri="{BB962C8B-B14F-4D97-AF65-F5344CB8AC3E}">
        <p14:creationId xmlns:p14="http://schemas.microsoft.com/office/powerpoint/2010/main" val="168040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12C1C-F540-49CE-8930-40943A60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인터페이스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1C4BA7-AFF2-4959-A07F-784C7A5BE8A6}"/>
              </a:ext>
            </a:extLst>
          </p:cNvPr>
          <p:cNvGrpSpPr/>
          <p:nvPr/>
        </p:nvGrpSpPr>
        <p:grpSpPr>
          <a:xfrm>
            <a:off x="2804279" y="1638794"/>
            <a:ext cx="6583441" cy="4544536"/>
            <a:chOff x="2469448" y="1486071"/>
            <a:chExt cx="7253103" cy="500680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345375-941B-42CE-A945-215CE6D11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06"/>
            <a:stretch/>
          </p:blipFill>
          <p:spPr>
            <a:xfrm>
              <a:off x="2469448" y="1486071"/>
              <a:ext cx="7253103" cy="500680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814836-1E5E-4D2E-B4B3-683CB0E7308F}"/>
                </a:ext>
              </a:extLst>
            </p:cNvPr>
            <p:cNvSpPr/>
            <p:nvPr/>
          </p:nvSpPr>
          <p:spPr>
            <a:xfrm>
              <a:off x="2469448" y="1771101"/>
              <a:ext cx="1043773" cy="31859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AD1EF1-0A55-4994-950A-B4C4353AC254}"/>
                </a:ext>
              </a:extLst>
            </p:cNvPr>
            <p:cNvSpPr/>
            <p:nvPr/>
          </p:nvSpPr>
          <p:spPr>
            <a:xfrm>
              <a:off x="7743863" y="1771100"/>
              <a:ext cx="1978688" cy="297965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FF60A46-B3AC-4CA2-9BA0-E92BE68ABAC3}"/>
                </a:ext>
              </a:extLst>
            </p:cNvPr>
            <p:cNvSpPr/>
            <p:nvPr/>
          </p:nvSpPr>
          <p:spPr>
            <a:xfrm>
              <a:off x="2469448" y="4957010"/>
              <a:ext cx="5274415" cy="143004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6D1F87F-A947-4208-8663-7F945C30D553}"/>
                </a:ext>
              </a:extLst>
            </p:cNvPr>
            <p:cNvSpPr/>
            <p:nvPr/>
          </p:nvSpPr>
          <p:spPr>
            <a:xfrm>
              <a:off x="2525596" y="1601919"/>
              <a:ext cx="987626" cy="16918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C3FE61-1503-432A-8AC7-7B92AEB75126}"/>
                </a:ext>
              </a:extLst>
            </p:cNvPr>
            <p:cNvSpPr/>
            <p:nvPr/>
          </p:nvSpPr>
          <p:spPr>
            <a:xfrm>
              <a:off x="5788908" y="1601919"/>
              <a:ext cx="584391" cy="16918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CCEFDC-A5D4-4580-8645-607FDE794496}"/>
              </a:ext>
            </a:extLst>
          </p:cNvPr>
          <p:cNvCxnSpPr>
            <a:cxnSpLocks/>
          </p:cNvCxnSpPr>
          <p:nvPr/>
        </p:nvCxnSpPr>
        <p:spPr>
          <a:xfrm flipV="1">
            <a:off x="2453804" y="3302817"/>
            <a:ext cx="585160" cy="3479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CDEDFD8-A091-4ABA-94E5-5932F74EE9D4}"/>
              </a:ext>
            </a:extLst>
          </p:cNvPr>
          <p:cNvCxnSpPr>
            <a:cxnSpLocks/>
          </p:cNvCxnSpPr>
          <p:nvPr/>
        </p:nvCxnSpPr>
        <p:spPr>
          <a:xfrm flipV="1">
            <a:off x="2371091" y="4972066"/>
            <a:ext cx="585160" cy="3479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C120AC-A282-4976-B44A-C2090C34EF4F}"/>
              </a:ext>
            </a:extLst>
          </p:cNvPr>
          <p:cNvCxnSpPr>
            <a:cxnSpLocks/>
          </p:cNvCxnSpPr>
          <p:nvPr/>
        </p:nvCxnSpPr>
        <p:spPr>
          <a:xfrm flipH="1">
            <a:off x="9137349" y="2869038"/>
            <a:ext cx="500741" cy="366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48136E-F483-4B7C-B5F5-E03F19945640}"/>
              </a:ext>
            </a:extLst>
          </p:cNvPr>
          <p:cNvSpPr txBox="1"/>
          <p:nvPr/>
        </p:nvSpPr>
        <p:spPr>
          <a:xfrm>
            <a:off x="-27721" y="3572739"/>
            <a:ext cx="277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</a:rPr>
              <a:t>Hierarchy Window</a:t>
            </a:r>
            <a:endParaRPr lang="ko-KR" altLang="en-US" sz="240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213E3-E2C4-43F5-8EF0-2812153C6E24}"/>
              </a:ext>
            </a:extLst>
          </p:cNvPr>
          <p:cNvSpPr txBox="1"/>
          <p:nvPr/>
        </p:nvSpPr>
        <p:spPr>
          <a:xfrm>
            <a:off x="197563" y="5241988"/>
            <a:ext cx="237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</a:rPr>
              <a:t>Project Window</a:t>
            </a:r>
            <a:endParaRPr lang="ko-KR" altLang="en-US" sz="240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80140-0FE4-4F49-92D1-FC31A40849F4}"/>
              </a:ext>
            </a:extLst>
          </p:cNvPr>
          <p:cNvSpPr txBox="1"/>
          <p:nvPr/>
        </p:nvSpPr>
        <p:spPr>
          <a:xfrm>
            <a:off x="9417977" y="2383632"/>
            <a:ext cx="27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</a:rPr>
              <a:t>Inspector Window</a:t>
            </a:r>
            <a:endParaRPr lang="ko-KR" altLang="en-US" sz="2400">
              <a:solidFill>
                <a:srgbClr val="C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A2DC03-3FF9-4A06-8B63-8E6AD352C90B}"/>
              </a:ext>
            </a:extLst>
          </p:cNvPr>
          <p:cNvSpPr/>
          <p:nvPr/>
        </p:nvSpPr>
        <p:spPr>
          <a:xfrm>
            <a:off x="3797041" y="1877899"/>
            <a:ext cx="3736783" cy="28917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ABCAEF-E53C-445C-8628-B0E6B594946C}"/>
              </a:ext>
            </a:extLst>
          </p:cNvPr>
          <p:cNvCxnSpPr>
            <a:cxnSpLocks/>
          </p:cNvCxnSpPr>
          <p:nvPr/>
        </p:nvCxnSpPr>
        <p:spPr>
          <a:xfrm flipH="1">
            <a:off x="6523533" y="1595550"/>
            <a:ext cx="500741" cy="366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7E1BA04-AC4E-4081-BEAC-1DAFB94DECF0}"/>
              </a:ext>
            </a:extLst>
          </p:cNvPr>
          <p:cNvSpPr txBox="1"/>
          <p:nvPr/>
        </p:nvSpPr>
        <p:spPr>
          <a:xfrm>
            <a:off x="6408120" y="1133885"/>
            <a:ext cx="373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</a:rPr>
              <a:t>Scene</a:t>
            </a:r>
            <a:r>
              <a:rPr lang="ko-KR" altLang="en-US" sz="2400">
                <a:solidFill>
                  <a:srgbClr val="C00000"/>
                </a:solidFill>
              </a:rPr>
              <a:t> </a:t>
            </a:r>
            <a:r>
              <a:rPr lang="en-US" altLang="ko-KR" sz="2400">
                <a:solidFill>
                  <a:srgbClr val="C00000"/>
                </a:solidFill>
              </a:rPr>
              <a:t>View, Game</a:t>
            </a:r>
            <a:r>
              <a:rPr lang="ko-KR" altLang="en-US" sz="2400">
                <a:solidFill>
                  <a:srgbClr val="C00000"/>
                </a:solidFill>
              </a:rPr>
              <a:t> </a:t>
            </a:r>
            <a:r>
              <a:rPr lang="en-US" altLang="ko-KR" sz="2400">
                <a:solidFill>
                  <a:srgbClr val="C00000"/>
                </a:solidFill>
              </a:rPr>
              <a:t>View</a:t>
            </a:r>
            <a:endParaRPr lang="ko-KR" altLang="en-US" sz="240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1FE5E-F6AE-4694-BA31-DC67D8BF42CE}"/>
              </a:ext>
            </a:extLst>
          </p:cNvPr>
          <p:cNvSpPr txBox="1"/>
          <p:nvPr/>
        </p:nvSpPr>
        <p:spPr>
          <a:xfrm>
            <a:off x="238125" y="2056550"/>
            <a:ext cx="339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</a:rPr>
              <a:t>Scene</a:t>
            </a:r>
            <a:r>
              <a:rPr lang="ko-KR" altLang="en-US" sz="2400">
                <a:solidFill>
                  <a:srgbClr val="C00000"/>
                </a:solidFill>
              </a:rPr>
              <a:t> </a:t>
            </a:r>
            <a:r>
              <a:rPr lang="en-US" altLang="ko-KR" sz="2400">
                <a:solidFill>
                  <a:srgbClr val="C00000"/>
                </a:solidFill>
              </a:rPr>
              <a:t>View Navigation</a:t>
            </a:r>
            <a:endParaRPr lang="ko-KR" altLang="en-US" sz="2400">
              <a:solidFill>
                <a:srgbClr val="C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E73E9E-DC33-4679-A9BD-E32DC116E83D}"/>
              </a:ext>
            </a:extLst>
          </p:cNvPr>
          <p:cNvCxnSpPr>
            <a:cxnSpLocks/>
          </p:cNvCxnSpPr>
          <p:nvPr/>
        </p:nvCxnSpPr>
        <p:spPr>
          <a:xfrm flipV="1">
            <a:off x="2241135" y="1786628"/>
            <a:ext cx="585160" cy="3479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FB189C-7111-4495-B9AD-0D8DEAE3B021}"/>
              </a:ext>
            </a:extLst>
          </p:cNvPr>
          <p:cNvSpPr txBox="1"/>
          <p:nvPr/>
        </p:nvSpPr>
        <p:spPr>
          <a:xfrm>
            <a:off x="4784367" y="6274489"/>
            <a:ext cx="206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&lt;Unity Interface&gt;</a:t>
            </a:r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0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12C1C-F540-49CE-8930-40943A60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인터페이스 </a:t>
            </a:r>
            <a:r>
              <a:rPr lang="en-US" altLang="ko-KR" b="1"/>
              <a:t>– Project</a:t>
            </a:r>
            <a:r>
              <a:rPr lang="ko-KR" altLang="en-US" b="1"/>
              <a:t> </a:t>
            </a:r>
            <a:r>
              <a:rPr lang="en-US" altLang="ko-KR" b="1"/>
              <a:t>Window</a:t>
            </a:r>
            <a:endParaRPr lang="ko-KR" altLang="en-US" b="1"/>
          </a:p>
        </p:txBody>
      </p:sp>
      <p:pic>
        <p:nvPicPr>
          <p:cNvPr id="1026" name="Picture 2" descr="https://docs.unity3d.com/kr/2018.1/uploads/Main/ProjectWindowCallout.png">
            <a:extLst>
              <a:ext uri="{FF2B5EF4-FFF2-40B4-BE49-F238E27FC236}">
                <a16:creationId xmlns:a16="http://schemas.microsoft.com/office/drawing/2014/main" id="{AC39030D-FE40-41AC-8BBA-52F72A3DA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8" y="1478654"/>
            <a:ext cx="4803230" cy="23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cs.unity3d.com/kr/2018.1/uploads/Main/ProjectBrowser.png">
            <a:extLst>
              <a:ext uri="{FF2B5EF4-FFF2-40B4-BE49-F238E27FC236}">
                <a16:creationId xmlns:a16="http://schemas.microsoft.com/office/drawing/2014/main" id="{F2915D7A-D415-41B7-9A92-7C34935A8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8" y="3983920"/>
            <a:ext cx="6739559" cy="236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D4FAF1-FEEE-4406-A4A7-6C8C3AB0D907}"/>
              </a:ext>
            </a:extLst>
          </p:cNvPr>
          <p:cNvSpPr txBox="1"/>
          <p:nvPr/>
        </p:nvSpPr>
        <p:spPr>
          <a:xfrm>
            <a:off x="6444554" y="1690688"/>
            <a:ext cx="547233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프로젝트에 속한 에셋에 액세스하고 에셋을 관리할 수 있다</a:t>
            </a:r>
            <a:r>
              <a:rPr lang="en-US" altLang="ko-KR" sz="2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69684-2C1A-4DC5-A676-FF7472E7CBF6}"/>
              </a:ext>
            </a:extLst>
          </p:cNvPr>
          <p:cNvSpPr txBox="1"/>
          <p:nvPr/>
        </p:nvSpPr>
        <p:spPr>
          <a:xfrm>
            <a:off x="3238148" y="6350703"/>
            <a:ext cx="215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&lt;Project Window&gt;</a:t>
            </a:r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9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유니티 인터페이스 </a:t>
            </a:r>
            <a:r>
              <a:rPr lang="en-US" altLang="ko-KR" b="1"/>
              <a:t>– Project</a:t>
            </a:r>
            <a:r>
              <a:rPr lang="ko-KR" altLang="en-US" b="1"/>
              <a:t> </a:t>
            </a:r>
            <a:r>
              <a:rPr lang="en-US" altLang="ko-KR" b="1"/>
              <a:t>Window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FF0000"/>
                </a:solidFill>
              </a:rPr>
              <a:t>(</a:t>
            </a:r>
            <a:r>
              <a:rPr lang="ko-KR" altLang="en-US" sz="2400">
                <a:solidFill>
                  <a:srgbClr val="FF0000"/>
                </a:solidFill>
              </a:rPr>
              <a:t>안드로이드로 빌드하는 경우 반드시</a:t>
            </a:r>
            <a:r>
              <a:rPr lang="en-US" altLang="ko-KR" sz="2400">
                <a:solidFill>
                  <a:srgbClr val="FF0000"/>
                </a:solidFill>
              </a:rPr>
              <a:t>) </a:t>
            </a:r>
            <a:r>
              <a:rPr lang="ko-KR" altLang="en-US" sz="2400"/>
              <a:t>이미지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텍스쳐</a:t>
            </a:r>
            <a:r>
              <a:rPr lang="en-US" altLang="ko-KR" sz="2400" dirty="0"/>
              <a:t>), </a:t>
            </a:r>
            <a:r>
              <a:rPr lang="ko-KR" altLang="en-US" sz="2400" dirty="0"/>
              <a:t>텍스트</a:t>
            </a:r>
            <a:r>
              <a:rPr lang="en-US" altLang="ko-KR" sz="2400" dirty="0"/>
              <a:t> </a:t>
            </a:r>
            <a:r>
              <a:rPr lang="ko-KR" altLang="en-US" sz="2400" dirty="0"/>
              <a:t>파일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쉐이더</a:t>
            </a:r>
            <a:r>
              <a:rPr lang="ko-KR" altLang="en-US" sz="2400" dirty="0"/>
              <a:t> 등 스크립트를 사용하여 불러오려는 리소스는 </a:t>
            </a:r>
            <a:r>
              <a:rPr lang="en-US" altLang="ko-KR" sz="2400" b="1" dirty="0"/>
              <a:t>Assets/resources </a:t>
            </a:r>
            <a:r>
              <a:rPr lang="ko-KR" altLang="en-US" sz="2400" dirty="0"/>
              <a:t>안에 저장되어야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스크립트에서 사용할 때에는 </a:t>
            </a:r>
            <a:r>
              <a:rPr lang="ko-KR" altLang="en-US" sz="2400" dirty="0" err="1"/>
              <a:t>확장자</a:t>
            </a:r>
            <a:r>
              <a:rPr lang="ko-KR" altLang="en-US" sz="2400" dirty="0"/>
              <a:t> 없이 경로와 파일명만으로 사용한다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3575"/>
          <a:stretch/>
        </p:blipFill>
        <p:spPr>
          <a:xfrm>
            <a:off x="838200" y="3429000"/>
            <a:ext cx="4581525" cy="20309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4001294"/>
            <a:ext cx="6014967" cy="82745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A27987-A193-49B2-B564-BB67B3E726A0}"/>
              </a:ext>
            </a:extLst>
          </p:cNvPr>
          <p:cNvCxnSpPr>
            <a:cxnSpLocks/>
          </p:cNvCxnSpPr>
          <p:nvPr/>
        </p:nvCxnSpPr>
        <p:spPr>
          <a:xfrm>
            <a:off x="9272649" y="4542963"/>
            <a:ext cx="158139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431393-2D1C-40E7-9A9F-565263F84FEC}"/>
              </a:ext>
            </a:extLst>
          </p:cNvPr>
          <p:cNvSpPr txBox="1"/>
          <p:nvPr/>
        </p:nvSpPr>
        <p:spPr>
          <a:xfrm>
            <a:off x="2053113" y="5459957"/>
            <a:ext cx="215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</a:rPr>
              <a:t>&lt;Project Window&gt;</a:t>
            </a:r>
            <a:endParaRPr lang="ko-KR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6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5666</TotalTime>
  <Words>799</Words>
  <Application>Microsoft Office PowerPoint</Application>
  <PresentationFormat>와이드스크린</PresentationFormat>
  <Paragraphs>105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Open Sans</vt:lpstr>
      <vt:lpstr>맑은 고딕</vt:lpstr>
      <vt:lpstr>Arial</vt:lpstr>
      <vt:lpstr>Office 테마</vt:lpstr>
      <vt:lpstr>Unity</vt:lpstr>
      <vt:lpstr>목차</vt:lpstr>
      <vt:lpstr>유니티 설치하기</vt:lpstr>
      <vt:lpstr>유니티 설치하기</vt:lpstr>
      <vt:lpstr>유니티 설치하기</vt:lpstr>
      <vt:lpstr>유니티 프로젝트 열기</vt:lpstr>
      <vt:lpstr>유니티 인터페이스</vt:lpstr>
      <vt:lpstr>유니티 인터페이스 – Project Window</vt:lpstr>
      <vt:lpstr>유니티 인터페이스 – Project Window</vt:lpstr>
      <vt:lpstr>유니티 인터페이스 – Scene View</vt:lpstr>
      <vt:lpstr>유니티 인터페이스 – Game View</vt:lpstr>
      <vt:lpstr>유니티 인터페이스 – Hierarchy Window</vt:lpstr>
      <vt:lpstr>유니티 인터페이스 – Inspector Window</vt:lpstr>
      <vt:lpstr>유니티 빌드설정</vt:lpstr>
      <vt:lpstr>유니티 쉐이더</vt:lpstr>
      <vt:lpstr>유니티 쉐이더</vt:lpstr>
      <vt:lpstr>유니티 쉐이더 – Unlit Shader</vt:lpstr>
      <vt:lpstr>유니티 쉐이더 – 쉐이더 변수</vt:lpstr>
      <vt:lpstr>유니티 쉐이더 – 쉐이더 변수</vt:lpstr>
      <vt:lpstr>유니티 쉐이더 – 쉐이더 변수</vt:lpstr>
      <vt:lpstr>유니티 쉐이더 – 쉐이더 변수</vt:lpstr>
      <vt:lpstr>※Unity Manual※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grklimt4</dc:creator>
  <cp:lastModifiedBy>주예슬</cp:lastModifiedBy>
  <cp:revision>57</cp:revision>
  <cp:lastPrinted>2019-05-29T08:57:46Z</cp:lastPrinted>
  <dcterms:created xsi:type="dcterms:W3CDTF">2019-02-27T06:04:13Z</dcterms:created>
  <dcterms:modified xsi:type="dcterms:W3CDTF">2019-05-29T13:06:05Z</dcterms:modified>
</cp:coreProperties>
</file>