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>
        <p:scale>
          <a:sx n="70" d="100"/>
          <a:sy n="70" d="100"/>
        </p:scale>
        <p:origin x="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B741-8183-AE51-4EF9-EC4BF7C6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9B10-16FB-6B4B-8B42-8AA36D234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6D30-5EFF-F8C1-4D6B-B1F7244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E10F-F39E-F122-A3BE-4451304A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D65F-4211-A941-900B-2787D5F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2B54-605F-4C87-7430-3E1FC393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5E7A-1626-1594-D90C-AE1BCE3A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1F17-7D84-0F68-56CC-679D73E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326C-3347-C158-270F-A860E66E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7CA3-074D-2B4B-C34C-5FC543D1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87326-4717-EC94-74F9-F243619A4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4185-63D1-16E4-5FBA-AE210B7C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E2CB-CB5C-38E3-CDB1-3E36C4B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55B7-0BA4-5045-5E94-890EDB2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235D-0A5D-26AB-CD25-FB58F6E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80C-A73E-F5AC-4D7D-98DC54C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10AF-DB7B-B21C-B50B-92A8156C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D40-93C6-D582-5140-187978D7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1D00-3B18-B2E4-E8A4-4DDCB338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01F0-AD47-C9D3-97B8-3ECA079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E319-10C0-7F63-2A0F-D1D9AA0B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767A-4B82-B383-7E11-1DED476C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36B8-F288-E37A-F73C-A356AEBD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CC1-11CA-8FBD-BA3F-CD36DFC1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F011-A5BC-4D7C-76E1-2E1A475E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D79D-2F5A-C5E4-B8DD-50320D9B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5EC7-B870-FA1F-8699-1B6B02D8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4C55D-610A-AC6F-A6FD-4D806A3F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6C7C-B24C-083B-4D8F-66FA5C1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6C69-79B2-DA3A-4CA8-5D0EB647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973D-A820-E0C2-767B-BEAD2F97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BDA-D0BA-C4E8-BD2D-C6B7578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B7F7-8F2A-4E25-30EE-4D53E4C4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91FD-DEDB-206B-CE32-10478C76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D60E0-E34F-EC4C-9B09-1EEA6A39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8589F-FC55-80A6-9F18-5E085110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37B12-D0DE-D557-50B1-0357285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AC548-E67D-D31A-B5F0-C00D623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E27E2-FA70-002B-8F00-CF7E0AED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E39-CE5F-961E-D66D-AE979D4C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5062C-578C-A989-03AB-BE10614C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8F519-D5CC-8561-37FD-3BC72F13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9DF89-70EA-81C2-BAAA-47D7AE75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E4D1B-EBEB-26C4-E742-1F51A2C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00A47-EFDE-39FA-1D07-2ECA05D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A9FC5-9197-075C-3E55-D1D26EB5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4D06-FE05-7B6B-6C9E-42D409FC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81DE-835A-9B56-0C4B-5DC323D0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77DF-D9C3-F691-B5D5-4C12A327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7CAE-6796-F4CF-6ADE-47FC7BCA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B060-94D4-93CC-A2EA-F30EBFD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4FA7-DFFF-7259-1E23-E246CA2E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C557-7EA1-19B6-426F-69C4FE7B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A08B8-B827-F5BD-E843-BD2AE735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1FB88-1BA2-F18B-4BD6-521CD1C2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E75B-0BEB-8ED6-F0FE-F62085C6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95E0-6BE4-06C3-625A-48CC1A28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8839-5380-5482-F3F0-DD089871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4F720-47D0-466D-A952-09322FB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E61E2-D057-CA78-B2DF-37D8AD5E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78B3-42C8-8C26-2568-FE1FB5A8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CA50B-D2B0-433B-9ABC-780E233068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79BE-E45A-E680-AF79-8151992A9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B031-91E4-F806-427C-6C019A66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244B-337A-A834-B37A-B5665C1D2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for enae743 </a:t>
            </a:r>
            <a:r>
              <a:rPr lang="en-US" dirty="0" err="1"/>
              <a:t>proj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6614-A39C-6CDC-B2AB-F115C2F3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NEW paper: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D53B0-C7B6-3CBA-F761-1C77F06E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4206562"/>
            <a:ext cx="797883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15F-E326-F855-6747-FB6A08EC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attitude stabilization of flapping micro-aerial vehicle. Example Simulink model below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8910C-B234-F83A-6947-685A3E06CBD4}"/>
              </a:ext>
            </a:extLst>
          </p:cNvPr>
          <p:cNvSpPr/>
          <p:nvPr/>
        </p:nvSpPr>
        <p:spPr>
          <a:xfrm>
            <a:off x="3657602" y="2681036"/>
            <a:ext cx="2759242" cy="1495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 Dynamics (</a:t>
            </a:r>
            <a:r>
              <a:rPr lang="en-US" dirty="0" err="1"/>
              <a:t>eqns</a:t>
            </a:r>
            <a:r>
              <a:rPr lang="en-US" dirty="0"/>
              <a:t> 1):</a:t>
            </a:r>
          </a:p>
          <a:p>
            <a:pPr algn="ctr"/>
            <a:r>
              <a:rPr lang="en-US" dirty="0"/>
              <a:t>Input: u, d(t), q, w</a:t>
            </a:r>
          </a:p>
          <a:p>
            <a:pPr algn="ctr"/>
            <a:r>
              <a:rPr lang="en-US" dirty="0"/>
              <a:t>Output: </a:t>
            </a:r>
            <a:r>
              <a:rPr lang="en-US" dirty="0" err="1"/>
              <a:t>qdot</a:t>
            </a:r>
            <a:r>
              <a:rPr lang="en-US" dirty="0"/>
              <a:t>, </a:t>
            </a:r>
            <a:r>
              <a:rPr lang="en-US" dirty="0" err="1"/>
              <a:t>wdot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2B94F-0D90-1A75-E44C-6D720F1A15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16844" y="3429000"/>
            <a:ext cx="1588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C75B88-246B-6D37-9231-A4957748C0A5}"/>
              </a:ext>
            </a:extLst>
          </p:cNvPr>
          <p:cNvSpPr/>
          <p:nvPr/>
        </p:nvSpPr>
        <p:spPr>
          <a:xfrm>
            <a:off x="8005011" y="2987841"/>
            <a:ext cx="1283368" cy="882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969C2-801D-AEE7-BE04-A0D72C9177F1}"/>
              </a:ext>
            </a:extLst>
          </p:cNvPr>
          <p:cNvCxnSpPr>
            <a:cxnSpLocks/>
          </p:cNvCxnSpPr>
          <p:nvPr/>
        </p:nvCxnSpPr>
        <p:spPr>
          <a:xfrm>
            <a:off x="9288379" y="3428998"/>
            <a:ext cx="1346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FE35D6-0D0A-8CA6-2904-D0AC35530005}"/>
              </a:ext>
            </a:extLst>
          </p:cNvPr>
          <p:cNvSpPr txBox="1"/>
          <p:nvPr/>
        </p:nvSpPr>
        <p:spPr>
          <a:xfrm>
            <a:off x="6561221" y="2933700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qdot</a:t>
            </a:r>
            <a:r>
              <a:rPr lang="en-US" dirty="0"/>
              <a:t>, </a:t>
            </a:r>
            <a:r>
              <a:rPr lang="en-US" dirty="0" err="1"/>
              <a:t>wdot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7F502-34FC-3F9C-73B2-1B1B86459B40}"/>
              </a:ext>
            </a:extLst>
          </p:cNvPr>
          <p:cNvSpPr txBox="1"/>
          <p:nvPr/>
        </p:nvSpPr>
        <p:spPr>
          <a:xfrm>
            <a:off x="9176083" y="2977983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q, 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5DB7F-4877-B260-97AD-63EA6850422B}"/>
              </a:ext>
            </a:extLst>
          </p:cNvPr>
          <p:cNvCxnSpPr>
            <a:cxnSpLocks/>
          </p:cNvCxnSpPr>
          <p:nvPr/>
        </p:nvCxnSpPr>
        <p:spPr>
          <a:xfrm flipH="1">
            <a:off x="9817767" y="3428998"/>
            <a:ext cx="1" cy="1709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8C33DA-D9F8-B3FD-BD59-AA7B83E5C3FB}"/>
              </a:ext>
            </a:extLst>
          </p:cNvPr>
          <p:cNvCxnSpPr>
            <a:cxnSpLocks/>
          </p:cNvCxnSpPr>
          <p:nvPr/>
        </p:nvCxnSpPr>
        <p:spPr>
          <a:xfrm flipH="1">
            <a:off x="1624016" y="5138983"/>
            <a:ext cx="81937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D8C2A6-D799-D12C-4C71-0D2A60B72B2A}"/>
              </a:ext>
            </a:extLst>
          </p:cNvPr>
          <p:cNvSpPr/>
          <p:nvPr/>
        </p:nvSpPr>
        <p:spPr>
          <a:xfrm>
            <a:off x="561982" y="2878680"/>
            <a:ext cx="2124068" cy="110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(</a:t>
            </a:r>
            <a:r>
              <a:rPr lang="en-US" dirty="0" err="1"/>
              <a:t>eqns</a:t>
            </a:r>
            <a:r>
              <a:rPr lang="en-US" dirty="0"/>
              <a:t> 2):</a:t>
            </a:r>
          </a:p>
          <a:p>
            <a:pPr algn="ctr"/>
            <a:r>
              <a:rPr lang="en-US" dirty="0"/>
              <a:t>Input: q, w</a:t>
            </a:r>
          </a:p>
          <a:p>
            <a:pPr algn="ctr"/>
            <a:r>
              <a:rPr lang="en-US" dirty="0"/>
              <a:t>Output: 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B4E4D7-B54B-7963-FA24-75C5D0BB380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2686050" y="3428998"/>
            <a:ext cx="97155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9654FC-22C1-85B0-F21D-6B152C246A1C}"/>
              </a:ext>
            </a:extLst>
          </p:cNvPr>
          <p:cNvSpPr txBox="1"/>
          <p:nvPr/>
        </p:nvSpPr>
        <p:spPr>
          <a:xfrm>
            <a:off x="2458957" y="3046702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3464A-3288-A0B7-2493-5F03E81D05D3}"/>
              </a:ext>
            </a:extLst>
          </p:cNvPr>
          <p:cNvCxnSpPr>
            <a:cxnSpLocks/>
          </p:cNvCxnSpPr>
          <p:nvPr/>
        </p:nvCxnSpPr>
        <p:spPr>
          <a:xfrm>
            <a:off x="4271714" y="2177546"/>
            <a:ext cx="0" cy="490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0D867-EE1F-5528-D612-A2CBF181AB7F}"/>
              </a:ext>
            </a:extLst>
          </p:cNvPr>
          <p:cNvSpPr txBox="1"/>
          <p:nvPr/>
        </p:nvSpPr>
        <p:spPr>
          <a:xfrm>
            <a:off x="3610226" y="1763183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CABDE6-AF86-B971-357F-F825B44988BF}"/>
              </a:ext>
            </a:extLst>
          </p:cNvPr>
          <p:cNvCxnSpPr>
            <a:cxnSpLocks/>
          </p:cNvCxnSpPr>
          <p:nvPr/>
        </p:nvCxnSpPr>
        <p:spPr>
          <a:xfrm flipV="1">
            <a:off x="4100264" y="4176963"/>
            <a:ext cx="0" cy="96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49A049-187C-6AAC-D7FB-935C16B6C14E}"/>
              </a:ext>
            </a:extLst>
          </p:cNvPr>
          <p:cNvSpPr txBox="1"/>
          <p:nvPr/>
        </p:nvSpPr>
        <p:spPr>
          <a:xfrm>
            <a:off x="3742326" y="4587367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q, 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B533-8606-91DE-8886-7A20628BE3FF}"/>
              </a:ext>
            </a:extLst>
          </p:cNvPr>
          <p:cNvCxnSpPr>
            <a:cxnSpLocks/>
          </p:cNvCxnSpPr>
          <p:nvPr/>
        </p:nvCxnSpPr>
        <p:spPr>
          <a:xfrm flipV="1">
            <a:off x="1624016" y="3967661"/>
            <a:ext cx="0" cy="1171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BA0EB7-C967-BD95-EE96-ACC7ABFA22ED}"/>
              </a:ext>
            </a:extLst>
          </p:cNvPr>
          <p:cNvSpPr txBox="1"/>
          <p:nvPr/>
        </p:nvSpPr>
        <p:spPr>
          <a:xfrm>
            <a:off x="1425747" y="4574375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q, 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7DA288-BA61-8713-42D6-4C04F8007329}"/>
              </a:ext>
            </a:extLst>
          </p:cNvPr>
          <p:cNvCxnSpPr>
            <a:cxnSpLocks/>
          </p:cNvCxnSpPr>
          <p:nvPr/>
        </p:nvCxnSpPr>
        <p:spPr>
          <a:xfrm>
            <a:off x="9817391" y="5138983"/>
            <a:ext cx="0" cy="423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300467-5B0E-59B6-D4FD-804A1B369E76}"/>
              </a:ext>
            </a:extLst>
          </p:cNvPr>
          <p:cNvSpPr/>
          <p:nvPr/>
        </p:nvSpPr>
        <p:spPr>
          <a:xfrm>
            <a:off x="8999645" y="5580138"/>
            <a:ext cx="1635492" cy="698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Wing input angles (eqs3)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878FCB-5155-4374-6484-6748A3495EE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0635137" y="5929509"/>
            <a:ext cx="8253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40D94A-9B42-4C09-E2C9-6DE121F2AE7E}"/>
              </a:ext>
            </a:extLst>
          </p:cNvPr>
          <p:cNvSpPr txBox="1"/>
          <p:nvPr/>
        </p:nvSpPr>
        <p:spPr>
          <a:xfrm>
            <a:off x="10501775" y="5256972"/>
            <a:ext cx="1122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Phi, psi, alpha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4E7395-6817-E4CA-0FE8-649F91FC27D5}"/>
              </a:ext>
            </a:extLst>
          </p:cNvPr>
          <p:cNvSpPr/>
          <p:nvPr/>
        </p:nvSpPr>
        <p:spPr>
          <a:xfrm>
            <a:off x="10608655" y="3066636"/>
            <a:ext cx="851823" cy="76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Euler angles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846B00-EAC1-2ADE-4202-07810AD5EFB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1034567" y="3832007"/>
            <a:ext cx="0" cy="423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A685498-145D-668E-BD27-74909A534E8A}"/>
              </a:ext>
            </a:extLst>
          </p:cNvPr>
          <p:cNvSpPr txBox="1"/>
          <p:nvPr/>
        </p:nvSpPr>
        <p:spPr>
          <a:xfrm>
            <a:off x="10392881" y="4194369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D1FE37-9B40-B238-8159-02EB00B38048}"/>
              </a:ext>
            </a:extLst>
          </p:cNvPr>
          <p:cNvSpPr txBox="1"/>
          <p:nvPr/>
        </p:nvSpPr>
        <p:spPr>
          <a:xfrm>
            <a:off x="9232231" y="2702175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5E1FD-86E4-0A5D-7BD6-D0BBA71A64F6}"/>
              </a:ext>
            </a:extLst>
          </p:cNvPr>
          <p:cNvSpPr txBox="1"/>
          <p:nvPr/>
        </p:nvSpPr>
        <p:spPr>
          <a:xfrm>
            <a:off x="10459452" y="5983146"/>
            <a:ext cx="1283369" cy="3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7, 8</a:t>
            </a:r>
          </a:p>
        </p:txBody>
      </p:sp>
    </p:spTree>
    <p:extLst>
      <p:ext uri="{BB962C8B-B14F-4D97-AF65-F5344CB8AC3E}">
        <p14:creationId xmlns:p14="http://schemas.microsoft.com/office/powerpoint/2010/main" val="336576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B794D-7E9E-2ACC-FF0E-79BCA343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1" y="1330267"/>
            <a:ext cx="6538602" cy="1210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D1358-ABE5-B0AB-0605-488D2148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1" y="3166931"/>
            <a:ext cx="4366638" cy="3033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71D2F-AD46-5AD6-E8A8-C01EFCD6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91" y="3965597"/>
            <a:ext cx="4122777" cy="823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31160-5965-9C4A-D2AD-9BFBCA5F0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909" y="4724215"/>
            <a:ext cx="6256562" cy="21337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0E4714-B702-686D-3FAA-CBC9311DD061}"/>
              </a:ext>
            </a:extLst>
          </p:cNvPr>
          <p:cNvSpPr txBox="1"/>
          <p:nvPr/>
        </p:nvSpPr>
        <p:spPr>
          <a:xfrm>
            <a:off x="655141" y="960935"/>
            <a:ext cx="1543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Equations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5973C-97E1-D17B-1361-F6BF766E78B5}"/>
              </a:ext>
            </a:extLst>
          </p:cNvPr>
          <p:cNvSpPr txBox="1"/>
          <p:nvPr/>
        </p:nvSpPr>
        <p:spPr>
          <a:xfrm>
            <a:off x="761821" y="2669359"/>
            <a:ext cx="1543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Equations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79D89-DB15-DC32-6810-247C5F23B358}"/>
              </a:ext>
            </a:extLst>
          </p:cNvPr>
          <p:cNvSpPr txBox="1"/>
          <p:nvPr/>
        </p:nvSpPr>
        <p:spPr>
          <a:xfrm>
            <a:off x="5840909" y="3490572"/>
            <a:ext cx="1543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Equations 3</a:t>
            </a:r>
          </a:p>
        </p:txBody>
      </p:sp>
    </p:spTree>
    <p:extLst>
      <p:ext uri="{BB962C8B-B14F-4D97-AF65-F5344CB8AC3E}">
        <p14:creationId xmlns:p14="http://schemas.microsoft.com/office/powerpoint/2010/main" val="1550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79704"/>
            <a:ext cx="11053011" cy="474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Implementation: 11 APR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A0DE-09D4-A941-2E11-0EF48C3F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57914"/>
            <a:ext cx="9717325" cy="4743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04A87-3735-50A5-E521-7C91C7C10974}"/>
              </a:ext>
            </a:extLst>
          </p:cNvPr>
          <p:cNvSpPr txBox="1"/>
          <p:nvPr/>
        </p:nvSpPr>
        <p:spPr>
          <a:xfrm>
            <a:off x="487848" y="5960184"/>
            <a:ext cx="1543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PLANT </a:t>
            </a:r>
            <a:r>
              <a:rPr lang="en-US" b="1" dirty="0" err="1"/>
              <a:t>Eqns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7858B-F375-0E47-FC88-AD4D329E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05" y="5611404"/>
            <a:ext cx="2019475" cy="10668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4BF1EE-C388-DE95-9108-DD016458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36" y="5778431"/>
            <a:ext cx="1864925" cy="686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6117B8-DFB8-C20C-4558-76AA71A56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15618"/>
            <a:ext cx="1326904" cy="658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BA7311-DBC6-7C2B-7EBE-2430019EC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41" y="5853599"/>
            <a:ext cx="1653683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3467B-F7EA-7312-0042-B8C8CE5C4B09}"/>
              </a:ext>
            </a:extLst>
          </p:cNvPr>
          <p:cNvSpPr txBox="1"/>
          <p:nvPr/>
        </p:nvSpPr>
        <p:spPr>
          <a:xfrm>
            <a:off x="535974" y="762542"/>
            <a:ext cx="22713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CONTROLLER </a:t>
            </a:r>
            <a:r>
              <a:rPr lang="en-US" b="1" dirty="0" err="1"/>
              <a:t>Eqns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7AF2B-F2FF-1669-FFF0-CADEF0F0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3" y="1336548"/>
            <a:ext cx="4830723" cy="2092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E03C2-3286-076F-6BA4-590B8CC506AB}"/>
              </a:ext>
            </a:extLst>
          </p:cNvPr>
          <p:cNvSpPr txBox="1"/>
          <p:nvPr/>
        </p:nvSpPr>
        <p:spPr>
          <a:xfrm>
            <a:off x="535972" y="3449008"/>
            <a:ext cx="37312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Follows </a:t>
            </a:r>
            <a:r>
              <a:rPr lang="en-US" dirty="0" err="1"/>
              <a:t>eqn</a:t>
            </a:r>
            <a:r>
              <a:rPr lang="en-US" dirty="0"/>
              <a:t> (22) using the </a:t>
            </a:r>
            <a:r>
              <a:rPr lang="en-US" dirty="0" err="1"/>
              <a:t>prev</a:t>
            </a:r>
            <a:r>
              <a:rPr lang="en-US" dirty="0"/>
              <a:t> slides definitions as well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E5F70-89C0-E544-5C4A-392B556A5197}"/>
              </a:ext>
            </a:extLst>
          </p:cNvPr>
          <p:cNvSpPr txBox="1"/>
          <p:nvPr/>
        </p:nvSpPr>
        <p:spPr>
          <a:xfrm>
            <a:off x="6784374" y="762542"/>
            <a:ext cx="22713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OBSERVER </a:t>
            </a:r>
            <a:r>
              <a:rPr lang="en-US" b="1" dirty="0" err="1"/>
              <a:t>Eqns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16581-3577-9ABC-F7D4-8D4B88F0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74" y="1222118"/>
            <a:ext cx="3177773" cy="3818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675FAA-0A0A-8E6A-3E2E-432552E89BB3}"/>
              </a:ext>
            </a:extLst>
          </p:cNvPr>
          <p:cNvSpPr txBox="1"/>
          <p:nvPr/>
        </p:nvSpPr>
        <p:spPr>
          <a:xfrm>
            <a:off x="6784374" y="5130553"/>
            <a:ext cx="37312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Follows </a:t>
            </a:r>
            <a:r>
              <a:rPr lang="en-US" dirty="0" err="1"/>
              <a:t>eqn</a:t>
            </a:r>
            <a:r>
              <a:rPr lang="en-US" dirty="0"/>
              <a:t> (7) using the </a:t>
            </a:r>
            <a:r>
              <a:rPr lang="en-US" dirty="0" err="1"/>
              <a:t>prev</a:t>
            </a:r>
            <a:r>
              <a:rPr lang="en-US" dirty="0"/>
              <a:t> slides definitions as well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1D6EC3-873E-A608-6613-096CF3CE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2" y="4441631"/>
            <a:ext cx="41534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1967F7-4D16-C261-4325-79D7061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79704"/>
            <a:ext cx="11053011" cy="47439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Implementation: 11 APR 24 Results</a:t>
            </a:r>
          </a:p>
          <a:p>
            <a:pPr marL="0" indent="0">
              <a:buNone/>
            </a:pPr>
            <a:r>
              <a:rPr lang="en-US" sz="1800"/>
              <a:t>It’s converging the quaternions to 0 and the observer is recreating the disturbance. </a:t>
            </a:r>
          </a:p>
          <a:p>
            <a:pPr marL="0" indent="0">
              <a:buNone/>
            </a:pPr>
            <a:r>
              <a:rPr lang="en-US" sz="1800"/>
              <a:t>Some issues though: it’s converging ~10x slower than the paper reports it should. I’m not at all sure why.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CF6AB-8A4B-7B05-2658-43CF682A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0" y="1729455"/>
            <a:ext cx="5334744" cy="4810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20489-5497-05DB-3E99-27885FD9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79" y="1748507"/>
            <a:ext cx="531569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1967F7-4D16-C261-4325-79D7061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79704"/>
            <a:ext cx="11053011" cy="47439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Implementation: 11 APR 24 Results</a:t>
            </a:r>
          </a:p>
          <a:p>
            <a:pPr marL="0" indent="0">
              <a:buNone/>
            </a:pPr>
            <a:r>
              <a:rPr lang="en-US" sz="1800"/>
              <a:t>It’s converging the quaternions to 0 and the observer is recreating the disturbance. </a:t>
            </a:r>
          </a:p>
          <a:p>
            <a:pPr marL="0" indent="0">
              <a:buNone/>
            </a:pPr>
            <a:r>
              <a:rPr lang="en-US" sz="1800"/>
              <a:t>Some issues though: it’s converging ~10x slower than the paper reports it should. I’m not at all sure why.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A017-B97E-7558-4A5D-69AD308B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9" y="1530434"/>
            <a:ext cx="5306165" cy="479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EDCF5-7EFB-B73D-84A2-0791AD70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0" y="2381104"/>
            <a:ext cx="218152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1967F7-4D16-C261-4325-79D7061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79704"/>
            <a:ext cx="11053011" cy="5265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Implementation: 11 APR 24 Results</a:t>
            </a:r>
          </a:p>
          <a:p>
            <a:pPr marL="0" indent="0">
              <a:buNone/>
            </a:pPr>
            <a:r>
              <a:rPr lang="en-US" sz="1800" dirty="0"/>
              <a:t>TO DO (in order of importance):</a:t>
            </a:r>
          </a:p>
          <a:p>
            <a:r>
              <a:rPr lang="en-US" sz="1800" dirty="0"/>
              <a:t>Diagnose why it’s converging 10x slower</a:t>
            </a:r>
          </a:p>
          <a:p>
            <a:pPr lvl="1"/>
            <a:r>
              <a:rPr lang="en-US" sz="1400" dirty="0"/>
              <a:t>Go to the paper and see if we can estimate the convergence rate: NOTE, cap Lambda (in paper) seems to control convergence rate!!!</a:t>
            </a:r>
          </a:p>
          <a:p>
            <a:pPr lvl="1"/>
            <a:r>
              <a:rPr lang="en-US" sz="1400" dirty="0"/>
              <a:t>See if there’s an incorrectly assigned exponent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Resolution: In short, I don’t really care. We can fix it by correcting cap Lambda, so it doesn’t matter much to me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NOTE 2: in the 19FEB24 </a:t>
            </a:r>
            <a:r>
              <a:rPr lang="en-US" sz="1400" dirty="0" err="1">
                <a:solidFill>
                  <a:srgbClr val="FF0000"/>
                </a:solidFill>
              </a:rPr>
              <a:t>euler</a:t>
            </a:r>
            <a:r>
              <a:rPr lang="en-US" sz="1400" dirty="0">
                <a:solidFill>
                  <a:srgbClr val="FF0000"/>
                </a:solidFill>
              </a:rPr>
              <a:t> angles model, this is </a:t>
            </a:r>
            <a:r>
              <a:rPr lang="en-US" sz="1400" b="1" dirty="0">
                <a:solidFill>
                  <a:srgbClr val="FF0000"/>
                </a:solidFill>
              </a:rPr>
              <a:t>fixed</a:t>
            </a:r>
            <a:r>
              <a:rPr lang="en-US" sz="1400" dirty="0">
                <a:solidFill>
                  <a:srgbClr val="FF0000"/>
                </a:solidFill>
              </a:rPr>
              <a:t>! IDK Why, but it seems like when doing the work in phi-space it fixed it.</a:t>
            </a:r>
          </a:p>
          <a:p>
            <a:r>
              <a:rPr lang="en-US" sz="1800" dirty="0"/>
              <a:t>There should also be a slight bias to a q value from the disturbance. Try and diagnose that too.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Resolution: Ours doesn’t show a slight bias, and I’m generally OK with that</a:t>
            </a:r>
          </a:p>
          <a:p>
            <a:r>
              <a:rPr lang="en-US" sz="1800" dirty="0"/>
              <a:t>Convert from quaternions to Euler angles – should be a simple transformation and be independent of stability/system performance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 performed the control over the </a:t>
            </a:r>
            <a:r>
              <a:rPr lang="en-US" sz="1400" dirty="0" err="1">
                <a:solidFill>
                  <a:srgbClr val="FF0000"/>
                </a:solidFill>
              </a:rPr>
              <a:t>euler</a:t>
            </a:r>
            <a:r>
              <a:rPr lang="en-US" sz="1400" dirty="0">
                <a:solidFill>
                  <a:srgbClr val="FF0000"/>
                </a:solidFill>
              </a:rPr>
              <a:t> angles themselves and that seemed to work just as fine</a:t>
            </a:r>
          </a:p>
          <a:p>
            <a:r>
              <a:rPr lang="en-US" sz="1800" dirty="0"/>
              <a:t>Convert inputs to actual hovering inputs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DONE!</a:t>
            </a:r>
          </a:p>
          <a:p>
            <a:r>
              <a:rPr lang="en-US" sz="1800" dirty="0"/>
              <a:t>Try more complicated disturbance dynamics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Done, added some noise!</a:t>
            </a:r>
          </a:p>
        </p:txBody>
      </p:sp>
    </p:spTree>
    <p:extLst>
      <p:ext uri="{BB962C8B-B14F-4D97-AF65-F5344CB8AC3E}">
        <p14:creationId xmlns:p14="http://schemas.microsoft.com/office/powerpoint/2010/main" val="341986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1967F7-4D16-C261-4325-79D7061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79704"/>
            <a:ext cx="11053011" cy="474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Implementation: 19 APR 24 Results</a:t>
            </a:r>
          </a:p>
          <a:p>
            <a:r>
              <a:rPr lang="en-US" sz="1800" dirty="0"/>
              <a:t>Changes made:</a:t>
            </a:r>
          </a:p>
          <a:p>
            <a:pPr lvl="1"/>
            <a:r>
              <a:rPr lang="en-US" sz="1400" dirty="0"/>
              <a:t>Added in complex disturbance model</a:t>
            </a:r>
          </a:p>
          <a:p>
            <a:pPr lvl="1"/>
            <a:r>
              <a:rPr lang="en-US" sz="1400" dirty="0"/>
              <a:t>Wrote the program in </a:t>
            </a:r>
            <a:r>
              <a:rPr lang="en-US" sz="1400" dirty="0" err="1"/>
              <a:t>euler</a:t>
            </a:r>
            <a:r>
              <a:rPr lang="en-US" sz="1400" dirty="0"/>
              <a:t> angles themselves rather than </a:t>
            </a:r>
            <a:r>
              <a:rPr lang="en-US" sz="1400" dirty="0" err="1"/>
              <a:t>quarternions</a:t>
            </a:r>
            <a:endParaRPr lang="en-US" sz="1400" dirty="0"/>
          </a:p>
          <a:p>
            <a:pPr lvl="1"/>
            <a:r>
              <a:rPr lang="en-US" sz="1400" dirty="0"/>
              <a:t> Now added hovering outputs</a:t>
            </a:r>
          </a:p>
          <a:p>
            <a:pPr lvl="1"/>
            <a:r>
              <a:rPr lang="en-US" sz="1400" dirty="0"/>
              <a:t>Used a sat-input and tuned to avoid </a:t>
            </a:r>
          </a:p>
          <a:p>
            <a:r>
              <a:rPr lang="en-US" sz="1800" dirty="0"/>
              <a:t>To Do:</a:t>
            </a:r>
          </a:p>
          <a:p>
            <a:pPr lvl="1"/>
            <a:r>
              <a:rPr lang="en-US" sz="1400" dirty="0"/>
              <a:t>Math to demonstrate stability</a:t>
            </a:r>
          </a:p>
          <a:p>
            <a:pPr lvl="1"/>
            <a:r>
              <a:rPr lang="en-US" sz="1400" dirty="0"/>
              <a:t>Math to demonstrate disturbance convergence</a:t>
            </a:r>
          </a:p>
          <a:p>
            <a:pPr lvl="1"/>
            <a:r>
              <a:rPr lang="en-US" sz="1400" dirty="0"/>
              <a:t>Math boundary layer analysis</a:t>
            </a:r>
          </a:p>
          <a:p>
            <a:pPr lvl="1"/>
            <a:r>
              <a:rPr lang="en-US" sz="1400" dirty="0"/>
              <a:t>Go thru and check if there are other things we need to prove</a:t>
            </a:r>
          </a:p>
          <a:p>
            <a:pPr lvl="1"/>
            <a:r>
              <a:rPr lang="en-US" sz="1400" dirty="0"/>
              <a:t>Then write everything up for project check-in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735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499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Notes for enae743 proj</vt:lpstr>
      <vt:lpstr>Goal: attitude stabilization of flapping micro-aerial vehicle. Example Simulink model below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enae743 proj</dc:title>
  <dc:creator>Joe Mockler</dc:creator>
  <cp:lastModifiedBy>Joe Mockler</cp:lastModifiedBy>
  <cp:revision>11</cp:revision>
  <dcterms:created xsi:type="dcterms:W3CDTF">2024-04-03T15:59:34Z</dcterms:created>
  <dcterms:modified xsi:type="dcterms:W3CDTF">2024-04-19T13:56:00Z</dcterms:modified>
</cp:coreProperties>
</file>