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6" r:id="rId3"/>
    <p:sldId id="277" r:id="rId4"/>
    <p:sldId id="278" r:id="rId5"/>
    <p:sldId id="280" r:id="rId6"/>
    <p:sldId id="279" r:id="rId7"/>
    <p:sldId id="257" r:id="rId8"/>
    <p:sldId id="268" r:id="rId9"/>
    <p:sldId id="269" r:id="rId10"/>
    <p:sldId id="270" r:id="rId11"/>
    <p:sldId id="258" r:id="rId12"/>
    <p:sldId id="273" r:id="rId13"/>
    <p:sldId id="275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>
        <p:scale>
          <a:sx n="80" d="100"/>
          <a:sy n="80" d="100"/>
        </p:scale>
        <p:origin x="782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B741-8183-AE51-4EF9-EC4BF7C6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9B10-16FB-6B4B-8B42-8AA36D234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6D30-5EFF-F8C1-4D6B-B1F7244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E10F-F39E-F122-A3BE-4451304A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D65F-4211-A941-900B-2787D5F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2B54-605F-4C87-7430-3E1FC393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5E7A-1626-1594-D90C-AE1BCE3A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1F17-7D84-0F68-56CC-679D73E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326C-3347-C158-270F-A860E66E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7CA3-074D-2B4B-C34C-5FC543D1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87326-4717-EC94-74F9-F243619A4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4185-63D1-16E4-5FBA-AE210B7C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E2CB-CB5C-38E3-CDB1-3E36C4B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55B7-0BA4-5045-5E94-890EDB2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235D-0A5D-26AB-CD25-FB58F6E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80C-A73E-F5AC-4D7D-98DC54C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10AF-DB7B-B21C-B50B-92A8156C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D40-93C6-D582-5140-187978D7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1D00-3B18-B2E4-E8A4-4DDCB338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01F0-AD47-C9D3-97B8-3ECA079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E319-10C0-7F63-2A0F-D1D9AA0B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767A-4B82-B383-7E11-1DED476C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36B8-F288-E37A-F73C-A356AEBD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CC1-11CA-8FBD-BA3F-CD36DFC1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F011-A5BC-4D7C-76E1-2E1A475E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D79D-2F5A-C5E4-B8DD-50320D9B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5EC7-B870-FA1F-8699-1B6B02D8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4C55D-610A-AC6F-A6FD-4D806A3F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6C7C-B24C-083B-4D8F-66FA5C1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6C69-79B2-DA3A-4CA8-5D0EB647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973D-A820-E0C2-767B-BEAD2F97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BDA-D0BA-C4E8-BD2D-C6B75782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B7F7-8F2A-4E25-30EE-4D53E4C4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91FD-DEDB-206B-CE32-10478C76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D60E0-E34F-EC4C-9B09-1EEA6A39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8589F-FC55-80A6-9F18-5E085110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37B12-D0DE-D557-50B1-0357285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AC548-E67D-D31A-B5F0-C00D623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E27E2-FA70-002B-8F00-CF7E0AED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E39-CE5F-961E-D66D-AE979D4C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5062C-578C-A989-03AB-BE10614C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8F519-D5CC-8561-37FD-3BC72F13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9DF89-70EA-81C2-BAAA-47D7AE75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E4D1B-EBEB-26C4-E742-1F51A2C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00A47-EFDE-39FA-1D07-2ECA05D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A9FC5-9197-075C-3E55-D1D26EB5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4D06-FE05-7B6B-6C9E-42D409FC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81DE-835A-9B56-0C4B-5DC323D0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77DF-D9C3-F691-B5D5-4C12A327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7CAE-6796-F4CF-6ADE-47FC7BCA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B060-94D4-93CC-A2EA-F30EBFD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4FA7-DFFF-7259-1E23-E246CA2E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C557-7EA1-19B6-426F-69C4FE7B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A08B8-B827-F5BD-E843-BD2AE735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1FB88-1BA2-F18B-4BD6-521CD1C2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E75B-0BEB-8ED6-F0FE-F62085C6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95E0-6BE4-06C3-625A-48CC1A28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8839-5380-5482-F3F0-DD089871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4F720-47D0-466D-A952-09322FB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E61E2-D057-CA78-B2DF-37D8AD5E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78B3-42C8-8C26-2568-FE1FB5A8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CA50B-D2B0-433B-9ABC-780E233068E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79BE-E45A-E680-AF79-8151992A9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B031-91E4-F806-427C-6C019A66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41F4F-CB9D-4F41-90F1-A4D328BC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579C6C-91DE-BD03-C661-BD75F2A15750}"/>
              </a:ext>
            </a:extLst>
          </p:cNvPr>
          <p:cNvSpPr txBox="1"/>
          <p:nvPr/>
        </p:nvSpPr>
        <p:spPr>
          <a:xfrm>
            <a:off x="473529" y="506186"/>
            <a:ext cx="11266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Introduction/Motivation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Disturbance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Discussion/Continued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92198-1576-DADF-CA0C-49D978C2ACD1}"/>
              </a:ext>
            </a:extLst>
          </p:cNvPr>
          <p:cNvSpPr txBox="1"/>
          <p:nvPr/>
        </p:nvSpPr>
        <p:spPr>
          <a:xfrm>
            <a:off x="473529" y="2967335"/>
            <a:ext cx="11266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attitude control on a flapping-wing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finite-time convergence to stable hover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Reject external disturbances by designing an observer with finite time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 law may be deployed in an inner loop for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5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15F-E326-F855-6747-FB6A08E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45" y="-2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648B5-A699-E3DE-8422-B132B35A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7" y="911238"/>
            <a:ext cx="7761110" cy="4358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9E7B0F-BFA6-5759-45A9-45D48AC637BE}"/>
              </a:ext>
            </a:extLst>
          </p:cNvPr>
          <p:cNvSpPr txBox="1"/>
          <p:nvPr/>
        </p:nvSpPr>
        <p:spPr>
          <a:xfrm>
            <a:off x="588245" y="5485097"/>
            <a:ext cx="1126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Plant: refer slide 3. Controller: refer slide 4. Observer: refer slide 4/paper notes  </a:t>
            </a:r>
          </a:p>
        </p:txBody>
      </p:sp>
    </p:spTree>
    <p:extLst>
      <p:ext uri="{BB962C8B-B14F-4D97-AF65-F5344CB8AC3E}">
        <p14:creationId xmlns:p14="http://schemas.microsoft.com/office/powerpoint/2010/main" val="132008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– initial condition to convergence with no disturbance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D811B-F767-3AAD-2292-D0D4BC3F919C}"/>
              </a:ext>
            </a:extLst>
          </p:cNvPr>
          <p:cNvSpPr txBox="1"/>
          <p:nvPr/>
        </p:nvSpPr>
        <p:spPr>
          <a:xfrm>
            <a:off x="792782" y="4747841"/>
            <a:ext cx="503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Euler angles, in deg, from [10, 5, 15] initial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83358-2920-4335-E2E4-5985D1452241}"/>
              </a:ext>
            </a:extLst>
          </p:cNvPr>
          <p:cNvSpPr txBox="1"/>
          <p:nvPr/>
        </p:nvSpPr>
        <p:spPr>
          <a:xfrm>
            <a:off x="6492758" y="4747840"/>
            <a:ext cx="44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effort, in radians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69543B-8E80-DDA1-0D3A-C86D1F27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087" y="819780"/>
            <a:ext cx="5468932" cy="3832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82A9EA-29DB-C436-70F1-60C00B5C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" y="849761"/>
            <a:ext cx="5265876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– initial condition to convergence with no disturbance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13FA9-B1CB-F7FB-FF38-7B1B1FF5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8" y="812002"/>
            <a:ext cx="5384713" cy="383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EF9712-0223-E12B-FC57-DB1AA945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0934"/>
            <a:ext cx="5258534" cy="3734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4D811B-F767-3AAD-2292-D0D4BC3F919C}"/>
              </a:ext>
            </a:extLst>
          </p:cNvPr>
          <p:cNvSpPr txBox="1"/>
          <p:nvPr/>
        </p:nvSpPr>
        <p:spPr>
          <a:xfrm>
            <a:off x="792783" y="4747841"/>
            <a:ext cx="4465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Euler angles, in deg, from [10, 5, 15] initial condition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83358-2920-4335-E2E4-5985D1452241}"/>
              </a:ext>
            </a:extLst>
          </p:cNvPr>
          <p:cNvSpPr txBox="1"/>
          <p:nvPr/>
        </p:nvSpPr>
        <p:spPr>
          <a:xfrm>
            <a:off x="6492757" y="4747840"/>
            <a:ext cx="49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effort after sat(s) (tuned to eps = 0.5) implemented, in radians</a:t>
            </a:r>
          </a:p>
        </p:txBody>
      </p:sp>
    </p:spTree>
    <p:extLst>
      <p:ext uri="{BB962C8B-B14F-4D97-AF65-F5344CB8AC3E}">
        <p14:creationId xmlns:p14="http://schemas.microsoft.com/office/powerpoint/2010/main" val="253813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– initial condition to convergence with no disturbance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D811B-F767-3AAD-2292-D0D4BC3F919C}"/>
              </a:ext>
            </a:extLst>
          </p:cNvPr>
          <p:cNvSpPr txBox="1"/>
          <p:nvPr/>
        </p:nvSpPr>
        <p:spPr>
          <a:xfrm>
            <a:off x="792783" y="4747841"/>
            <a:ext cx="44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persistent offset caused sat(s) only guaranteeing a region of attraction – phi’s in deg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BF520-39AC-2392-E565-908D186F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48" y="890076"/>
            <a:ext cx="5265876" cy="3749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69B2D-21BE-7AE8-43D0-52D60414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7" y="851118"/>
            <a:ext cx="5258256" cy="373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888D4-CE6C-1364-3651-FB6F49653975}"/>
              </a:ext>
            </a:extLst>
          </p:cNvPr>
          <p:cNvSpPr txBox="1"/>
          <p:nvPr/>
        </p:nvSpPr>
        <p:spPr>
          <a:xfrm>
            <a:off x="6713477" y="4767595"/>
            <a:ext cx="44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persistent offset caused sat(s) only guaranteeing a region of attraction – omega in deg/s</a:t>
            </a:r>
          </a:p>
        </p:txBody>
      </p:sp>
    </p:spTree>
    <p:extLst>
      <p:ext uri="{BB962C8B-B14F-4D97-AF65-F5344CB8AC3E}">
        <p14:creationId xmlns:p14="http://schemas.microsoft.com/office/powerpoint/2010/main" val="381976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– Disturbance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D811B-F767-3AAD-2292-D0D4BC3F919C}"/>
              </a:ext>
            </a:extLst>
          </p:cNvPr>
          <p:cNvSpPr txBox="1"/>
          <p:nvPr/>
        </p:nvSpPr>
        <p:spPr>
          <a:xfrm>
            <a:off x="6233429" y="4747841"/>
            <a:ext cx="44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Disturbance estimation [</a:t>
            </a:r>
            <a:r>
              <a:rPr lang="en-US" sz="2400" dirty="0" err="1"/>
              <a:t>mN</a:t>
            </a:r>
            <a:r>
              <a:rPr lang="en-US" sz="2400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B5B3-EB8E-B973-4A00-CF6D2471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08" y="815775"/>
            <a:ext cx="5268060" cy="371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B2A94-AAEB-CD4A-9636-AA4FEBC2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6248"/>
            <a:ext cx="5258534" cy="3724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37C42-A7EF-EB47-A756-89D58DB9FCBB}"/>
              </a:ext>
            </a:extLst>
          </p:cNvPr>
          <p:cNvSpPr txBox="1"/>
          <p:nvPr/>
        </p:nvSpPr>
        <p:spPr>
          <a:xfrm>
            <a:off x="787133" y="4738314"/>
            <a:ext cx="44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Injected Disturbance [</a:t>
            </a:r>
            <a:r>
              <a:rPr lang="en-US" sz="2400" dirty="0" err="1"/>
              <a:t>mN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72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B00-CB2D-FA91-D93E-66188892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 – Response to disturbance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D811B-F767-3AAD-2292-D0D4BC3F919C}"/>
              </a:ext>
            </a:extLst>
          </p:cNvPr>
          <p:cNvSpPr txBox="1"/>
          <p:nvPr/>
        </p:nvSpPr>
        <p:spPr>
          <a:xfrm>
            <a:off x="792783" y="4747841"/>
            <a:ext cx="44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Euler angles (deg)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37C42-A7EF-EB47-A756-89D58DB9FCBB}"/>
              </a:ext>
            </a:extLst>
          </p:cNvPr>
          <p:cNvSpPr txBox="1"/>
          <p:nvPr/>
        </p:nvSpPr>
        <p:spPr>
          <a:xfrm>
            <a:off x="6355382" y="4747841"/>
            <a:ext cx="44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effort (rad)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952D9-58BA-703B-3C83-8A8C27CE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4" y="812161"/>
            <a:ext cx="5273497" cy="3718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CE3C-D70A-E357-8023-F97801F9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2161"/>
            <a:ext cx="527349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92198-1576-DADF-CA0C-49D978C2ACD1}"/>
              </a:ext>
            </a:extLst>
          </p:cNvPr>
          <p:cNvSpPr txBox="1"/>
          <p:nvPr/>
        </p:nvSpPr>
        <p:spPr>
          <a:xfrm>
            <a:off x="367651" y="368514"/>
            <a:ext cx="112667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</a:p>
          <a:p>
            <a:r>
              <a:rPr lang="en-US" sz="2000" dirty="0"/>
              <a:t>Objectives achieved: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attitude control on a flapping-wing vehicle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finite-time convergence to stable hover condition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Reject external disturbances by designing an observer with finite time convergence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dirty="0"/>
              <a:t>Remaining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Clean up plots,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Organize citations/prior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Finalize Lyapunov proof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2243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579C6C-91DE-BD03-C661-BD75F2A15750}"/>
              </a:ext>
            </a:extLst>
          </p:cNvPr>
          <p:cNvSpPr txBox="1"/>
          <p:nvPr/>
        </p:nvSpPr>
        <p:spPr>
          <a:xfrm>
            <a:off x="473529" y="506186"/>
            <a:ext cx="11266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MAV’s? What are the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this paper demonstrate. Define the control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“general” dynamics? What’s the typical formulation?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we reduce the dynamics about hovering. FIG 1A/B – BODY AND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Final dynamics well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law: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Sliding mode control: define s, V(s) and show </a:t>
            </a:r>
            <a:r>
              <a:rPr lang="en-US" sz="2000" dirty="0" err="1"/>
              <a:t>vdot</a:t>
            </a:r>
            <a:r>
              <a:rPr lang="en-US" sz="2000" dirty="0"/>
              <a:t> is neg, def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the observer and show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/ Discussion: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Table of parameters. Connection between dynamics and values well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Convergence of a non-zero initial condition FIG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Disturbance recreation – FIG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Reaction to disturbance – FIG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Sliding surface FIG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Inputs – FIG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Conclusion: Did we meet our objectives? What are the limitations?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8749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97952-F459-8CCA-28EC-FF6BB6E7AC81}"/>
              </a:ext>
            </a:extLst>
          </p:cNvPr>
          <p:cNvSpPr txBox="1"/>
          <p:nvPr/>
        </p:nvSpPr>
        <p:spPr>
          <a:xfrm>
            <a:off x="473529" y="506186"/>
            <a:ext cx="1126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figures: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79E14-84F8-2A7C-A346-5695BD8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7850"/>
            <a:ext cx="6924617" cy="5193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63E80-0365-E17E-2F23-3F19D8DD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43" y="1093469"/>
            <a:ext cx="6757124" cy="5067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3451C-DA7E-0936-1883-AAC7509641B3}"/>
              </a:ext>
            </a:extLst>
          </p:cNvPr>
          <p:cNvSpPr txBox="1"/>
          <p:nvPr/>
        </p:nvSpPr>
        <p:spPr>
          <a:xfrm>
            <a:off x="2682240" y="627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F3469-0A46-14FD-AF54-BF6FC2D38A22}"/>
              </a:ext>
            </a:extLst>
          </p:cNvPr>
          <p:cNvSpPr txBox="1"/>
          <p:nvPr/>
        </p:nvSpPr>
        <p:spPr>
          <a:xfrm>
            <a:off x="8566485" y="6286930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 w/ zoomed in option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1B14B5-7B47-1346-A6B9-D8FEA451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0" y="6606843"/>
            <a:ext cx="6205086" cy="46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0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5291D-E26B-8315-5D27-1D1D755C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8" y="394034"/>
            <a:ext cx="6340643" cy="475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4A9BE-D59D-C8EC-8BFD-29FE170ECB6A}"/>
              </a:ext>
            </a:extLst>
          </p:cNvPr>
          <p:cNvSpPr txBox="1"/>
          <p:nvPr/>
        </p:nvSpPr>
        <p:spPr>
          <a:xfrm>
            <a:off x="3115377" y="5149516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62354-5D5D-A107-4E90-A05C533BD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52" y="771525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8B29A-DB98-0C6F-FB99-1365C7CDCC3D}"/>
              </a:ext>
            </a:extLst>
          </p:cNvPr>
          <p:cNvSpPr txBox="1"/>
          <p:nvPr/>
        </p:nvSpPr>
        <p:spPr>
          <a:xfrm>
            <a:off x="8859252" y="496485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</a:t>
            </a:r>
          </a:p>
        </p:txBody>
      </p:sp>
    </p:spTree>
    <p:extLst>
      <p:ext uri="{BB962C8B-B14F-4D97-AF65-F5344CB8AC3E}">
        <p14:creationId xmlns:p14="http://schemas.microsoft.com/office/powerpoint/2010/main" val="206859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FFDA3-4203-5714-6EED-0E3834B2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69" y="386515"/>
            <a:ext cx="7518533" cy="5638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F8B1C3-E716-DB7B-4945-0EC0C06531D0}"/>
              </a:ext>
            </a:extLst>
          </p:cNvPr>
          <p:cNvSpPr/>
          <p:nvPr/>
        </p:nvSpPr>
        <p:spPr>
          <a:xfrm>
            <a:off x="7643450" y="2098434"/>
            <a:ext cx="64477" cy="7126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4C56C-240B-46FA-EB2E-F103B01BCCA1}"/>
                  </a:ext>
                </a:extLst>
              </p:cNvPr>
              <p:cNvSpPr txBox="1"/>
              <p:nvPr/>
            </p:nvSpPr>
            <p:spPr>
              <a:xfrm>
                <a:off x="6998685" y="1861921"/>
                <a:ext cx="709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4C56C-240B-46FA-EB2E-F103B01B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85" y="1861921"/>
                <a:ext cx="7092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FEB429-C5DA-FCDB-17BA-8C7F00A5FDCA}"/>
              </a:ext>
            </a:extLst>
          </p:cNvPr>
          <p:cNvCxnSpPr>
            <a:cxnSpLocks/>
          </p:cNvCxnSpPr>
          <p:nvPr/>
        </p:nvCxnSpPr>
        <p:spPr>
          <a:xfrm>
            <a:off x="7526866" y="2259117"/>
            <a:ext cx="0" cy="393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A4CCBB-8D23-7387-007A-6E600A6FABA2}"/>
              </a:ext>
            </a:extLst>
          </p:cNvPr>
          <p:cNvCxnSpPr>
            <a:cxnSpLocks/>
          </p:cNvCxnSpPr>
          <p:nvPr/>
        </p:nvCxnSpPr>
        <p:spPr>
          <a:xfrm flipH="1" flipV="1">
            <a:off x="6536267" y="4174067"/>
            <a:ext cx="287866" cy="29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CE697C-2E72-F149-D149-38DD0D8ADD0E}"/>
              </a:ext>
            </a:extLst>
          </p:cNvPr>
          <p:cNvCxnSpPr>
            <a:cxnSpLocks/>
          </p:cNvCxnSpPr>
          <p:nvPr/>
        </p:nvCxnSpPr>
        <p:spPr>
          <a:xfrm flipH="1">
            <a:off x="7353306" y="4114800"/>
            <a:ext cx="88894" cy="46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D413-CD94-00B3-6FAE-12F2CF04B8FF}"/>
              </a:ext>
            </a:extLst>
          </p:cNvPr>
          <p:cNvCxnSpPr>
            <a:cxnSpLocks/>
          </p:cNvCxnSpPr>
          <p:nvPr/>
        </p:nvCxnSpPr>
        <p:spPr>
          <a:xfrm flipV="1">
            <a:off x="4402667" y="1490133"/>
            <a:ext cx="6773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095A0-2392-A86A-5F58-E4E841B34609}"/>
              </a:ext>
            </a:extLst>
          </p:cNvPr>
          <p:cNvCxnSpPr>
            <a:cxnSpLocks/>
          </p:cNvCxnSpPr>
          <p:nvPr/>
        </p:nvCxnSpPr>
        <p:spPr>
          <a:xfrm>
            <a:off x="5359400" y="1092200"/>
            <a:ext cx="220133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724FC5-4197-6815-1417-28319F841209}"/>
              </a:ext>
            </a:extLst>
          </p:cNvPr>
          <p:cNvCxnSpPr>
            <a:cxnSpLocks/>
          </p:cNvCxnSpPr>
          <p:nvPr/>
        </p:nvCxnSpPr>
        <p:spPr>
          <a:xfrm flipH="1" flipV="1">
            <a:off x="5242309" y="2543345"/>
            <a:ext cx="268048" cy="268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FC754A-9E17-F9F4-1E30-C583BB2D775B}"/>
                  </a:ext>
                </a:extLst>
              </p:cNvPr>
              <p:cNvSpPr txBox="1"/>
              <p:nvPr/>
            </p:nvSpPr>
            <p:spPr>
              <a:xfrm>
                <a:off x="4470400" y="1564844"/>
                <a:ext cx="709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FC754A-9E17-F9F4-1E30-C583BB2D7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1564844"/>
                <a:ext cx="7092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80505-4BE3-C9A7-42AB-65E2D90AD669}"/>
                  </a:ext>
                </a:extLst>
              </p:cNvPr>
              <p:cNvSpPr txBox="1"/>
              <p:nvPr/>
            </p:nvSpPr>
            <p:spPr>
              <a:xfrm>
                <a:off x="3564466" y="2456076"/>
                <a:ext cx="709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80505-4BE3-C9A7-42AB-65E2D90AD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66" y="2456076"/>
                <a:ext cx="7092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82D9C5-24E1-FA13-AACF-47F8A1F20980}"/>
              </a:ext>
            </a:extLst>
          </p:cNvPr>
          <p:cNvCxnSpPr>
            <a:cxnSpLocks/>
          </p:cNvCxnSpPr>
          <p:nvPr/>
        </p:nvCxnSpPr>
        <p:spPr>
          <a:xfrm flipH="1">
            <a:off x="4273708" y="2609964"/>
            <a:ext cx="75549" cy="268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45423E-C77A-2D8A-B131-67AB53FA9A43}"/>
              </a:ext>
            </a:extLst>
          </p:cNvPr>
          <p:cNvCxnSpPr>
            <a:cxnSpLocks/>
          </p:cNvCxnSpPr>
          <p:nvPr/>
        </p:nvCxnSpPr>
        <p:spPr>
          <a:xfrm flipH="1" flipV="1">
            <a:off x="3008537" y="2820515"/>
            <a:ext cx="225730" cy="26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34913-261C-B46D-E596-6CF5522A1C85}"/>
              </a:ext>
            </a:extLst>
          </p:cNvPr>
          <p:cNvCxnSpPr>
            <a:cxnSpLocks/>
          </p:cNvCxnSpPr>
          <p:nvPr/>
        </p:nvCxnSpPr>
        <p:spPr>
          <a:xfrm>
            <a:off x="3571852" y="1564844"/>
            <a:ext cx="243146" cy="221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95FE9-6BFE-ADF5-01BF-018CFEBD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475"/>
            <a:ext cx="59944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27238-AD2E-AD6E-6153-F26DF6265501}"/>
              </a:ext>
            </a:extLst>
          </p:cNvPr>
          <p:cNvSpPr txBox="1"/>
          <p:nvPr/>
        </p:nvSpPr>
        <p:spPr>
          <a:xfrm>
            <a:off x="3515427" y="4867275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03B8F-ED0E-FD15-46F3-727FC2B3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4" y="371474"/>
            <a:ext cx="5994399" cy="4495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7B0F-D5A9-9B8A-CE41-9DF0490F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762500"/>
            <a:ext cx="5731042" cy="42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15F-E326-F855-6747-FB6A08E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45" y="-2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Dynamics/Governing </a:t>
            </a:r>
            <a:r>
              <a:rPr lang="en-US" sz="3000" dirty="0" err="1"/>
              <a:t>Eqns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E8DD2-1FDA-417D-1071-31268D02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5" y="1843015"/>
            <a:ext cx="3662022" cy="4665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6A376-E66F-D698-D8C0-44657CAB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350" y="2927022"/>
            <a:ext cx="2987299" cy="2133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CB351-0C40-F83C-B9C7-4A87E669FE73}"/>
              </a:ext>
            </a:extLst>
          </p:cNvPr>
          <p:cNvSpPr txBox="1"/>
          <p:nvPr/>
        </p:nvSpPr>
        <p:spPr>
          <a:xfrm>
            <a:off x="588245" y="966197"/>
            <a:ext cx="1126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Partial linearization about hovering condition leads to more amenable dynamics to apply a nonlinear control technique.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6E361-612D-F611-3794-3467ABC737FB}"/>
              </a:ext>
            </a:extLst>
          </p:cNvPr>
          <p:cNvSpPr txBox="1"/>
          <p:nvPr/>
        </p:nvSpPr>
        <p:spPr>
          <a:xfrm>
            <a:off x="5295170" y="5707137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Wissa</a:t>
            </a:r>
            <a:r>
              <a:rPr lang="en-US" dirty="0"/>
              <a:t>, 2020]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8579A-3B6F-1098-A75C-46E88627019E}"/>
              </a:ext>
            </a:extLst>
          </p:cNvPr>
          <p:cNvCxnSpPr>
            <a:cxnSpLocks/>
          </p:cNvCxnSpPr>
          <p:nvPr/>
        </p:nvCxnSpPr>
        <p:spPr>
          <a:xfrm>
            <a:off x="8061158" y="3993914"/>
            <a:ext cx="3542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AF91AA-F2A1-AECA-B468-AD416629B2EE}"/>
              </a:ext>
            </a:extLst>
          </p:cNvPr>
          <p:cNvSpPr txBox="1"/>
          <p:nvPr/>
        </p:nvSpPr>
        <p:spPr>
          <a:xfrm>
            <a:off x="8136352" y="3332607"/>
            <a:ext cx="3392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Partially linearize about hovering by performing system 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819BD-52C8-FFE5-1C0F-A50CC21E8528}"/>
              </a:ext>
            </a:extLst>
          </p:cNvPr>
          <p:cNvSpPr txBox="1"/>
          <p:nvPr/>
        </p:nvSpPr>
        <p:spPr>
          <a:xfrm>
            <a:off x="8906023" y="4407383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[Cheng, 2010]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A2DB9-89F1-9347-1538-8E20C8A0A15D}"/>
              </a:ext>
            </a:extLst>
          </p:cNvPr>
          <p:cNvSpPr txBox="1"/>
          <p:nvPr/>
        </p:nvSpPr>
        <p:spPr>
          <a:xfrm>
            <a:off x="9038369" y="4093340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[Tran, 2018]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3D6DA-00E2-F48F-F499-46F5E3E613E3}"/>
              </a:ext>
            </a:extLst>
          </p:cNvPr>
          <p:cNvSpPr txBox="1"/>
          <p:nvPr/>
        </p:nvSpPr>
        <p:spPr>
          <a:xfrm>
            <a:off x="8972196" y="4691475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[Taylor, 2003]</a:t>
            </a:r>
          </a:p>
        </p:txBody>
      </p:sp>
    </p:spTree>
    <p:extLst>
      <p:ext uri="{BB962C8B-B14F-4D97-AF65-F5344CB8AC3E}">
        <p14:creationId xmlns:p14="http://schemas.microsoft.com/office/powerpoint/2010/main" val="33657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15F-E326-F855-6747-FB6A08E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45" y="-2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Dynamics/Governing </a:t>
            </a:r>
            <a:r>
              <a:rPr lang="en-US" sz="3000" dirty="0" err="1"/>
              <a:t>Eqns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CB351-0C40-F83C-B9C7-4A87E669FE73}"/>
              </a:ext>
            </a:extLst>
          </p:cNvPr>
          <p:cNvSpPr txBox="1"/>
          <p:nvPr/>
        </p:nvSpPr>
        <p:spPr>
          <a:xfrm>
            <a:off x="588245" y="966197"/>
            <a:ext cx="1126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Partial linearization about hovering condition leads to more amenable dynamics to apply a nonlinear control technique.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66C7-E0E9-FDBB-34F2-EAF23B429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37" b="9246"/>
          <a:stretch/>
        </p:blipFill>
        <p:spPr>
          <a:xfrm>
            <a:off x="6485202" y="1939291"/>
            <a:ext cx="4618643" cy="178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7E66E-B8E2-D6CB-4F83-DB53AD11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8" y="2425435"/>
            <a:ext cx="3384161" cy="661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C60D76-FA81-4375-E208-296D6062F23A}"/>
                  </a:ext>
                </a:extLst>
              </p:cNvPr>
              <p:cNvSpPr txBox="1"/>
              <p:nvPr/>
            </p:nvSpPr>
            <p:spPr>
              <a:xfrm>
                <a:off x="1775900" y="3211949"/>
                <a:ext cx="2433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C60D76-FA81-4375-E208-296D6062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900" y="3211949"/>
                <a:ext cx="243389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C4B298-D359-AD46-78F2-48FBF1E4BBCC}"/>
                  </a:ext>
                </a:extLst>
              </p:cNvPr>
              <p:cNvSpPr txBox="1"/>
              <p:nvPr/>
            </p:nvSpPr>
            <p:spPr>
              <a:xfrm>
                <a:off x="1890202" y="3706522"/>
                <a:ext cx="2205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C4B298-D359-AD46-78F2-48FBF1E4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202" y="3706522"/>
                <a:ext cx="220529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ACFBAB3-590F-0DC2-F988-3D9EE1DD0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28" y="4075854"/>
            <a:ext cx="4546162" cy="885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575816-D604-3CD2-DB2F-A5ACE9A7BDE1}"/>
              </a:ext>
            </a:extLst>
          </p:cNvPr>
          <p:cNvSpPr txBox="1"/>
          <p:nvPr/>
        </p:nvSpPr>
        <p:spPr>
          <a:xfrm>
            <a:off x="9038369" y="4093340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[Tran, 2018]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AD8BDA-BED8-9B29-7679-E6C5D17A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13" t="1411" r="1125" b="7835"/>
          <a:stretch/>
        </p:blipFill>
        <p:spPr>
          <a:xfrm>
            <a:off x="7370744" y="3877524"/>
            <a:ext cx="3643578" cy="2168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B73790-94D3-6EF0-C133-6803DA8070CE}"/>
              </a:ext>
            </a:extLst>
          </p:cNvPr>
          <p:cNvSpPr txBox="1"/>
          <p:nvPr/>
        </p:nvSpPr>
        <p:spPr>
          <a:xfrm>
            <a:off x="2503232" y="5146275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[Tran, 2018]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9278F4-40C0-4F67-898B-2D852D61DCBA}"/>
              </a:ext>
            </a:extLst>
          </p:cNvPr>
          <p:cNvSpPr txBox="1"/>
          <p:nvPr/>
        </p:nvSpPr>
        <p:spPr>
          <a:xfrm>
            <a:off x="292880" y="5950755"/>
            <a:ext cx="598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are </a:t>
            </a:r>
            <a:r>
              <a:rPr lang="en-US" i="1" dirty="0"/>
              <a:t>changes</a:t>
            </a:r>
            <a:r>
              <a:rPr lang="en-US" dirty="0"/>
              <a:t> to a stroke plane angle, wing sweep, and wing angle that are calculated about a hovering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BA2322-8B35-276A-0A2B-9C1D93560AB7}"/>
                  </a:ext>
                </a:extLst>
              </p:cNvPr>
              <p:cNvSpPr txBox="1"/>
              <p:nvPr/>
            </p:nvSpPr>
            <p:spPr>
              <a:xfrm>
                <a:off x="1580690" y="1943717"/>
                <a:ext cx="3230438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BA2322-8B35-276A-0A2B-9C1D9356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90" y="1943717"/>
                <a:ext cx="3230438" cy="3824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15F-E326-F855-6747-FB6A08E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45" y="-2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Control Law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CB351-0C40-F83C-B9C7-4A87E669FE73}"/>
              </a:ext>
            </a:extLst>
          </p:cNvPr>
          <p:cNvSpPr txBox="1"/>
          <p:nvPr/>
        </p:nvSpPr>
        <p:spPr>
          <a:xfrm>
            <a:off x="588245" y="966197"/>
            <a:ext cx="1126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the following sliding surface/control law: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548470-9E80-10F2-993D-DE4A07A6516D}"/>
                  </a:ext>
                </a:extLst>
              </p:cNvPr>
              <p:cNvSpPr txBox="1"/>
              <p:nvPr/>
            </p:nvSpPr>
            <p:spPr>
              <a:xfrm>
                <a:off x="462643" y="1905226"/>
                <a:ext cx="1126671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548470-9E80-10F2-993D-DE4A07A6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1905226"/>
                <a:ext cx="11266714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C4887B-EE5B-3254-403A-D926F63362A3}"/>
                  </a:ext>
                </a:extLst>
              </p:cNvPr>
              <p:cNvSpPr txBox="1"/>
              <p:nvPr/>
            </p:nvSpPr>
            <p:spPr>
              <a:xfrm>
                <a:off x="462643" y="1427862"/>
                <a:ext cx="11266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C4887B-EE5B-3254-403A-D926F6336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1427862"/>
                <a:ext cx="1126671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5EDBD-19C7-8EEB-4E3D-2D57A808F3A2}"/>
                  </a:ext>
                </a:extLst>
              </p:cNvPr>
              <p:cNvSpPr txBox="1"/>
              <p:nvPr/>
            </p:nvSpPr>
            <p:spPr>
              <a:xfrm>
                <a:off x="462643" y="2430103"/>
                <a:ext cx="11266714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5EDBD-19C7-8EEB-4E3D-2D57A808F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2430103"/>
                <a:ext cx="1126671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F3DA4-A706-600B-2EEA-D11A4AB94277}"/>
                  </a:ext>
                </a:extLst>
              </p:cNvPr>
              <p:cNvSpPr txBox="1"/>
              <p:nvPr/>
            </p:nvSpPr>
            <p:spPr>
              <a:xfrm>
                <a:off x="462643" y="3252192"/>
                <a:ext cx="11266714" cy="47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F3DA4-A706-600B-2EEA-D11A4AB9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" y="3252192"/>
                <a:ext cx="11266714" cy="473206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3D5B8FA-BF93-E1AA-AC70-3BB507650083}"/>
              </a:ext>
            </a:extLst>
          </p:cNvPr>
          <p:cNvSpPr txBox="1"/>
          <p:nvPr/>
        </p:nvSpPr>
        <p:spPr>
          <a:xfrm>
            <a:off x="588245" y="3870399"/>
            <a:ext cx="1126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[Tran, 2018] and scratch paper for proof of exponential convergence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8BF487-3A3E-DC35-EA50-633AF0808072}"/>
              </a:ext>
            </a:extLst>
          </p:cNvPr>
          <p:cNvSpPr txBox="1">
            <a:spLocks/>
          </p:cNvSpPr>
          <p:nvPr/>
        </p:nvSpPr>
        <p:spPr>
          <a:xfrm>
            <a:off x="588245" y="4194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Observer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879ED-8491-367D-C2C7-F6C51FAABE84}"/>
              </a:ext>
            </a:extLst>
          </p:cNvPr>
          <p:cNvSpPr txBox="1"/>
          <p:nvPr/>
        </p:nvSpPr>
        <p:spPr>
          <a:xfrm>
            <a:off x="588245" y="5178620"/>
            <a:ext cx="1126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[Tran, 2018] and scratch paper for proof of observer convergence</a:t>
            </a:r>
          </a:p>
        </p:txBody>
      </p:sp>
    </p:spTree>
    <p:extLst>
      <p:ext uri="{BB962C8B-B14F-4D97-AF65-F5344CB8AC3E}">
        <p14:creationId xmlns:p14="http://schemas.microsoft.com/office/powerpoint/2010/main" val="388808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652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Dynamics/Governing Eqns</vt:lpstr>
      <vt:lpstr>Dynamics/Governing Eqns</vt:lpstr>
      <vt:lpstr>Control Law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enae743 proj</dc:title>
  <dc:creator>Joe Mockler</dc:creator>
  <cp:lastModifiedBy>Joe Mockler</cp:lastModifiedBy>
  <cp:revision>23</cp:revision>
  <dcterms:created xsi:type="dcterms:W3CDTF">2024-04-03T15:59:34Z</dcterms:created>
  <dcterms:modified xsi:type="dcterms:W3CDTF">2024-05-03T22:31:45Z</dcterms:modified>
</cp:coreProperties>
</file>