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60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A486-4914-B167-B8F1-2A00FD40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45A1D-EC73-FD6F-5ACA-220E9802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C03E-AB6D-86D2-BC4F-BC9E63E5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9140-8945-15C9-0106-B31E8F26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53F8-5B85-6F67-71C8-2EEB92F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282E-B4C7-64D9-56B3-AD73B6B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8359-918F-8136-F21E-D21C02556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CFC3-70C2-DF49-8A00-0444316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EC10-4D21-ED1F-95AE-3BC289D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68B-E095-46D8-760B-91203818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460B5-E5D3-A93C-1F29-D4CDCFA3E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87D4-6A4F-D6B8-A9B7-AF2A74F72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97B6-25A2-F8E8-5D8E-25C4DDE1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F339-82A6-B1A2-2E44-3F1E8FB7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1EF4-BF2B-4252-5C99-D1528BBC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4166-7987-6221-9DE7-8F49E774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C252-8634-6349-8EED-27CB2230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ED15-71B8-0414-17C4-7936868A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745A-A2D7-D4C4-AF74-1A629FB4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0476-C8C2-A199-1B9F-9437272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AE98-06FA-56DD-2BED-DE37FCA6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B790-A102-ADB5-3367-7FCD98C4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5A3B-71A0-1A0F-BD0D-333AF99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DD78-6DD5-3ED4-3F6B-50058C10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91FC-219D-5061-32FE-AEED26A2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ED0E-439C-C3AB-361A-1BB0610B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46D1-A1EE-F0C6-BF83-5A982D16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77479-1755-DF53-7C00-348A3461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F02C-5CD6-53FA-4D88-4C9492A7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19A29-C00A-8E82-E8CB-82E53F2F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F7F1-1347-C2C4-B9E3-DE183214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AEB1-4CFF-06DE-C985-C8A7763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C2A8-117E-A503-CEC1-0970AEFFB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52F1F-488E-8C4E-F9AE-A27F8762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CA3F3-CC3C-30BB-1818-C38371A90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DAD1F-7DA6-63D6-0DC2-3B2C9F409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DEC22-E12E-4E6D-17CC-C30630BE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04E71-3A5D-C339-9049-BB79A1D2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E1C3-8628-6BF7-3681-468C116E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B15A-1EF0-03B5-78A7-4F975A49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3FFC8-FFFF-30A9-7FDA-9A008314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B1236-1A09-6BCB-865C-E02F43E0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58320-9521-7C4D-489C-8271E1AE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5EC31-F27D-B775-F362-8B2002AD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AC4C3-4B91-AAB7-2087-67FA16F7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E32C-7E52-6C2A-75B6-2967FB68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3792-6B0D-7F00-37E6-56305F2C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04E1-E669-DFC4-2D7A-9A44A49F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B04F7-6CB3-1EA7-75F9-433F3D12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E2650-AC50-D04B-F292-7A85BE2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FCFB-2D98-04BD-DACF-232C08C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71471-3F58-FC71-2484-900F3C3C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2F34-219F-E65E-EA76-0FBCC6C6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CA13-65E4-2731-0E80-DA238515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F6F0-5184-6D2E-808A-D9C57836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F8821-AE29-2FAE-A0F0-7DB322D9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50EE-F1CF-412D-2CC1-1CBA98F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F37C-C95E-F3DA-A6B9-66B3393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75654-B5D7-0130-EA88-7C66911E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2991-FDDB-254E-6621-1BDEBB5D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7320-B091-72F0-1291-29720F52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3A42B-FDAA-48BF-9F8B-9F01C46EBEF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052C-F4C6-4A6F-D01B-76EC6FC45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052B-DDCB-8CF3-9743-A169ADAE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DE03D-0D4F-4361-BEA9-CB520A09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2FB-6403-D7C1-2081-2D7875CFF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65353-BBFD-5FDE-439C-C7202A9F6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A61EC-8712-714B-ABEE-790FE838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3" y="323396"/>
            <a:ext cx="11348709" cy="613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Figs 5: Note, take legends from the below plots. The mean and </a:t>
            </a:r>
            <a:r>
              <a:rPr lang="en-US" dirty="0" err="1"/>
              <a:t>stds</a:t>
            </a:r>
            <a:r>
              <a:rPr lang="en-US" dirty="0"/>
              <a:t> are over 50 rollouts TO DO: add redlight/greenlight points to the curves (for fun!)</a:t>
            </a:r>
          </a:p>
        </p:txBody>
      </p:sp>
      <p:pic>
        <p:nvPicPr>
          <p:cNvPr id="3" name="Picture 2" descr="A graph of blue and red lines&#10;&#10;Description automatically generated">
            <a:extLst>
              <a:ext uri="{FF2B5EF4-FFF2-40B4-BE49-F238E27FC236}">
                <a16:creationId xmlns:a16="http://schemas.microsoft.com/office/drawing/2014/main" id="{2CCD5226-2AE2-D17C-D474-EB68FD9B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6594"/>
            <a:ext cx="5715000" cy="3810000"/>
          </a:xfrm>
          <a:prstGeom prst="rect">
            <a:avLst/>
          </a:prstGeom>
        </p:spPr>
      </p:pic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B0C65FC5-D3AE-BDB5-4B76-1CFA33027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3" y="5548703"/>
            <a:ext cx="5715000" cy="3810000"/>
          </a:xfrm>
          <a:prstGeom prst="rect">
            <a:avLst/>
          </a:prstGeom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B6E487D2-D183-C48A-EAAA-4C9D8AA2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57" y="5548703"/>
            <a:ext cx="57150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4175D-76E3-8219-53D3-A4828C0D7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623" y="3391594"/>
            <a:ext cx="6817026" cy="1217825"/>
          </a:xfrm>
          <a:prstGeom prst="rect">
            <a:avLst/>
          </a:prstGeom>
        </p:spPr>
      </p:pic>
      <p:pic>
        <p:nvPicPr>
          <p:cNvPr id="12" name="Picture 11" descr="A graph showing a number of signals&#10;&#10;Description automatically generated">
            <a:extLst>
              <a:ext uri="{FF2B5EF4-FFF2-40B4-BE49-F238E27FC236}">
                <a16:creationId xmlns:a16="http://schemas.microsoft.com/office/drawing/2014/main" id="{989DADE9-E2E8-E3C6-D9ED-810584F37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3" y="9610812"/>
            <a:ext cx="5715000" cy="3810000"/>
          </a:xfrm>
          <a:prstGeom prst="rect">
            <a:avLst/>
          </a:prstGeom>
        </p:spPr>
      </p:pic>
      <p:pic>
        <p:nvPicPr>
          <p:cNvPr id="14" name="Picture 13" descr="A graph with blue lines&#10;&#10;Description automatically generated">
            <a:extLst>
              <a:ext uri="{FF2B5EF4-FFF2-40B4-BE49-F238E27FC236}">
                <a16:creationId xmlns:a16="http://schemas.microsoft.com/office/drawing/2014/main" id="{A24EAA45-700B-35D3-F8BE-8A175A3FC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57" y="957340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56CBA5AE-47EF-4C0D-E8A5-10CE5A044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88156"/>
            <a:ext cx="5715000" cy="381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E7E111-9FF5-F022-87CE-DE143459E40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369219" y="2500312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086B32-1EE3-A565-FD5E-10661DD063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938338" y="2500312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B6931-5BD9-D63B-A02E-F426E22FD8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24113" y="2500312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5B2637-2364-9BC2-7945-9833C10E0C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890714" y="976312"/>
            <a:ext cx="16669" cy="3048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B8B28-96ED-768F-C8DC-40CD6CB848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828927" y="976312"/>
            <a:ext cx="0" cy="3048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19E4F9-1D82-E688-3FA0-3349776C6D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814765" y="976312"/>
            <a:ext cx="0" cy="3048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B09DB6-962C-F5C1-1DF1-DBC857A3C6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893221" y="2500312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 descr="A graph with blue lines&#10;&#10;Description automatically generated">
            <a:extLst>
              <a:ext uri="{FF2B5EF4-FFF2-40B4-BE49-F238E27FC236}">
                <a16:creationId xmlns:a16="http://schemas.microsoft.com/office/drawing/2014/main" id="{D53BC97E-7383-9BD4-6A61-AB4F1BD82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3" y="3262312"/>
            <a:ext cx="5715000" cy="38100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1FF1DF-4E14-B753-FD2E-B5F5274D8B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84206" y="5238750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D68FBF-B404-AD54-0EF4-F80D99676E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410451" y="4798219"/>
            <a:ext cx="0" cy="1976437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AE8FE9-4120-0A91-A324-DA448C5AF8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931944" y="5250656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92B67-BFD0-E832-F67E-73B5CF9886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36608" y="4024312"/>
            <a:ext cx="14287" cy="2750344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A5B5B1-7389-0740-024D-69D61C4AE6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86727" y="4024312"/>
            <a:ext cx="0" cy="2797969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59DFB7-5377-4F0C-9C36-D93827448D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024940" y="3595687"/>
            <a:ext cx="0" cy="3226594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32F6F1-9844-3D82-4281-A36DFE9C3E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448677" y="5208984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C71F17-7634-F9BB-D477-FCD90F0B76A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815389" y="5208984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F499BC-ACCE-5FFA-B57D-2196B314631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134477" y="5208984"/>
            <a:ext cx="0" cy="15240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1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ad with many lights and traffic signs&#10;&#10;Description automatically generated with medium confidence">
            <a:extLst>
              <a:ext uri="{FF2B5EF4-FFF2-40B4-BE49-F238E27FC236}">
                <a16:creationId xmlns:a16="http://schemas.microsoft.com/office/drawing/2014/main" id="{8CDDAF29-699D-D938-76C2-758A1F661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3" t="14102" r="16176" b="11947"/>
          <a:stretch/>
        </p:blipFill>
        <p:spPr>
          <a:xfrm>
            <a:off x="2493529" y="1092508"/>
            <a:ext cx="3565250" cy="32648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CAA71-9E14-CBBC-6956-24B6D21C69B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821671" y="1730204"/>
            <a:ext cx="585216" cy="12785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13C3B1-3D06-87BE-B84A-2D4588323884}"/>
              </a:ext>
            </a:extLst>
          </p:cNvPr>
          <p:cNvCxnSpPr>
            <a:cxnSpLocks noGrp="1" noRot="1" noMove="1" noResize="1" noEditPoints="1" noAdjustHandles="1" noChangeArrowheads="1" noChangeShapeType="1"/>
            <a:stCxn id="6" idx="2"/>
          </p:cNvCxnSpPr>
          <p:nvPr/>
        </p:nvCxnSpPr>
        <p:spPr>
          <a:xfrm flipH="1">
            <a:off x="3810265" y="1710484"/>
            <a:ext cx="1552095" cy="280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01946E-FF25-DC66-7A2E-DDA70C69B4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78920" y="1310374"/>
            <a:ext cx="96687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N/S Left turn lane groups: </a:t>
            </a:r>
            <a:r>
              <a:rPr lang="en-US" sz="1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21007-7293-5338-B0B9-A728C7108F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83636" y="3836240"/>
            <a:ext cx="12146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N/S straight and right lane groups: 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887035-8FDA-60A4-600E-A0D674E557A8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0"/>
          </p:cNvCxnSpPr>
          <p:nvPr/>
        </p:nvCxnSpPr>
        <p:spPr>
          <a:xfrm flipH="1" flipV="1">
            <a:off x="4974071" y="3161174"/>
            <a:ext cx="416913" cy="6750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C1009-348E-B5F6-2270-CA7DC5D04C4F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0"/>
          </p:cNvCxnSpPr>
          <p:nvPr/>
        </p:nvCxnSpPr>
        <p:spPr>
          <a:xfrm flipH="1" flipV="1">
            <a:off x="3676683" y="2150033"/>
            <a:ext cx="1714301" cy="16862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9DC875-7D3A-201C-7CF2-E6D8BBDC6B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61884" y="344129"/>
            <a:ext cx="4060722" cy="40607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F1F7-0857-CC28-D972-B901F05C17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61884" y="2035277"/>
            <a:ext cx="4060722" cy="727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03B02-720F-6E02-A989-E78CD9CC0D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062666" y="1699082"/>
            <a:ext cx="4060722" cy="1350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86693-9DD5-4684-E08D-AFE560165771}"/>
              </a:ext>
            </a:extLst>
          </p:cNvPr>
          <p:cNvCxnSpPr>
            <a:cxnSpLocks noGrp="1" noRot="1" noMove="1" noResize="1" noEditPoints="1" noAdjustHandles="1" noChangeArrowheads="1" noChangeShapeType="1"/>
            <a:stCxn id="5" idx="3"/>
            <a:endCxn id="5" idx="1"/>
          </p:cNvCxnSpPr>
          <p:nvPr/>
        </p:nvCxnSpPr>
        <p:spPr>
          <a:xfrm flipV="1">
            <a:off x="3093027" y="344130"/>
            <a:ext cx="0" cy="40607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62302D-C6AA-CC0D-E1C3-2891BFC6D08C}"/>
              </a:ext>
            </a:extLst>
          </p:cNvPr>
          <p:cNvCxnSpPr>
            <a:cxnSpLocks noGrp="1" noRot="1" noMove="1" noResize="1" noEditPoints="1" noAdjustHandles="1" noChangeArrowheads="1" noChangeShapeType="1"/>
            <a:stCxn id="4" idx="3"/>
            <a:endCxn id="4" idx="1"/>
          </p:cNvCxnSpPr>
          <p:nvPr/>
        </p:nvCxnSpPr>
        <p:spPr>
          <a:xfrm flipH="1">
            <a:off x="1061884" y="2399071"/>
            <a:ext cx="406072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463D1F-2E6A-4768-DBC1-F4C8D3DB52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435927" y="344129"/>
            <a:ext cx="0" cy="4060722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A2E15C-150C-E8D3-35E9-BBD3380A43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750127" y="368710"/>
            <a:ext cx="0" cy="4060722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72344-C07D-1D05-09B1-EBB1671AC9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2729233" y="1723662"/>
            <a:ext cx="727588" cy="13508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D6F81E-0D12-CA3A-E829-DA62060805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093027" y="2762865"/>
            <a:ext cx="6754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A3760D-5AD2-8F07-7865-D2F6A9E537C1}"/>
              </a:ext>
            </a:extLst>
          </p:cNvPr>
          <p:cNvCxnSpPr>
            <a:cxnSpLocks noGrp="1" noRot="1" noMove="1" noResize="1" noEditPoints="1" noAdjustHandles="1" noChangeArrowheads="1" noChangeShapeType="1"/>
            <a:endCxn id="20" idx="0"/>
          </p:cNvCxnSpPr>
          <p:nvPr/>
        </p:nvCxnSpPr>
        <p:spPr>
          <a:xfrm>
            <a:off x="3768436" y="2035276"/>
            <a:ext cx="0" cy="363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C34E8E-8303-D7D6-B20D-CA2B3F069877}"/>
              </a:ext>
            </a:extLst>
          </p:cNvPr>
          <p:cNvCxnSpPr>
            <a:cxnSpLocks noGrp="1" noRot="1" noMove="1" noResize="1" noEditPoints="1" noAdjustHandles="1" noChangeArrowheads="1" noChangeShapeType="1"/>
            <a:endCxn id="20" idx="1"/>
          </p:cNvCxnSpPr>
          <p:nvPr/>
        </p:nvCxnSpPr>
        <p:spPr>
          <a:xfrm>
            <a:off x="2438399" y="2035276"/>
            <a:ext cx="654628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68697C-2076-455D-0661-0C14BA688F0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417617" y="2399070"/>
            <a:ext cx="0" cy="3760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AEDFC59-E57E-DC89-652C-6BD3D17C14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1411" y="2193265"/>
            <a:ext cx="124691" cy="1246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3FC6DE-62BF-7B64-6A4B-EE0BD7CCD3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99509" y="2324883"/>
            <a:ext cx="124691" cy="1246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1D280C-E559-39AF-155D-EBCB8BA0F2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99510" y="2456501"/>
            <a:ext cx="124691" cy="1246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FAC53-F7F1-3C51-FC68-7AC7F4CAAA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15592" y="2729024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48ACD8-2928-442C-EB7D-D6B896B353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22519" y="3279737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B33C89-B24C-993B-74AA-43BE08877E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22519" y="3715494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F410D7-755E-1C98-6CF3-455DAB4583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79619" y="2960074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B8BD8-7AA1-D74A-A713-ADC92C32E1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58836" y="2203657"/>
            <a:ext cx="152400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C1675-CA00-1059-F284-24922A5BDB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17267" y="1770591"/>
            <a:ext cx="152400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9EAAC5-7628-EECF-1CAB-28F0A82EF1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84812" y="1301340"/>
            <a:ext cx="152400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D0C84-AC99-7E3B-8C7C-B5E980FC15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09461" y="2879101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627C8B-FD9A-3E0B-7F87-B8227DC422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38452" y="3837155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A13E6-62CD-4A95-64A2-AD2F66780A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4021281" y="2030585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E17DEF-EAD9-1C5E-E482-DB01076172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92086" y="1190515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2811B1-574F-88C2-A510-4247BDDA8D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05048" y="1635961"/>
            <a:ext cx="152400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21DF70-BF30-6BE3-8BBD-A461E8900E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36718" y="1827797"/>
            <a:ext cx="152400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2895A3-91BD-0DCA-A1B7-441B0CFC30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97336" y="683018"/>
            <a:ext cx="152400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F42017-4E8E-5E48-706A-F0D5434240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4714765" y="2038130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4E4B1F-48F3-97CF-8E65-1CE6213F1C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930142" y="2404777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E97D19-18B4-CA90-404A-2A33725E84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1474786" y="2397621"/>
            <a:ext cx="159326" cy="367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C02EB-FA28-EBDA-32D2-8A9AB11B721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9775" y="482963"/>
                <a:ext cx="966879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NS Green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7EC02EB-FA28-EBDA-32D2-8A9AB11B721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5" y="482963"/>
                <a:ext cx="966879" cy="246221"/>
              </a:xfrm>
              <a:prstGeom prst="rect">
                <a:avLst/>
              </a:prstGeom>
              <a:blipFill>
                <a:blip r:embed="rId2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277B80-9BE0-3FC1-B528-9763DF53550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48878" y="2816451"/>
                <a:ext cx="966879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EW Green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277B80-9BE0-3FC1-B528-9763DF53550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78" y="2816451"/>
                <a:ext cx="966879" cy="246221"/>
              </a:xfrm>
              <a:prstGeom prst="rect">
                <a:avLst/>
              </a:prstGeom>
              <a:blipFill>
                <a:blip r:embed="rId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B49A26-27CF-9E4F-7A75-41A32F1CFE06}"/>
              </a:ext>
            </a:extLst>
          </p:cNvPr>
          <p:cNvCxnSpPr>
            <a:cxnSpLocks noGrp="1" noRot="1" noMove="1" noResize="1" noEditPoints="1" noAdjustHandles="1" noChangeArrowheads="1" noChangeShapeType="1"/>
            <a:stCxn id="52" idx="2"/>
          </p:cNvCxnSpPr>
          <p:nvPr/>
        </p:nvCxnSpPr>
        <p:spPr>
          <a:xfrm flipH="1">
            <a:off x="3443287" y="1374086"/>
            <a:ext cx="662853" cy="32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C1CFB1-3749-858E-579B-452AF0E9E7B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992944" y="1127865"/>
                <a:ext cx="226391" cy="246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C1CFB1-3749-858E-579B-452AF0E9E7B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44" y="1127865"/>
                <a:ext cx="22639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075E1A-D6F7-2E28-8CE8-3C3FAB54681D}"/>
              </a:ext>
            </a:extLst>
          </p:cNvPr>
          <p:cNvCxnSpPr>
            <a:cxnSpLocks noGrp="1" noRot="1" noMove="1" noResize="1" noEditPoints="1" noAdjustHandles="1" noChangeArrowheads="1" noChangeShapeType="1"/>
            <a:stCxn id="51" idx="2"/>
          </p:cNvCxnSpPr>
          <p:nvPr/>
        </p:nvCxnSpPr>
        <p:spPr>
          <a:xfrm flipH="1">
            <a:off x="4480534" y="1735268"/>
            <a:ext cx="473169" cy="4502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22D91F-A587-993C-F459-D50979EBD52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40507" y="1489047"/>
                <a:ext cx="226391" cy="246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22D91F-A587-993C-F459-D50979EBD52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07" y="1489047"/>
                <a:ext cx="226391" cy="246221"/>
              </a:xfrm>
              <a:prstGeom prst="rect">
                <a:avLst/>
              </a:prstGeom>
              <a:blipFill>
                <a:blip r:embed="rId5"/>
                <a:stretch>
                  <a:fillRect l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6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A35EEAD4-AD7F-0242-6A61-E0151B77E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8" y="452284"/>
            <a:ext cx="4823951" cy="3215967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DC65EC6-142F-2AFF-4B0D-23D18AA13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8" y="3642033"/>
            <a:ext cx="4823951" cy="32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153F4F-CB28-2493-15BA-A9155419D74B}"/>
              </a:ext>
            </a:extLst>
          </p:cNvPr>
          <p:cNvSpPr txBox="1">
            <a:spLocks/>
          </p:cNvSpPr>
          <p:nvPr/>
        </p:nvSpPr>
        <p:spPr>
          <a:xfrm>
            <a:off x="332014" y="323397"/>
            <a:ext cx="10515600" cy="572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Workflow/overview: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Construct the MDP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Theoretical basis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Querying the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Performing useful functions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 a test heuristic/planner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 a RL policy to learn a plan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Extend the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CA22-57ED-5CD9-1991-2E75EDC1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323396"/>
            <a:ext cx="10515600" cy="6534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Workflow/overview:</a:t>
            </a:r>
          </a:p>
          <a:p>
            <a:pPr marL="0" indent="0">
              <a:buNone/>
            </a:pPr>
            <a:r>
              <a:rPr lang="en-US" dirty="0"/>
              <a:t>Construct the MDP Model</a:t>
            </a:r>
          </a:p>
          <a:p>
            <a:pPr marL="0" indent="0">
              <a:buNone/>
            </a:pPr>
            <a:r>
              <a:rPr lang="en-US" b="1" dirty="0"/>
              <a:t>	Theoretical basis</a:t>
            </a:r>
          </a:p>
          <a:p>
            <a:pPr marL="0" indent="0">
              <a:buNone/>
            </a:pPr>
            <a:r>
              <a:rPr lang="en-US" sz="2000" dirty="0"/>
              <a:t>The transition model is defined as:</a:t>
            </a:r>
          </a:p>
          <a:p>
            <a:r>
              <a:rPr lang="en-US" sz="1800" dirty="0"/>
              <a:t>There are two actions: NS green or EW green</a:t>
            </a:r>
          </a:p>
          <a:p>
            <a:pPr lvl="1"/>
            <a:r>
              <a:rPr lang="en-US" sz="1800" dirty="0"/>
              <a:t>In </a:t>
            </a:r>
            <a:r>
              <a:rPr lang="en-US" sz="1800" b="1" dirty="0"/>
              <a:t>a = NS green </a:t>
            </a:r>
            <a:r>
              <a:rPr lang="en-US" sz="1800" dirty="0"/>
              <a:t>in one time step: </a:t>
            </a:r>
          </a:p>
          <a:p>
            <a:pPr lvl="2"/>
            <a:r>
              <a:rPr lang="en-US" sz="1800" dirty="0"/>
              <a:t>IF the previous time step was a NS green</a:t>
            </a:r>
          </a:p>
          <a:p>
            <a:pPr lvl="3"/>
            <a:r>
              <a:rPr lang="en-US" dirty="0"/>
              <a:t>The NS lanes each clear 5 vehicles and see P(2) vehicles enter</a:t>
            </a:r>
          </a:p>
          <a:p>
            <a:pPr lvl="3"/>
            <a:r>
              <a:rPr lang="en-US" dirty="0"/>
              <a:t>The EW lanes each see P(1) vehicles enter</a:t>
            </a:r>
          </a:p>
          <a:p>
            <a:pPr lvl="2"/>
            <a:r>
              <a:rPr lang="en-US" sz="1800" dirty="0"/>
              <a:t>If the previous time step was an EW green: </a:t>
            </a:r>
          </a:p>
          <a:p>
            <a:pPr lvl="3"/>
            <a:r>
              <a:rPr lang="en-US" dirty="0"/>
              <a:t>then hold for two time steps, simulating a yellow/all red</a:t>
            </a:r>
          </a:p>
          <a:p>
            <a:pPr lvl="1"/>
            <a:r>
              <a:rPr lang="en-US" sz="1800" dirty="0"/>
              <a:t>In </a:t>
            </a:r>
            <a:r>
              <a:rPr lang="en-US" sz="1800" b="1" dirty="0"/>
              <a:t>a = EW green </a:t>
            </a:r>
            <a:r>
              <a:rPr lang="en-US" sz="1800" dirty="0"/>
              <a:t>in one time step:</a:t>
            </a:r>
          </a:p>
          <a:p>
            <a:pPr lvl="2"/>
            <a:r>
              <a:rPr lang="en-US" sz="1800" dirty="0"/>
              <a:t>IF the previous time step was EW</a:t>
            </a:r>
          </a:p>
          <a:p>
            <a:pPr lvl="3"/>
            <a:r>
              <a:rPr lang="en-US" dirty="0"/>
              <a:t>Then EW clears 3 vehicles and see P(1) vehicles enter</a:t>
            </a:r>
          </a:p>
          <a:p>
            <a:pPr lvl="3"/>
            <a:r>
              <a:rPr lang="en-US" dirty="0"/>
              <a:t>The NS lanes see P(2) vehicles enter</a:t>
            </a:r>
          </a:p>
          <a:p>
            <a:pPr lvl="2"/>
            <a:r>
              <a:rPr lang="en-US" sz="1800" dirty="0"/>
              <a:t>If the previous time step was a NS</a:t>
            </a:r>
          </a:p>
          <a:p>
            <a:pPr lvl="3"/>
            <a:r>
              <a:rPr lang="en-US" dirty="0"/>
              <a:t>Then hold for two time steps, simulating a yellow/all 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6BC72-81BA-97ED-AD82-3111AD98E118}"/>
              </a:ext>
            </a:extLst>
          </p:cNvPr>
          <p:cNvSpPr txBox="1"/>
          <p:nvPr/>
        </p:nvSpPr>
        <p:spPr>
          <a:xfrm>
            <a:off x="8101262" y="1315453"/>
            <a:ext cx="317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 checkpoint that simulates a heuristic policy for 1000 time steps:</a:t>
            </a:r>
          </a:p>
          <a:p>
            <a:r>
              <a:rPr lang="en-US" dirty="0"/>
              <a:t>22APR24_benchmark</a:t>
            </a:r>
          </a:p>
        </p:txBody>
      </p:sp>
    </p:spTree>
    <p:extLst>
      <p:ext uri="{BB962C8B-B14F-4D97-AF65-F5344CB8AC3E}">
        <p14:creationId xmlns:p14="http://schemas.microsoft.com/office/powerpoint/2010/main" val="170749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CA22-57ED-5CD9-1991-2E75EDC1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323396"/>
            <a:ext cx="10515600" cy="6237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Workflow/overview:</a:t>
            </a:r>
          </a:p>
          <a:p>
            <a:pPr marL="0" indent="0">
              <a:buNone/>
            </a:pPr>
            <a:r>
              <a:rPr lang="en-US" dirty="0"/>
              <a:t>Construct the MDP Model</a:t>
            </a:r>
          </a:p>
          <a:p>
            <a:pPr marL="0" indent="0">
              <a:buNone/>
            </a:pPr>
            <a:r>
              <a:rPr lang="en-US" b="1" dirty="0"/>
              <a:t>	Theoretical basis</a:t>
            </a:r>
          </a:p>
          <a:p>
            <a:pPr marL="0" indent="0">
              <a:buNone/>
            </a:pPr>
            <a:r>
              <a:rPr lang="en-US" b="1" dirty="0"/>
              <a:t>	Implement a Model-Based Solver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Problem: problem is intractable w/ number of potential states!</a:t>
            </a:r>
          </a:p>
          <a:p>
            <a:pPr marL="0" indent="0">
              <a:buNone/>
            </a:pPr>
            <a:r>
              <a:rPr lang="en-US" sz="2000" dirty="0"/>
              <a:t>(200 openings/approach)^4*2 = 160000000*2</a:t>
            </a:r>
          </a:p>
          <a:p>
            <a:pPr marL="0" indent="0">
              <a:buNone/>
            </a:pPr>
            <a:r>
              <a:rPr lang="en-US" sz="2000" dirty="0"/>
              <a:t>Solution?: Try to reduce to lumped number of cars in the NS and EW </a:t>
            </a:r>
          </a:p>
          <a:p>
            <a:pPr marL="0" indent="0">
              <a:buNone/>
            </a:pPr>
            <a:r>
              <a:rPr lang="en-US" sz="2000" dirty="0"/>
              <a:t>	Then it’s 100*100*2 and essentially a larger </a:t>
            </a:r>
            <a:r>
              <a:rPr lang="en-US" sz="2000" dirty="0" err="1"/>
              <a:t>gridworld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And add a cap that at 100, just stays at 100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 SIGNIFICANT modifications, we’ve got something to run!</a:t>
            </a:r>
          </a:p>
          <a:p>
            <a:pPr marL="0" indent="0">
              <a:buNone/>
            </a:pPr>
            <a:r>
              <a:rPr lang="en-US" sz="2000" dirty="0"/>
              <a:t>	It’s limited to 50 instead. Once we get results on 50, will explore moving to 100</a:t>
            </a:r>
          </a:p>
          <a:p>
            <a:pPr marL="0" indent="0">
              <a:buNone/>
            </a:pPr>
            <a:r>
              <a:rPr lang="en-US" sz="2000" dirty="0"/>
              <a:t>	Note it jumps around a LOT. Try doing a heuristic on the first 100 training periods or so</a:t>
            </a:r>
          </a:p>
          <a:p>
            <a:pPr marL="0" indent="0">
              <a:buNone/>
            </a:pPr>
            <a:r>
              <a:rPr lang="en-US" sz="2000" dirty="0"/>
              <a:t>	Also add something such that evaluates the Q after every training period for plotting and we just want to return the final Q value</a:t>
            </a:r>
          </a:p>
        </p:txBody>
      </p:sp>
    </p:spTree>
    <p:extLst>
      <p:ext uri="{BB962C8B-B14F-4D97-AF65-F5344CB8AC3E}">
        <p14:creationId xmlns:p14="http://schemas.microsoft.com/office/powerpoint/2010/main" val="181572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CA22-57ED-5CD9-1991-2E75EDC1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3" y="323396"/>
            <a:ext cx="11348709" cy="613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Final results:</a:t>
            </a:r>
          </a:p>
          <a:p>
            <a:pPr algn="l">
              <a:buFont typeface="+mj-lt"/>
              <a:buAutoNum type="arabicPeriod"/>
            </a:pPr>
            <a:r>
              <a:rPr lang="en-US" sz="2200" b="0" i="0" strike="sngStrike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Problem Statement (e.g. rough formulation as MDP, POMDP, or other optimization problem)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DONE! We formulated the problem and I can describe boiling it down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Description of methods you will use to solve the problem - this should include: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strike="sngStrike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 description of a </a:t>
            </a:r>
            <a:r>
              <a:rPr lang="en-US" sz="2200" b="1" i="0" strike="sngStrike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minimum working example </a:t>
            </a:r>
            <a:r>
              <a:rPr lang="en-US" sz="2200" b="0" i="0" strike="sngStrike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that will be the first thing you try. This might be a baseline to compare other approaches against. If you are not able to get this working, you will receive a significant grade penalty.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200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EX1: We will use a heuristic planner 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LatoWeb"/>
              </a:rPr>
              <a:t>– not working that well…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Plots: queue length curves DONE! Maybe do this on the 4-lane model For details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200" dirty="0">
                <a:solidFill>
                  <a:srgbClr val="2D3B45"/>
                </a:solidFill>
                <a:highlight>
                  <a:srgbClr val="FFFFFF"/>
                </a:highlight>
                <a:latin typeface="LatoWeb"/>
              </a:rPr>
              <a:t>Reread the textbook and do this with values we like</a:t>
            </a:r>
            <a:endParaRPr lang="en-US" sz="2200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 description of the</a:t>
            </a:r>
            <a:r>
              <a:rPr lang="en-US" sz="22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 main approach</a:t>
            </a: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. This is an approach that you are confident that you can implement and think will solve the problem well. I will expect to see this implemented successfully in your final report.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sz="2200" b="0" i="0" strike="sngStrike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We will use and compare 2 deep RL techniques </a:t>
            </a:r>
            <a:r>
              <a:rPr lang="en-US" sz="2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Web"/>
              </a:rPr>
              <a:t>I don’t think we need do…</a:t>
            </a:r>
            <a:endParaRPr lang="en-US" sz="20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marL="1657350" lvl="3" indent="-285750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Plots: learning curves and the queue length curves – finishing that now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Get this working comparable to the best approaches out there now</a:t>
            </a:r>
          </a:p>
          <a:p>
            <a:pPr algn="l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A description of a </a:t>
            </a:r>
            <a:r>
              <a:rPr lang="en-US" sz="2200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stretch goal</a:t>
            </a: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. If you have enough time, this is the amazing innovative new solution you will explore.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Then consider a coordinated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A61EC-8712-714B-ABEE-790FE838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3" y="323396"/>
            <a:ext cx="11348709" cy="613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Outline: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</a:rPr>
              <a:t>Motivation – use this to cite number of traffic lights and benefits of appropriate timing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D3B45"/>
                </a:solidFill>
                <a:highlight>
                  <a:srgbClr val="FFFFFF"/>
                </a:highlight>
              </a:rPr>
              <a:t>Define the MDP and introduce the terminology – S, T, A, R, gamma. Do this GENERALLY and only start subscribing numbers after pt 3.</a:t>
            </a:r>
          </a:p>
          <a:p>
            <a:pPr algn="l">
              <a:buFont typeface="+mj-lt"/>
              <a:buAutoNum type="arabicPeriod"/>
            </a:pPr>
            <a:r>
              <a:rPr lang="en-US" sz="2000" dirty="0"/>
              <a:t>Now define the typical traffic model - page ~350 in text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Do example 8.5 of text and simulate the MDP model with the conventional method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Show a plot of the lane lengths (</a:t>
            </a:r>
            <a:r>
              <a:rPr lang="en-US" sz="2000" b="1" dirty="0"/>
              <a:t>FIG 1</a:t>
            </a:r>
            <a:r>
              <a:rPr lang="en-US" sz="2000" dirty="0"/>
              <a:t>) – integral is the total queue length which is proportional to wait time. Use the original 4-lane approach model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Describe the downsides: high precision required; must vary by the time of day/day of week/month of year; not robust (</a:t>
            </a:r>
            <a:r>
              <a:rPr lang="en-US" sz="2000" b="1" dirty="0"/>
              <a:t>FIG 2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Now begin implementing a RL algorithm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Show issues with states scaling – describe modifications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Describe the algorithm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Learning curve (</a:t>
            </a:r>
            <a:r>
              <a:rPr lang="en-US" sz="2000" b="1" dirty="0"/>
              <a:t>FIG 3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Compare the traffic flow of a few Q’s (</a:t>
            </a:r>
            <a:r>
              <a:rPr lang="en-US" sz="2000" b="1" dirty="0"/>
              <a:t>FIG 4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Finally, compare the deployment of the conventional vs current in a head-to-head (</a:t>
            </a:r>
            <a:r>
              <a:rPr lang="en-US" sz="2000" b="1" dirty="0"/>
              <a:t>FIG 5</a:t>
            </a:r>
            <a:r>
              <a:rPr lang="en-US" sz="2000" dirty="0"/>
              <a:t>). Do a few runs to build up an SEM as well.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Final remarks – what are the limitations? how may we deploy this? Future work?</a:t>
            </a:r>
          </a:p>
          <a:p>
            <a:pPr marL="0" indent="0">
              <a:buNone/>
            </a:pPr>
            <a:r>
              <a:rPr lang="en-US" sz="2000" dirty="0"/>
              <a:t>Division: 1-3 (30%), 4-6 (60%) 7 (10%)</a:t>
            </a:r>
          </a:p>
        </p:txBody>
      </p:sp>
    </p:spTree>
    <p:extLst>
      <p:ext uri="{BB962C8B-B14F-4D97-AF65-F5344CB8AC3E}">
        <p14:creationId xmlns:p14="http://schemas.microsoft.com/office/powerpoint/2010/main" val="142383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A61EC-8712-714B-ABEE-790FE838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3" y="323396"/>
            <a:ext cx="11348709" cy="613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Figs 1, 2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D3B45"/>
                </a:solidFill>
                <a:highlight>
                  <a:srgbClr val="FFFFFF"/>
                </a:highlight>
              </a:rPr>
              <a:t>Apply to the 4-lane approach and generate </a:t>
            </a:r>
            <a:r>
              <a:rPr lang="en-US" sz="2000" b="1" dirty="0">
                <a:solidFill>
                  <a:srgbClr val="2D3B45"/>
                </a:solidFill>
                <a:highlight>
                  <a:srgbClr val="FFFFFF"/>
                </a:highlight>
              </a:rPr>
              <a:t>fig 1</a:t>
            </a:r>
            <a:endParaRPr lang="en-US" sz="20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rgbClr val="2D3B45"/>
                </a:solidFill>
                <a:highlight>
                  <a:srgbClr val="FFFFFF"/>
                </a:highlight>
              </a:rPr>
              <a:t>Offset the numbers and generate </a:t>
            </a:r>
            <a:r>
              <a:rPr lang="en-US" sz="2000" b="1" dirty="0">
                <a:solidFill>
                  <a:srgbClr val="2D3B45"/>
                </a:solidFill>
                <a:highlight>
                  <a:srgbClr val="FFFFFF"/>
                </a:highlight>
              </a:rPr>
              <a:t>fig 2 (set </a:t>
            </a:r>
            <a:r>
              <a:rPr lang="en-US" sz="2000" b="1" dirty="0" err="1">
                <a:solidFill>
                  <a:srgbClr val="2D3B45"/>
                </a:solidFill>
                <a:highlight>
                  <a:srgbClr val="FFFFFF"/>
                </a:highlight>
              </a:rPr>
              <a:t>tcrit</a:t>
            </a:r>
            <a:r>
              <a:rPr lang="en-US" sz="2000" b="1" dirty="0">
                <a:solidFill>
                  <a:srgbClr val="2D3B45"/>
                </a:solidFill>
                <a:highlight>
                  <a:srgbClr val="FFFFFF"/>
                </a:highlight>
              </a:rPr>
              <a:t> to 12) below (set NS in = Poisson(3))</a:t>
            </a:r>
          </a:p>
        </p:txBody>
      </p:sp>
      <p:pic>
        <p:nvPicPr>
          <p:cNvPr id="8" name="Picture 7" descr="A graph of a number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C9F20DEE-CAA1-C6A4-332D-3DF4819C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" y="5792657"/>
            <a:ext cx="5715000" cy="3810000"/>
          </a:xfrm>
          <a:prstGeom prst="rect">
            <a:avLst/>
          </a:prstGeom>
        </p:spPr>
      </p:pic>
      <p:pic>
        <p:nvPicPr>
          <p:cNvPr id="10" name="Picture 9" descr="A graph of a number of steps&#10;&#10;Description automatically generated">
            <a:extLst>
              <a:ext uri="{FF2B5EF4-FFF2-40B4-BE49-F238E27FC236}">
                <a16:creationId xmlns:a16="http://schemas.microsoft.com/office/drawing/2014/main" id="{973BFF09-1B61-A2DB-A8F8-3BE0C543C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76" y="5617583"/>
            <a:ext cx="5977611" cy="3985074"/>
          </a:xfrm>
          <a:prstGeom prst="rect">
            <a:avLst/>
          </a:prstGeom>
        </p:spPr>
      </p:pic>
      <p:pic>
        <p:nvPicPr>
          <p:cNvPr id="12" name="Picture 11" descr="A graph of a number of steps&#10;&#10;Description automatically generated">
            <a:extLst>
              <a:ext uri="{FF2B5EF4-FFF2-40B4-BE49-F238E27FC236}">
                <a16:creationId xmlns:a16="http://schemas.microsoft.com/office/drawing/2014/main" id="{1775D7D2-38A2-8221-AC04-21BEE8D2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" y="1882394"/>
            <a:ext cx="5715000" cy="3810000"/>
          </a:xfrm>
          <a:prstGeom prst="rect">
            <a:avLst/>
          </a:prstGeom>
        </p:spPr>
      </p:pic>
      <p:pic>
        <p:nvPicPr>
          <p:cNvPr id="14" name="Picture 13" descr="A graph of a number of steps&#10;&#10;Description automatically generated with medium confidence">
            <a:extLst>
              <a:ext uri="{FF2B5EF4-FFF2-40B4-BE49-F238E27FC236}">
                <a16:creationId xmlns:a16="http://schemas.microsoft.com/office/drawing/2014/main" id="{0D51B456-F0D0-281D-EAB6-199E3E2DE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87" y="1660359"/>
            <a:ext cx="5715000" cy="3810000"/>
          </a:xfrm>
          <a:prstGeom prst="rect">
            <a:avLst/>
          </a:prstGeom>
        </p:spPr>
      </p:pic>
      <p:pic>
        <p:nvPicPr>
          <p:cNvPr id="16" name="Picture 15" descr="A graph of a number of different lengths&#10;&#10;Description automatically generated with medium confidence">
            <a:extLst>
              <a:ext uri="{FF2B5EF4-FFF2-40B4-BE49-F238E27FC236}">
                <a16:creationId xmlns:a16="http://schemas.microsoft.com/office/drawing/2014/main" id="{42FCE5E8-B419-5F5C-A464-4C0B4775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5" y="9749881"/>
            <a:ext cx="5715000" cy="3810000"/>
          </a:xfrm>
          <a:prstGeom prst="rect">
            <a:avLst/>
          </a:prstGeom>
        </p:spPr>
      </p:pic>
      <p:pic>
        <p:nvPicPr>
          <p:cNvPr id="18" name="Picture 17" descr="A graph of a number of steps&#10;&#10;Description automatically generated">
            <a:extLst>
              <a:ext uri="{FF2B5EF4-FFF2-40B4-BE49-F238E27FC236}">
                <a16:creationId xmlns:a16="http://schemas.microsoft.com/office/drawing/2014/main" id="{A9D82E44-D644-61BD-C903-D02A566E20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87" y="974988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steps&#10;&#10;Description automatically generated">
            <a:extLst>
              <a:ext uri="{FF2B5EF4-FFF2-40B4-BE49-F238E27FC236}">
                <a16:creationId xmlns:a16="http://schemas.microsoft.com/office/drawing/2014/main" id="{141FD447-C0E8-140E-F84C-2770E0E3DD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0"/>
          <a:stretch/>
        </p:blipFill>
        <p:spPr>
          <a:xfrm>
            <a:off x="433613" y="331409"/>
            <a:ext cx="4646387" cy="2907091"/>
          </a:xfrm>
          <a:prstGeom prst="rect">
            <a:avLst/>
          </a:prstGeom>
        </p:spPr>
      </p:pic>
      <p:pic>
        <p:nvPicPr>
          <p:cNvPr id="5" name="Picture 4" descr="A graph of a number of steps&#10;&#10;Description automatically generated with medium confidence">
            <a:extLst>
              <a:ext uri="{FF2B5EF4-FFF2-40B4-BE49-F238E27FC236}">
                <a16:creationId xmlns:a16="http://schemas.microsoft.com/office/drawing/2014/main" id="{33B0EDE8-6CF3-22FE-D772-605554DCF2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5874" b="-1399"/>
          <a:stretch/>
        </p:blipFill>
        <p:spPr>
          <a:xfrm>
            <a:off x="433613" y="3327400"/>
            <a:ext cx="4849587" cy="3097591"/>
          </a:xfrm>
          <a:prstGeom prst="rect">
            <a:avLst/>
          </a:prstGeom>
        </p:spPr>
      </p:pic>
      <p:pic>
        <p:nvPicPr>
          <p:cNvPr id="7" name="Picture 6" descr="A graph showing a graph of training&#10;&#10;Description automatically generated with medium confidence">
            <a:extLst>
              <a:ext uri="{FF2B5EF4-FFF2-40B4-BE49-F238E27FC236}">
                <a16:creationId xmlns:a16="http://schemas.microsoft.com/office/drawing/2014/main" id="{5385C8B2-EB77-3D79-8BAE-3A9CB8023D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1422400"/>
            <a:ext cx="5715000" cy="3810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AB93A-B267-B831-5D51-E8362D6EA99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610475" y="1784954"/>
            <a:ext cx="0" cy="30061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A61EC-8712-714B-ABEE-790FE838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3" y="323396"/>
            <a:ext cx="11348709" cy="613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Figs 3, 4 (in order of 25% trained, 50%, 75%, 90%)</a:t>
            </a:r>
          </a:p>
        </p:txBody>
      </p:sp>
      <p:pic>
        <p:nvPicPr>
          <p:cNvPr id="3" name="Picture 2" descr="A graph of a number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07C21075-B591-CDC6-DA4B-D8D55FDF8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7" y="744793"/>
            <a:ext cx="5715000" cy="3810000"/>
          </a:xfrm>
          <a:prstGeom prst="rect">
            <a:avLst/>
          </a:prstGeom>
        </p:spPr>
      </p:pic>
      <p:pic>
        <p:nvPicPr>
          <p:cNvPr id="5" name="Picture 4" descr="A graph of a number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55DCAA21-4D06-31DC-8269-44B06808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68" y="744793"/>
            <a:ext cx="5715000" cy="3810000"/>
          </a:xfrm>
          <a:prstGeom prst="rect">
            <a:avLst/>
          </a:prstGeom>
        </p:spPr>
      </p:pic>
      <p:pic>
        <p:nvPicPr>
          <p:cNvPr id="9" name="Picture 8" descr="A graph of a number of steps&#10;&#10;Description automatically generated with medium confidence">
            <a:extLst>
              <a:ext uri="{FF2B5EF4-FFF2-40B4-BE49-F238E27FC236}">
                <a16:creationId xmlns:a16="http://schemas.microsoft.com/office/drawing/2014/main" id="{E10DAAB2-3749-FF41-7090-7A7F1CF8A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" y="4554793"/>
            <a:ext cx="5715000" cy="3810000"/>
          </a:xfrm>
          <a:prstGeom prst="rect">
            <a:avLst/>
          </a:prstGeom>
        </p:spPr>
      </p:pic>
      <p:pic>
        <p:nvPicPr>
          <p:cNvPr id="13" name="Picture 12" descr="A graph of blue and red lines&#10;&#10;Description automatically generated">
            <a:extLst>
              <a:ext uri="{FF2B5EF4-FFF2-40B4-BE49-F238E27FC236}">
                <a16:creationId xmlns:a16="http://schemas.microsoft.com/office/drawing/2014/main" id="{FB7DFE28-7859-A468-A1AE-BA81D9300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29604"/>
            <a:ext cx="5715000" cy="3810000"/>
          </a:xfrm>
          <a:prstGeom prst="rect">
            <a:avLst/>
          </a:prstGeom>
        </p:spPr>
      </p:pic>
      <p:pic>
        <p:nvPicPr>
          <p:cNvPr id="17" name="Picture 16" descr="A graph of a training program&#10;&#10;Description automatically generated with medium confidence">
            <a:extLst>
              <a:ext uri="{FF2B5EF4-FFF2-40B4-BE49-F238E27FC236}">
                <a16:creationId xmlns:a16="http://schemas.microsoft.com/office/drawing/2014/main" id="{904AE307-97C1-209D-39AD-0C9454466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68" y="8646694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949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LatoWeb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Mockler</dc:creator>
  <cp:lastModifiedBy>Joe Mockler</cp:lastModifiedBy>
  <cp:revision>14</cp:revision>
  <dcterms:created xsi:type="dcterms:W3CDTF">2024-04-22T16:38:30Z</dcterms:created>
  <dcterms:modified xsi:type="dcterms:W3CDTF">2024-05-08T17:01:39Z</dcterms:modified>
</cp:coreProperties>
</file>