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70" r:id="rId9"/>
    <p:sldId id="269" r:id="rId10"/>
    <p:sldId id="263" r:id="rId11"/>
    <p:sldId id="264" r:id="rId12"/>
    <p:sldId id="265" r:id="rId13"/>
    <p:sldId id="271" r:id="rId14"/>
    <p:sldId id="273"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94660"/>
  </p:normalViewPr>
  <p:slideViewPr>
    <p:cSldViewPr>
      <p:cViewPr>
        <p:scale>
          <a:sx n="115" d="100"/>
          <a:sy n="115" d="100"/>
        </p:scale>
        <p:origin x="-348"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Students_login\Downloads\employee%20data%20mohana%20priya(analyzed%20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tudents_login\Downloads\employee%20data%20mohana%20priya(analyzed%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mohana priya(analyzed data).xlsx]Sheet2!PivotTable1</c:name>
    <c:fmtId val="5"/>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manualLayout>
          <c:layoutTarget val="inner"/>
          <c:xMode val="edge"/>
          <c:yMode val="edge"/>
          <c:x val="0.13059951881014872"/>
          <c:y val="7.0263196267133274E-2"/>
          <c:w val="0.66254046369203845"/>
          <c:h val="0.83309419655876349"/>
        </c:manualLayout>
      </c:layout>
      <c:barChart>
        <c:barDir val="bar"/>
        <c:grouping val="clustered"/>
        <c:varyColors val="0"/>
        <c:ser>
          <c:idx val="0"/>
          <c:order val="0"/>
          <c:tx>
            <c:strRef>
              <c:f>Sheet2!$B$3:$B$4</c:f>
              <c:strCache>
                <c:ptCount val="1"/>
                <c:pt idx="0">
                  <c:v>HIGH</c:v>
                </c:pt>
              </c:strCache>
            </c:strRef>
          </c:tx>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11</c:v>
                </c:pt>
                <c:pt idx="2">
                  <c:v>6</c:v>
                </c:pt>
                <c:pt idx="3">
                  <c:v>7</c:v>
                </c:pt>
                <c:pt idx="4">
                  <c:v>12</c:v>
                </c:pt>
                <c:pt idx="5">
                  <c:v>15</c:v>
                </c:pt>
                <c:pt idx="6">
                  <c:v>12</c:v>
                </c:pt>
                <c:pt idx="7">
                  <c:v>7</c:v>
                </c:pt>
                <c:pt idx="8">
                  <c:v>11</c:v>
                </c:pt>
                <c:pt idx="9">
                  <c:v>14</c:v>
                </c:pt>
              </c:numCache>
            </c:numRef>
          </c:val>
        </c:ser>
        <c:ser>
          <c:idx val="1"/>
          <c:order val="1"/>
          <c:tx>
            <c:strRef>
              <c:f>Sheet2!$C$3:$C$4</c:f>
              <c:strCache>
                <c:ptCount val="1"/>
                <c:pt idx="0">
                  <c:v>LOW</c:v>
                </c:pt>
              </c:strCache>
            </c:strRef>
          </c:tx>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17</c:v>
                </c:pt>
                <c:pt idx="1">
                  <c:v>27</c:v>
                </c:pt>
                <c:pt idx="2">
                  <c:v>20</c:v>
                </c:pt>
                <c:pt idx="3">
                  <c:v>23</c:v>
                </c:pt>
                <c:pt idx="4">
                  <c:v>23</c:v>
                </c:pt>
                <c:pt idx="5">
                  <c:v>17</c:v>
                </c:pt>
                <c:pt idx="6">
                  <c:v>22</c:v>
                </c:pt>
                <c:pt idx="7">
                  <c:v>18</c:v>
                </c:pt>
                <c:pt idx="8">
                  <c:v>21</c:v>
                </c:pt>
                <c:pt idx="9">
                  <c:v>16</c:v>
                </c:pt>
              </c:numCache>
            </c:numRef>
          </c:val>
        </c:ser>
        <c:ser>
          <c:idx val="2"/>
          <c:order val="2"/>
          <c:tx>
            <c:strRef>
              <c:f>Sheet2!$D$3:$D$4</c:f>
              <c:strCache>
                <c:ptCount val="1"/>
                <c:pt idx="0">
                  <c:v>MED</c:v>
                </c:pt>
              </c:strCache>
            </c:strRef>
          </c:tx>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32</c:v>
                </c:pt>
                <c:pt idx="1">
                  <c:v>20</c:v>
                </c:pt>
                <c:pt idx="2">
                  <c:v>26</c:v>
                </c:pt>
                <c:pt idx="3">
                  <c:v>40</c:v>
                </c:pt>
                <c:pt idx="4">
                  <c:v>32</c:v>
                </c:pt>
                <c:pt idx="5">
                  <c:v>26</c:v>
                </c:pt>
                <c:pt idx="6">
                  <c:v>27</c:v>
                </c:pt>
                <c:pt idx="7">
                  <c:v>33</c:v>
                </c:pt>
                <c:pt idx="8">
                  <c:v>33</c:v>
                </c:pt>
                <c:pt idx="9">
                  <c:v>32</c:v>
                </c:pt>
              </c:numCache>
            </c:numRef>
          </c:val>
        </c:ser>
        <c:ser>
          <c:idx val="3"/>
          <c:order val="3"/>
          <c:tx>
            <c:strRef>
              <c:f>Sheet2!$E$3:$E$4</c:f>
              <c:strCache>
                <c:ptCount val="1"/>
                <c:pt idx="0">
                  <c:v>VERY HIGH</c:v>
                </c:pt>
              </c:strCache>
            </c:strRef>
          </c:tx>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5</c:v>
                </c:pt>
                <c:pt idx="1">
                  <c:v>6</c:v>
                </c:pt>
                <c:pt idx="2">
                  <c:v>6</c:v>
                </c:pt>
                <c:pt idx="3">
                  <c:v>5</c:v>
                </c:pt>
                <c:pt idx="4">
                  <c:v>8</c:v>
                </c:pt>
                <c:pt idx="5">
                  <c:v>5</c:v>
                </c:pt>
                <c:pt idx="6">
                  <c:v>10</c:v>
                </c:pt>
                <c:pt idx="7">
                  <c:v>5</c:v>
                </c:pt>
                <c:pt idx="8">
                  <c:v>4</c:v>
                </c:pt>
                <c:pt idx="9">
                  <c:v>6</c:v>
                </c:pt>
              </c:numCache>
            </c:numRef>
          </c:val>
        </c:ser>
        <c:dLbls>
          <c:showLegendKey val="0"/>
          <c:showVal val="0"/>
          <c:showCatName val="0"/>
          <c:showSerName val="0"/>
          <c:showPercent val="0"/>
          <c:showBubbleSize val="0"/>
        </c:dLbls>
        <c:gapWidth val="150"/>
        <c:axId val="164207232"/>
        <c:axId val="184925568"/>
      </c:barChart>
      <c:catAx>
        <c:axId val="164207232"/>
        <c:scaling>
          <c:orientation val="minMax"/>
        </c:scaling>
        <c:delete val="0"/>
        <c:axPos val="l"/>
        <c:majorTickMark val="out"/>
        <c:minorTickMark val="none"/>
        <c:tickLblPos val="nextTo"/>
        <c:crossAx val="184925568"/>
        <c:crosses val="autoZero"/>
        <c:auto val="1"/>
        <c:lblAlgn val="ctr"/>
        <c:lblOffset val="100"/>
        <c:noMultiLvlLbl val="0"/>
      </c:catAx>
      <c:valAx>
        <c:axId val="184925568"/>
        <c:scaling>
          <c:orientation val="minMax"/>
        </c:scaling>
        <c:delete val="0"/>
        <c:axPos val="b"/>
        <c:majorGridlines/>
        <c:numFmt formatCode="General" sourceLinked="1"/>
        <c:majorTickMark val="out"/>
        <c:minorTickMark val="none"/>
        <c:tickLblPos val="nextTo"/>
        <c:crossAx val="164207232"/>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mohana priya(analyzed data).xlsx]Sheet2!PivotTable1</c:name>
    <c:fmtId val="18"/>
  </c:pivotSource>
  <c:chart>
    <c:title>
      <c:tx>
        <c:rich>
          <a:bodyPr/>
          <a:lstStyle/>
          <a:p>
            <a:pPr>
              <a:defRPr/>
            </a:pPr>
            <a:r>
              <a:rPr lang="en-US" dirty="0" smtClean="0"/>
              <a:t>Column Labels HIGH</a:t>
            </a:r>
            <a:endParaRPr lang="en-US" dirty="0"/>
          </a:p>
        </c:rich>
      </c:tx>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ofPieChart>
        <c:ofPieType val="bar"/>
        <c:varyColors val="1"/>
        <c:ser>
          <c:idx val="0"/>
          <c:order val="0"/>
          <c:tx>
            <c:strRef>
              <c:f>Sheet2!$B$3:$B$4</c:f>
              <c:strCache>
                <c:ptCount val="1"/>
                <c:pt idx="0">
                  <c:v>HIGH</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11</c:v>
                </c:pt>
                <c:pt idx="2">
                  <c:v>6</c:v>
                </c:pt>
                <c:pt idx="3">
                  <c:v>7</c:v>
                </c:pt>
                <c:pt idx="4">
                  <c:v>12</c:v>
                </c:pt>
                <c:pt idx="5">
                  <c:v>15</c:v>
                </c:pt>
                <c:pt idx="6">
                  <c:v>12</c:v>
                </c:pt>
                <c:pt idx="7">
                  <c:v>7</c:v>
                </c:pt>
                <c:pt idx="8">
                  <c:v>11</c:v>
                </c:pt>
                <c:pt idx="9">
                  <c:v>14</c:v>
                </c:pt>
              </c:numCache>
            </c:numRef>
          </c:val>
        </c:ser>
        <c:ser>
          <c:idx val="1"/>
          <c:order val="1"/>
          <c:tx>
            <c:strRef>
              <c:f>Sheet2!$C$3:$C$4</c:f>
              <c:strCache>
                <c:ptCount val="1"/>
                <c:pt idx="0">
                  <c:v>LOW</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17</c:v>
                </c:pt>
                <c:pt idx="1">
                  <c:v>27</c:v>
                </c:pt>
                <c:pt idx="2">
                  <c:v>20</c:v>
                </c:pt>
                <c:pt idx="3">
                  <c:v>23</c:v>
                </c:pt>
                <c:pt idx="4">
                  <c:v>23</c:v>
                </c:pt>
                <c:pt idx="5">
                  <c:v>17</c:v>
                </c:pt>
                <c:pt idx="6">
                  <c:v>22</c:v>
                </c:pt>
                <c:pt idx="7">
                  <c:v>18</c:v>
                </c:pt>
                <c:pt idx="8">
                  <c:v>21</c:v>
                </c:pt>
                <c:pt idx="9">
                  <c:v>16</c:v>
                </c:pt>
              </c:numCache>
            </c:numRef>
          </c:val>
        </c:ser>
        <c:ser>
          <c:idx val="2"/>
          <c:order val="2"/>
          <c:tx>
            <c:strRef>
              <c:f>Sheet2!$D$3:$D$4</c:f>
              <c:strCache>
                <c:ptCount val="1"/>
                <c:pt idx="0">
                  <c:v>MED</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32</c:v>
                </c:pt>
                <c:pt idx="1">
                  <c:v>20</c:v>
                </c:pt>
                <c:pt idx="2">
                  <c:v>26</c:v>
                </c:pt>
                <c:pt idx="3">
                  <c:v>40</c:v>
                </c:pt>
                <c:pt idx="4">
                  <c:v>32</c:v>
                </c:pt>
                <c:pt idx="5">
                  <c:v>26</c:v>
                </c:pt>
                <c:pt idx="6">
                  <c:v>27</c:v>
                </c:pt>
                <c:pt idx="7">
                  <c:v>33</c:v>
                </c:pt>
                <c:pt idx="8">
                  <c:v>33</c:v>
                </c:pt>
                <c:pt idx="9">
                  <c:v>32</c:v>
                </c:pt>
              </c:numCache>
            </c:numRef>
          </c:val>
        </c:ser>
        <c:ser>
          <c:idx val="3"/>
          <c:order val="3"/>
          <c:tx>
            <c:strRef>
              <c:f>Sheet2!$E$3:$E$4</c:f>
              <c:strCache>
                <c:ptCount val="1"/>
                <c:pt idx="0">
                  <c:v>VERY HIGH</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5</c:v>
                </c:pt>
                <c:pt idx="1">
                  <c:v>6</c:v>
                </c:pt>
                <c:pt idx="2">
                  <c:v>6</c:v>
                </c:pt>
                <c:pt idx="3">
                  <c:v>5</c:v>
                </c:pt>
                <c:pt idx="4">
                  <c:v>8</c:v>
                </c:pt>
                <c:pt idx="5">
                  <c:v>5</c:v>
                </c:pt>
                <c:pt idx="6">
                  <c:v>10</c:v>
                </c:pt>
                <c:pt idx="7">
                  <c:v>5</c:v>
                </c:pt>
                <c:pt idx="8">
                  <c:v>4</c:v>
                </c:pt>
                <c:pt idx="9">
                  <c:v>6</c:v>
                </c:pt>
              </c:numCache>
            </c:numRef>
          </c:val>
        </c:ser>
        <c:dLbls>
          <c:showLegendKey val="0"/>
          <c:showVal val="0"/>
          <c:showCatName val="0"/>
          <c:showSerName val="0"/>
          <c:showPercent val="0"/>
          <c:showBubbleSize val="0"/>
          <c:showLeaderLines val="1"/>
        </c:dLbls>
        <c:gapWidth val="100"/>
        <c:secondPieSize val="75"/>
        <c:serLines/>
      </c:ofPieChart>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371600" y="3124200"/>
            <a:ext cx="8610600" cy="1938992"/>
          </a:xfrm>
          <a:prstGeom prst="rect">
            <a:avLst/>
          </a:prstGeom>
          <a:noFill/>
        </p:spPr>
        <p:txBody>
          <a:bodyPr wrap="square" rtlCol="0">
            <a:spAutoFit/>
          </a:bodyPr>
          <a:lstStyle/>
          <a:p>
            <a:r>
              <a:rPr lang="en-US" sz="2400" dirty="0"/>
              <a:t>STUDENT </a:t>
            </a:r>
            <a:r>
              <a:rPr lang="en-US" sz="2400" dirty="0" smtClean="0"/>
              <a:t>NAME: MOHANAPRIYA J</a:t>
            </a:r>
            <a:endParaRPr lang="en-US" sz="2400" dirty="0"/>
          </a:p>
          <a:p>
            <a:r>
              <a:rPr lang="en-US" sz="2400" dirty="0"/>
              <a:t>REGISTER NO</a:t>
            </a:r>
            <a:r>
              <a:rPr lang="en-US" sz="2400" smtClean="0"/>
              <a:t>: 312212894(asunm14512022g05</a:t>
            </a:r>
            <a:r>
              <a:rPr lang="en-US" sz="2400" dirty="0" smtClean="0"/>
              <a:t>)</a:t>
            </a:r>
            <a:endParaRPr lang="en-US" sz="2400" dirty="0"/>
          </a:p>
          <a:p>
            <a:r>
              <a:rPr lang="en-US" sz="2400" dirty="0"/>
              <a:t>DEPARTMENT</a:t>
            </a:r>
            <a:r>
              <a:rPr lang="en-US" sz="2400" dirty="0" smtClean="0"/>
              <a:t>: B.COM(GENERAL)</a:t>
            </a:r>
            <a:endParaRPr lang="en-US" sz="2400" dirty="0"/>
          </a:p>
          <a:p>
            <a:r>
              <a:rPr lang="en-US" sz="2400" dirty="0" smtClean="0"/>
              <a:t>COLLEGE: Mahalashmi Women’s College Of Arts And Science</a:t>
            </a:r>
            <a:endParaRPr lang="en-US" sz="2400" dirty="0"/>
          </a:p>
          <a:p>
            <a:r>
              <a:rPr lang="en-US" sz="2400" dirty="0"/>
              <a:t>           </a:t>
            </a:r>
            <a:endParaRPr lang="en-IN" sz="2400" dirty="0"/>
          </a:p>
        </p:txBody>
      </p:sp>
      <p:sp>
        <p:nvSpPr>
          <p:cNvPr id="8" name="TextBox 7"/>
          <p:cNvSpPr txBox="1"/>
          <p:nvPr/>
        </p:nvSpPr>
        <p:spPr>
          <a:xfrm>
            <a:off x="5410200" y="3505200"/>
            <a:ext cx="3962400" cy="369332"/>
          </a:xfrm>
          <a:prstGeom prst="rect">
            <a:avLst/>
          </a:prstGeom>
          <a:noFill/>
        </p:spPr>
        <p:txBody>
          <a:bodyPr wrap="square" rtlCol="0">
            <a:spAutoFit/>
          </a:bodyPr>
          <a:lstStyle/>
          <a:p>
            <a:r>
              <a:rPr lang="en-US" dirty="0" smtClean="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1639252" y="2743200"/>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667000" y="2971800"/>
            <a:ext cx="5410200" cy="923330"/>
          </a:xfrm>
          <a:prstGeom prst="rect">
            <a:avLst/>
          </a:prstGeom>
          <a:noFill/>
        </p:spPr>
        <p:txBody>
          <a:bodyPr wrap="square" rtlCol="0">
            <a:spAutoFit/>
          </a:bodyPr>
          <a:lstStyle/>
          <a:p>
            <a:r>
              <a:rPr lang="en-US" dirty="0"/>
              <a:t>To identify the performance level</a:t>
            </a:r>
            <a:r>
              <a:rPr lang="en-US" dirty="0" smtClean="0"/>
              <a:t>.</a:t>
            </a:r>
          </a:p>
          <a:p>
            <a:r>
              <a:rPr lang="en-US" dirty="0" smtClean="0"/>
              <a:t> </a:t>
            </a:r>
            <a:r>
              <a:rPr lang="en-US" dirty="0"/>
              <a:t>=IFS(Z8&gt;-5,"VERY HIGH",Z8&gt;=4,"HIGH", Z8&gt;=3,"MED", TRUE,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p:cNvSpPr txBox="1"/>
          <p:nvPr/>
        </p:nvSpPr>
        <p:spPr>
          <a:xfrm>
            <a:off x="739776" y="1670858"/>
            <a:ext cx="7381760" cy="3693319"/>
          </a:xfrm>
          <a:prstGeom prst="rect">
            <a:avLst/>
          </a:prstGeom>
          <a:noFill/>
        </p:spPr>
        <p:txBody>
          <a:bodyPr wrap="square" rtlCol="0">
            <a:spAutoFit/>
          </a:bodyPr>
          <a:lstStyle/>
          <a:p>
            <a:r>
              <a:rPr lang="en-US" dirty="0"/>
              <a:t>Data </a:t>
            </a:r>
            <a:r>
              <a:rPr lang="en-US" dirty="0" smtClean="0"/>
              <a:t>Collection </a:t>
            </a:r>
          </a:p>
          <a:p>
            <a:pPr marL="285750" indent="-285750">
              <a:buFont typeface="Arial" pitchFamily="34" charset="0"/>
              <a:buChar char="•"/>
            </a:pPr>
            <a:r>
              <a:rPr lang="en-US" dirty="0" smtClean="0"/>
              <a:t>Downloaded </a:t>
            </a:r>
            <a:r>
              <a:rPr lang="en-US" dirty="0"/>
              <a:t>the data from edunet student's dashboard</a:t>
            </a:r>
            <a:r>
              <a:rPr lang="en-US" dirty="0" smtClean="0"/>
              <a:t>.</a:t>
            </a:r>
          </a:p>
          <a:p>
            <a:pPr marL="285750" indent="-285750">
              <a:buFont typeface="Arial" pitchFamily="34" charset="0"/>
              <a:buChar char="•"/>
            </a:pPr>
            <a:endParaRPr lang="en-US" dirty="0"/>
          </a:p>
          <a:p>
            <a:r>
              <a:rPr lang="en-US" dirty="0" smtClean="0"/>
              <a:t>Feature </a:t>
            </a:r>
            <a:r>
              <a:rPr lang="en-US" dirty="0"/>
              <a:t>Collection</a:t>
            </a:r>
            <a:r>
              <a:rPr lang="en-US" dirty="0" smtClean="0"/>
              <a:t>:  </a:t>
            </a:r>
          </a:p>
          <a:p>
            <a:pPr marL="285750" indent="-285750">
              <a:buFont typeface="Arial" pitchFamily="34" charset="0"/>
              <a:buChar char="•"/>
            </a:pPr>
            <a:r>
              <a:rPr lang="en-US" dirty="0" smtClean="0"/>
              <a:t>Highlighted </a:t>
            </a:r>
            <a:r>
              <a:rPr lang="en-US" dirty="0"/>
              <a:t>data which is required using the fill option</a:t>
            </a:r>
            <a:r>
              <a:rPr lang="en-US" dirty="0" smtClean="0"/>
              <a:t>.</a:t>
            </a:r>
          </a:p>
          <a:p>
            <a:pPr marL="285750" indent="-285750">
              <a:buFont typeface="Arial" pitchFamily="34" charset="0"/>
              <a:buChar char="•"/>
            </a:pPr>
            <a:endParaRPr lang="en-US" dirty="0"/>
          </a:p>
          <a:p>
            <a:r>
              <a:rPr lang="en-US" dirty="0" smtClean="0"/>
              <a:t>Data </a:t>
            </a:r>
            <a:r>
              <a:rPr lang="en-US" dirty="0"/>
              <a:t>Cleaning</a:t>
            </a:r>
            <a:r>
              <a:rPr lang="en-US" dirty="0" smtClean="0"/>
              <a:t>:</a:t>
            </a:r>
          </a:p>
          <a:p>
            <a:pPr marL="285750" indent="-285750">
              <a:buFont typeface="Arial" pitchFamily="34" charset="0"/>
              <a:buChar char="•"/>
            </a:pPr>
            <a:r>
              <a:rPr lang="en-US" dirty="0" smtClean="0"/>
              <a:t>Identified </a:t>
            </a:r>
            <a:r>
              <a:rPr lang="en-US" dirty="0"/>
              <a:t>the missing values using conditional formatting. </a:t>
            </a:r>
          </a:p>
          <a:p>
            <a:pPr marL="285750" indent="-285750">
              <a:buFont typeface="Arial" pitchFamily="34" charset="0"/>
              <a:buChar char="•"/>
            </a:pPr>
            <a:r>
              <a:rPr lang="en-US" dirty="0" smtClean="0"/>
              <a:t>Removed/Filtered </a:t>
            </a:r>
            <a:r>
              <a:rPr lang="en-US" dirty="0"/>
              <a:t>the missing data using filter-filter by </a:t>
            </a:r>
            <a:r>
              <a:rPr lang="en-US" dirty="0" smtClean="0"/>
              <a:t>colour.</a:t>
            </a:r>
          </a:p>
          <a:p>
            <a:pPr marL="285750" indent="-285750">
              <a:buFont typeface="Arial" pitchFamily="34" charset="0"/>
              <a:buChar char="•"/>
            </a:pPr>
            <a:endParaRPr lang="en-US" dirty="0" smtClean="0"/>
          </a:p>
          <a:p>
            <a:r>
              <a:rPr lang="en-US" dirty="0" smtClean="0"/>
              <a:t>Performance </a:t>
            </a:r>
            <a:r>
              <a:rPr lang="en-US" dirty="0"/>
              <a:t>level</a:t>
            </a:r>
            <a:r>
              <a:rPr lang="en-US" dirty="0" smtClean="0"/>
              <a:t>:</a:t>
            </a:r>
          </a:p>
          <a:p>
            <a:pPr marL="285750" indent="-285750">
              <a:buFont typeface="Arial" pitchFamily="34" charset="0"/>
              <a:buChar char="•"/>
            </a:pPr>
            <a:r>
              <a:rPr lang="en-US" dirty="0" smtClean="0"/>
              <a:t>Performance </a:t>
            </a:r>
            <a:r>
              <a:rPr lang="en-US" dirty="0"/>
              <a:t>Analysis is based on Department type is filtered by gender (Male employees)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1620218011"/>
              </p:ext>
            </p:extLst>
          </p:nvPr>
        </p:nvGraphicFramePr>
        <p:xfrm>
          <a:off x="1600200" y="2655397"/>
          <a:ext cx="6705600" cy="3457575"/>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p:cNvSpPr txBox="1"/>
          <p:nvPr/>
        </p:nvSpPr>
        <p:spPr>
          <a:xfrm>
            <a:off x="2133600" y="2019300"/>
            <a:ext cx="5287048" cy="523220"/>
          </a:xfrm>
          <a:prstGeom prst="rect">
            <a:avLst/>
          </a:prstGeom>
          <a:noFill/>
        </p:spPr>
        <p:txBody>
          <a:bodyPr wrap="square" rtlCol="0">
            <a:spAutoFit/>
          </a:bodyPr>
          <a:lstStyle/>
          <a:p>
            <a:r>
              <a:rPr lang="en-US" sz="2800" dirty="0"/>
              <a:t>Employee Performance Analysis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685800"/>
            <a:ext cx="2471831" cy="830997"/>
          </a:xfrm>
          <a:prstGeom prst="rect">
            <a:avLst/>
          </a:prstGeom>
          <a:noFill/>
        </p:spPr>
        <p:txBody>
          <a:bodyPr wrap="none" rtlCol="0">
            <a:spAutoFit/>
          </a:bodyPr>
          <a:lstStyle/>
          <a:p>
            <a:r>
              <a:rPr lang="en-US" sz="4800" dirty="0">
                <a:latin typeface="Trebuchet MS" pitchFamily="34" charset="0"/>
                <a:cs typeface="Times New Roman" pitchFamily="18" charset="0"/>
              </a:rPr>
              <a:t>RESULTS</a:t>
            </a:r>
          </a:p>
        </p:txBody>
      </p:sp>
      <p:graphicFrame>
        <p:nvGraphicFramePr>
          <p:cNvPr id="4" name="Chart 3"/>
          <p:cNvGraphicFramePr>
            <a:graphicFrameLocks/>
          </p:cNvGraphicFramePr>
          <p:nvPr>
            <p:extLst>
              <p:ext uri="{D42A27DB-BD31-4B8C-83A1-F6EECF244321}">
                <p14:modId xmlns:p14="http://schemas.microsoft.com/office/powerpoint/2010/main" val="234482701"/>
              </p:ext>
            </p:extLst>
          </p:nvPr>
        </p:nvGraphicFramePr>
        <p:xfrm>
          <a:off x="1371600" y="2286000"/>
          <a:ext cx="5181600" cy="3276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18032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52600" y="1295400"/>
            <a:ext cx="6096000" cy="5078313"/>
          </a:xfrm>
          <a:prstGeom prst="rect">
            <a:avLst/>
          </a:prstGeom>
          <a:noFill/>
        </p:spPr>
        <p:txBody>
          <a:bodyPr wrap="square" rtlCol="0">
            <a:spAutoFit/>
          </a:bodyPr>
          <a:lstStyle/>
          <a:p>
            <a:r>
              <a:rPr lang="en-US" sz="2400" b="1" dirty="0"/>
              <a:t>Summary</a:t>
            </a:r>
            <a:r>
              <a:rPr lang="en-US" sz="2400" b="1" dirty="0" smtClean="0"/>
              <a:t>: </a:t>
            </a:r>
          </a:p>
          <a:p>
            <a:endParaRPr lang="en-US" dirty="0" smtClean="0"/>
          </a:p>
          <a:p>
            <a:pPr marL="285750" indent="-285750">
              <a:buFont typeface="Wingdings" pitchFamily="2" charset="2"/>
              <a:buChar char="§"/>
            </a:pPr>
            <a:r>
              <a:rPr lang="en-US" dirty="0" smtClean="0"/>
              <a:t>Pivot </a:t>
            </a:r>
            <a:r>
              <a:rPr lang="en-US" dirty="0"/>
              <a:t>table is created to summarise the data</a:t>
            </a:r>
            <a:r>
              <a:rPr lang="en-US" dirty="0" smtClean="0"/>
              <a:t>. </a:t>
            </a:r>
          </a:p>
          <a:p>
            <a:pPr marL="285750" indent="-285750">
              <a:buFont typeface="Wingdings" pitchFamily="2" charset="2"/>
              <a:buChar char="§"/>
            </a:pPr>
            <a:r>
              <a:rPr lang="en-US" dirty="0" smtClean="0"/>
              <a:t>Row </a:t>
            </a:r>
            <a:r>
              <a:rPr lang="en-US" dirty="0"/>
              <a:t>labels- It is considered as department type</a:t>
            </a:r>
            <a:r>
              <a:rPr lang="en-US" dirty="0" smtClean="0"/>
              <a:t>. </a:t>
            </a:r>
          </a:p>
          <a:p>
            <a:pPr marL="285750" indent="-285750">
              <a:buFont typeface="Wingdings" pitchFamily="2" charset="2"/>
              <a:buChar char="§"/>
            </a:pPr>
            <a:r>
              <a:rPr lang="en-US" dirty="0" smtClean="0"/>
              <a:t>labels-describe </a:t>
            </a:r>
            <a:r>
              <a:rPr lang="en-US" dirty="0"/>
              <a:t>the performance level</a:t>
            </a:r>
            <a:r>
              <a:rPr lang="en-US" dirty="0" smtClean="0"/>
              <a:t>.</a:t>
            </a:r>
          </a:p>
          <a:p>
            <a:pPr marL="285750" indent="-285750">
              <a:buFont typeface="Wingdings" pitchFamily="2" charset="2"/>
              <a:buChar char="§"/>
            </a:pPr>
            <a:r>
              <a:rPr lang="en-US" dirty="0" smtClean="0"/>
              <a:t> Filter- </a:t>
            </a:r>
            <a:r>
              <a:rPr lang="en-US" dirty="0"/>
              <a:t>By gender where I prefered the male employees in this </a:t>
            </a:r>
            <a:r>
              <a:rPr lang="en-US" dirty="0" smtClean="0"/>
              <a:t>data.</a:t>
            </a:r>
          </a:p>
          <a:p>
            <a:pPr marL="285750" indent="-285750">
              <a:buFont typeface="Wingdings" pitchFamily="2" charset="2"/>
              <a:buChar char="§"/>
            </a:pPr>
            <a:r>
              <a:rPr lang="en-US" dirty="0" smtClean="0"/>
              <a:t>Values- </a:t>
            </a:r>
            <a:r>
              <a:rPr lang="en-US" dirty="0"/>
              <a:t>To make a count used first name for count of employees in each </a:t>
            </a:r>
            <a:r>
              <a:rPr lang="en-US" dirty="0" smtClean="0"/>
              <a:t>field.</a:t>
            </a:r>
          </a:p>
          <a:p>
            <a:endParaRPr lang="en-US" dirty="0" smtClean="0"/>
          </a:p>
          <a:p>
            <a:r>
              <a:rPr lang="en-US" dirty="0" smtClean="0"/>
              <a:t> </a:t>
            </a:r>
            <a:r>
              <a:rPr lang="en-US" sz="2400" b="1" dirty="0" smtClean="0"/>
              <a:t>Visualization:</a:t>
            </a:r>
          </a:p>
          <a:p>
            <a:endParaRPr lang="en-US" sz="2400" b="1" dirty="0" smtClean="0"/>
          </a:p>
          <a:p>
            <a:pPr marL="285750" indent="-285750">
              <a:buFont typeface="Wingdings" pitchFamily="2" charset="2"/>
              <a:buChar char="§"/>
            </a:pPr>
            <a:r>
              <a:rPr lang="en-US" dirty="0" smtClean="0"/>
              <a:t>Used </a:t>
            </a:r>
            <a:r>
              <a:rPr lang="en-US" dirty="0"/>
              <a:t>the graph chart to analyze the employees (in units) in the department type </a:t>
            </a:r>
            <a:r>
              <a:rPr lang="en-US" dirty="0" smtClean="0"/>
              <a:t>category.</a:t>
            </a:r>
          </a:p>
          <a:p>
            <a:pPr marL="285750" indent="-285750">
              <a:buFont typeface="Wingdings" pitchFamily="2" charset="2"/>
              <a:buChar char="§"/>
            </a:pPr>
            <a:r>
              <a:rPr lang="en-US" dirty="0" smtClean="0"/>
              <a:t> Used the pie chart to analyze the employees overall percentage in the department type category.</a:t>
            </a:r>
            <a:endParaRPr lang="en-US" dirty="0" smtClean="0">
              <a:latin typeface="Times New Roman" pitchFamily="18" charset="0"/>
              <a:cs typeface="Times New Roman" pitchFamily="18" charset="0"/>
            </a:endParaRPr>
          </a:p>
          <a:p>
            <a:r>
              <a:rPr lang="en-US" dirty="0" smtClean="0"/>
              <a:t>   </a:t>
            </a:r>
            <a:endParaRPr lang="en-US" dirty="0"/>
          </a:p>
        </p:txBody>
      </p:sp>
    </p:spTree>
    <p:extLst>
      <p:ext uri="{BB962C8B-B14F-4D97-AF65-F5344CB8AC3E}">
        <p14:creationId xmlns:p14="http://schemas.microsoft.com/office/powerpoint/2010/main" val="2364894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371600" y="1600200"/>
            <a:ext cx="5486400" cy="2308324"/>
          </a:xfrm>
          <a:prstGeom prst="rect">
            <a:avLst/>
          </a:prstGeom>
          <a:noFill/>
        </p:spPr>
        <p:txBody>
          <a:bodyPr wrap="square" rtlCol="0">
            <a:spAutoFit/>
          </a:bodyPr>
          <a:lstStyle/>
          <a:p>
            <a:r>
              <a:rPr lang="en-US" dirty="0"/>
              <a:t>Therefore the production department employees performs higher comparing to other department and whereas admin offices performs lower comparing to other department</a:t>
            </a:r>
            <a:r>
              <a:rPr lang="en-US" dirty="0" smtClean="0"/>
              <a:t>.   </a:t>
            </a:r>
          </a:p>
          <a:p>
            <a:r>
              <a:rPr lang="en-US" dirty="0"/>
              <a:t> </a:t>
            </a:r>
            <a:r>
              <a:rPr lang="en-US" dirty="0" smtClean="0"/>
              <a:t>   </a:t>
            </a:r>
          </a:p>
          <a:p>
            <a:r>
              <a:rPr lang="en-US" dirty="0" smtClean="0"/>
              <a:t>Hence </a:t>
            </a:r>
            <a:r>
              <a:rPr lang="en-US" dirty="0"/>
              <a:t>the Production department employees works more efficiently and effectively comparing to other departments according to the employee data given.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p:cNvSpPr txBox="1"/>
          <p:nvPr/>
        </p:nvSpPr>
        <p:spPr>
          <a:xfrm>
            <a:off x="1066800" y="2286000"/>
            <a:ext cx="6486525" cy="1754326"/>
          </a:xfrm>
          <a:prstGeom prst="rect">
            <a:avLst/>
          </a:prstGeom>
          <a:noFill/>
        </p:spPr>
        <p:txBody>
          <a:bodyPr wrap="square" rtlCol="0">
            <a:spAutoFit/>
          </a:bodyPr>
          <a:lstStyle/>
          <a:p>
            <a:pPr marL="285750" indent="-285750">
              <a:buFont typeface="Arial" pitchFamily="34" charset="0"/>
              <a:buChar char="•"/>
            </a:pPr>
            <a:r>
              <a:rPr lang="en-US" dirty="0" smtClean="0">
                <a:latin typeface="Times New Roman" pitchFamily="18" charset="0"/>
              </a:rPr>
              <a:t>Employee performance analysis is made to identify the performance level of an employee in each department.</a:t>
            </a:r>
          </a:p>
          <a:p>
            <a:pPr marL="285750" indent="-285750">
              <a:buFont typeface="Arial" pitchFamily="34" charset="0"/>
              <a:buChar char="•"/>
            </a:pPr>
            <a:r>
              <a:rPr lang="en-US" dirty="0" smtClean="0">
                <a:latin typeface="Times New Roman" pitchFamily="18" charset="0"/>
              </a:rPr>
              <a:t>It helps to track the activities and growth of the employees in wholly by department wise.</a:t>
            </a:r>
          </a:p>
          <a:p>
            <a:pPr marL="285750" indent="-285750">
              <a:buFont typeface="Arial" pitchFamily="34" charset="0"/>
              <a:buChar char="•"/>
            </a:pPr>
            <a:r>
              <a:rPr lang="en-US" dirty="0" smtClean="0">
                <a:latin typeface="Times New Roman" pitchFamily="18" charset="0"/>
              </a:rPr>
              <a:t>And it helps to grant remuneration or appreciation for the respected one.</a:t>
            </a:r>
            <a:endParaRPr lang="en-US" dirty="0">
              <a:latin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680431" y="2286000"/>
            <a:ext cx="7470371" cy="1754326"/>
          </a:xfrm>
          <a:prstGeom prst="rect">
            <a:avLst/>
          </a:prstGeom>
          <a:noFill/>
        </p:spPr>
        <p:txBody>
          <a:bodyPr wrap="square" rtlCol="0">
            <a:spAutoFit/>
          </a:bodyPr>
          <a:lstStyle/>
          <a:p>
            <a:pPr marL="285750" indent="-285750" algn="l">
              <a:buFont typeface="Arial" pitchFamily="34" charset="0"/>
              <a:buChar char="•"/>
            </a:pPr>
            <a:r>
              <a:rPr lang="en-US" b="0" i="0" dirty="0" smtClean="0">
                <a:solidFill>
                  <a:srgbClr val="0D0D0D"/>
                </a:solidFill>
                <a:effectLst/>
                <a:latin typeface="Times New Roman" panose="02020603050405020304" pitchFamily="18" charset="0"/>
                <a:cs typeface="Times New Roman" panose="02020603050405020304" pitchFamily="18" charset="0"/>
              </a:rPr>
              <a:t>Analyzing the performance of the employees by considering the various factors like rating, performance level, gender, zone, type etc.</a:t>
            </a:r>
          </a:p>
          <a:p>
            <a:pPr marL="285750" indent="-285750" algn="l">
              <a:buFont typeface="Arial" pitchFamily="34" charset="0"/>
              <a:buChar char="•"/>
            </a:pPr>
            <a:r>
              <a:rPr lang="en-US" dirty="0" smtClean="0">
                <a:solidFill>
                  <a:srgbClr val="0D0D0D"/>
                </a:solidFill>
                <a:latin typeface="Times New Roman" panose="02020603050405020304" pitchFamily="18" charset="0"/>
                <a:cs typeface="Times New Roman" panose="02020603050405020304" pitchFamily="18" charset="0"/>
              </a:rPr>
              <a:t>In order to identify the trend and performance on different category in a company or in an organisation.</a:t>
            </a:r>
          </a:p>
          <a:p>
            <a:pPr marL="285750" indent="-285750" algn="l">
              <a:buFont typeface="Arial" pitchFamily="34" charset="0"/>
              <a:buChar char="•"/>
            </a:pPr>
            <a:r>
              <a:rPr lang="en-US" b="0" i="0" dirty="0" smtClean="0">
                <a:solidFill>
                  <a:srgbClr val="0D0D0D"/>
                </a:solidFill>
                <a:effectLst/>
                <a:latin typeface="Times New Roman" panose="02020603050405020304" pitchFamily="18" charset="0"/>
                <a:cs typeface="Times New Roman" panose="02020603050405020304" pitchFamily="18" charset="0"/>
              </a:rPr>
              <a:t>And it helps to identify which sector’s performance is high, better and low.</a:t>
            </a:r>
            <a:endParaRPr lang="en-US" b="0"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Arial" pitchFamily="34" charset="0"/>
              <a:buChar char="•"/>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1578033" y="2438400"/>
            <a:ext cx="6019800" cy="2031325"/>
          </a:xfrm>
          <a:prstGeom prst="rect">
            <a:avLst/>
          </a:prstGeom>
          <a:noFill/>
        </p:spPr>
        <p:txBody>
          <a:bodyPr wrap="square" rtlCol="0">
            <a:spAutoFit/>
          </a:bodyPr>
          <a:lstStyle/>
          <a:p>
            <a:pPr marL="285750" indent="-285750">
              <a:buFont typeface="Wingdings" pitchFamily="2" charset="2"/>
              <a:buChar char="Ø"/>
            </a:pPr>
            <a:r>
              <a:rPr lang="en-US" dirty="0" smtClean="0"/>
              <a:t>Companies like IT sectors. </a:t>
            </a:r>
          </a:p>
          <a:p>
            <a:pPr marL="285750" indent="-285750">
              <a:buFont typeface="Wingdings" pitchFamily="2" charset="2"/>
              <a:buChar char="Ø"/>
            </a:pPr>
            <a:r>
              <a:rPr lang="en-US" dirty="0" smtClean="0"/>
              <a:t>Industries.  </a:t>
            </a:r>
          </a:p>
          <a:p>
            <a:pPr marL="285750" indent="-285750">
              <a:buFont typeface="Wingdings" pitchFamily="2" charset="2"/>
              <a:buChar char="Ø"/>
            </a:pPr>
            <a:r>
              <a:rPr lang="en-US" dirty="0" smtClean="0"/>
              <a:t>Bank.</a:t>
            </a:r>
          </a:p>
          <a:p>
            <a:pPr marL="285750" indent="-285750">
              <a:buFont typeface="Wingdings" pitchFamily="2" charset="2"/>
              <a:buChar char="Ø"/>
            </a:pPr>
            <a:r>
              <a:rPr lang="en-US" dirty="0" smtClean="0"/>
              <a:t>Marketing field. </a:t>
            </a:r>
          </a:p>
          <a:p>
            <a:endParaRPr lang="en-US" dirty="0" smtClean="0"/>
          </a:p>
          <a:p>
            <a:r>
              <a:rPr lang="en-US" dirty="0"/>
              <a:t> </a:t>
            </a:r>
            <a:r>
              <a:rPr lang="en-US" dirty="0" smtClean="0"/>
              <a:t>    It helps to analyze the current status of their companies or </a:t>
            </a:r>
            <a:r>
              <a:rPr lang="en-US" dirty="0"/>
              <a:t>o</a:t>
            </a:r>
            <a:r>
              <a:rPr lang="en-US" dirty="0" smtClean="0"/>
              <a:t>rganisations by hierarchical members.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276600" y="2294313"/>
            <a:ext cx="5257800" cy="2031325"/>
          </a:xfrm>
          <a:prstGeom prst="rect">
            <a:avLst/>
          </a:prstGeom>
          <a:noFill/>
        </p:spPr>
        <p:txBody>
          <a:bodyPr wrap="square" rtlCol="0">
            <a:spAutoFit/>
          </a:bodyPr>
          <a:lstStyle/>
          <a:p>
            <a:pPr marL="285750" indent="-285750">
              <a:buFont typeface="Wingdings" pitchFamily="2" charset="2"/>
              <a:buChar char="ü"/>
            </a:pPr>
            <a:r>
              <a:rPr lang="en-US" dirty="0" smtClean="0"/>
              <a:t>Conditional formatting </a:t>
            </a:r>
          </a:p>
          <a:p>
            <a:pPr marL="285750" indent="-285750">
              <a:buFont typeface="Wingdings" pitchFamily="2" charset="2"/>
              <a:buChar char="ü"/>
            </a:pPr>
            <a:r>
              <a:rPr lang="en-US" dirty="0" smtClean="0"/>
              <a:t>Filtering </a:t>
            </a:r>
          </a:p>
          <a:p>
            <a:pPr marL="285750" indent="-285750">
              <a:buFont typeface="Wingdings" pitchFamily="2" charset="2"/>
              <a:buChar char="ü"/>
            </a:pPr>
            <a:r>
              <a:rPr lang="en-US" dirty="0" smtClean="0"/>
              <a:t>Formula used to identify perfomance level. </a:t>
            </a:r>
          </a:p>
          <a:p>
            <a:pPr marL="285750" indent="-285750">
              <a:buFont typeface="Wingdings" pitchFamily="2" charset="2"/>
              <a:buChar char="ü"/>
            </a:pPr>
            <a:r>
              <a:rPr lang="en-US" dirty="0" smtClean="0"/>
              <a:t>Pivot table for summarising </a:t>
            </a:r>
          </a:p>
          <a:p>
            <a:pPr marL="285750" indent="-285750">
              <a:buFont typeface="Wingdings" pitchFamily="2" charset="2"/>
              <a:buChar char="ü"/>
            </a:pPr>
            <a:r>
              <a:rPr lang="en-US" dirty="0" smtClean="0"/>
              <a:t>Graph- for data visualization (in unit )</a:t>
            </a:r>
          </a:p>
          <a:p>
            <a:pPr marL="285750" indent="-285750">
              <a:buFont typeface="Wingdings" pitchFamily="2" charset="2"/>
              <a:buChar char="ü"/>
            </a:pPr>
            <a:r>
              <a:rPr lang="en-US" dirty="0" smtClean="0"/>
              <a:t>Pie </a:t>
            </a:r>
            <a:r>
              <a:rPr lang="en-US" dirty="0"/>
              <a:t>Chart-to figure out the overall performance percentage of the each department.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6940867" cy="2585323"/>
          </a:xfrm>
        </p:spPr>
        <p:txBody>
          <a:bodyPr/>
          <a:lstStyle/>
          <a:p>
            <a:r>
              <a:rPr lang="en-US" dirty="0" smtClean="0">
                <a:latin typeface="Times New Roman" pitchFamily="18" charset="0"/>
                <a:cs typeface="Times New Roman" pitchFamily="18" charset="0"/>
              </a:rPr>
              <a:t>Conclusion</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en-US" sz="1800" b="0" dirty="0" smtClean="0">
                <a:latin typeface="Times New Roman" pitchFamily="18" charset="0"/>
                <a:cs typeface="Times New Roman" pitchFamily="18" charset="0"/>
              </a:rPr>
              <a:t>Therefore </a:t>
            </a:r>
            <a:r>
              <a:rPr lang="en-US" sz="1800" b="0" dirty="0">
                <a:latin typeface="Times New Roman" pitchFamily="18" charset="0"/>
                <a:cs typeface="Times New Roman" pitchFamily="18" charset="0"/>
              </a:rPr>
              <a:t>the production department employees performs higher comparing to other department and whereas admin offices performs lower comparing to other department</a:t>
            </a:r>
            <a:r>
              <a:rPr lang="en-US" sz="1800" b="0" dirty="0" smtClean="0">
                <a:latin typeface="Times New Roman" pitchFamily="18" charset="0"/>
                <a:cs typeface="Times New Roman" pitchFamily="18" charset="0"/>
              </a:rPr>
              <a:t>. Hence </a:t>
            </a:r>
            <a:r>
              <a:rPr lang="en-US" sz="1800" b="0" dirty="0">
                <a:latin typeface="Times New Roman" pitchFamily="18" charset="0"/>
                <a:cs typeface="Times New Roman" pitchFamily="18" charset="0"/>
              </a:rPr>
              <a:t>the Production department employees works more efficiently and effectively comparing to other departments according to the employee data given.</a:t>
            </a:r>
          </a:p>
        </p:txBody>
      </p:sp>
    </p:spTree>
    <p:extLst>
      <p:ext uri="{BB962C8B-B14F-4D97-AF65-F5344CB8AC3E}">
        <p14:creationId xmlns:p14="http://schemas.microsoft.com/office/powerpoint/2010/main" val="3475942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62000" y="381000"/>
            <a:ext cx="10681335" cy="3416320"/>
          </a:xfrm>
        </p:spPr>
        <p:txBody>
          <a:bodyPr/>
          <a:lstStyle/>
          <a:p>
            <a:r>
              <a:rPr lang="en-IN" dirty="0"/>
              <a:t>Dataset </a:t>
            </a:r>
            <a:r>
              <a:rPr lang="en-IN" dirty="0" smtClean="0"/>
              <a:t>Description </a:t>
            </a:r>
            <a:br>
              <a:rPr lang="en-IN" dirty="0" smtClean="0"/>
            </a:br>
            <a:r>
              <a:rPr lang="en-IN" dirty="0" smtClean="0"/>
              <a:t/>
            </a:r>
            <a:br>
              <a:rPr lang="en-IN" dirty="0" smtClean="0"/>
            </a:br>
            <a:r>
              <a:rPr lang="en-US" sz="1800" b="0" dirty="0" smtClean="0">
                <a:latin typeface="Times New Roman" pitchFamily="18" charset="0"/>
                <a:cs typeface="Times New Roman" pitchFamily="18" charset="0"/>
              </a:rPr>
              <a:t>➤ </a:t>
            </a:r>
            <a:r>
              <a:rPr lang="en-US" sz="1800" b="0" dirty="0">
                <a:latin typeface="Times New Roman" pitchFamily="18" charset="0"/>
                <a:cs typeface="Times New Roman" pitchFamily="18" charset="0"/>
              </a:rPr>
              <a:t>Employee data downloaded from edunet dashboard</a:t>
            </a:r>
            <a:r>
              <a:rPr lang="en-US" sz="1800" b="0" dirty="0" smtClean="0">
                <a:latin typeface="Times New Roman" pitchFamily="18" charset="0"/>
                <a:cs typeface="Times New Roman" pitchFamily="18" charset="0"/>
              </a:rPr>
              <a:t>.</a:t>
            </a:r>
            <a:br>
              <a:rPr lang="en-US" sz="1800" b="0" dirty="0" smtClean="0">
                <a:latin typeface="Times New Roman" pitchFamily="18" charset="0"/>
                <a:cs typeface="Times New Roman" pitchFamily="18" charset="0"/>
              </a:rPr>
            </a:br>
            <a:r>
              <a:rPr lang="en-US" sz="1800" b="0" dirty="0" smtClean="0">
                <a:latin typeface="Times New Roman" pitchFamily="18" charset="0"/>
                <a:cs typeface="Times New Roman" pitchFamily="18" charset="0"/>
              </a:rPr>
              <a:t>➤ </a:t>
            </a:r>
            <a:r>
              <a:rPr lang="en-US" sz="1800" b="0" dirty="0">
                <a:latin typeface="Times New Roman" pitchFamily="18" charset="0"/>
                <a:cs typeface="Times New Roman" pitchFamily="18" charset="0"/>
              </a:rPr>
              <a:t>Features:Totally 26 features were available. In that 11 features were considered</a:t>
            </a:r>
            <a:r>
              <a:rPr lang="en-US" sz="1800" b="0" dirty="0" smtClean="0">
                <a:latin typeface="Times New Roman" pitchFamily="18" charset="0"/>
                <a:cs typeface="Times New Roman" pitchFamily="18" charset="0"/>
              </a:rPr>
              <a:t>.</a:t>
            </a:r>
            <a:br>
              <a:rPr lang="en-US" sz="1800" b="0" dirty="0" smtClean="0">
                <a:latin typeface="Times New Roman" pitchFamily="18" charset="0"/>
                <a:cs typeface="Times New Roman" pitchFamily="18" charset="0"/>
              </a:rPr>
            </a:br>
            <a:r>
              <a:rPr lang="en-US" sz="1800" b="0" dirty="0" smtClean="0">
                <a:latin typeface="Times New Roman" pitchFamily="18" charset="0"/>
                <a:cs typeface="Times New Roman" pitchFamily="18" charset="0"/>
              </a:rPr>
              <a:t>➤ </a:t>
            </a:r>
            <a:r>
              <a:rPr lang="en-US" sz="1800" b="0" dirty="0">
                <a:latin typeface="Times New Roman" pitchFamily="18" charset="0"/>
                <a:cs typeface="Times New Roman" pitchFamily="18" charset="0"/>
              </a:rPr>
              <a:t>Employee ID-in numbersNames in </a:t>
            </a:r>
            <a:r>
              <a:rPr lang="en-US" sz="1800" b="0" dirty="0" smtClean="0">
                <a:latin typeface="Times New Roman" pitchFamily="18" charset="0"/>
                <a:cs typeface="Times New Roman" pitchFamily="18" charset="0"/>
              </a:rPr>
              <a:t>text.</a:t>
            </a:r>
            <a:br>
              <a:rPr lang="en-US" sz="1800" b="0" dirty="0" smtClean="0">
                <a:latin typeface="Times New Roman" pitchFamily="18" charset="0"/>
                <a:cs typeface="Times New Roman" pitchFamily="18" charset="0"/>
              </a:rPr>
            </a:br>
            <a:r>
              <a:rPr lang="en-US" sz="1800" b="0" dirty="0" smtClean="0">
                <a:latin typeface="Times New Roman" pitchFamily="18" charset="0"/>
                <a:cs typeface="Times New Roman" pitchFamily="18" charset="0"/>
              </a:rPr>
              <a:t>➤ </a:t>
            </a:r>
            <a:r>
              <a:rPr lang="en-US" sz="1800" b="0" dirty="0">
                <a:latin typeface="Times New Roman" pitchFamily="18" charset="0"/>
                <a:cs typeface="Times New Roman" pitchFamily="18" charset="0"/>
              </a:rPr>
              <a:t>Employee type</a:t>
            </a:r>
            <a:r>
              <a:rPr lang="en-US" sz="1800" b="0" dirty="0" smtClean="0">
                <a:latin typeface="Times New Roman" pitchFamily="18" charset="0"/>
                <a:cs typeface="Times New Roman" pitchFamily="18" charset="0"/>
              </a:rPr>
              <a:t>.</a:t>
            </a:r>
            <a:br>
              <a:rPr lang="en-US" sz="1800" b="0" dirty="0" smtClean="0">
                <a:latin typeface="Times New Roman" pitchFamily="18" charset="0"/>
                <a:cs typeface="Times New Roman" pitchFamily="18" charset="0"/>
              </a:rPr>
            </a:br>
            <a:r>
              <a:rPr lang="en-US" sz="1800" b="0" dirty="0" smtClean="0">
                <a:latin typeface="Times New Roman" pitchFamily="18" charset="0"/>
                <a:cs typeface="Times New Roman" pitchFamily="18" charset="0"/>
              </a:rPr>
              <a:t>➤ </a:t>
            </a:r>
            <a:r>
              <a:rPr lang="en-US" sz="1800" b="0" dirty="0">
                <a:latin typeface="Times New Roman" pitchFamily="18" charset="0"/>
                <a:cs typeface="Times New Roman" pitchFamily="18" charset="0"/>
              </a:rPr>
              <a:t>Performance level</a:t>
            </a:r>
            <a:r>
              <a:rPr lang="en-US" sz="1800" b="0" dirty="0" smtClean="0">
                <a:latin typeface="Times New Roman" pitchFamily="18" charset="0"/>
                <a:cs typeface="Times New Roman" pitchFamily="18" charset="0"/>
              </a:rPr>
              <a:t>.</a:t>
            </a:r>
            <a:br>
              <a:rPr lang="en-US" sz="1800" b="0" dirty="0" smtClean="0">
                <a:latin typeface="Times New Roman" pitchFamily="18" charset="0"/>
                <a:cs typeface="Times New Roman" pitchFamily="18" charset="0"/>
              </a:rPr>
            </a:br>
            <a:r>
              <a:rPr lang="en-US" sz="1800" b="0" dirty="0" smtClean="0">
                <a:latin typeface="Times New Roman" pitchFamily="18" charset="0"/>
                <a:cs typeface="Times New Roman" pitchFamily="18" charset="0"/>
              </a:rPr>
              <a:t>➤ Gender- male, female.</a:t>
            </a:r>
            <a:br>
              <a:rPr lang="en-US" sz="1800" b="0" dirty="0" smtClean="0">
                <a:latin typeface="Times New Roman" pitchFamily="18" charset="0"/>
                <a:cs typeface="Times New Roman" pitchFamily="18" charset="0"/>
              </a:rPr>
            </a:br>
            <a:r>
              <a:rPr lang="en-US" sz="1800" b="0" dirty="0" smtClean="0">
                <a:latin typeface="Times New Roman" pitchFamily="18" charset="0"/>
                <a:cs typeface="Times New Roman" pitchFamily="18" charset="0"/>
              </a:rPr>
              <a:t>➤ </a:t>
            </a:r>
            <a:r>
              <a:rPr lang="en-US" sz="1800" b="0" dirty="0">
                <a:latin typeface="Times New Roman" pitchFamily="18" charset="0"/>
                <a:cs typeface="Times New Roman" pitchFamily="18" charset="0"/>
              </a:rPr>
              <a:t>Employee </a:t>
            </a:r>
            <a:r>
              <a:rPr lang="en-US" sz="1800" b="0" dirty="0" smtClean="0">
                <a:latin typeface="Times New Roman" pitchFamily="18" charset="0"/>
                <a:cs typeface="Times New Roman" pitchFamily="18" charset="0"/>
              </a:rPr>
              <a:t>rating.</a:t>
            </a:r>
            <a:endParaRPr lang="en-IN" sz="1800" b="0" dirty="0">
              <a:latin typeface="Times New Roman" pitchFamily="18" charset="0"/>
              <a:cs typeface="Times New Roman" pitchFamily="18"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268</TotalTime>
  <Words>507</Words>
  <Application>Microsoft Office PowerPoint</Application>
  <PresentationFormat>Custom</PresentationFormat>
  <Paragraphs>93</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Conclusion     Therefore the production department employees performs higher comparing to other department and whereas admin offices performs lower comparing to other department. Hence the Production department employees works more efficiently and effectively comparing to other departments according to the employee data given.</vt:lpstr>
      <vt:lpstr>Dataset Description   ➤ Employee data downloaded from edunet dashboard. ➤ Features:Totally 26 features were available. In that 11 features were considered. ➤ Employee ID-in numbersNames in text. ➤ Employee type. ➤ Performance level. ➤ Gender- male, female. ➤ Employee rating.</vt:lpstr>
      <vt:lpstr>THE "WOW" IN OUR SOLUTION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Students_login</cp:lastModifiedBy>
  <cp:revision>21</cp:revision>
  <dcterms:created xsi:type="dcterms:W3CDTF">2024-03-29T15:07:22Z</dcterms:created>
  <dcterms:modified xsi:type="dcterms:W3CDTF">2024-08-29T07:08:24Z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