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271" r:id="rId3"/>
    <p:sldId id="274" r:id="rId4"/>
    <p:sldId id="272" r:id="rId5"/>
    <p:sldId id="275" r:id="rId6"/>
    <p:sldId id="260" r:id="rId7"/>
    <p:sldId id="262" r:id="rId8"/>
    <p:sldId id="263" r:id="rId9"/>
    <p:sldId id="267" r:id="rId10"/>
    <p:sldId id="261" r:id="rId11"/>
    <p:sldId id="264" r:id="rId12"/>
    <p:sldId id="258" r:id="rId13"/>
    <p:sldId id="273" r:id="rId14"/>
    <p:sldId id="256" r:id="rId15"/>
    <p:sldId id="265" r:id="rId16"/>
    <p:sldId id="279" r:id="rId17"/>
    <p:sldId id="266" r:id="rId18"/>
    <p:sldId id="280" r:id="rId19"/>
    <p:sldId id="281" r:id="rId20"/>
    <p:sldId id="270" r:id="rId21"/>
    <p:sldId id="269" r:id="rId22"/>
    <p:sldId id="268" r:id="rId23"/>
    <p:sldId id="276" r:id="rId24"/>
    <p:sldId id="278" r:id="rId25"/>
    <p:sldId id="277" r:id="rId26"/>
    <p:sldId id="282" r:id="rId2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9AA72F-8779-5D4D-BABC-5BDA4763DFBE}">
          <p14:sldIdLst>
            <p14:sldId id="259"/>
            <p14:sldId id="271"/>
            <p14:sldId id="274"/>
            <p14:sldId id="272"/>
            <p14:sldId id="275"/>
            <p14:sldId id="260"/>
            <p14:sldId id="262"/>
            <p14:sldId id="263"/>
            <p14:sldId id="267"/>
            <p14:sldId id="261"/>
            <p14:sldId id="264"/>
          </p14:sldIdLst>
        </p14:section>
        <p14:section name="Summary plots" id="{030FAB78-3054-B440-A570-5940926BC214}">
          <p14:sldIdLst>
            <p14:sldId id="258"/>
          </p14:sldIdLst>
        </p14:section>
        <p14:section name="Individual proteins" id="{E7AC735E-A20B-994C-8349-07DF56CC34CC}">
          <p14:sldIdLst>
            <p14:sldId id="273"/>
            <p14:sldId id="256"/>
            <p14:sldId id="265"/>
            <p14:sldId id="279"/>
            <p14:sldId id="266"/>
            <p14:sldId id="280"/>
            <p14:sldId id="281"/>
            <p14:sldId id="270"/>
          </p14:sldIdLst>
        </p14:section>
        <p14:section name="Spike-ins" id="{FC176A3E-4CFB-F64A-AC92-FF3D8B4D5D81}">
          <p14:sldIdLst>
            <p14:sldId id="269"/>
          </p14:sldIdLst>
        </p14:section>
        <p14:section name="tables" id="{A56BB5F4-3149-2A46-AF92-66D4D00383D7}">
          <p14:sldIdLst>
            <p14:sldId id="268"/>
          </p14:sldIdLst>
        </p14:section>
        <p14:section name="DB Editor" id="{34CDD6D9-055B-1448-BC5F-9C45A3CCF825}">
          <p14:sldIdLst>
            <p14:sldId id="276"/>
            <p14:sldId id="278"/>
          </p14:sldIdLst>
        </p14:section>
        <p14:section name="Correlations" id="{F81830E8-DDFD-3A4F-9C3A-7160FA91241A}">
          <p14:sldIdLst>
            <p14:sldId id="277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704" y="-64"/>
      </p:cViewPr>
      <p:guideLst>
        <p:guide orient="horz" pos="4946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957E-AD49-0C4D-9016-CC7576B71A5C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8003F-44F5-1246-B857-B2F692D3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1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ss_startApp.png</a:t>
            </a:r>
            <a:endParaRPr lang="en-US" dirty="0" smtClean="0"/>
          </a:p>
          <a:p>
            <a:r>
              <a:rPr lang="en-US" dirty="0" smtClean="0"/>
              <a:t>ss_startApp02.png</a:t>
            </a:r>
          </a:p>
          <a:p>
            <a:r>
              <a:rPr lang="en-US" dirty="0" err="1" smtClean="0"/>
              <a:t>ss_appOverview.png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exclamationmark.pdf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ss_plotsOverview02.png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ss_indProt_start.png</a:t>
            </a:r>
            <a:endParaRPr lang="en-US" dirty="0" smtClean="0"/>
          </a:p>
          <a:p>
            <a:r>
              <a:rPr lang="en-US" smtClean="0"/>
              <a:t>ss_uniprot_entry.png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ss_indProt_example.png</a:t>
            </a:r>
            <a:endParaRPr lang="en-US" dirty="0" smtClean="0"/>
          </a:p>
          <a:p>
            <a:r>
              <a:rPr lang="en-US" dirty="0" smtClean="0"/>
              <a:t>ss_uniProtInfo01.png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9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ss_complexes01.png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2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ss_complexes01.png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2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ss_plotOptions.png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ss_indProt_normSpikeIn.png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ss_spikeIn01.png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1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ss_appOverview03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.png</a:t>
            </a:r>
            <a:endParaRPr lang="en-US" dirty="0" smtClean="0"/>
          </a:p>
          <a:p>
            <a:r>
              <a:rPr lang="en-US" dirty="0" smtClean="0"/>
              <a:t>ss_table01.png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ss_selectDB.png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ss_dataUpload.png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ss_dataUpload02.png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ss_appOverview02.png</a:t>
            </a:r>
          </a:p>
          <a:p>
            <a:r>
              <a:rPr lang="en-US" dirty="0" err="1" smtClean="0"/>
              <a:t>ss_plotsOverview.png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ss_colorscheme.png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ss_colorscheme_example.png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6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ss_ytrafo.png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ss_sumPlot_example.png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ss_plotCustomizing01.png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003F-44F5-1246-B857-B2F692D3FD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2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68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43F4-8F4C-0443-A200-3EDB4AD3EE64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E46A-6CCB-D245-AE37-4CFA16C4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6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3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734"/>
            <a:ext cx="6858000" cy="3399764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061" y="5029008"/>
            <a:ext cx="2235200" cy="1181100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01" y="6432888"/>
            <a:ext cx="5295900" cy="711200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6" name="Oval 5"/>
          <p:cNvSpPr/>
          <p:nvPr/>
        </p:nvSpPr>
        <p:spPr>
          <a:xfrm>
            <a:off x="5087697" y="992909"/>
            <a:ext cx="777804" cy="31557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16000" y="1339273"/>
            <a:ext cx="4256424" cy="2262909"/>
          </a:xfrm>
          <a:custGeom>
            <a:avLst/>
            <a:gdLst>
              <a:gd name="connsiteX0" fmla="*/ 4256424 w 4256424"/>
              <a:gd name="connsiteY0" fmla="*/ 0 h 2262909"/>
              <a:gd name="connsiteX1" fmla="*/ 3948545 w 4256424"/>
              <a:gd name="connsiteY1" fmla="*/ 384848 h 2262909"/>
              <a:gd name="connsiteX2" fmla="*/ 2563091 w 4256424"/>
              <a:gd name="connsiteY2" fmla="*/ 1100666 h 2262909"/>
              <a:gd name="connsiteX3" fmla="*/ 1277697 w 4256424"/>
              <a:gd name="connsiteY3" fmla="*/ 1955030 h 2262909"/>
              <a:gd name="connsiteX4" fmla="*/ 0 w 4256424"/>
              <a:gd name="connsiteY4" fmla="*/ 2262909 h 226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6424" h="2262909">
                <a:moveTo>
                  <a:pt x="4256424" y="0"/>
                </a:moveTo>
                <a:cubicBezTo>
                  <a:pt x="4243595" y="100702"/>
                  <a:pt x="4230767" y="201404"/>
                  <a:pt x="3948545" y="384848"/>
                </a:cubicBezTo>
                <a:cubicBezTo>
                  <a:pt x="3666323" y="568292"/>
                  <a:pt x="3008232" y="838969"/>
                  <a:pt x="2563091" y="1100666"/>
                </a:cubicBezTo>
                <a:cubicBezTo>
                  <a:pt x="2117950" y="1362363"/>
                  <a:pt x="1704879" y="1761323"/>
                  <a:pt x="1277697" y="1955030"/>
                </a:cubicBezTo>
                <a:cubicBezTo>
                  <a:pt x="850515" y="2148737"/>
                  <a:pt x="0" y="2262909"/>
                  <a:pt x="0" y="2262909"/>
                </a:cubicBezTo>
              </a:path>
            </a:pathLst>
          </a:custGeom>
          <a:ln cap="rnd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75608" y="7532889"/>
            <a:ext cx="274839" cy="269795"/>
          </a:xfrm>
          <a:prstGeom prst="ellipse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Adobe Caslon Pro Bold"/>
                <a:cs typeface="Adobe Caslon Pro Bold"/>
              </a:rPr>
              <a:t>!</a:t>
            </a:r>
            <a:endParaRPr lang="en-US" dirty="0"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36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6858000" cy="50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6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8300"/>
            <a:ext cx="6858000" cy="5864206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0512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09 at 11.53.0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"/>
          <a:stretch/>
        </p:blipFill>
        <p:spPr>
          <a:xfrm>
            <a:off x="0" y="2010305"/>
            <a:ext cx="6858000" cy="4381076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7399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0" y="2207511"/>
            <a:ext cx="3365500" cy="1498600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9808"/>
          <a:stretch/>
        </p:blipFill>
        <p:spPr>
          <a:xfrm>
            <a:off x="1926604" y="5150123"/>
            <a:ext cx="2413000" cy="743465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1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09 at 2.47.4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6173" r="2693"/>
          <a:stretch/>
        </p:blipFill>
        <p:spPr>
          <a:xfrm>
            <a:off x="6610545" y="2194069"/>
            <a:ext cx="6604000" cy="4779669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6918"/>
          <a:stretch/>
        </p:blipFill>
        <p:spPr>
          <a:xfrm>
            <a:off x="315294" y="8106964"/>
            <a:ext cx="6184900" cy="1442211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3448113" y="9585369"/>
            <a:ext cx="196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oteworthy Light"/>
                <a:cs typeface="Noteworthy Light"/>
              </a:rPr>
              <a:t>link to </a:t>
            </a:r>
            <a:r>
              <a:rPr lang="en-US" dirty="0" err="1" smtClean="0">
                <a:latin typeface="Noteworthy Light"/>
                <a:cs typeface="Noteworthy Light"/>
              </a:rPr>
              <a:t>UniProt</a:t>
            </a:r>
            <a:r>
              <a:rPr lang="en-US" dirty="0" smtClean="0">
                <a:latin typeface="Noteworthy Light"/>
                <a:cs typeface="Noteworthy Light"/>
              </a:rPr>
              <a:t> entry</a:t>
            </a:r>
            <a:endParaRPr lang="en-US" dirty="0">
              <a:latin typeface="Noteworthy Light"/>
              <a:cs typeface="Noteworthy Ligh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30059" y="9328315"/>
            <a:ext cx="25942" cy="441720"/>
          </a:xfrm>
          <a:custGeom>
            <a:avLst/>
            <a:gdLst>
              <a:gd name="connsiteX0" fmla="*/ 2277 w 25942"/>
              <a:gd name="connsiteY0" fmla="*/ 441720 h 441720"/>
              <a:gd name="connsiteX1" fmla="*/ 2277 w 25942"/>
              <a:gd name="connsiteY1" fmla="*/ 331290 h 441720"/>
              <a:gd name="connsiteX2" fmla="*/ 25942 w 25942"/>
              <a:gd name="connsiteY2" fmla="*/ 0 h 4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2" h="441720">
                <a:moveTo>
                  <a:pt x="2277" y="441720"/>
                </a:moveTo>
                <a:cubicBezTo>
                  <a:pt x="305" y="423315"/>
                  <a:pt x="-1667" y="404910"/>
                  <a:pt x="2277" y="331290"/>
                </a:cubicBezTo>
                <a:cubicBezTo>
                  <a:pt x="6221" y="257670"/>
                  <a:pt x="25942" y="0"/>
                  <a:pt x="25942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63" y="1312081"/>
            <a:ext cx="6858000" cy="6472358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0092" y="7347629"/>
            <a:ext cx="1676785" cy="436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4212"/>
          </a:xfrm>
        </p:spPr>
        <p:txBody>
          <a:bodyPr>
            <a:normAutofit/>
          </a:bodyPr>
          <a:lstStyle/>
          <a:p>
            <a:r>
              <a:rPr lang="en-US" dirty="0" smtClean="0"/>
              <a:t>General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04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3" y="1531638"/>
            <a:ext cx="3594100" cy="6680200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3949663" y="5371286"/>
            <a:ext cx="1406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Noteworthy Light"/>
                <a:cs typeface="Noteworthy Light"/>
              </a:rPr>
              <a:t>list of complexes for the selected set</a:t>
            </a:r>
            <a:endParaRPr lang="en-US" sz="2000" dirty="0">
              <a:solidFill>
                <a:srgbClr val="000090"/>
              </a:solidFill>
              <a:latin typeface="Noteworthy Light"/>
              <a:cs typeface="Noteworthy Ligh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650511" y="3754621"/>
            <a:ext cx="7888" cy="780898"/>
          </a:xfrm>
          <a:custGeom>
            <a:avLst/>
            <a:gdLst>
              <a:gd name="connsiteX0" fmla="*/ 7888 w 7888"/>
              <a:gd name="connsiteY0" fmla="*/ 0 h 780898"/>
              <a:gd name="connsiteX1" fmla="*/ 0 w 7888"/>
              <a:gd name="connsiteY1" fmla="*/ 780898 h 7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8" h="780898">
                <a:moveTo>
                  <a:pt x="7888" y="0"/>
                </a:moveTo>
                <a:cubicBezTo>
                  <a:pt x="4601" y="325374"/>
                  <a:pt x="0" y="780898"/>
                  <a:pt x="0" y="780898"/>
                </a:cubicBezTo>
              </a:path>
            </a:pathLst>
          </a:custGeom>
          <a:ln>
            <a:solidFill>
              <a:srgbClr val="00009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9464" y="1786924"/>
            <a:ext cx="2455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oteworthy Light"/>
                <a:cs typeface="Noteworthy Light"/>
              </a:rPr>
              <a:t>define your own complexes based on the current selection of individual proteins</a:t>
            </a:r>
            <a:endParaRPr lang="en-US" sz="2000" dirty="0">
              <a:latin typeface="Noteworthy Light"/>
              <a:cs typeface="Noteworthy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169317" y="2178242"/>
            <a:ext cx="362928" cy="669275"/>
          </a:xfrm>
          <a:custGeom>
            <a:avLst/>
            <a:gdLst>
              <a:gd name="connsiteX0" fmla="*/ 0 w 362928"/>
              <a:gd name="connsiteY0" fmla="*/ 22471 h 669275"/>
              <a:gd name="connsiteX1" fmla="*/ 220876 w 362928"/>
              <a:gd name="connsiteY1" fmla="*/ 38246 h 669275"/>
              <a:gd name="connsiteX2" fmla="*/ 362868 w 362928"/>
              <a:gd name="connsiteY2" fmla="*/ 377424 h 669275"/>
              <a:gd name="connsiteX3" fmla="*/ 205099 w 362928"/>
              <a:gd name="connsiteY3" fmla="*/ 669275 h 66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928" h="669275">
                <a:moveTo>
                  <a:pt x="0" y="22471"/>
                </a:moveTo>
                <a:cubicBezTo>
                  <a:pt x="80199" y="779"/>
                  <a:pt x="160398" y="-20913"/>
                  <a:pt x="220876" y="38246"/>
                </a:cubicBezTo>
                <a:cubicBezTo>
                  <a:pt x="281354" y="97405"/>
                  <a:pt x="365497" y="272253"/>
                  <a:pt x="362868" y="377424"/>
                </a:cubicBezTo>
                <a:cubicBezTo>
                  <a:pt x="360239" y="482595"/>
                  <a:pt x="205099" y="669275"/>
                  <a:pt x="205099" y="669275"/>
                </a:cubicBezTo>
              </a:path>
            </a:pathLst>
          </a:cu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25662" y="2910620"/>
            <a:ext cx="639515" cy="1009646"/>
          </a:xfrm>
          <a:custGeom>
            <a:avLst/>
            <a:gdLst>
              <a:gd name="connsiteX0" fmla="*/ 387086 w 639515"/>
              <a:gd name="connsiteY0" fmla="*/ 0 h 1109340"/>
              <a:gd name="connsiteX1" fmla="*/ 103102 w 639515"/>
              <a:gd name="connsiteY1" fmla="*/ 212972 h 1109340"/>
              <a:gd name="connsiteX2" fmla="*/ 16330 w 639515"/>
              <a:gd name="connsiteY2" fmla="*/ 773010 h 1109340"/>
              <a:gd name="connsiteX3" fmla="*/ 402863 w 639515"/>
              <a:gd name="connsiteY3" fmla="*/ 1072749 h 1109340"/>
              <a:gd name="connsiteX4" fmla="*/ 639515 w 639515"/>
              <a:gd name="connsiteY4" fmla="*/ 1104300 h 11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515" h="1109340">
                <a:moveTo>
                  <a:pt x="387086" y="0"/>
                </a:moveTo>
                <a:cubicBezTo>
                  <a:pt x="275990" y="42068"/>
                  <a:pt x="164895" y="84137"/>
                  <a:pt x="103102" y="212972"/>
                </a:cubicBezTo>
                <a:cubicBezTo>
                  <a:pt x="41309" y="341807"/>
                  <a:pt x="-33630" y="629714"/>
                  <a:pt x="16330" y="773010"/>
                </a:cubicBezTo>
                <a:cubicBezTo>
                  <a:pt x="66290" y="916306"/>
                  <a:pt x="298999" y="1017534"/>
                  <a:pt x="402863" y="1072749"/>
                </a:cubicBezTo>
                <a:cubicBezTo>
                  <a:pt x="506727" y="1127964"/>
                  <a:pt x="639515" y="1104300"/>
                  <a:pt x="639515" y="1104300"/>
                </a:cubicBezTo>
              </a:path>
            </a:pathLst>
          </a:cu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complexes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99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2291"/>
          <a:stretch/>
        </p:blipFill>
        <p:spPr>
          <a:xfrm>
            <a:off x="454194" y="3754621"/>
            <a:ext cx="3594100" cy="5191066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4146925" y="6857246"/>
            <a:ext cx="1406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oteworthy Light"/>
                <a:cs typeface="Noteworthy Light"/>
              </a:rPr>
              <a:t>list of complexes within the selected list</a:t>
            </a:r>
            <a:endParaRPr lang="en-US" sz="2000" dirty="0">
              <a:latin typeface="Noteworthy Light"/>
              <a:cs typeface="Noteworthy Ligh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749142" y="4488470"/>
            <a:ext cx="7888" cy="780898"/>
          </a:xfrm>
          <a:custGeom>
            <a:avLst/>
            <a:gdLst>
              <a:gd name="connsiteX0" fmla="*/ 7888 w 7888"/>
              <a:gd name="connsiteY0" fmla="*/ 0 h 780898"/>
              <a:gd name="connsiteX1" fmla="*/ 0 w 7888"/>
              <a:gd name="connsiteY1" fmla="*/ 780898 h 78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8" h="780898">
                <a:moveTo>
                  <a:pt x="7888" y="0"/>
                </a:moveTo>
                <a:cubicBezTo>
                  <a:pt x="4601" y="325374"/>
                  <a:pt x="0" y="780898"/>
                  <a:pt x="0" y="780898"/>
                </a:cubicBezTo>
              </a:path>
            </a:pathLst>
          </a:cu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complexes</a:t>
            </a:r>
            <a:endParaRPr lang="en-US" dirty="0"/>
          </a:p>
        </p:txBody>
      </p:sp>
      <p:sp>
        <p:nvSpPr>
          <p:cNvPr id="3" name="Right Bracket 2"/>
          <p:cNvSpPr/>
          <p:nvPr/>
        </p:nvSpPr>
        <p:spPr>
          <a:xfrm>
            <a:off x="3932947" y="5826007"/>
            <a:ext cx="115347" cy="3119680"/>
          </a:xfrm>
          <a:prstGeom prst="rightBracket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11" y="1134977"/>
            <a:ext cx="2476500" cy="1943100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2867990" y="2062414"/>
            <a:ext cx="3333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oteworthy Light"/>
                <a:cs typeface="Noteworthy Light"/>
              </a:rPr>
              <a:t>the number of recovered proteins will limit the number of complexes that can be selected</a:t>
            </a:r>
            <a:endParaRPr lang="en-US" sz="2000" dirty="0">
              <a:latin typeface="Noteworthy Light"/>
              <a:cs typeface="Noteworthy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231547" y="1583832"/>
            <a:ext cx="604887" cy="1251995"/>
          </a:xfrm>
          <a:custGeom>
            <a:avLst/>
            <a:gdLst>
              <a:gd name="connsiteX0" fmla="*/ 357541 w 604887"/>
              <a:gd name="connsiteY0" fmla="*/ 1251995 h 1251995"/>
              <a:gd name="connsiteX1" fmla="*/ 604120 w 604887"/>
              <a:gd name="connsiteY1" fmla="*/ 610851 h 1251995"/>
              <a:gd name="connsiteX2" fmla="*/ 419186 w 604887"/>
              <a:gd name="connsiteY2" fmla="*/ 56016 h 1251995"/>
              <a:gd name="connsiteX3" fmla="*/ 0 w 604887"/>
              <a:gd name="connsiteY3" fmla="*/ 19027 h 125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87" h="1251995">
                <a:moveTo>
                  <a:pt x="357541" y="1251995"/>
                </a:moveTo>
                <a:cubicBezTo>
                  <a:pt x="475693" y="1031088"/>
                  <a:pt x="593846" y="810181"/>
                  <a:pt x="604120" y="610851"/>
                </a:cubicBezTo>
                <a:cubicBezTo>
                  <a:pt x="614394" y="411521"/>
                  <a:pt x="519873" y="154653"/>
                  <a:pt x="419186" y="56016"/>
                </a:cubicBezTo>
                <a:cubicBezTo>
                  <a:pt x="318499" y="-42621"/>
                  <a:pt x="0" y="19027"/>
                  <a:pt x="0" y="19027"/>
                </a:cubicBezTo>
              </a:path>
            </a:pathLst>
          </a:cu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630" y="2080792"/>
            <a:ext cx="7808764" cy="44858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5" y="2309970"/>
            <a:ext cx="3492500" cy="407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655" y="2309970"/>
            <a:ext cx="3441700" cy="354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4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44" y="1665275"/>
            <a:ext cx="6858000" cy="590892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" y="5954124"/>
            <a:ext cx="1645920" cy="1620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" y="1665275"/>
            <a:ext cx="6858000" cy="4176614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65280" y="2004402"/>
            <a:ext cx="1658880" cy="1191946"/>
          </a:xfrm>
          <a:custGeom>
            <a:avLst/>
            <a:gdLst>
              <a:gd name="connsiteX0" fmla="*/ 0 w 1598400"/>
              <a:gd name="connsiteY0" fmla="*/ 1183633 h 1191946"/>
              <a:gd name="connsiteX1" fmla="*/ 120960 w 1598400"/>
              <a:gd name="connsiteY1" fmla="*/ 1183633 h 1191946"/>
              <a:gd name="connsiteX2" fmla="*/ 475200 w 1598400"/>
              <a:gd name="connsiteY2" fmla="*/ 1097236 h 1191946"/>
              <a:gd name="connsiteX3" fmla="*/ 872640 w 1598400"/>
              <a:gd name="connsiteY3" fmla="*/ 786209 h 1191946"/>
              <a:gd name="connsiteX4" fmla="*/ 1071360 w 1598400"/>
              <a:gd name="connsiteY4" fmla="*/ 224631 h 1191946"/>
              <a:gd name="connsiteX5" fmla="*/ 1270080 w 1598400"/>
              <a:gd name="connsiteY5" fmla="*/ 43198 h 1191946"/>
              <a:gd name="connsiteX6" fmla="*/ 1598400 w 1598400"/>
              <a:gd name="connsiteY6" fmla="*/ 0 h 119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8400" h="1191946">
                <a:moveTo>
                  <a:pt x="0" y="1183633"/>
                </a:moveTo>
                <a:cubicBezTo>
                  <a:pt x="20880" y="1190833"/>
                  <a:pt x="41760" y="1198033"/>
                  <a:pt x="120960" y="1183633"/>
                </a:cubicBezTo>
                <a:cubicBezTo>
                  <a:pt x="200160" y="1169233"/>
                  <a:pt x="349920" y="1163473"/>
                  <a:pt x="475200" y="1097236"/>
                </a:cubicBezTo>
                <a:cubicBezTo>
                  <a:pt x="600480" y="1030999"/>
                  <a:pt x="773280" y="931643"/>
                  <a:pt x="872640" y="786209"/>
                </a:cubicBezTo>
                <a:cubicBezTo>
                  <a:pt x="972000" y="640775"/>
                  <a:pt x="1005120" y="348466"/>
                  <a:pt x="1071360" y="224631"/>
                </a:cubicBezTo>
                <a:cubicBezTo>
                  <a:pt x="1137600" y="100796"/>
                  <a:pt x="1182240" y="80636"/>
                  <a:pt x="1270080" y="43198"/>
                </a:cubicBezTo>
                <a:cubicBezTo>
                  <a:pt x="1357920" y="5759"/>
                  <a:pt x="1598400" y="0"/>
                  <a:pt x="1598400" y="0"/>
                </a:cubicBezTo>
              </a:path>
            </a:pathLst>
          </a:custGeom>
          <a:ln cap="rnd"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80260" y="3274431"/>
            <a:ext cx="188456" cy="3231233"/>
          </a:xfrm>
          <a:custGeom>
            <a:avLst/>
            <a:gdLst>
              <a:gd name="connsiteX0" fmla="*/ 119278 w 335437"/>
              <a:gd name="connsiteY0" fmla="*/ 3715701 h 3715701"/>
              <a:gd name="connsiteX1" fmla="*/ 78748 w 335437"/>
              <a:gd name="connsiteY1" fmla="*/ 3134700 h 3715701"/>
              <a:gd name="connsiteX2" fmla="*/ 11198 w 335437"/>
              <a:gd name="connsiteY2" fmla="*/ 526954 h 3715701"/>
              <a:gd name="connsiteX3" fmla="*/ 335437 w 335437"/>
              <a:gd name="connsiteY3" fmla="*/ 0 h 3715701"/>
              <a:gd name="connsiteX0" fmla="*/ 255937 w 337626"/>
              <a:gd name="connsiteY0" fmla="*/ 3774918 h 3774918"/>
              <a:gd name="connsiteX1" fmla="*/ 80937 w 337626"/>
              <a:gd name="connsiteY1" fmla="*/ 3134700 h 3774918"/>
              <a:gd name="connsiteX2" fmla="*/ 13387 w 337626"/>
              <a:gd name="connsiteY2" fmla="*/ 526954 h 3774918"/>
              <a:gd name="connsiteX3" fmla="*/ 337626 w 337626"/>
              <a:gd name="connsiteY3" fmla="*/ 0 h 3774918"/>
              <a:gd name="connsiteX0" fmla="*/ 530522 w 530522"/>
              <a:gd name="connsiteY0" fmla="*/ 3802220 h 3802220"/>
              <a:gd name="connsiteX1" fmla="*/ 87975 w 530522"/>
              <a:gd name="connsiteY1" fmla="*/ 3134700 h 3802220"/>
              <a:gd name="connsiteX2" fmla="*/ 20425 w 530522"/>
              <a:gd name="connsiteY2" fmla="*/ 526954 h 3802220"/>
              <a:gd name="connsiteX3" fmla="*/ 344664 w 530522"/>
              <a:gd name="connsiteY3" fmla="*/ 0 h 38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522" h="3802220">
                <a:moveTo>
                  <a:pt x="530522" y="3802220"/>
                </a:moveTo>
                <a:cubicBezTo>
                  <a:pt x="519263" y="3777448"/>
                  <a:pt x="172991" y="3680578"/>
                  <a:pt x="87975" y="3134700"/>
                </a:cubicBezTo>
                <a:cubicBezTo>
                  <a:pt x="2959" y="2588822"/>
                  <a:pt x="-22356" y="1049404"/>
                  <a:pt x="20425" y="526954"/>
                </a:cubicBezTo>
                <a:cubicBezTo>
                  <a:pt x="63206" y="4504"/>
                  <a:pt x="344664" y="0"/>
                  <a:pt x="344664" y="0"/>
                </a:cubicBezTo>
              </a:path>
            </a:pathLst>
          </a:custGeom>
          <a:ln cap="rnd">
            <a:solidFill>
              <a:srgbClr val="000000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0" y="2851087"/>
            <a:ext cx="1105920" cy="233272"/>
          </a:xfrm>
          <a:prstGeom prst="ellips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plots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76116" b="24238"/>
          <a:stretch/>
        </p:blipFill>
        <p:spPr>
          <a:xfrm>
            <a:off x="193744" y="904985"/>
            <a:ext cx="1637936" cy="31642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12" name="Oval 11"/>
          <p:cNvSpPr/>
          <p:nvPr/>
        </p:nvSpPr>
        <p:spPr>
          <a:xfrm>
            <a:off x="193744" y="2073520"/>
            <a:ext cx="1105920" cy="300382"/>
          </a:xfrm>
          <a:prstGeom prst="ellips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6449"/>
          <a:stretch/>
        </p:blipFill>
        <p:spPr>
          <a:xfrm>
            <a:off x="193744" y="5334017"/>
            <a:ext cx="5044144" cy="417661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14" name="TextBox 13"/>
          <p:cNvSpPr txBox="1"/>
          <p:nvPr/>
        </p:nvSpPr>
        <p:spPr>
          <a:xfrm>
            <a:off x="1805761" y="2624455"/>
            <a:ext cx="1563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Noteworthy Light"/>
                <a:cs typeface="Noteworthy Light"/>
              </a:rPr>
              <a:t>define names for the conditions and choose integers to distinguish different replicates</a:t>
            </a:r>
            <a:endParaRPr lang="en-US" sz="1400" dirty="0">
              <a:latin typeface="Noteworthy Light"/>
              <a:cs typeface="Noteworthy Light"/>
            </a:endParaRPr>
          </a:p>
        </p:txBody>
      </p:sp>
      <p:sp>
        <p:nvSpPr>
          <p:cNvPr id="3" name="Right Bracket 2"/>
          <p:cNvSpPr/>
          <p:nvPr/>
        </p:nvSpPr>
        <p:spPr>
          <a:xfrm>
            <a:off x="1546560" y="2574621"/>
            <a:ext cx="146880" cy="1455059"/>
          </a:xfrm>
          <a:prstGeom prst="rightBracket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8384" y="2671176"/>
            <a:ext cx="336416" cy="300382"/>
          </a:xfrm>
          <a:prstGeom prst="ellips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8384" y="3195081"/>
            <a:ext cx="336416" cy="300382"/>
          </a:xfrm>
          <a:prstGeom prst="ellips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7024" y="3729298"/>
            <a:ext cx="336416" cy="300382"/>
          </a:xfrm>
          <a:prstGeom prst="ellips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390900"/>
            <a:ext cx="3416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0148" y="2626221"/>
            <a:ext cx="4788410" cy="597924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by spike-in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9845"/>
          <a:stretch/>
        </p:blipFill>
        <p:spPr>
          <a:xfrm>
            <a:off x="1394620" y="4769608"/>
            <a:ext cx="2918732" cy="3671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4590" b="64282"/>
          <a:stretch/>
        </p:blipFill>
        <p:spPr>
          <a:xfrm>
            <a:off x="1381110" y="2761849"/>
            <a:ext cx="2918732" cy="1931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7586" y="6965880"/>
            <a:ext cx="2720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oteworthy Light"/>
                <a:cs typeface="Noteworthy Light"/>
              </a:rPr>
              <a:t>once you select “spike-in” normalization, the corresponding available proteins are indicated</a:t>
            </a:r>
            <a:endParaRPr lang="en-US" sz="2000" dirty="0">
              <a:latin typeface="Noteworthy Light"/>
              <a:cs typeface="Noteworthy Ligh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37082" y="6738348"/>
            <a:ext cx="362928" cy="206632"/>
          </a:xfrm>
          <a:custGeom>
            <a:avLst/>
            <a:gdLst>
              <a:gd name="connsiteX0" fmla="*/ 0 w 362928"/>
              <a:gd name="connsiteY0" fmla="*/ 22471 h 669275"/>
              <a:gd name="connsiteX1" fmla="*/ 220876 w 362928"/>
              <a:gd name="connsiteY1" fmla="*/ 38246 h 669275"/>
              <a:gd name="connsiteX2" fmla="*/ 362868 w 362928"/>
              <a:gd name="connsiteY2" fmla="*/ 377424 h 669275"/>
              <a:gd name="connsiteX3" fmla="*/ 205099 w 362928"/>
              <a:gd name="connsiteY3" fmla="*/ 669275 h 66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928" h="669275">
                <a:moveTo>
                  <a:pt x="0" y="22471"/>
                </a:moveTo>
                <a:cubicBezTo>
                  <a:pt x="80199" y="779"/>
                  <a:pt x="160398" y="-20913"/>
                  <a:pt x="220876" y="38246"/>
                </a:cubicBezTo>
                <a:cubicBezTo>
                  <a:pt x="281354" y="97405"/>
                  <a:pt x="365497" y="272253"/>
                  <a:pt x="362868" y="377424"/>
                </a:cubicBezTo>
                <a:cubicBezTo>
                  <a:pt x="360239" y="482595"/>
                  <a:pt x="205099" y="669275"/>
                  <a:pt x="205099" y="66927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86443" y="7026051"/>
            <a:ext cx="257270" cy="1392339"/>
          </a:xfrm>
          <a:custGeom>
            <a:avLst/>
            <a:gdLst>
              <a:gd name="connsiteX0" fmla="*/ 27020 w 257270"/>
              <a:gd name="connsiteY0" fmla="*/ 0 h 1392339"/>
              <a:gd name="connsiteX1" fmla="*/ 135100 w 257270"/>
              <a:gd name="connsiteY1" fmla="*/ 148628 h 1392339"/>
              <a:gd name="connsiteX2" fmla="*/ 189140 w 257270"/>
              <a:gd name="connsiteY2" fmla="*/ 567489 h 1392339"/>
              <a:gd name="connsiteX3" fmla="*/ 256690 w 257270"/>
              <a:gd name="connsiteY3" fmla="*/ 716117 h 1392339"/>
              <a:gd name="connsiteX4" fmla="*/ 148610 w 257270"/>
              <a:gd name="connsiteY4" fmla="*/ 837721 h 1392339"/>
              <a:gd name="connsiteX5" fmla="*/ 121590 w 257270"/>
              <a:gd name="connsiteY5" fmla="*/ 1094443 h 1392339"/>
              <a:gd name="connsiteX6" fmla="*/ 108080 w 257270"/>
              <a:gd name="connsiteY6" fmla="*/ 1351164 h 1392339"/>
              <a:gd name="connsiteX7" fmla="*/ 0 w 257270"/>
              <a:gd name="connsiteY7" fmla="*/ 1391699 h 139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270" h="1392339">
                <a:moveTo>
                  <a:pt x="27020" y="0"/>
                </a:moveTo>
                <a:cubicBezTo>
                  <a:pt x="67550" y="27023"/>
                  <a:pt x="108080" y="54047"/>
                  <a:pt x="135100" y="148628"/>
                </a:cubicBezTo>
                <a:cubicBezTo>
                  <a:pt x="162120" y="243209"/>
                  <a:pt x="168875" y="472908"/>
                  <a:pt x="189140" y="567489"/>
                </a:cubicBezTo>
                <a:cubicBezTo>
                  <a:pt x="209405" y="662070"/>
                  <a:pt x="263445" y="671078"/>
                  <a:pt x="256690" y="716117"/>
                </a:cubicBezTo>
                <a:cubicBezTo>
                  <a:pt x="249935" y="761156"/>
                  <a:pt x="171127" y="774667"/>
                  <a:pt x="148610" y="837721"/>
                </a:cubicBezTo>
                <a:cubicBezTo>
                  <a:pt x="126093" y="900775"/>
                  <a:pt x="128345" y="1008869"/>
                  <a:pt x="121590" y="1094443"/>
                </a:cubicBezTo>
                <a:cubicBezTo>
                  <a:pt x="114835" y="1180017"/>
                  <a:pt x="128345" y="1301621"/>
                  <a:pt x="108080" y="1351164"/>
                </a:cubicBezTo>
                <a:cubicBezTo>
                  <a:pt x="87815" y="1400707"/>
                  <a:pt x="0" y="1391699"/>
                  <a:pt x="0" y="1391699"/>
                </a:cubicBezTo>
              </a:path>
            </a:pathLst>
          </a:custGeom>
          <a:ln cap="rnd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12578" y="7419784"/>
            <a:ext cx="1971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Noteworthy Light"/>
                <a:cs typeface="Noteworthy Light"/>
              </a:rPr>
              <a:t>experiment IDs</a:t>
            </a:r>
            <a:endParaRPr lang="en-US" sz="2000" dirty="0">
              <a:latin typeface="Noteworthy Light"/>
              <a:cs typeface="Noteworthy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14902" y="7005307"/>
            <a:ext cx="924644" cy="298006"/>
          </a:xfrm>
          <a:custGeom>
            <a:avLst/>
            <a:gdLst>
              <a:gd name="connsiteX0" fmla="*/ 98823 w 924644"/>
              <a:gd name="connsiteY0" fmla="*/ 88302 h 298006"/>
              <a:gd name="connsiteX1" fmla="*/ 274453 w 924644"/>
              <a:gd name="connsiteY1" fmla="*/ 34256 h 298006"/>
              <a:gd name="connsiteX2" fmla="*/ 760812 w 924644"/>
              <a:gd name="connsiteY2" fmla="*/ 7232 h 298006"/>
              <a:gd name="connsiteX3" fmla="*/ 922932 w 924644"/>
              <a:gd name="connsiteY3" fmla="*/ 169372 h 298006"/>
              <a:gd name="connsiteX4" fmla="*/ 679752 w 924644"/>
              <a:gd name="connsiteY4" fmla="*/ 277465 h 298006"/>
              <a:gd name="connsiteX5" fmla="*/ 220413 w 924644"/>
              <a:gd name="connsiteY5" fmla="*/ 290977 h 298006"/>
              <a:gd name="connsiteX6" fmla="*/ 4254 w 924644"/>
              <a:gd name="connsiteY6" fmla="*/ 196395 h 298006"/>
              <a:gd name="connsiteX7" fmla="*/ 98823 w 924644"/>
              <a:gd name="connsiteY7" fmla="*/ 88302 h 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644" h="298006">
                <a:moveTo>
                  <a:pt x="98823" y="88302"/>
                </a:moveTo>
                <a:cubicBezTo>
                  <a:pt x="143856" y="61279"/>
                  <a:pt x="164122" y="47768"/>
                  <a:pt x="274453" y="34256"/>
                </a:cubicBezTo>
                <a:cubicBezTo>
                  <a:pt x="384784" y="20744"/>
                  <a:pt x="652732" y="-15287"/>
                  <a:pt x="760812" y="7232"/>
                </a:cubicBezTo>
                <a:cubicBezTo>
                  <a:pt x="868892" y="29751"/>
                  <a:pt x="936442" y="124333"/>
                  <a:pt x="922932" y="169372"/>
                </a:cubicBezTo>
                <a:cubicBezTo>
                  <a:pt x="909422" y="214411"/>
                  <a:pt x="796838" y="257198"/>
                  <a:pt x="679752" y="277465"/>
                </a:cubicBezTo>
                <a:cubicBezTo>
                  <a:pt x="562666" y="297732"/>
                  <a:pt x="332996" y="304489"/>
                  <a:pt x="220413" y="290977"/>
                </a:cubicBezTo>
                <a:cubicBezTo>
                  <a:pt x="107830" y="277465"/>
                  <a:pt x="26771" y="227922"/>
                  <a:pt x="4254" y="196395"/>
                </a:cubicBezTo>
                <a:cubicBezTo>
                  <a:pt x="-18263" y="164868"/>
                  <a:pt x="53790" y="115325"/>
                  <a:pt x="98823" y="88302"/>
                </a:cubicBezTo>
                <a:close/>
              </a:path>
            </a:pathLst>
          </a:custGeom>
          <a:ln cap="rnd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14902" y="7738708"/>
            <a:ext cx="924644" cy="298006"/>
          </a:xfrm>
          <a:custGeom>
            <a:avLst/>
            <a:gdLst>
              <a:gd name="connsiteX0" fmla="*/ 98823 w 924644"/>
              <a:gd name="connsiteY0" fmla="*/ 88302 h 298006"/>
              <a:gd name="connsiteX1" fmla="*/ 274453 w 924644"/>
              <a:gd name="connsiteY1" fmla="*/ 34256 h 298006"/>
              <a:gd name="connsiteX2" fmla="*/ 760812 w 924644"/>
              <a:gd name="connsiteY2" fmla="*/ 7232 h 298006"/>
              <a:gd name="connsiteX3" fmla="*/ 922932 w 924644"/>
              <a:gd name="connsiteY3" fmla="*/ 169372 h 298006"/>
              <a:gd name="connsiteX4" fmla="*/ 679752 w 924644"/>
              <a:gd name="connsiteY4" fmla="*/ 277465 h 298006"/>
              <a:gd name="connsiteX5" fmla="*/ 220413 w 924644"/>
              <a:gd name="connsiteY5" fmla="*/ 290977 h 298006"/>
              <a:gd name="connsiteX6" fmla="*/ 4254 w 924644"/>
              <a:gd name="connsiteY6" fmla="*/ 196395 h 298006"/>
              <a:gd name="connsiteX7" fmla="*/ 98823 w 924644"/>
              <a:gd name="connsiteY7" fmla="*/ 88302 h 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4644" h="298006">
                <a:moveTo>
                  <a:pt x="98823" y="88302"/>
                </a:moveTo>
                <a:cubicBezTo>
                  <a:pt x="143856" y="61279"/>
                  <a:pt x="164122" y="47768"/>
                  <a:pt x="274453" y="34256"/>
                </a:cubicBezTo>
                <a:cubicBezTo>
                  <a:pt x="384784" y="20744"/>
                  <a:pt x="652732" y="-15287"/>
                  <a:pt x="760812" y="7232"/>
                </a:cubicBezTo>
                <a:cubicBezTo>
                  <a:pt x="868892" y="29751"/>
                  <a:pt x="936442" y="124333"/>
                  <a:pt x="922932" y="169372"/>
                </a:cubicBezTo>
                <a:cubicBezTo>
                  <a:pt x="909422" y="214411"/>
                  <a:pt x="796838" y="257198"/>
                  <a:pt x="679752" y="277465"/>
                </a:cubicBezTo>
                <a:cubicBezTo>
                  <a:pt x="562666" y="297732"/>
                  <a:pt x="332996" y="304489"/>
                  <a:pt x="220413" y="290977"/>
                </a:cubicBezTo>
                <a:cubicBezTo>
                  <a:pt x="107830" y="277465"/>
                  <a:pt x="26771" y="227922"/>
                  <a:pt x="4254" y="196395"/>
                </a:cubicBezTo>
                <a:cubicBezTo>
                  <a:pt x="-18263" y="164868"/>
                  <a:pt x="53790" y="115325"/>
                  <a:pt x="98823" y="88302"/>
                </a:cubicBezTo>
                <a:close/>
              </a:path>
            </a:pathLst>
          </a:custGeom>
          <a:ln cap="rnd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016629" y="3215770"/>
            <a:ext cx="337626" cy="3809876"/>
          </a:xfrm>
          <a:custGeom>
            <a:avLst/>
            <a:gdLst>
              <a:gd name="connsiteX0" fmla="*/ 119278 w 335437"/>
              <a:gd name="connsiteY0" fmla="*/ 3715701 h 3715701"/>
              <a:gd name="connsiteX1" fmla="*/ 78748 w 335437"/>
              <a:gd name="connsiteY1" fmla="*/ 3134700 h 3715701"/>
              <a:gd name="connsiteX2" fmla="*/ 11198 w 335437"/>
              <a:gd name="connsiteY2" fmla="*/ 526954 h 3715701"/>
              <a:gd name="connsiteX3" fmla="*/ 335437 w 335437"/>
              <a:gd name="connsiteY3" fmla="*/ 0 h 3715701"/>
              <a:gd name="connsiteX0" fmla="*/ 255937 w 337626"/>
              <a:gd name="connsiteY0" fmla="*/ 3774918 h 3774918"/>
              <a:gd name="connsiteX1" fmla="*/ 80937 w 337626"/>
              <a:gd name="connsiteY1" fmla="*/ 3134700 h 3774918"/>
              <a:gd name="connsiteX2" fmla="*/ 13387 w 337626"/>
              <a:gd name="connsiteY2" fmla="*/ 526954 h 3774918"/>
              <a:gd name="connsiteX3" fmla="*/ 337626 w 337626"/>
              <a:gd name="connsiteY3" fmla="*/ 0 h 377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26" h="3774918">
                <a:moveTo>
                  <a:pt x="255937" y="3774918"/>
                </a:moveTo>
                <a:cubicBezTo>
                  <a:pt x="244678" y="3750146"/>
                  <a:pt x="121362" y="3676027"/>
                  <a:pt x="80937" y="3134700"/>
                </a:cubicBezTo>
                <a:cubicBezTo>
                  <a:pt x="40512" y="2593373"/>
                  <a:pt x="-29394" y="1049404"/>
                  <a:pt x="13387" y="526954"/>
                </a:cubicBezTo>
                <a:cubicBezTo>
                  <a:pt x="56168" y="4504"/>
                  <a:pt x="337626" y="0"/>
                  <a:pt x="337626" y="0"/>
                </a:cubicBezTo>
              </a:path>
            </a:pathLst>
          </a:custGeom>
          <a:ln cap="rnd">
            <a:solidFill>
              <a:srgbClr val="000000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3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900"/>
            <a:ext cx="6858000" cy="5893955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067538" y="3396325"/>
            <a:ext cx="202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oteworthy Light"/>
                <a:cs typeface="Noteworthy Light"/>
              </a:rPr>
              <a:t>filled in automatically</a:t>
            </a:r>
            <a:endParaRPr lang="en-US" dirty="0">
              <a:latin typeface="Noteworthy Light"/>
              <a:cs typeface="Noteworthy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85152" y="3161656"/>
            <a:ext cx="242161" cy="486708"/>
          </a:xfrm>
          <a:custGeom>
            <a:avLst/>
            <a:gdLst>
              <a:gd name="connsiteX0" fmla="*/ 0 w 238986"/>
              <a:gd name="connsiteY0" fmla="*/ 17192 h 493578"/>
              <a:gd name="connsiteX1" fmla="*/ 177030 w 238986"/>
              <a:gd name="connsiteY1" fmla="*/ 24889 h 493578"/>
              <a:gd name="connsiteX2" fmla="*/ 238606 w 238986"/>
              <a:gd name="connsiteY2" fmla="*/ 255799 h 493578"/>
              <a:gd name="connsiteX3" fmla="*/ 153939 w 238986"/>
              <a:gd name="connsiteY3" fmla="*/ 471314 h 493578"/>
              <a:gd name="connsiteX4" fmla="*/ 84666 w 238986"/>
              <a:gd name="connsiteY4" fmla="*/ 486708 h 493578"/>
              <a:gd name="connsiteX0" fmla="*/ 0 w 242161"/>
              <a:gd name="connsiteY0" fmla="*/ 17192 h 486708"/>
              <a:gd name="connsiteX1" fmla="*/ 177030 w 242161"/>
              <a:gd name="connsiteY1" fmla="*/ 24889 h 486708"/>
              <a:gd name="connsiteX2" fmla="*/ 238606 w 242161"/>
              <a:gd name="connsiteY2" fmla="*/ 255799 h 486708"/>
              <a:gd name="connsiteX3" fmla="*/ 84666 w 242161"/>
              <a:gd name="connsiteY3" fmla="*/ 486708 h 48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161" h="486708">
                <a:moveTo>
                  <a:pt x="0" y="17192"/>
                </a:moveTo>
                <a:cubicBezTo>
                  <a:pt x="68631" y="1156"/>
                  <a:pt x="137262" y="-14879"/>
                  <a:pt x="177030" y="24889"/>
                </a:cubicBezTo>
                <a:cubicBezTo>
                  <a:pt x="216798" y="64657"/>
                  <a:pt x="254000" y="178829"/>
                  <a:pt x="238606" y="255799"/>
                </a:cubicBezTo>
                <a:cubicBezTo>
                  <a:pt x="223212" y="332769"/>
                  <a:pt x="116737" y="438602"/>
                  <a:pt x="84666" y="486708"/>
                </a:cubicBezTo>
              </a:path>
            </a:pathLst>
          </a:custGeom>
          <a:ln cap="rnd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6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973" r="13169"/>
          <a:stretch/>
        </p:blipFill>
        <p:spPr>
          <a:xfrm>
            <a:off x="0" y="3156398"/>
            <a:ext cx="5954902" cy="31568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2406" b="8161"/>
          <a:stretch/>
        </p:blipFill>
        <p:spPr>
          <a:xfrm>
            <a:off x="568360" y="1491891"/>
            <a:ext cx="4241800" cy="5548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239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1" y="1728767"/>
            <a:ext cx="5829300" cy="50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61" y="2979795"/>
            <a:ext cx="4203700" cy="4330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727410" y="3107079"/>
            <a:ext cx="887687" cy="332902"/>
          </a:xfrm>
          <a:prstGeom prst="rect">
            <a:avLst/>
          </a:pr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7" y="0"/>
            <a:ext cx="5726145" cy="9144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9186" y="974047"/>
            <a:ext cx="616449" cy="468528"/>
          </a:xfrm>
          <a:prstGeom prst="ellipse">
            <a:avLst/>
          </a:pr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186" y="8675472"/>
            <a:ext cx="1134267" cy="596448"/>
          </a:xfrm>
          <a:prstGeom prst="ellipse">
            <a:avLst/>
          </a:pr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6189" y="86307"/>
            <a:ext cx="727410" cy="332902"/>
          </a:xfrm>
          <a:prstGeom prst="rect">
            <a:avLst/>
          </a:pr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550" r="82282" b="46141"/>
          <a:stretch/>
        </p:blipFill>
        <p:spPr>
          <a:xfrm>
            <a:off x="388219" y="5650338"/>
            <a:ext cx="1789061" cy="170201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-266700"/>
            <a:ext cx="5715000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2038"/>
          <a:stretch/>
        </p:blipFill>
        <p:spPr>
          <a:xfrm>
            <a:off x="258619" y="544758"/>
            <a:ext cx="4130501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576" t="58882" r="83450" b="36918"/>
          <a:stretch/>
        </p:blipFill>
        <p:spPr>
          <a:xfrm>
            <a:off x="2540159" y="5650338"/>
            <a:ext cx="1512001" cy="53709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117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957" t="4750" b="19767"/>
          <a:stretch/>
        </p:blipFill>
        <p:spPr>
          <a:xfrm>
            <a:off x="238664" y="122525"/>
            <a:ext cx="4803511" cy="65559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5042175" y="871262"/>
            <a:ext cx="1265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eworthy Light"/>
                <a:cs typeface="Noteworthy Light"/>
              </a:rPr>
              <a:t>all proteins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eworthy Light"/>
                <a:cs typeface="Noteworthy Light"/>
              </a:rPr>
              <a:t>within the specified correlation range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Noteworthy Light"/>
              <a:cs typeface="Noteworthy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8664" y="354227"/>
            <a:ext cx="6008056" cy="3162116"/>
          </a:xfrm>
          <a:prstGeom prst="rect">
            <a:avLst/>
          </a:prstGeom>
          <a:ln>
            <a:solidFill>
              <a:schemeClr val="accent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8664" y="3516343"/>
            <a:ext cx="6008056" cy="3162116"/>
          </a:xfrm>
          <a:prstGeom prst="rect">
            <a:avLst/>
          </a:prstGeom>
          <a:ln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1695" y="3978426"/>
            <a:ext cx="1265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eworthy Light"/>
                <a:cs typeface="Noteworthy Light"/>
              </a:rPr>
              <a:t>subset of proteins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eworthy Light"/>
                <a:cs typeface="Noteworthy Light"/>
              </a:rPr>
              <a:t>from the top or bottom of the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Noteworthy Light"/>
                <a:cs typeface="Noteworthy Light"/>
              </a:rPr>
              <a:t>heatmap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eworthy Light"/>
                <a:cs typeface="Noteworthy Light"/>
              </a:rPr>
              <a:t> above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Noteworthy Light"/>
              <a:cs typeface="Noteworthy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0800" y="2580139"/>
            <a:ext cx="1425600" cy="224676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Noteworthy Light"/>
                <a:cs typeface="Noteworthy Light"/>
              </a:defRPr>
            </a:lvl1pPr>
          </a:lstStyle>
          <a:p>
            <a:pPr algn="ctr"/>
            <a:r>
              <a:rPr lang="en-US" dirty="0"/>
              <a:t>pairwise correlations between </a:t>
            </a:r>
            <a:r>
              <a:rPr lang="en-US" dirty="0" smtClean="0"/>
              <a:t>median values for each condition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680" y="2764685"/>
            <a:ext cx="1365120" cy="1631216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Noteworthy Light"/>
                <a:cs typeface="Noteworthy Light"/>
              </a:defRPr>
            </a:lvl1pPr>
          </a:lstStyle>
          <a:p>
            <a:r>
              <a:rPr lang="en-US" dirty="0"/>
              <a:t>pairwise correlations between every sample</a:t>
            </a:r>
          </a:p>
        </p:txBody>
      </p:sp>
      <p:sp>
        <p:nvSpPr>
          <p:cNvPr id="19" name="Freeform 18"/>
          <p:cNvSpPr/>
          <p:nvPr/>
        </p:nvSpPr>
        <p:spPr>
          <a:xfrm>
            <a:off x="5641920" y="2911565"/>
            <a:ext cx="259856" cy="1062679"/>
          </a:xfrm>
          <a:custGeom>
            <a:avLst/>
            <a:gdLst>
              <a:gd name="connsiteX0" fmla="*/ 0 w 259856"/>
              <a:gd name="connsiteY0" fmla="*/ 0 h 1062679"/>
              <a:gd name="connsiteX1" fmla="*/ 241920 w 259856"/>
              <a:gd name="connsiteY1" fmla="*/ 319668 h 1062679"/>
              <a:gd name="connsiteX2" fmla="*/ 224640 w 259856"/>
              <a:gd name="connsiteY2" fmla="*/ 863966 h 1062679"/>
              <a:gd name="connsiteX3" fmla="*/ 86400 w 259856"/>
              <a:gd name="connsiteY3" fmla="*/ 1062679 h 106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56" h="1062679">
                <a:moveTo>
                  <a:pt x="0" y="0"/>
                </a:moveTo>
                <a:cubicBezTo>
                  <a:pt x="102240" y="87837"/>
                  <a:pt x="204480" y="175674"/>
                  <a:pt x="241920" y="319668"/>
                </a:cubicBezTo>
                <a:cubicBezTo>
                  <a:pt x="279360" y="463662"/>
                  <a:pt x="250560" y="740131"/>
                  <a:pt x="224640" y="863966"/>
                </a:cubicBezTo>
                <a:cubicBezTo>
                  <a:pt x="198720" y="987801"/>
                  <a:pt x="142560" y="1025240"/>
                  <a:pt x="86400" y="1062679"/>
                </a:cubicBezTo>
              </a:path>
            </a:pathLst>
          </a:custGeom>
          <a:ln cap="rnd">
            <a:solidFill>
              <a:schemeClr val="accent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1-18 at 5.0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5" y="4064191"/>
            <a:ext cx="6278538" cy="23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upload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6333"/>
          <a:stretch/>
        </p:blipFill>
        <p:spPr>
          <a:xfrm>
            <a:off x="0" y="4105784"/>
            <a:ext cx="6858000" cy="2120620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36418"/>
          <a:stretch/>
        </p:blipFill>
        <p:spPr>
          <a:xfrm>
            <a:off x="214672" y="1349792"/>
            <a:ext cx="3557401" cy="864662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1633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8497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06715" y="2323917"/>
            <a:ext cx="219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oteworthy Light"/>
                <a:cs typeface="Noteworthy Light"/>
              </a:rPr>
              <a:t>mandatory metadata</a:t>
            </a:r>
            <a:endParaRPr lang="en-US" sz="2000" dirty="0">
              <a:latin typeface="Noteworthy Light"/>
              <a:cs typeface="Noteworthy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587736" y="1085012"/>
            <a:ext cx="49316" cy="752111"/>
          </a:xfrm>
          <a:custGeom>
            <a:avLst/>
            <a:gdLst>
              <a:gd name="connsiteX0" fmla="*/ 49316 w 49316"/>
              <a:gd name="connsiteY0" fmla="*/ 0 h 752111"/>
              <a:gd name="connsiteX1" fmla="*/ 36987 w 49316"/>
              <a:gd name="connsiteY1" fmla="*/ 505517 h 752111"/>
              <a:gd name="connsiteX2" fmla="*/ 0 w 49316"/>
              <a:gd name="connsiteY2" fmla="*/ 752111 h 75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16" h="752111">
                <a:moveTo>
                  <a:pt x="49316" y="0"/>
                </a:moveTo>
                <a:cubicBezTo>
                  <a:pt x="47261" y="190082"/>
                  <a:pt x="45206" y="380165"/>
                  <a:pt x="36987" y="505517"/>
                </a:cubicBezTo>
                <a:cubicBezTo>
                  <a:pt x="28768" y="630869"/>
                  <a:pt x="0" y="752111"/>
                  <a:pt x="0" y="752111"/>
                </a:cubicBezTo>
              </a:path>
            </a:pathLst>
          </a:custGeom>
          <a:ln w="57150" cap="rnd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72608" y="6439420"/>
            <a:ext cx="1827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Noteworthy Light"/>
                <a:cs typeface="Noteworthy Light"/>
              </a:rPr>
              <a:t>additional,</a:t>
            </a:r>
          </a:p>
          <a:p>
            <a:pPr algn="ctr"/>
            <a:r>
              <a:rPr lang="en-US" sz="2000" dirty="0" smtClean="0">
                <a:latin typeface="Noteworthy Light"/>
                <a:cs typeface="Noteworthy Light"/>
              </a:rPr>
              <a:t>non-mandatory metadata</a:t>
            </a:r>
            <a:endParaRPr lang="en-US" sz="2000" dirty="0">
              <a:latin typeface="Noteworthy Light"/>
              <a:cs typeface="Noteworthy Light"/>
            </a:endParaRPr>
          </a:p>
        </p:txBody>
      </p:sp>
      <p:sp>
        <p:nvSpPr>
          <p:cNvPr id="10" name="Right Bracket 9"/>
          <p:cNvSpPr/>
          <p:nvPr/>
        </p:nvSpPr>
        <p:spPr>
          <a:xfrm>
            <a:off x="3689589" y="5967566"/>
            <a:ext cx="234251" cy="2367299"/>
          </a:xfrm>
          <a:prstGeom prst="rightBracket">
            <a:avLst/>
          </a:prstGeom>
          <a:ln cap="rnd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4771"/>
          <a:stretch/>
        </p:blipFill>
        <p:spPr>
          <a:xfrm>
            <a:off x="-44865" y="2891490"/>
            <a:ext cx="6858000" cy="4074241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3491330" y="3667854"/>
            <a:ext cx="2304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oteworthy Light"/>
                <a:cs typeface="Noteworthy Light"/>
              </a:rPr>
              <a:t>Select the type of plot</a:t>
            </a:r>
            <a:endParaRPr lang="en-US" sz="2000" dirty="0">
              <a:latin typeface="Noteworthy Light"/>
              <a:cs typeface="Noteworthy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711788" y="3376003"/>
            <a:ext cx="1672347" cy="433833"/>
          </a:xfrm>
          <a:custGeom>
            <a:avLst/>
            <a:gdLst>
              <a:gd name="connsiteX0" fmla="*/ 1672347 w 1672347"/>
              <a:gd name="connsiteY0" fmla="*/ 433833 h 433833"/>
              <a:gd name="connsiteX1" fmla="*/ 686293 w 1672347"/>
              <a:gd name="connsiteY1" fmla="*/ 283963 h 433833"/>
              <a:gd name="connsiteX2" fmla="*/ 0 w 1672347"/>
              <a:gd name="connsiteY2" fmla="*/ 0 h 4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347" h="433833">
                <a:moveTo>
                  <a:pt x="1672347" y="433833"/>
                </a:moveTo>
                <a:cubicBezTo>
                  <a:pt x="1318682" y="395050"/>
                  <a:pt x="965017" y="356268"/>
                  <a:pt x="686293" y="283963"/>
                </a:cubicBezTo>
                <a:cubicBezTo>
                  <a:pt x="407568" y="211657"/>
                  <a:pt x="0" y="0"/>
                  <a:pt x="0" y="0"/>
                </a:cubicBezTo>
              </a:path>
            </a:pathLst>
          </a:custGeom>
          <a:ln cap="rnd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1330" y="5191363"/>
            <a:ext cx="224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oteworthy Light"/>
                <a:cs typeface="Noteworthy Light"/>
              </a:rPr>
              <a:t>Select the experiment</a:t>
            </a:r>
            <a:endParaRPr lang="en-US" sz="2000" dirty="0">
              <a:latin typeface="Noteworthy Light"/>
              <a:cs typeface="Noteworthy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31945" y="5386029"/>
            <a:ext cx="670516" cy="0"/>
          </a:xfrm>
          <a:custGeom>
            <a:avLst/>
            <a:gdLst>
              <a:gd name="connsiteX0" fmla="*/ 0 w 670516"/>
              <a:gd name="connsiteY0" fmla="*/ 0 h 0"/>
              <a:gd name="connsiteX1" fmla="*/ 670516 w 67051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0516">
                <a:moveTo>
                  <a:pt x="0" y="0"/>
                </a:moveTo>
                <a:lnTo>
                  <a:pt x="670516" y="0"/>
                </a:lnTo>
              </a:path>
            </a:pathLst>
          </a:custGeom>
          <a:ln cap="rnd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8511" b="19556"/>
          <a:stretch/>
        </p:blipFill>
        <p:spPr>
          <a:xfrm>
            <a:off x="296381" y="1146660"/>
            <a:ext cx="4279900" cy="456199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1780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368300"/>
            <a:ext cx="5067300" cy="8394700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865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1500"/>
            <a:ext cx="6858000" cy="5448563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73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1-18 at 5.24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60" y="1664507"/>
            <a:ext cx="2324100" cy="1879600"/>
          </a:xfrm>
          <a:prstGeom prst="rect">
            <a:avLst/>
          </a:prstGeom>
          <a:effectLst>
            <a:glow rad="508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216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/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Words>214</Words>
  <Application>Microsoft Macintosh PowerPoint</Application>
  <PresentationFormat>Letter Paper (8.5x11 in)</PresentationFormat>
  <Paragraphs>74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Data upload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usage</vt:lpstr>
      <vt:lpstr>General usage</vt:lpstr>
      <vt:lpstr>Defining complexes</vt:lpstr>
      <vt:lpstr>Selecting complexes</vt:lpstr>
      <vt:lpstr>Customize plot</vt:lpstr>
      <vt:lpstr>Customize plots</vt:lpstr>
      <vt:lpstr>Customize plots</vt:lpstr>
      <vt:lpstr>Normalize by spike-in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Friederike Duendar</dc:creator>
  <cp:lastModifiedBy>Friederike Duendar</cp:lastModifiedBy>
  <cp:revision>66</cp:revision>
  <dcterms:created xsi:type="dcterms:W3CDTF">2016-02-09T20:23:06Z</dcterms:created>
  <dcterms:modified xsi:type="dcterms:W3CDTF">2017-01-11T16:36:20Z</dcterms:modified>
</cp:coreProperties>
</file>